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13" r:id="rId1"/>
  </p:sldMasterIdLst>
  <p:notesMasterIdLst>
    <p:notesMasterId r:id="rId20"/>
  </p:notesMasterIdLst>
  <p:handoutMasterIdLst>
    <p:handoutMasterId r:id="rId21"/>
  </p:handoutMasterIdLst>
  <p:sldIdLst>
    <p:sldId id="878" r:id="rId2"/>
    <p:sldId id="897" r:id="rId3"/>
    <p:sldId id="898" r:id="rId4"/>
    <p:sldId id="899" r:id="rId5"/>
    <p:sldId id="900" r:id="rId6"/>
    <p:sldId id="901" r:id="rId7"/>
    <p:sldId id="902" r:id="rId8"/>
    <p:sldId id="903" r:id="rId9"/>
    <p:sldId id="904" r:id="rId10"/>
    <p:sldId id="905" r:id="rId11"/>
    <p:sldId id="887" r:id="rId12"/>
    <p:sldId id="888" r:id="rId13"/>
    <p:sldId id="889" r:id="rId14"/>
    <p:sldId id="890" r:id="rId15"/>
    <p:sldId id="891" r:id="rId16"/>
    <p:sldId id="892" r:id="rId17"/>
    <p:sldId id="893" r:id="rId18"/>
    <p:sldId id="894" r:id="rId19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Main" id="{D27C4571-87B6-6548-B2CD-7FBE1E0DE51C}">
          <p14:sldIdLst>
            <p14:sldId id="878"/>
            <p14:sldId id="879"/>
            <p14:sldId id="880"/>
            <p14:sldId id="881"/>
            <p14:sldId id="882"/>
            <p14:sldId id="883"/>
            <p14:sldId id="884"/>
            <p14:sldId id="885"/>
            <p14:sldId id="886"/>
            <p14:sldId id="1182"/>
            <p14:sldId id="887"/>
            <p14:sldId id="888"/>
            <p14:sldId id="889"/>
            <p14:sldId id="890"/>
            <p14:sldId id="891"/>
            <p14:sldId id="892"/>
            <p14:sldId id="893"/>
            <p14:sldId id="894"/>
            <p14:sldId id="89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meirele" initials="r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FF"/>
    <a:srgbClr val="FF0000"/>
    <a:srgbClr val="00B0D2"/>
    <a:srgbClr val="000000"/>
    <a:srgbClr val="00FF00"/>
    <a:srgbClr val="33FFFF"/>
    <a:srgbClr val="F2F2FF"/>
    <a:srgbClr val="E7F7F9"/>
    <a:srgbClr val="792C05"/>
    <a:srgbClr val="89898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7402" autoAdjust="0"/>
    <p:restoredTop sz="95982" autoAdjust="0"/>
  </p:normalViewPr>
  <p:slideViewPr>
    <p:cSldViewPr snapToGrid="0" snapToObjects="1">
      <p:cViewPr varScale="1">
        <p:scale>
          <a:sx n="46" d="100"/>
          <a:sy n="46" d="100"/>
        </p:scale>
        <p:origin x="-1248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8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8" d="100"/>
        <a:sy n="88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43487B-4185-2F45-995A-99FF6D2BB2C2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72611F-AA68-7241-930E-C3F418D587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480365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FC213F-B8C6-D740-9A78-9477DE0A91E7}" type="datetimeFigureOut">
              <a:rPr lang="en-US" smtClean="0"/>
              <a:pPr/>
              <a:t>10/5/2021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DF5D1-D212-7349-81D0-381AE2BE47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3481978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56115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38596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242286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85873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8751377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83317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817215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362795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336344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12926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39128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69243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Grace Hopper 1947 at </a:t>
            </a:r>
            <a:r>
              <a:rPr lang="en-US" dirty="0" err="1"/>
              <a:t>Havard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91464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51383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975168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653135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61165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5DF5D1-D212-7349-81D0-381AE2BE47A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23582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121157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520837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489947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7341098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91524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2154424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658958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01252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800537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89160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036468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6549295"/>
            <a:ext cx="9179613" cy="308706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" y="-10687"/>
            <a:ext cx="9179613" cy="852592"/>
          </a:xfrm>
          <a:prstGeom prst="rect">
            <a:avLst/>
          </a:prstGeom>
          <a:solidFill>
            <a:srgbClr val="99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-188885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496503" y="6514012"/>
            <a:ext cx="8915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515C4CBD-465D-5140-995F-3EAE479E548F}" type="slidenum">
              <a:rPr lang="en-US" sz="1600" smtClean="0">
                <a:solidFill>
                  <a:schemeClr val="bg1"/>
                </a:solidFill>
              </a:rPr>
              <a:pPr/>
              <a:t>‹#›</a:t>
            </a:fld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0926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760264"/>
            <a:ext cx="9143999" cy="1645199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CMPU-102-01 Fall 2021</a:t>
            </a: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32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8534" y="5273029"/>
            <a:ext cx="6958341" cy="1272201"/>
          </a:xfrm>
        </p:spPr>
        <p:txBody>
          <a:bodyPr>
            <a:noAutofit/>
          </a:bodyPr>
          <a:lstStyle/>
          <a:p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Rui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Meireles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Peter Lemieszewski</a:t>
            </a:r>
            <a:endParaRPr lang="en-US" sz="2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387918" y="6573904"/>
            <a:ext cx="634942" cy="300808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67588" y="2774390"/>
            <a:ext cx="8085466" cy="16451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Font typeface="Arial" pitchFamily="34" charset="0"/>
              <a:buChar char="•"/>
            </a:pPr>
            <a:r>
              <a:rPr lang="en-US" sz="4000" b="1" dirty="0" smtClean="0"/>
              <a:t>Debugging, 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/>
              <a:t>Unified Modeling Language, </a:t>
            </a:r>
          </a:p>
          <a:p>
            <a:pPr algn="l">
              <a:buFont typeface="Arial" pitchFamily="34" charset="0"/>
              <a:buChar char="•"/>
            </a:pPr>
            <a:r>
              <a:rPr lang="en-US" sz="4000" b="1" dirty="0" smtClean="0"/>
              <a:t>Methods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xmlns="" val="3802208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err="1"/>
              <a:t>BlueJ’s</a:t>
            </a:r>
            <a:r>
              <a:rPr lang="en-US" dirty="0"/>
              <a:t> debugger: execution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06679" cy="1243336"/>
          </a:xfrm>
        </p:spPr>
        <p:txBody>
          <a:bodyPr>
            <a:normAutofit/>
          </a:bodyPr>
          <a:lstStyle/>
          <a:p>
            <a:r>
              <a:rPr lang="en-US" sz="2400" dirty="0"/>
              <a:t>Execution will halt at breakpoints and you’ll be able to inspect the call stack, the variable contents, and step through the program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6837" y="1818461"/>
            <a:ext cx="5583322" cy="510580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6365" y="2479962"/>
            <a:ext cx="6917635" cy="436478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634136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More about Object-Oriented Programming</a:t>
            </a:r>
          </a:p>
        </p:txBody>
      </p:sp>
    </p:spTree>
    <p:extLst>
      <p:ext uri="{BB962C8B-B14F-4D97-AF65-F5344CB8AC3E}">
        <p14:creationId xmlns:p14="http://schemas.microsoft.com/office/powerpoint/2010/main" xmlns="" val="10787152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Recall Object-Oriented Programming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5023570"/>
          </a:xfrm>
        </p:spPr>
        <p:txBody>
          <a:bodyPr>
            <a:normAutofit/>
          </a:bodyPr>
          <a:lstStyle/>
          <a:p>
            <a:r>
              <a:rPr lang="en-US" sz="2800" dirty="0"/>
              <a:t>A program as a model of the real world</a:t>
            </a:r>
          </a:p>
          <a:p>
            <a:r>
              <a:rPr lang="en-US" sz="2800" dirty="0"/>
              <a:t>Object is the building block</a:t>
            </a:r>
          </a:p>
          <a:p>
            <a:r>
              <a:rPr lang="en-US" sz="2800" dirty="0"/>
              <a:t>An object:</a:t>
            </a:r>
          </a:p>
          <a:p>
            <a:pPr lvl="1"/>
            <a:r>
              <a:rPr lang="en-US" sz="2400" dirty="0"/>
              <a:t>Has state: instance variables</a:t>
            </a:r>
          </a:p>
          <a:p>
            <a:pPr lvl="1"/>
            <a:r>
              <a:rPr lang="en-US" sz="2400" dirty="0"/>
              <a:t>Has behavior: methods</a:t>
            </a:r>
          </a:p>
          <a:p>
            <a:pPr lvl="1"/>
            <a:r>
              <a:rPr lang="en-US" sz="2400" dirty="0"/>
              <a:t>Interacts with other objects: by calling their methods</a:t>
            </a:r>
          </a:p>
          <a:p>
            <a:r>
              <a:rPr lang="en-US" sz="2800" dirty="0"/>
              <a:t>Objects are grouped into classes</a:t>
            </a:r>
          </a:p>
          <a:p>
            <a:pPr lvl="1"/>
            <a:r>
              <a:rPr lang="en-US" sz="2400" dirty="0"/>
              <a:t>Shared behavior</a:t>
            </a:r>
          </a:p>
          <a:p>
            <a:pPr lvl="1"/>
            <a:r>
              <a:rPr lang="en-US" sz="2400" dirty="0"/>
              <a:t>Shared state structure (not content)</a:t>
            </a:r>
          </a:p>
        </p:txBody>
      </p:sp>
    </p:spTree>
    <p:extLst>
      <p:ext uri="{BB962C8B-B14F-4D97-AF65-F5344CB8AC3E}">
        <p14:creationId xmlns:p14="http://schemas.microsoft.com/office/powerpoint/2010/main" xmlns="" val="3737151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Class structure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58765" y="1115553"/>
            <a:ext cx="8826485" cy="2785372"/>
          </a:xfrm>
        </p:spPr>
        <p:txBody>
          <a:bodyPr>
            <a:normAutofit/>
          </a:bodyPr>
          <a:lstStyle/>
          <a:p>
            <a:r>
              <a:rPr lang="en-US" sz="2400" dirty="0"/>
              <a:t>Class name</a:t>
            </a:r>
          </a:p>
          <a:p>
            <a:r>
              <a:rPr lang="en-US" sz="2400" dirty="0"/>
              <a:t>Class members</a:t>
            </a:r>
          </a:p>
          <a:p>
            <a:pPr lvl="1"/>
            <a:r>
              <a:rPr lang="en-US" sz="2000" dirty="0"/>
              <a:t>Fields (static or instance)</a:t>
            </a:r>
          </a:p>
          <a:p>
            <a:pPr lvl="1"/>
            <a:r>
              <a:rPr lang="en-US" sz="2000" dirty="0"/>
              <a:t>Methods</a:t>
            </a:r>
          </a:p>
          <a:p>
            <a:r>
              <a:rPr lang="en-US" sz="2400" dirty="0"/>
              <a:t>UML (Unified Modeling Language) class representation: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9201" y="3573378"/>
            <a:ext cx="2202975" cy="258682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693653" y="3573378"/>
            <a:ext cx="133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/>
              <a:t>Class name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707300" y="4306066"/>
            <a:ext cx="133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fields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93652" y="5239133"/>
            <a:ext cx="13374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methods</a:t>
            </a:r>
          </a:p>
        </p:txBody>
      </p:sp>
      <p:cxnSp>
        <p:nvCxnSpPr>
          <p:cNvPr id="9" name="Straight Arrow Connector 8"/>
          <p:cNvCxnSpPr>
            <a:stCxn id="4" idx="1"/>
          </p:cNvCxnSpPr>
          <p:nvPr/>
        </p:nvCxnSpPr>
        <p:spPr>
          <a:xfrm flipH="1">
            <a:off x="4722176" y="3758044"/>
            <a:ext cx="971477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7" idx="1"/>
          </p:cNvCxnSpPr>
          <p:nvPr/>
        </p:nvCxnSpPr>
        <p:spPr>
          <a:xfrm flipH="1">
            <a:off x="4732956" y="4490732"/>
            <a:ext cx="974344" cy="1199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8" idx="1"/>
          </p:cNvCxnSpPr>
          <p:nvPr/>
        </p:nvCxnSpPr>
        <p:spPr>
          <a:xfrm flipH="1">
            <a:off x="4722227" y="5423799"/>
            <a:ext cx="971425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040522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Inheritance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40658" y="1115553"/>
            <a:ext cx="6269195" cy="4862166"/>
          </a:xfrm>
        </p:spPr>
        <p:txBody>
          <a:bodyPr>
            <a:normAutofit/>
          </a:bodyPr>
          <a:lstStyle/>
          <a:p>
            <a:r>
              <a:rPr lang="en-US" sz="2400" dirty="0"/>
              <a:t>Reuse common state/behavior while introducing some new specific state/behavior</a:t>
            </a:r>
          </a:p>
          <a:p>
            <a:r>
              <a:rPr lang="en-US" sz="2400" dirty="0"/>
              <a:t>Promotes code reuse, modularity, scalability</a:t>
            </a:r>
          </a:p>
          <a:p>
            <a:r>
              <a:rPr lang="en-US" sz="2400" dirty="0"/>
              <a:t>Terminology, synonyms:</a:t>
            </a:r>
          </a:p>
          <a:p>
            <a:pPr lvl="1"/>
            <a:r>
              <a:rPr lang="en-US" sz="2000" dirty="0"/>
              <a:t>Superclass </a:t>
            </a:r>
            <a:r>
              <a:rPr lang="en-US" sz="2000" dirty="0">
                <a:sym typeface="Wingdings"/>
              </a:rPr>
              <a:t> Subclass</a:t>
            </a:r>
          </a:p>
          <a:p>
            <a:pPr lvl="1"/>
            <a:r>
              <a:rPr lang="en-US" sz="2000" dirty="0"/>
              <a:t>Parent class </a:t>
            </a:r>
            <a:r>
              <a:rPr lang="en-US" sz="2000" dirty="0">
                <a:sym typeface="Wingdings"/>
              </a:rPr>
              <a:t> Child class</a:t>
            </a:r>
          </a:p>
          <a:p>
            <a:pPr lvl="1"/>
            <a:r>
              <a:rPr lang="en-US" sz="2000" dirty="0">
                <a:sym typeface="Wingdings"/>
              </a:rPr>
              <a:t>Base class  Derived class</a:t>
            </a:r>
            <a:endParaRPr lang="en-US" sz="2000" dirty="0"/>
          </a:p>
          <a:p>
            <a:r>
              <a:rPr lang="en-US" sz="2400" dirty="0"/>
              <a:t>Definition: </a:t>
            </a:r>
          </a:p>
          <a:p>
            <a:pPr lvl="1"/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Subclass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Superclass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{...}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endParaRPr lang="en-US" sz="24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000" dirty="0"/>
              <a:t>E.g.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 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Student </a:t>
            </a:r>
            <a:r>
              <a:rPr lang="en-US" sz="18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extends </a:t>
            </a:r>
            <a:r>
              <a:rPr lang="en-US" sz="18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Person</a:t>
            </a:r>
            <a:r>
              <a:rPr lang="en-US" sz="1800" dirty="0">
                <a:latin typeface="Courier Regular" pitchFamily="2" charset="0"/>
                <a:ea typeface="Courier New" charset="0"/>
                <a:cs typeface="Courier New" charset="0"/>
              </a:rPr>
              <a:t> {...}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656394" y="3405310"/>
            <a:ext cx="1337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indicates</a:t>
            </a:r>
          </a:p>
          <a:p>
            <a:r>
              <a:rPr lang="en-US" dirty="0"/>
              <a:t>inheritance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5031" y="1264862"/>
            <a:ext cx="1890075" cy="505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341184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More about methods</a:t>
            </a:r>
          </a:p>
        </p:txBody>
      </p:sp>
    </p:spTree>
    <p:extLst>
      <p:ext uri="{BB962C8B-B14F-4D97-AF65-F5344CB8AC3E}">
        <p14:creationId xmlns:p14="http://schemas.microsoft.com/office/powerpoint/2010/main" xmlns="" val="9693810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What is a method, really?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65762" y="954116"/>
            <a:ext cx="8778238" cy="5545158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A named code block that can be referenced by its name</a:t>
            </a:r>
          </a:p>
          <a:p>
            <a:r>
              <a:rPr lang="en-US" sz="2400" dirty="0"/>
              <a:t>Input: specified by parameter list</a:t>
            </a:r>
            <a:endParaRPr lang="en-US" sz="2000" dirty="0"/>
          </a:p>
          <a:p>
            <a:r>
              <a:rPr lang="en-US" sz="2400" dirty="0"/>
              <a:t>Output: optional return value</a:t>
            </a:r>
          </a:p>
          <a:p>
            <a:r>
              <a:rPr lang="en-US" sz="2400" dirty="0"/>
              <a:t>Format:</a:t>
            </a:r>
            <a:endParaRPr lang="en-US" sz="19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[access] &lt;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returnType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&gt; &lt;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methodName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&gt;(&lt;</a:t>
            </a:r>
            <a:r>
              <a:rPr lang="en-US" sz="1900" dirty="0" err="1">
                <a:latin typeface="Courier Regular" pitchFamily="2" charset="0"/>
                <a:ea typeface="Courier New" charset="0"/>
                <a:cs typeface="Courier New" charset="0"/>
              </a:rPr>
              <a:t>paramList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&gt;){ // signa.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mr-IN" sz="19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 // method body</a:t>
            </a:r>
          </a:p>
          <a:p>
            <a:pPr marL="0" indent="0">
              <a:buNone/>
            </a:pPr>
            <a:r>
              <a:rPr lang="en-US" sz="19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E.g. compute the area of a rectangle:</a:t>
            </a:r>
          </a:p>
          <a:p>
            <a:pPr marL="0" indent="0">
              <a:buNone/>
            </a:pP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	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 smtClean="0">
                <a:latin typeface="Courier Regular" pitchFamily="2" charset="0"/>
                <a:ea typeface="Courier New" charset="0"/>
                <a:cs typeface="Courier New" charset="0"/>
              </a:rPr>
              <a:t>areaOfRectangle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smtClean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h, </a:t>
            </a:r>
            <a:r>
              <a:rPr lang="en-US" sz="2000" dirty="0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double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l){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	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return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h*l;</a:t>
            </a:r>
          </a:p>
          <a:p>
            <a:pPr marL="0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	}</a:t>
            </a:r>
          </a:p>
          <a:p>
            <a:r>
              <a:rPr lang="en-US" sz="24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Calling a method changes the flow of the program</a:t>
            </a:r>
          </a:p>
          <a:p>
            <a:pPr lvl="1"/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Execution at call location is suspended, resumed once called method returns</a:t>
            </a:r>
          </a:p>
          <a:p>
            <a:pPr lvl="1"/>
            <a:r>
              <a:rPr lang="en-US" sz="2000" dirty="0" smtClean="0">
                <a:latin typeface="Calibri" charset="0"/>
                <a:ea typeface="Calibri" charset="0"/>
                <a:cs typeface="Calibri" charset="0"/>
              </a:rPr>
              <a:t>Think of the method call as pasting the code of the method over the call</a:t>
            </a:r>
            <a:endParaRPr lang="en-US" sz="2000" dirty="0">
              <a:latin typeface="Calibri" charset="0"/>
              <a:ea typeface="Calibri" charset="0"/>
              <a:cs typeface="Calibri" charset="0"/>
            </a:endParaRPr>
          </a:p>
          <a:p>
            <a:pPr marL="0" indent="0">
              <a:buNone/>
            </a:pPr>
            <a:endParaRPr lang="en-US" sz="19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4181321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Usefulness of methods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365762" y="954116"/>
            <a:ext cx="8440020" cy="3023119"/>
          </a:xfrm>
        </p:spPr>
        <p:txBody>
          <a:bodyPr>
            <a:normAutofit/>
          </a:bodyPr>
          <a:lstStyle/>
          <a:p>
            <a:r>
              <a:rPr lang="en-US" sz="2400" dirty="0"/>
              <a:t>They hide complexity</a:t>
            </a:r>
          </a:p>
          <a:p>
            <a:pPr lvl="1"/>
            <a:r>
              <a:rPr lang="en-US" sz="2000" dirty="0"/>
              <a:t>Caller only needs to know what it does, not how it does it</a:t>
            </a:r>
            <a:endParaRPr lang="en-US" sz="19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/>
              <a:t>They allow us to break down complex problems into multiple simpler ones that can be combined to obtain overall solution</a:t>
            </a:r>
          </a:p>
          <a:p>
            <a:pPr lvl="1"/>
            <a:r>
              <a:rPr lang="en-US" sz="2000" dirty="0"/>
              <a:t>This is called </a:t>
            </a:r>
            <a:r>
              <a:rPr lang="en-US" sz="2000" b="1" dirty="0"/>
              <a:t>decomposition</a:t>
            </a:r>
          </a:p>
          <a:p>
            <a:r>
              <a:rPr lang="en-US" sz="2400" dirty="0"/>
              <a:t>Programs provide services to users</a:t>
            </a:r>
          </a:p>
          <a:p>
            <a:pPr lvl="1"/>
            <a:r>
              <a:rPr lang="en-US" sz="2000" dirty="0"/>
              <a:t>Methods provide services to programs</a:t>
            </a:r>
          </a:p>
          <a:p>
            <a:endParaRPr lang="en-US" sz="2400" dirty="0"/>
          </a:p>
        </p:txBody>
      </p:sp>
      <p:grpSp>
        <p:nvGrpSpPr>
          <p:cNvPr id="3" name="Group 2"/>
          <p:cNvGrpSpPr/>
          <p:nvPr/>
        </p:nvGrpSpPr>
        <p:grpSpPr>
          <a:xfrm>
            <a:off x="2544759" y="4011924"/>
            <a:ext cx="4082026" cy="2319654"/>
            <a:chOff x="4948927" y="3498968"/>
            <a:chExt cx="4082026" cy="2319654"/>
          </a:xfrm>
        </p:grpSpPr>
        <p:sp>
          <p:nvSpPr>
            <p:cNvPr id="4" name="Rectangle 17"/>
            <p:cNvSpPr>
              <a:spLocks noChangeArrowheads="1"/>
            </p:cNvSpPr>
            <p:nvPr/>
          </p:nvSpPr>
          <p:spPr bwMode="auto">
            <a:xfrm>
              <a:off x="6139091" y="3498968"/>
              <a:ext cx="1719068" cy="455453"/>
            </a:xfrm>
            <a:prstGeom prst="rect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>
                <a:defRPr/>
              </a:pPr>
              <a:r>
                <a:rPr lang="en-US" sz="2000" dirty="0">
                  <a:ea typeface="ＭＳ Ｐゴシック" charset="0"/>
                </a:rPr>
                <a:t>Complete Task</a:t>
              </a:r>
            </a:p>
          </p:txBody>
        </p:sp>
        <p:grpSp>
          <p:nvGrpSpPr>
            <p:cNvPr id="5" name="Group 29"/>
            <p:cNvGrpSpPr>
              <a:grpSpLocks/>
            </p:cNvGrpSpPr>
            <p:nvPr/>
          </p:nvGrpSpPr>
          <p:grpSpPr bwMode="auto">
            <a:xfrm>
              <a:off x="4948927" y="3989110"/>
              <a:ext cx="4082026" cy="962192"/>
              <a:chOff x="1200" y="2208"/>
              <a:chExt cx="3360" cy="792"/>
            </a:xfrm>
          </p:grpSpPr>
          <p:sp>
            <p:nvSpPr>
              <p:cNvPr id="7" name="Rectangle 18"/>
              <p:cNvSpPr>
                <a:spLocks noChangeArrowheads="1"/>
              </p:cNvSpPr>
              <p:nvPr/>
            </p:nvSpPr>
            <p:spPr bwMode="auto">
              <a:xfrm>
                <a:off x="1200" y="2640"/>
                <a:ext cx="960" cy="36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>
                    <a:ea typeface="ＭＳ Ｐゴシック" charset="0"/>
                  </a:rPr>
                  <a:t>Subtask 1</a:t>
                </a:r>
                <a:endParaRPr lang="en-US" sz="2000">
                  <a:ea typeface="ＭＳ Ｐゴシック" charset="0"/>
                </a:endParaRPr>
              </a:p>
            </p:txBody>
          </p:sp>
          <p:sp>
            <p:nvSpPr>
              <p:cNvPr id="8" name="Rectangle 19"/>
              <p:cNvSpPr>
                <a:spLocks noChangeArrowheads="1"/>
              </p:cNvSpPr>
              <p:nvPr/>
            </p:nvSpPr>
            <p:spPr bwMode="auto">
              <a:xfrm>
                <a:off x="2400" y="2640"/>
                <a:ext cx="960" cy="36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 dirty="0">
                    <a:ea typeface="ＭＳ Ｐゴシック" charset="0"/>
                  </a:rPr>
                  <a:t>Subtask 2</a:t>
                </a:r>
                <a:endParaRPr lang="en-US" sz="2000" dirty="0">
                  <a:ea typeface="ＭＳ Ｐゴシック" charset="0"/>
                </a:endParaRPr>
              </a:p>
            </p:txBody>
          </p:sp>
          <p:sp>
            <p:nvSpPr>
              <p:cNvPr id="9" name="Rectangle 20"/>
              <p:cNvSpPr>
                <a:spLocks noChangeArrowheads="1"/>
              </p:cNvSpPr>
              <p:nvPr/>
            </p:nvSpPr>
            <p:spPr bwMode="auto">
              <a:xfrm>
                <a:off x="3600" y="2640"/>
                <a:ext cx="960" cy="360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800">
                    <a:ea typeface="ＭＳ Ｐゴシック" charset="0"/>
                  </a:rPr>
                  <a:t>Subtask 3</a:t>
                </a:r>
                <a:endParaRPr lang="en-US" sz="2000">
                  <a:ea typeface="ＭＳ Ｐゴシック" charset="0"/>
                </a:endParaRPr>
              </a:p>
            </p:txBody>
          </p:sp>
          <p:cxnSp>
            <p:nvCxnSpPr>
              <p:cNvPr id="10" name="AutoShape 23"/>
              <p:cNvCxnSpPr>
                <a:cxnSpLocks noChangeShapeType="1"/>
              </p:cNvCxnSpPr>
              <p:nvPr/>
            </p:nvCxnSpPr>
            <p:spPr bwMode="auto">
              <a:xfrm flipH="1">
                <a:off x="1680" y="2208"/>
                <a:ext cx="1200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1" name="AutoShape 24"/>
              <p:cNvCxnSpPr>
                <a:cxnSpLocks noChangeShapeType="1"/>
              </p:cNvCxnSpPr>
              <p:nvPr/>
            </p:nvCxnSpPr>
            <p:spPr bwMode="auto">
              <a:xfrm>
                <a:off x="2880" y="2208"/>
                <a:ext cx="0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2" name="AutoShape 25"/>
              <p:cNvCxnSpPr>
                <a:cxnSpLocks noChangeShapeType="1"/>
              </p:cNvCxnSpPr>
              <p:nvPr/>
            </p:nvCxnSpPr>
            <p:spPr bwMode="auto">
              <a:xfrm>
                <a:off x="2880" y="2208"/>
                <a:ext cx="1200" cy="432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  <p:grpSp>
          <p:nvGrpSpPr>
            <p:cNvPr id="14" name="Group 46"/>
            <p:cNvGrpSpPr>
              <a:grpSpLocks/>
            </p:cNvGrpSpPr>
            <p:nvPr/>
          </p:nvGrpSpPr>
          <p:grpSpPr bwMode="auto">
            <a:xfrm>
              <a:off x="5852803" y="4981564"/>
              <a:ext cx="2274272" cy="837058"/>
              <a:chOff x="1948" y="2912"/>
              <a:chExt cx="1872" cy="689"/>
            </a:xfrm>
          </p:grpSpPr>
          <p:sp>
            <p:nvSpPr>
              <p:cNvPr id="18" name="Rectangle 21"/>
              <p:cNvSpPr>
                <a:spLocks noChangeArrowheads="1"/>
              </p:cNvSpPr>
              <p:nvPr/>
            </p:nvSpPr>
            <p:spPr bwMode="auto">
              <a:xfrm>
                <a:off x="1948" y="3288"/>
                <a:ext cx="864" cy="3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>
                    <a:ea typeface="ＭＳ Ｐゴシック" charset="0"/>
                  </a:rPr>
                  <a:t>Subtask 2a</a:t>
                </a:r>
                <a:endParaRPr lang="en-US" sz="1800">
                  <a:ea typeface="ＭＳ Ｐゴシック" charset="0"/>
                </a:endParaRPr>
              </a:p>
            </p:txBody>
          </p:sp>
          <p:sp>
            <p:nvSpPr>
              <p:cNvPr id="19" name="Rectangle 22"/>
              <p:cNvSpPr>
                <a:spLocks noChangeArrowheads="1"/>
              </p:cNvSpPr>
              <p:nvPr/>
            </p:nvSpPr>
            <p:spPr bwMode="auto">
              <a:xfrm>
                <a:off x="2956" y="3289"/>
                <a:ext cx="864" cy="312"/>
              </a:xfrm>
              <a:prstGeom prst="rect">
                <a:avLst/>
              </a:prstGeom>
              <a:solidFill>
                <a:srgbClr val="FFFF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sz="1600" dirty="0">
                    <a:ea typeface="ＭＳ Ｐゴシック" charset="0"/>
                  </a:rPr>
                  <a:t>Subtask 2b</a:t>
                </a:r>
                <a:endParaRPr lang="en-US" sz="1800" dirty="0">
                  <a:ea typeface="ＭＳ Ｐゴシック" charset="0"/>
                </a:endParaRPr>
              </a:p>
            </p:txBody>
          </p:sp>
          <p:cxnSp>
            <p:nvCxnSpPr>
              <p:cNvPr id="20" name="AutoShape 26"/>
              <p:cNvCxnSpPr>
                <a:cxnSpLocks noChangeShapeType="1"/>
              </p:cNvCxnSpPr>
              <p:nvPr/>
            </p:nvCxnSpPr>
            <p:spPr bwMode="auto">
              <a:xfrm flipH="1">
                <a:off x="2380" y="2912"/>
                <a:ext cx="500" cy="376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21" name="AutoShape 27"/>
              <p:cNvCxnSpPr>
                <a:cxnSpLocks noChangeShapeType="1"/>
              </p:cNvCxnSpPr>
              <p:nvPr/>
            </p:nvCxnSpPr>
            <p:spPr bwMode="auto">
              <a:xfrm>
                <a:off x="2880" y="2912"/>
                <a:ext cx="508" cy="377"/>
              </a:xfrm>
              <a:prstGeom prst="straightConnector1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</p:cxnSp>
        </p:grpSp>
      </p:grpSp>
    </p:spTree>
    <p:extLst>
      <p:ext uri="{BB962C8B-B14F-4D97-AF65-F5344CB8AC3E}">
        <p14:creationId xmlns:p14="http://schemas.microsoft.com/office/powerpoint/2010/main" xmlns="" val="18917262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Utility methods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294775" y="1123645"/>
            <a:ext cx="8617106" cy="486216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800" dirty="0" smtClean="0"/>
              <a:t>A rule of thumb…</a:t>
            </a:r>
          </a:p>
          <a:p>
            <a:r>
              <a:rPr lang="en-US" sz="2800" dirty="0" smtClean="0"/>
              <a:t>Methods </a:t>
            </a:r>
            <a:r>
              <a:rPr lang="en-US" sz="2800" dirty="0"/>
              <a:t>that implement well-defined algorithms whose output depends solely on its parameters</a:t>
            </a:r>
          </a:p>
          <a:p>
            <a:pPr lvl="1"/>
            <a:r>
              <a:rPr lang="en-US" sz="2400" b="1" dirty="0"/>
              <a:t>I.e. they don’t depend on additional state, e.g. instance variables</a:t>
            </a:r>
          </a:p>
          <a:p>
            <a:r>
              <a:rPr lang="en-US" sz="2800" dirty="0"/>
              <a:t>They are typically implemented as </a:t>
            </a:r>
            <a:r>
              <a:rPr lang="en-US" sz="26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static</a:t>
            </a:r>
            <a:r>
              <a:rPr lang="en-US" sz="2800" dirty="0"/>
              <a:t> methods</a:t>
            </a:r>
          </a:p>
          <a:p>
            <a:pPr lvl="1"/>
            <a:r>
              <a:rPr lang="en-US" sz="2400" dirty="0"/>
              <a:t>Called as </a:t>
            </a:r>
            <a:r>
              <a:rPr lang="en-US" sz="24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ClassName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.methodName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Math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.random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();</a:t>
            </a:r>
          </a:p>
          <a:p>
            <a:pPr lvl="1"/>
            <a:r>
              <a:rPr lang="en-US" sz="1800" dirty="0" smtClean="0">
                <a:latin typeface="Courier Regular" pitchFamily="2" charset="0"/>
                <a:ea typeface="Courier New" charset="0"/>
                <a:cs typeface="Courier New" charset="0"/>
              </a:rPr>
              <a:t>And… class methods do not need an associated object! It’s true!</a:t>
            </a:r>
            <a:endParaRPr lang="en-US" sz="18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230636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811493"/>
            <a:ext cx="9179205" cy="6046507"/>
          </a:xfrm>
          <a:prstGeom prst="rect">
            <a:avLst/>
          </a:prstGeom>
          <a:solidFill>
            <a:srgbClr val="9900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51000"/>
            <a:ext cx="8229600" cy="2285085"/>
          </a:xfrm>
        </p:spPr>
        <p:txBody>
          <a:bodyPr/>
          <a:lstStyle/>
          <a:p>
            <a:r>
              <a:rPr lang="en-US" dirty="0"/>
              <a:t>Debugging</a:t>
            </a:r>
          </a:p>
        </p:txBody>
      </p:sp>
    </p:spTree>
    <p:extLst>
      <p:ext uri="{BB962C8B-B14F-4D97-AF65-F5344CB8AC3E}">
        <p14:creationId xmlns="" xmlns:p14="http://schemas.microsoft.com/office/powerpoint/2010/main" val="4144831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Program correctness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02705" y="1115551"/>
            <a:ext cx="8971722" cy="5205736"/>
          </a:xfrm>
        </p:spPr>
        <p:txBody>
          <a:bodyPr>
            <a:normAutofit/>
          </a:bodyPr>
          <a:lstStyle/>
          <a:p>
            <a:r>
              <a:rPr lang="en-US" sz="2400" dirty="0"/>
              <a:t>Should be our first and major goal</a:t>
            </a:r>
          </a:p>
          <a:p>
            <a:pPr lvl="1"/>
            <a:r>
              <a:rPr lang="en-US" sz="2000" dirty="0"/>
              <a:t>Second is efficiency</a:t>
            </a:r>
          </a:p>
          <a:p>
            <a:r>
              <a:rPr lang="en-US" sz="2400" dirty="0"/>
              <a:t>Types of errors</a:t>
            </a:r>
          </a:p>
          <a:p>
            <a:pPr lvl="1"/>
            <a:r>
              <a:rPr lang="en-US" sz="2000" dirty="0"/>
              <a:t>Syntax errors</a:t>
            </a:r>
          </a:p>
          <a:p>
            <a:pPr lvl="2"/>
            <a:r>
              <a:rPr lang="en-US" sz="1800" dirty="0"/>
              <a:t>Written code does not translate into a valid set of instructions</a:t>
            </a:r>
          </a:p>
          <a:p>
            <a:pPr lvl="2"/>
            <a:r>
              <a:rPr lang="en-US" sz="1800" dirty="0"/>
              <a:t>Detected at compile time</a:t>
            </a:r>
          </a:p>
          <a:p>
            <a:pPr lvl="2"/>
            <a:r>
              <a:rPr lang="en-US" sz="1800" dirty="0"/>
              <a:t>E.g. missing semi-colon at the end of statement</a:t>
            </a:r>
            <a:endParaRPr lang="en-US" sz="1600" dirty="0"/>
          </a:p>
          <a:p>
            <a:pPr lvl="1"/>
            <a:r>
              <a:rPr lang="en-US" sz="2000" b="1" dirty="0"/>
              <a:t>Semantic errors or bugs</a:t>
            </a:r>
          </a:p>
          <a:p>
            <a:pPr lvl="2"/>
            <a:r>
              <a:rPr lang="en-US" sz="1800" dirty="0"/>
              <a:t>The program doesn’t do what it is supposed to do</a:t>
            </a:r>
          </a:p>
          <a:p>
            <a:pPr lvl="2"/>
            <a:r>
              <a:rPr lang="en-US" sz="1800" dirty="0"/>
              <a:t>Mostly detected at runtime (compiler can detect some, e.g. uninitialized variable)  </a:t>
            </a:r>
          </a:p>
          <a:p>
            <a:pPr lvl="2"/>
            <a:r>
              <a:rPr lang="en-US" sz="1800" dirty="0"/>
              <a:t>E.g. program crashes when provided with a certain input or gives wrong result</a:t>
            </a:r>
          </a:p>
          <a:p>
            <a:pPr lvl="2"/>
            <a:endParaRPr lang="en-US" sz="1600" dirty="0"/>
          </a:p>
        </p:txBody>
      </p:sp>
    </p:spTree>
    <p:extLst>
      <p:ext uri="{BB962C8B-B14F-4D97-AF65-F5344CB8AC3E}">
        <p14:creationId xmlns="" xmlns:p14="http://schemas.microsoft.com/office/powerpoint/2010/main" val="4054691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Debugging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57176" cy="4389510"/>
          </a:xfrm>
        </p:spPr>
        <p:txBody>
          <a:bodyPr>
            <a:normAutofit/>
          </a:bodyPr>
          <a:lstStyle/>
          <a:p>
            <a:r>
              <a:rPr lang="en-US" sz="2400" dirty="0"/>
              <a:t>Process through which we identify and eliminate bugs</a:t>
            </a:r>
          </a:p>
          <a:p>
            <a:r>
              <a:rPr lang="en-US" sz="2400" dirty="0"/>
              <a:t>Typical bug symptoms</a:t>
            </a:r>
          </a:p>
          <a:p>
            <a:pPr lvl="1"/>
            <a:r>
              <a:rPr lang="en-US" sz="2000" dirty="0"/>
              <a:t>Uncaught exception (e.g. 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NullPointerException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Unexpected output</a:t>
            </a:r>
          </a:p>
          <a:p>
            <a:pPr lvl="1"/>
            <a:r>
              <a:rPr lang="en-US" sz="2000" dirty="0"/>
              <a:t>Lack of termination (e.g. infinite loop)</a:t>
            </a:r>
          </a:p>
          <a:p>
            <a:r>
              <a:rPr lang="en-US" sz="2400" dirty="0"/>
              <a:t>Bug identification strategies</a:t>
            </a:r>
          </a:p>
          <a:p>
            <a:pPr lvl="1"/>
            <a:r>
              <a:rPr lang="en-US" sz="2000" dirty="0"/>
              <a:t>Add print messages at strategic points</a:t>
            </a:r>
          </a:p>
          <a:p>
            <a:pPr lvl="2"/>
            <a:r>
              <a:rPr lang="en-US" sz="1800" dirty="0"/>
              <a:t>Sometimes it’s the only option. E.g. on embedded systems lacking a debugger</a:t>
            </a:r>
          </a:p>
          <a:p>
            <a:pPr lvl="1"/>
            <a:r>
              <a:rPr lang="en-US" sz="2000" u="sng" dirty="0" smtClean="0"/>
              <a:t>Assertions</a:t>
            </a:r>
            <a:endParaRPr lang="en-US" sz="2000" u="sng" dirty="0"/>
          </a:p>
          <a:p>
            <a:pPr lvl="1"/>
            <a:r>
              <a:rPr lang="en-US" sz="2000" u="sng" dirty="0"/>
              <a:t>Use a </a:t>
            </a:r>
            <a:r>
              <a:rPr lang="en-US" sz="2000" u="sng" dirty="0" smtClean="0"/>
              <a:t>debugger</a:t>
            </a:r>
          </a:p>
          <a:p>
            <a:pPr lvl="2"/>
            <a:r>
              <a:rPr lang="en-US" sz="1600" u="sng" dirty="0" smtClean="0"/>
              <a:t> (</a:t>
            </a:r>
            <a:r>
              <a:rPr lang="en-US" sz="1600" u="sng" dirty="0" smtClean="0"/>
              <a:t>line-by-line program execution)</a:t>
            </a:r>
            <a:endParaRPr lang="en-US" sz="1600" u="sng" dirty="0"/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C9F402C1-4820-B446-BCA6-ACFF2EEDF73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604" y="4752975"/>
            <a:ext cx="3799461" cy="1444487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="" xmlns:a16="http://schemas.microsoft.com/office/drawing/2014/main" id="{8F5D7AAA-A386-4148-9118-C4654E976825}"/>
              </a:ext>
            </a:extLst>
          </p:cNvPr>
          <p:cNvSpPr txBox="1"/>
          <p:nvPr/>
        </p:nvSpPr>
        <p:spPr>
          <a:xfrm>
            <a:off x="4662855" y="6128546"/>
            <a:ext cx="3948389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Grace Hopper found the 1</a:t>
            </a:r>
            <a:r>
              <a:rPr lang="en-US" baseline="30000" dirty="0"/>
              <a:t>st</a:t>
            </a:r>
            <a:r>
              <a:rPr lang="en-US" dirty="0"/>
              <a:t> </a:t>
            </a:r>
            <a:r>
              <a:rPr lang="en-US" dirty="0" smtClean="0"/>
              <a:t>bug </a:t>
            </a:r>
            <a:r>
              <a:rPr lang="en-US" dirty="0"/>
              <a:t>in 1947</a:t>
            </a:r>
          </a:p>
        </p:txBody>
      </p:sp>
    </p:spTree>
    <p:extLst>
      <p:ext uri="{BB962C8B-B14F-4D97-AF65-F5344CB8AC3E}">
        <p14:creationId xmlns="" xmlns:p14="http://schemas.microsoft.com/office/powerpoint/2010/main" val="3202593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Catching bugs early: </a:t>
            </a:r>
            <a:r>
              <a:rPr lang="en-US" dirty="0"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46954" y="1115550"/>
            <a:ext cx="9093190" cy="550419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/>
              <a:t>The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/>
              <a:t> keyword can be used to test program invariants</a:t>
            </a:r>
          </a:p>
          <a:p>
            <a:r>
              <a:rPr lang="en-US" sz="2400" dirty="0"/>
              <a:t>Syntax: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-expr&gt;;</a:t>
            </a:r>
          </a:p>
          <a:p>
            <a:pPr lvl="1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E.g.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&gt; 0;</a:t>
            </a:r>
          </a:p>
          <a:p>
            <a:r>
              <a:rPr lang="en-US" sz="2400" dirty="0"/>
              <a:t>Semantics: </a:t>
            </a:r>
          </a:p>
          <a:p>
            <a:pPr lvl="1"/>
            <a:r>
              <a:rPr lang="en-US" sz="2200" dirty="0"/>
              <a:t>Expression should be true during normal program execution</a:t>
            </a:r>
          </a:p>
          <a:p>
            <a:pPr lvl="1"/>
            <a:r>
              <a:rPr lang="en-US" sz="2200" dirty="0"/>
              <a:t>A false expression triggers a</a:t>
            </a:r>
            <a:r>
              <a:rPr lang="en-US" sz="2000" dirty="0"/>
              <a:t> </a:t>
            </a:r>
            <a:r>
              <a:rPr lang="en-US" sz="19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java.lang.AssertionError</a:t>
            </a:r>
            <a:r>
              <a:rPr lang="en-US" sz="2000" dirty="0"/>
              <a:t> </a:t>
            </a:r>
            <a:r>
              <a:rPr lang="en-US" sz="2200" dirty="0"/>
              <a:t>and halts program execution</a:t>
            </a:r>
            <a:endParaRPr lang="en-US" sz="22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r>
              <a:rPr lang="en-US" sz="2400" dirty="0">
                <a:latin typeface="Calibri" charset="0"/>
                <a:ea typeface="Calibri" charset="0"/>
                <a:cs typeface="Calibri" charset="0"/>
              </a:rPr>
              <a:t>Optionally, </a:t>
            </a:r>
            <a:r>
              <a:rPr lang="en-US" sz="24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boolean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-expr&gt; : &lt;</a:t>
            </a:r>
            <a:r>
              <a:rPr lang="en-US" sz="2400" dirty="0" err="1">
                <a:latin typeface="Courier Regular" pitchFamily="2" charset="0"/>
                <a:ea typeface="Courier New" charset="0"/>
                <a:cs typeface="Courier New" charset="0"/>
              </a:rPr>
              <a:t>msg</a:t>
            </a:r>
            <a:r>
              <a:rPr lang="en-US" sz="2400" dirty="0">
                <a:latin typeface="Courier Regular" pitchFamily="2" charset="0"/>
                <a:ea typeface="Courier New" charset="0"/>
                <a:cs typeface="Courier New" charset="0"/>
              </a:rPr>
              <a:t>&gt;;</a:t>
            </a:r>
          </a:p>
          <a:p>
            <a:pPr lvl="1"/>
            <a:r>
              <a:rPr lang="en-US" sz="2200" dirty="0"/>
              <a:t>A </a:t>
            </a:r>
            <a:r>
              <a:rPr lang="en-US" sz="2200" dirty="0">
                <a:solidFill>
                  <a:srgbClr val="00B050"/>
                </a:solidFill>
                <a:latin typeface="Courier" pitchFamily="2" charset="0"/>
              </a:rPr>
              <a:t>String</a:t>
            </a:r>
            <a:r>
              <a:rPr lang="en-US" sz="2200" dirty="0"/>
              <a:t> representation of </a:t>
            </a:r>
            <a:r>
              <a:rPr lang="en-US" sz="2200" dirty="0" err="1">
                <a:latin typeface="Courier" pitchFamily="2" charset="0"/>
              </a:rPr>
              <a:t>msg</a:t>
            </a:r>
            <a:r>
              <a:rPr lang="en-US" sz="2200" dirty="0"/>
              <a:t> is printed along with the</a:t>
            </a:r>
            <a:r>
              <a:rPr lang="en-US" sz="2000" dirty="0"/>
              <a:t>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AssertionError</a:t>
            </a:r>
            <a:endParaRPr lang="en-US" sz="2000" dirty="0">
              <a:solidFill>
                <a:srgbClr val="00B050"/>
              </a:solidFill>
              <a:latin typeface="Courier Regular" pitchFamily="2" charset="0"/>
              <a:ea typeface="Courier New" charset="0"/>
              <a:cs typeface="Courier New" charset="0"/>
            </a:endParaRPr>
          </a:p>
          <a:p>
            <a:pPr lvl="1"/>
            <a:r>
              <a:rPr lang="en-US" sz="2200" dirty="0">
                <a:latin typeface="Calibri" charset="0"/>
                <a:ea typeface="Calibri" charset="0"/>
                <a:cs typeface="Calibri" charset="0"/>
              </a:rPr>
              <a:t>E.g.</a:t>
            </a:r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&gt; 0 : "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was: " +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i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  <a:endParaRPr lang="en-US" sz="2000" dirty="0"/>
          </a:p>
          <a:p>
            <a:r>
              <a:rPr lang="en-US" sz="2400" dirty="0"/>
              <a:t>Assertions are disabled by default</a:t>
            </a:r>
          </a:p>
          <a:p>
            <a:pPr lvl="1"/>
            <a:r>
              <a:rPr lang="en-US" sz="2200" dirty="0" smtClean="0"/>
              <a:t>Why? </a:t>
            </a:r>
            <a:r>
              <a:rPr lang="en-US" sz="2200" b="1" dirty="0" smtClean="0"/>
              <a:t>Performance </a:t>
            </a:r>
            <a:r>
              <a:rPr lang="en-US" sz="2200" dirty="0" smtClean="0"/>
              <a:t>(i.e. not for use in production code)</a:t>
            </a:r>
            <a:endParaRPr lang="en-US" sz="2200" dirty="0"/>
          </a:p>
          <a:p>
            <a:pPr lvl="1"/>
            <a:r>
              <a:rPr lang="en-US" sz="2200" dirty="0"/>
              <a:t>Enabling assertions:</a:t>
            </a:r>
          </a:p>
          <a:p>
            <a:pPr lvl="2"/>
            <a:r>
              <a:rPr lang="en-US" sz="2200" dirty="0"/>
              <a:t>Command line execution: java -</a:t>
            </a:r>
            <a:r>
              <a:rPr lang="en-US" sz="2200" dirty="0" err="1"/>
              <a:t>enableassertions</a:t>
            </a:r>
            <a:r>
              <a:rPr lang="en-US" sz="2200" dirty="0"/>
              <a:t>, or -</a:t>
            </a:r>
            <a:r>
              <a:rPr lang="en-US" sz="2200" dirty="0" err="1"/>
              <a:t>ea</a:t>
            </a:r>
            <a:endParaRPr lang="en-US" sz="2200" dirty="0"/>
          </a:p>
          <a:p>
            <a:pPr lvl="2"/>
            <a:r>
              <a:rPr lang="en-US" sz="2200" dirty="0"/>
              <a:t>Since its designed for education, </a:t>
            </a:r>
            <a:r>
              <a:rPr lang="en-US" sz="2200" b="1" dirty="0" err="1"/>
              <a:t>BlueJ</a:t>
            </a:r>
            <a:r>
              <a:rPr lang="en-US" sz="2200" b="1" dirty="0"/>
              <a:t> enables assertions automatically</a:t>
            </a:r>
          </a:p>
        </p:txBody>
      </p:sp>
    </p:spTree>
    <p:extLst>
      <p:ext uri="{BB962C8B-B14F-4D97-AF65-F5344CB8AC3E}">
        <p14:creationId xmlns="" xmlns:p14="http://schemas.microsoft.com/office/powerpoint/2010/main" val="2406350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Assertion example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06679" cy="5001914"/>
          </a:xfrm>
        </p:spPr>
        <p:txBody>
          <a:bodyPr>
            <a:normAutofit fontScale="92500" lnSpcReduction="20000"/>
          </a:bodyPr>
          <a:lstStyle/>
          <a:p>
            <a:pPr marL="457200" lvl="1" indent="0">
              <a:buNone/>
            </a:pP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switch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(suit){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"CLUBS": 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 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"DIAMONDS":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"HEARTS":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case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"SPADES":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mr-IN" sz="2000" dirty="0">
                <a:latin typeface="Courier Regular" pitchFamily="2" charset="0"/>
                <a:ea typeface="Courier New" charset="0"/>
                <a:cs typeface="Courier New" charset="0"/>
              </a:rPr>
              <a:t>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break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default</a:t>
            </a:r>
            <a:r>
              <a:rPr lang="en-US" sz="2000" dirty="0" smtClean="0">
                <a:latin typeface="Courier Regular" pitchFamily="2" charset="0"/>
                <a:ea typeface="Courier New" charset="0"/>
                <a:cs typeface="Courier New" charset="0"/>
              </a:rPr>
              <a:t>: // if we get here, false it is…</a:t>
            </a:r>
            <a:endParaRPr lang="en-US" sz="2000" dirty="0">
              <a:latin typeface="Courier Regular" pitchFamily="2" charset="0"/>
              <a:ea typeface="Courier New" charset="0"/>
              <a:cs typeface="Courier New" charset="0"/>
            </a:endParaRP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  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 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false : "unexpected suit " + suit;</a:t>
            </a:r>
          </a:p>
          <a:p>
            <a:pPr marL="457200" lvl="1" indent="0">
              <a:buNone/>
            </a:pP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}</a:t>
            </a:r>
          </a:p>
        </p:txBody>
      </p:sp>
    </p:spTree>
    <p:extLst>
      <p:ext uri="{BB962C8B-B14F-4D97-AF65-F5344CB8AC3E}">
        <p14:creationId xmlns="" xmlns:p14="http://schemas.microsoft.com/office/powerpoint/2010/main" val="819304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Calibri" charset="0"/>
                <a:ea typeface="Calibri" charset="0"/>
                <a:cs typeface="Calibri" charset="0"/>
              </a:rPr>
              <a:t>Assertion usage guidelines</a:t>
            </a:r>
          </a:p>
        </p:txBody>
      </p:sp>
      <p:sp>
        <p:nvSpPr>
          <p:cNvPr id="4" name="Content Placeholder 4"/>
          <p:cNvSpPr>
            <a:spLocks noGrp="1"/>
          </p:cNvSpPr>
          <p:nvPr>
            <p:ph idx="1"/>
          </p:nvPr>
        </p:nvSpPr>
        <p:spPr>
          <a:xfrm>
            <a:off x="173038" y="1116013"/>
            <a:ext cx="8705850" cy="5002212"/>
          </a:xfrm>
        </p:spPr>
        <p:txBody>
          <a:bodyPr>
            <a:normAutofit/>
          </a:bodyPr>
          <a:lstStyle/>
          <a:p>
            <a:r>
              <a:rPr lang="en-US" sz="2400" dirty="0"/>
              <a:t>Because assertions are not guaranteed to be enabled, they should not be required for program correctness</a:t>
            </a:r>
          </a:p>
          <a:p>
            <a:r>
              <a:rPr lang="en-US" sz="2400" dirty="0"/>
              <a:t>It follows that assertions should not be used to: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Check arguments in public methods, because specification has to be obeyed regardless</a:t>
            </a:r>
          </a:p>
          <a:p>
            <a:pPr lvl="2"/>
            <a:r>
              <a:rPr lang="en-US" sz="2000" dirty="0">
                <a:latin typeface="Calibri" panose="020F0502020204030204" pitchFamily="34" charset="0"/>
                <a:ea typeface="Courier New" charset="0"/>
                <a:cs typeface="Calibri" panose="020F0502020204030204" pitchFamily="34" charset="0"/>
              </a:rPr>
              <a:t>Throwing an </a:t>
            </a:r>
            <a:r>
              <a:rPr lang="en-US" sz="2000" dirty="0" err="1">
                <a:solidFill>
                  <a:srgbClr val="00B050"/>
                </a:solidFill>
                <a:latin typeface="Courier Regular" pitchFamily="2" charset="0"/>
                <a:ea typeface="Courier New" charset="0"/>
                <a:cs typeface="Courier New" charset="0"/>
              </a:rPr>
              <a:t>IllegalArgumentException</a:t>
            </a:r>
            <a:r>
              <a:rPr lang="en-US" sz="2000" dirty="0"/>
              <a:t> is preferred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Produce side-effects</a:t>
            </a:r>
          </a:p>
          <a:p>
            <a:pPr lvl="2"/>
            <a:r>
              <a:rPr lang="en-US" sz="2000" dirty="0"/>
              <a:t>E.g. </a:t>
            </a:r>
            <a:r>
              <a:rPr lang="en-US" sz="2000" dirty="0">
                <a:solidFill>
                  <a:srgbClr val="0000FF"/>
                </a:solidFill>
                <a:latin typeface="Courier Regular" pitchFamily="2" charset="0"/>
                <a:ea typeface="Courier New" charset="0"/>
                <a:cs typeface="Courier New" charset="0"/>
              </a:rPr>
              <a:t>assert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 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matrixa.add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(</a:t>
            </a:r>
            <a:r>
              <a:rPr lang="en-US" sz="2000" dirty="0" err="1">
                <a:latin typeface="Courier Regular" pitchFamily="2" charset="0"/>
                <a:ea typeface="Courier New" charset="0"/>
                <a:cs typeface="Courier New" charset="0"/>
              </a:rPr>
              <a:t>matrixb</a:t>
            </a:r>
            <a:r>
              <a:rPr lang="en-US" sz="2000" dirty="0">
                <a:latin typeface="Courier Regular" pitchFamily="2" charset="0"/>
                <a:ea typeface="Courier New" charset="0"/>
                <a:cs typeface="Courier New" charset="0"/>
              </a:rPr>
              <a:t>); // from lab #3</a:t>
            </a:r>
          </a:p>
          <a:p>
            <a:pPr lvl="2"/>
            <a:r>
              <a:rPr lang="en-US" sz="2000" dirty="0">
                <a:latin typeface="Calibri" charset="0"/>
                <a:ea typeface="Calibri" charset="0"/>
                <a:cs typeface="Calibri" charset="0"/>
              </a:rPr>
              <a:t>Addition will not be performed if assertions are disabled</a:t>
            </a:r>
          </a:p>
          <a:p>
            <a:pPr lvl="3"/>
            <a:r>
              <a:rPr lang="en-US" sz="1600" dirty="0">
                <a:latin typeface="Calibri" charset="0"/>
                <a:ea typeface="Calibri" charset="0"/>
                <a:cs typeface="Calibri" charset="0"/>
              </a:rPr>
              <a:t>Program semantics will change!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3508901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/>
              <a:t>Debugger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8757176" cy="5205736"/>
          </a:xfrm>
        </p:spPr>
        <p:txBody>
          <a:bodyPr>
            <a:normAutofit/>
          </a:bodyPr>
          <a:lstStyle/>
          <a:p>
            <a:r>
              <a:rPr lang="en-US" sz="2400" dirty="0"/>
              <a:t>A debugger is a software development tool that lets us pause execution, inspect internal state, and execute in “slow motion”</a:t>
            </a:r>
          </a:p>
          <a:p>
            <a:r>
              <a:rPr lang="en-US" sz="2400" dirty="0"/>
              <a:t>The workflow is as follows: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Pick line of code where the debugging is to start, known as a breakpoint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Run the program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If and when the breakpoint is reached, execution will halt and you will be able to inspect the program’s state and step through the program one line at a time. There two different types of step commands:</a:t>
            </a:r>
          </a:p>
          <a:p>
            <a:pPr marL="1257300" lvl="2" indent="-400050">
              <a:buFont typeface="+mj-lt"/>
              <a:buAutoNum type="romanLcPeriod"/>
            </a:pPr>
            <a:r>
              <a:rPr lang="en-US" sz="1800" dirty="0"/>
              <a:t>Step: execute the next line of code without drilling down into method calls</a:t>
            </a:r>
          </a:p>
          <a:p>
            <a:pPr marL="1314450" lvl="2" indent="-457200">
              <a:buFont typeface="+mj-lt"/>
              <a:buAutoNum type="romanLcPeriod"/>
            </a:pPr>
            <a:r>
              <a:rPr lang="en-US" sz="1800" dirty="0"/>
              <a:t>Step into: execute the next line of code, but if that line involves a method call, step inside it so its execution can be debugged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000" dirty="0"/>
              <a:t>The continue command can be used at any time to resume program execution</a:t>
            </a:r>
          </a:p>
          <a:p>
            <a:pPr marL="914400" lvl="1" indent="-457200"/>
            <a:endParaRPr lang="en-US" sz="2000" dirty="0"/>
          </a:p>
          <a:p>
            <a:pPr marL="514350" indent="-457200">
              <a:buFont typeface="+mj-lt"/>
              <a:buAutoNum type="arabicPeriod"/>
            </a:pPr>
            <a:endParaRPr lang="en-US" sz="2400" dirty="0"/>
          </a:p>
          <a:p>
            <a:pPr marL="914400" lvl="1" indent="-457200">
              <a:buFont typeface="+mj-lt"/>
              <a:buAutoNum type="arabicPeriod"/>
            </a:pPr>
            <a:endParaRPr lang="en-US" sz="2000" dirty="0"/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="" xmlns:p14="http://schemas.microsoft.com/office/powerpoint/2010/main" val="2828730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6837" y="-188885"/>
            <a:ext cx="9340331" cy="1143000"/>
          </a:xfrm>
        </p:spPr>
        <p:txBody>
          <a:bodyPr>
            <a:normAutofit/>
          </a:bodyPr>
          <a:lstStyle/>
          <a:p>
            <a:r>
              <a:rPr lang="en-US" dirty="0" err="1"/>
              <a:t>BlueJ’s</a:t>
            </a:r>
            <a:r>
              <a:rPr lang="en-US" dirty="0"/>
              <a:t> debugger: breakpoints</a:t>
            </a:r>
          </a:p>
        </p:txBody>
      </p:sp>
      <p:sp>
        <p:nvSpPr>
          <p:cNvPr id="6" name="Content Placeholder 4"/>
          <p:cNvSpPr>
            <a:spLocks noGrp="1"/>
          </p:cNvSpPr>
          <p:nvPr>
            <p:ph idx="1"/>
          </p:nvPr>
        </p:nvSpPr>
        <p:spPr>
          <a:xfrm>
            <a:off x="172278" y="1115551"/>
            <a:ext cx="3286539" cy="5205736"/>
          </a:xfrm>
        </p:spPr>
        <p:txBody>
          <a:bodyPr>
            <a:normAutofit/>
          </a:bodyPr>
          <a:lstStyle/>
          <a:p>
            <a:r>
              <a:rPr lang="en-US" sz="2000" dirty="0"/>
              <a:t>Setting a breakpoint is done by clicking on the left sidebar</a:t>
            </a:r>
          </a:p>
          <a:p>
            <a:pPr lvl="1"/>
            <a:r>
              <a:rPr lang="en-US" sz="1800" dirty="0"/>
              <a:t>The file must be compiled for this to work</a:t>
            </a:r>
          </a:p>
          <a:p>
            <a:pPr lvl="1"/>
            <a:r>
              <a:rPr lang="en-US" sz="1800" dirty="0"/>
              <a:t>A white sidebar indicates a compiled file, a grey one indicates an </a:t>
            </a:r>
            <a:r>
              <a:rPr lang="en-US" sz="1800" dirty="0" err="1"/>
              <a:t>uncompiled</a:t>
            </a:r>
            <a:r>
              <a:rPr lang="en-US" sz="1800" dirty="0"/>
              <a:t> file</a:t>
            </a:r>
            <a:endParaRPr lang="en-US" sz="2000" dirty="0"/>
          </a:p>
          <a:p>
            <a:r>
              <a:rPr lang="en-US" sz="2000" dirty="0"/>
              <a:t>Changing the source file will automatically remove the breakpoint</a:t>
            </a:r>
          </a:p>
          <a:p>
            <a:r>
              <a:rPr lang="en-US" sz="2000" dirty="0"/>
              <a:t>Once all breakpoints have been created, run the program normally</a:t>
            </a:r>
          </a:p>
          <a:p>
            <a:endParaRPr lang="en-US" sz="2000" dirty="0"/>
          </a:p>
          <a:p>
            <a:endParaRPr lang="en-US" sz="20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914" y="1115551"/>
            <a:ext cx="6029580" cy="551389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10803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58890</TotalTime>
  <Words>974</Words>
  <Application>Microsoft Macintosh PowerPoint</Application>
  <PresentationFormat>On-screen Show (4:3)</PresentationFormat>
  <Paragraphs>181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CMPU-102-01 Fall 2021 Data Structures and Algorithms</vt:lpstr>
      <vt:lpstr>Debugging</vt:lpstr>
      <vt:lpstr>Program correctness</vt:lpstr>
      <vt:lpstr>Debugging</vt:lpstr>
      <vt:lpstr>Catching bugs early: assert</vt:lpstr>
      <vt:lpstr>Assertion example</vt:lpstr>
      <vt:lpstr>Assertion usage guidelines</vt:lpstr>
      <vt:lpstr>Debugger</vt:lpstr>
      <vt:lpstr>BlueJ’s debugger: breakpoints</vt:lpstr>
      <vt:lpstr>BlueJ’s debugger: execution</vt:lpstr>
      <vt:lpstr>More about Object-Oriented Programming</vt:lpstr>
      <vt:lpstr>Recall Object-Oriented Programming</vt:lpstr>
      <vt:lpstr>Class structure</vt:lpstr>
      <vt:lpstr>Inheritance</vt:lpstr>
      <vt:lpstr>More about methods</vt:lpstr>
      <vt:lpstr>What is a method, really?</vt:lpstr>
      <vt:lpstr>Usefulness of methods</vt:lpstr>
      <vt:lpstr>Utility methods</vt:lpstr>
    </vt:vector>
  </TitlesOfParts>
  <Company>Universidade do Porto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cmpu102-data structures</dc:title>
  <dc:creator>Rui Meireles;Peter Lemieszewski</dc:creator>
  <cp:lastModifiedBy>olga Lemieszewski</cp:lastModifiedBy>
  <cp:revision>1825</cp:revision>
  <cp:lastPrinted>2019-09-24T18:11:44Z</cp:lastPrinted>
  <dcterms:created xsi:type="dcterms:W3CDTF">2011-11-22T14:51:59Z</dcterms:created>
  <dcterms:modified xsi:type="dcterms:W3CDTF">2021-10-05T17:23:25Z</dcterms:modified>
</cp:coreProperties>
</file>