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13" r:id="rId1"/>
  </p:sldMasterIdLst>
  <p:notesMasterIdLst>
    <p:notesMasterId r:id="rId28"/>
  </p:notesMasterIdLst>
  <p:handoutMasterIdLst>
    <p:handoutMasterId r:id="rId29"/>
  </p:handoutMasterIdLst>
  <p:sldIdLst>
    <p:sldId id="685" r:id="rId2"/>
    <p:sldId id="869" r:id="rId3"/>
    <p:sldId id="870" r:id="rId4"/>
    <p:sldId id="871" r:id="rId5"/>
    <p:sldId id="872" r:id="rId6"/>
    <p:sldId id="873" r:id="rId7"/>
    <p:sldId id="874" r:id="rId8"/>
    <p:sldId id="875" r:id="rId9"/>
    <p:sldId id="876" r:id="rId10"/>
    <p:sldId id="877" r:id="rId11"/>
    <p:sldId id="878" r:id="rId12"/>
    <p:sldId id="879" r:id="rId13"/>
    <p:sldId id="880" r:id="rId14"/>
    <p:sldId id="881" r:id="rId15"/>
    <p:sldId id="882" r:id="rId16"/>
    <p:sldId id="883" r:id="rId17"/>
    <p:sldId id="884" r:id="rId18"/>
    <p:sldId id="885" r:id="rId19"/>
    <p:sldId id="886" r:id="rId20"/>
    <p:sldId id="887" r:id="rId21"/>
    <p:sldId id="888" r:id="rId22"/>
    <p:sldId id="889" r:id="rId23"/>
    <p:sldId id="890" r:id="rId24"/>
    <p:sldId id="891" r:id="rId25"/>
    <p:sldId id="892" r:id="rId26"/>
    <p:sldId id="893" r:id="rId27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Main" id="{D27C4571-87B6-6548-B2CD-7FBE1E0DE51C}">
          <p14:sldIdLst>
            <p14:sldId id="685"/>
            <p14:sldId id="686"/>
            <p14:sldId id="687"/>
            <p14:sldId id="688"/>
            <p14:sldId id="861"/>
            <p14:sldId id="860"/>
            <p14:sldId id="868"/>
            <p14:sldId id="866"/>
            <p14:sldId id="867"/>
            <p14:sldId id="869"/>
            <p14:sldId id="870"/>
            <p14:sldId id="871"/>
            <p14:sldId id="872"/>
            <p14:sldId id="873"/>
            <p14:sldId id="874"/>
            <p14:sldId id="875"/>
            <p14:sldId id="876"/>
            <p14:sldId id="877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meirele" initials="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browse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FF0000"/>
    <a:srgbClr val="00B0D2"/>
    <a:srgbClr val="000000"/>
    <a:srgbClr val="00FF00"/>
    <a:srgbClr val="33FFFF"/>
    <a:srgbClr val="F2F2FF"/>
    <a:srgbClr val="E7F7F9"/>
    <a:srgbClr val="792C05"/>
    <a:srgbClr val="89898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8362" autoAdjust="0"/>
    <p:restoredTop sz="95982" autoAdjust="0"/>
  </p:normalViewPr>
  <p:slideViewPr>
    <p:cSldViewPr snapToGrid="0" snapToObjects="1">
      <p:cViewPr varScale="1">
        <p:scale>
          <a:sx n="46" d="100"/>
          <a:sy n="46" d="100"/>
        </p:scale>
        <p:origin x="-1221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8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43487B-4185-2F45-995A-99FF6D2BB2C2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2611F-AA68-7241-930E-C3F418D587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80365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FC213F-B8C6-D740-9A78-9477DE0A91E7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5DF5D1-D212-7349-81D0-381AE2BE47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348197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475062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385960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656249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49352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129261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50E62467-E891-104F-89EC-B310A5BD40F7}" type="slidenum">
              <a:rPr lang="en-US" altLang="en-US" sz="1200">
                <a:latin typeface="Times" charset="0"/>
              </a:rPr>
              <a:pPr/>
              <a:t>14</a:t>
            </a:fld>
            <a:endParaRPr lang="en-US" altLang="en-US" sz="1200">
              <a:latin typeface="Times" charset="0"/>
            </a:endParaRPr>
          </a:p>
        </p:txBody>
      </p:sp>
      <p:sp>
        <p:nvSpPr>
          <p:cNvPr id="50381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038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858803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EF00EED4-68A0-2349-B6DB-19CAE22412C2}" type="slidenum">
              <a:rPr lang="en-US" altLang="en-US" sz="1200">
                <a:latin typeface="Times" charset="0"/>
              </a:rPr>
              <a:pPr/>
              <a:t>15</a:t>
            </a:fld>
            <a:endParaRPr lang="en-US" altLang="en-US" sz="1200">
              <a:latin typeface="Times" charset="0"/>
            </a:endParaRPr>
          </a:p>
        </p:txBody>
      </p:sp>
      <p:sp>
        <p:nvSpPr>
          <p:cNvPr id="59187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918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337254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EF00EED4-68A0-2349-B6DB-19CAE22412C2}" type="slidenum">
              <a:rPr lang="en-US" altLang="en-US" sz="1200">
                <a:latin typeface="Times" charset="0"/>
              </a:rPr>
              <a:pPr/>
              <a:t>16</a:t>
            </a:fld>
            <a:endParaRPr lang="en-US" altLang="en-US" sz="1200">
              <a:latin typeface="Times" charset="0"/>
            </a:endParaRPr>
          </a:p>
        </p:txBody>
      </p:sp>
      <p:sp>
        <p:nvSpPr>
          <p:cNvPr id="59187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918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087955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370204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3E2097BC-726B-0246-B93C-FF61925D5D82}" type="slidenum">
              <a:rPr lang="en-US" altLang="en-US" sz="1200">
                <a:latin typeface="Times" charset="0"/>
              </a:rPr>
              <a:pPr/>
              <a:t>18</a:t>
            </a:fld>
            <a:endParaRPr lang="en-US" altLang="en-US" sz="1200">
              <a:latin typeface="Times" charset="0"/>
            </a:endParaRPr>
          </a:p>
        </p:txBody>
      </p:sp>
      <p:sp>
        <p:nvSpPr>
          <p:cNvPr id="50585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0585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dirty="0">
                <a:cs typeface="+mn-cs"/>
              </a:rPr>
              <a:t>I can delete this slide in </a:t>
            </a:r>
            <a:r>
              <a:rPr lang="en-US">
                <a:cs typeface="+mn-cs"/>
              </a:rPr>
              <a:t>the future.</a:t>
            </a:r>
          </a:p>
        </p:txBody>
      </p:sp>
    </p:spTree>
    <p:extLst>
      <p:ext uri="{BB962C8B-B14F-4D97-AF65-F5344CB8AC3E}">
        <p14:creationId xmlns="" xmlns:p14="http://schemas.microsoft.com/office/powerpoint/2010/main" val="393172138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48113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391281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0532603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2082988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6316705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Queen of hearts</a:t>
            </a:r>
          </a:p>
          <a:p>
            <a:r>
              <a:rPr lang="en-US" dirty="0"/>
              <a:t>White queen, red queen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9871354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6893739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5371531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804688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692439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Grace Hopper 1947 at </a:t>
            </a:r>
            <a:r>
              <a:rPr lang="en-US" dirty="0" err="1"/>
              <a:t>Havard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91464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551383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975168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865313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611651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23582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4112115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2520837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1489947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273410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915240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2154424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658958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4012527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800537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891608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03646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1" y="6549295"/>
            <a:ext cx="9179613" cy="308706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" y="-10687"/>
            <a:ext cx="9179613" cy="852592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-18888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96503" y="6514012"/>
            <a:ext cx="8915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15C4CBD-465D-5140-995F-3EAE479E548F}" type="slidenum">
              <a:rPr lang="en-US" sz="1600" smtClean="0">
                <a:solidFill>
                  <a:schemeClr val="bg1"/>
                </a:solidFill>
              </a:rPr>
              <a:pPr/>
              <a:t>‹#›</a:t>
            </a:fld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0926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760264"/>
            <a:ext cx="9143999" cy="1645199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CMPU-102-01 Fall 2021</a:t>
            </a: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Data Structures and 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8534" y="5273029"/>
            <a:ext cx="6958341" cy="1272201"/>
          </a:xfrm>
        </p:spPr>
        <p:txBody>
          <a:bodyPr>
            <a:noAutofit/>
          </a:bodyPr>
          <a:lstStyle/>
          <a:p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Rui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Meireles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Peter  Lemieszewski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7918" y="6573904"/>
            <a:ext cx="634942" cy="300808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" y="2774390"/>
            <a:ext cx="9143999" cy="16451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/>
              <a:t>Week 7: Debugging Review,</a:t>
            </a:r>
          </a:p>
          <a:p>
            <a:r>
              <a:rPr lang="en-US" sz="4000" b="1" dirty="0" smtClean="0"/>
              <a:t>Methods</a:t>
            </a:r>
            <a:endParaRPr lang="en-US" sz="4000" b="1" dirty="0"/>
          </a:p>
        </p:txBody>
      </p:sp>
    </p:spTree>
    <p:extLst>
      <p:ext uri="{BB962C8B-B14F-4D97-AF65-F5344CB8AC3E}">
        <p14:creationId xmlns="" xmlns:p14="http://schemas.microsoft.com/office/powerpoint/2010/main" val="1204531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 err="1"/>
              <a:t>BlueJ’s</a:t>
            </a:r>
            <a:r>
              <a:rPr lang="en-US" dirty="0"/>
              <a:t> debugger: execution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72278" y="1115551"/>
            <a:ext cx="8706679" cy="1243336"/>
          </a:xfrm>
        </p:spPr>
        <p:txBody>
          <a:bodyPr>
            <a:normAutofit/>
          </a:bodyPr>
          <a:lstStyle/>
          <a:p>
            <a:r>
              <a:rPr lang="en-US" sz="2400" dirty="0"/>
              <a:t>Execution will halt at breakpoints and you’ll be able to inspect the call stack, the variable contents, and step through the program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6837" y="1818461"/>
            <a:ext cx="5583322" cy="510580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6365" y="2479962"/>
            <a:ext cx="6917635" cy="436478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34136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811493"/>
            <a:ext cx="9179205" cy="604650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51000"/>
            <a:ext cx="8229600" cy="2285085"/>
          </a:xfrm>
        </p:spPr>
        <p:txBody>
          <a:bodyPr/>
          <a:lstStyle/>
          <a:p>
            <a:r>
              <a:rPr lang="en-US" dirty="0"/>
              <a:t>More about methods</a:t>
            </a:r>
          </a:p>
        </p:txBody>
      </p:sp>
    </p:spTree>
    <p:extLst>
      <p:ext uri="{BB962C8B-B14F-4D97-AF65-F5344CB8AC3E}">
        <p14:creationId xmlns="" xmlns:p14="http://schemas.microsoft.com/office/powerpoint/2010/main" val="1335650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What is a method, really?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86612" y="954116"/>
            <a:ext cx="9193362" cy="5545158"/>
          </a:xfrm>
        </p:spPr>
        <p:txBody>
          <a:bodyPr>
            <a:normAutofit lnSpcReduction="10000"/>
          </a:bodyPr>
          <a:lstStyle/>
          <a:p>
            <a:r>
              <a:rPr lang="en-US" sz="2600" dirty="0"/>
              <a:t>A named code block that can be referenced by its name</a:t>
            </a:r>
          </a:p>
          <a:p>
            <a:pPr lvl="1"/>
            <a:r>
              <a:rPr lang="en-US" sz="2200" dirty="0"/>
              <a:t>Input: specified by parameter list</a:t>
            </a:r>
          </a:p>
          <a:p>
            <a:pPr lvl="1"/>
            <a:r>
              <a:rPr lang="en-US" sz="2200" dirty="0"/>
              <a:t>Output: optional return value</a:t>
            </a:r>
          </a:p>
          <a:p>
            <a:r>
              <a:rPr lang="en-US" sz="2600" dirty="0"/>
              <a:t>Methods:</a:t>
            </a:r>
          </a:p>
          <a:p>
            <a:pPr lvl="1"/>
            <a:r>
              <a:rPr lang="en-US" sz="2200" dirty="0"/>
              <a:t>Implement algorithms</a:t>
            </a:r>
          </a:p>
          <a:p>
            <a:pPr lvl="1"/>
            <a:r>
              <a:rPr lang="en-US" sz="2200" dirty="0"/>
              <a:t>Hide complexity</a:t>
            </a:r>
          </a:p>
          <a:p>
            <a:pPr lvl="1"/>
            <a:r>
              <a:rPr lang="en-US" sz="2200" dirty="0"/>
              <a:t>Allow us to break down complex problems into multiple simpler ones</a:t>
            </a:r>
          </a:p>
          <a:p>
            <a:pPr lvl="2"/>
            <a:r>
              <a:rPr lang="en-US" sz="1900" dirty="0"/>
              <a:t>Decomposition</a:t>
            </a:r>
            <a:endParaRPr lang="en-US" sz="2200" dirty="0"/>
          </a:p>
          <a:p>
            <a:r>
              <a:rPr lang="en-US" sz="2600" dirty="0"/>
              <a:t>Format:</a:t>
            </a:r>
            <a:endParaRPr lang="en-US" sz="26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	[access] &lt;</a:t>
            </a:r>
            <a:r>
              <a:rPr lang="en-US" sz="1900" dirty="0" err="1">
                <a:latin typeface="Courier Regular" pitchFamily="2" charset="0"/>
                <a:ea typeface="Courier New" charset="0"/>
                <a:cs typeface="Courier New" charset="0"/>
              </a:rPr>
              <a:t>returnType</a:t>
            </a: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&gt; &lt;</a:t>
            </a:r>
            <a:r>
              <a:rPr lang="en-US" sz="1900" dirty="0" err="1">
                <a:latin typeface="Courier Regular" pitchFamily="2" charset="0"/>
                <a:ea typeface="Courier New" charset="0"/>
                <a:cs typeface="Courier New" charset="0"/>
              </a:rPr>
              <a:t>methodName</a:t>
            </a: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&gt;(&lt;</a:t>
            </a:r>
            <a:r>
              <a:rPr lang="en-US" sz="1900" dirty="0" err="1">
                <a:latin typeface="Courier Regular" pitchFamily="2" charset="0"/>
                <a:ea typeface="Courier New" charset="0"/>
                <a:cs typeface="Courier New" charset="0"/>
              </a:rPr>
              <a:t>paramList</a:t>
            </a: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&gt;){ // sign.</a:t>
            </a:r>
          </a:p>
          <a:p>
            <a:pPr marL="0" indent="0">
              <a:buNone/>
            </a:pP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		</a:t>
            </a:r>
            <a:r>
              <a:rPr lang="mr-IN" sz="1900" dirty="0">
                <a:latin typeface="Courier Regular" pitchFamily="2" charset="0"/>
                <a:ea typeface="Courier New" charset="0"/>
                <a:cs typeface="Courier New" charset="0"/>
              </a:rPr>
              <a:t>…</a:t>
            </a: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 // method body</a:t>
            </a:r>
          </a:p>
          <a:p>
            <a:pPr marL="0" indent="0">
              <a:buNone/>
            </a:pP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	}</a:t>
            </a:r>
          </a:p>
          <a:p>
            <a:r>
              <a:rPr lang="en-US" sz="2600" dirty="0">
                <a:latin typeface="Calibri" charset="0"/>
                <a:ea typeface="Calibri" charset="0"/>
                <a:cs typeface="Calibri" charset="0"/>
              </a:rPr>
              <a:t>E.g. compute the area of a rectangle:</a:t>
            </a:r>
          </a:p>
          <a:p>
            <a:pPr marL="0" indent="0">
              <a:buNone/>
            </a:pP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  <a:r>
              <a:rPr lang="en-US" sz="19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double</a:t>
            </a: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900" dirty="0" err="1">
                <a:latin typeface="Courier Regular" pitchFamily="2" charset="0"/>
                <a:ea typeface="Courier New" charset="0"/>
                <a:cs typeface="Courier New" charset="0"/>
              </a:rPr>
              <a:t>rectArea</a:t>
            </a: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19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double</a:t>
            </a: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 h, </a:t>
            </a:r>
            <a:r>
              <a:rPr lang="en-US" sz="19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double</a:t>
            </a: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 l){ </a:t>
            </a:r>
            <a:r>
              <a:rPr lang="en-US" sz="19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return</a:t>
            </a: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 h*l; }</a:t>
            </a:r>
          </a:p>
          <a:p>
            <a:endParaRPr lang="en-US" sz="2400" dirty="0"/>
          </a:p>
          <a:p>
            <a:endParaRPr lang="en-US" sz="2400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D774A3A3-A65E-4644-A00B-BAA8A833D5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3824" y="1947445"/>
            <a:ext cx="3289300" cy="7493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451255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Utility methods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294775" y="1123645"/>
            <a:ext cx="8617106" cy="4862166"/>
          </a:xfrm>
        </p:spPr>
        <p:txBody>
          <a:bodyPr>
            <a:normAutofit/>
          </a:bodyPr>
          <a:lstStyle/>
          <a:p>
            <a:r>
              <a:rPr lang="en-US" sz="2800" dirty="0"/>
              <a:t>Methods that implement well-defined algorithms whose output depends solely on its parameters</a:t>
            </a:r>
          </a:p>
          <a:p>
            <a:pPr lvl="1"/>
            <a:r>
              <a:rPr lang="en-US" sz="2400" b="1" dirty="0"/>
              <a:t>I.e. they don’t depend on additional state, e.g. instance variables</a:t>
            </a:r>
          </a:p>
          <a:p>
            <a:r>
              <a:rPr lang="en-US" sz="2800" dirty="0"/>
              <a:t>They are typically implemented as </a:t>
            </a:r>
            <a:r>
              <a:rPr lang="en-US" sz="26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static</a:t>
            </a:r>
            <a:r>
              <a:rPr lang="en-US" sz="2800" dirty="0"/>
              <a:t> methods</a:t>
            </a:r>
          </a:p>
          <a:p>
            <a:pPr lvl="1"/>
            <a:r>
              <a:rPr lang="en-US" sz="2400" dirty="0"/>
              <a:t>Called as </a:t>
            </a:r>
            <a:r>
              <a:rPr lang="en-US" sz="24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ClassName</a:t>
            </a:r>
            <a:r>
              <a:rPr lang="en-US" sz="2400" dirty="0" err="1">
                <a:latin typeface="Courier Regular" pitchFamily="2" charset="0"/>
                <a:ea typeface="Courier New" charset="0"/>
                <a:cs typeface="Courier New" charset="0"/>
              </a:rPr>
              <a:t>.methodName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();</a:t>
            </a:r>
          </a:p>
          <a:p>
            <a:pPr lvl="2"/>
            <a:r>
              <a:rPr lang="en-US" sz="2000" dirty="0"/>
              <a:t>E.g.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Math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.random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();</a:t>
            </a:r>
            <a:endParaRPr lang="en-US" sz="14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2230636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808" name="Rectangle 24"/>
          <p:cNvSpPr>
            <a:spLocks noChangeArrowheads="1"/>
          </p:cNvSpPr>
          <p:nvPr/>
        </p:nvSpPr>
        <p:spPr bwMode="auto">
          <a:xfrm>
            <a:off x="471268" y="1051752"/>
            <a:ext cx="3192463" cy="365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r>
              <a:rPr lang="en-US" sz="1800" dirty="0" err="1">
                <a:solidFill>
                  <a:srgbClr val="00B050"/>
                </a:solidFill>
                <a:latin typeface="Courier" pitchFamily="2" charset="0"/>
                <a:ea typeface="ＭＳ Ｐゴシック" charset="0"/>
              </a:rPr>
              <a:t>Math</a:t>
            </a:r>
            <a:r>
              <a:rPr lang="en-US" sz="1800" dirty="0" err="1">
                <a:latin typeface="Courier" pitchFamily="2" charset="0"/>
                <a:ea typeface="ＭＳ Ｐゴシック" charset="0"/>
              </a:rPr>
              <a:t>.abs</a:t>
            </a:r>
            <a:r>
              <a:rPr lang="en-US" sz="1800" dirty="0">
                <a:latin typeface="Courier" pitchFamily="2" charset="0"/>
                <a:ea typeface="ＭＳ Ｐゴシック" charset="0"/>
              </a:rPr>
              <a:t>(</a:t>
            </a:r>
            <a:r>
              <a:rPr lang="en-US" sz="1800" i="1" dirty="0">
                <a:latin typeface="Courier" pitchFamily="2" charset="0"/>
                <a:ea typeface="ＭＳ Ｐゴシック" charset="0"/>
              </a:rPr>
              <a:t>x</a:t>
            </a:r>
            <a:r>
              <a:rPr lang="en-US" sz="1800" dirty="0">
                <a:latin typeface="Courier" pitchFamily="2" charset="0"/>
                <a:ea typeface="ＭＳ Ｐゴシック" charset="0"/>
              </a:rPr>
              <a:t>)</a:t>
            </a:r>
            <a:endParaRPr lang="en-US" dirty="0">
              <a:latin typeface="Courier" pitchFamily="2" charset="0"/>
              <a:ea typeface="ＭＳ Ｐゴシック" charset="0"/>
            </a:endParaRPr>
          </a:p>
        </p:txBody>
      </p:sp>
      <p:sp>
        <p:nvSpPr>
          <p:cNvPr id="502809" name="Rectangle 25"/>
          <p:cNvSpPr>
            <a:spLocks noChangeArrowheads="1"/>
          </p:cNvSpPr>
          <p:nvPr/>
        </p:nvSpPr>
        <p:spPr bwMode="auto">
          <a:xfrm>
            <a:off x="3662143" y="1051752"/>
            <a:ext cx="5038725" cy="365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800">
                <a:ea typeface="ＭＳ Ｐゴシック" charset="0"/>
              </a:rPr>
              <a:t>Returns the absolute value of </a:t>
            </a:r>
            <a:r>
              <a:rPr lang="en-US" sz="1800" i="1">
                <a:ea typeface="ＭＳ Ｐゴシック" charset="0"/>
              </a:rPr>
              <a:t>x</a:t>
            </a:r>
            <a:endParaRPr lang="en-US" sz="1800">
              <a:ea typeface="ＭＳ Ｐゴシック" charset="0"/>
            </a:endParaRPr>
          </a:p>
        </p:txBody>
      </p:sp>
      <p:sp>
        <p:nvSpPr>
          <p:cNvPr id="502834" name="Rectangle 50"/>
          <p:cNvSpPr>
            <a:spLocks noChangeArrowheads="1"/>
          </p:cNvSpPr>
          <p:nvPr/>
        </p:nvSpPr>
        <p:spPr bwMode="auto">
          <a:xfrm>
            <a:off x="471268" y="1410527"/>
            <a:ext cx="3192463" cy="365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r>
              <a:rPr lang="en-US" sz="1800" dirty="0" err="1">
                <a:solidFill>
                  <a:srgbClr val="00B050"/>
                </a:solidFill>
                <a:latin typeface="Courier" pitchFamily="2" charset="0"/>
                <a:ea typeface="ＭＳ Ｐゴシック" charset="0"/>
              </a:rPr>
              <a:t>Math</a:t>
            </a:r>
            <a:r>
              <a:rPr lang="en-US" sz="1800" dirty="0" err="1">
                <a:latin typeface="Courier" pitchFamily="2" charset="0"/>
                <a:ea typeface="ＭＳ Ｐゴシック" charset="0"/>
              </a:rPr>
              <a:t>.min</a:t>
            </a:r>
            <a:r>
              <a:rPr lang="en-US" sz="1800" dirty="0">
                <a:latin typeface="Courier" pitchFamily="2" charset="0"/>
                <a:ea typeface="ＭＳ Ｐゴシック" charset="0"/>
              </a:rPr>
              <a:t>(</a:t>
            </a:r>
            <a:r>
              <a:rPr lang="en-US" sz="1800" i="1" dirty="0">
                <a:latin typeface="Courier" pitchFamily="2" charset="0"/>
                <a:ea typeface="ＭＳ Ｐゴシック" charset="0"/>
              </a:rPr>
              <a:t>x</a:t>
            </a:r>
            <a:r>
              <a:rPr lang="en-US" sz="1800" dirty="0">
                <a:latin typeface="Courier" pitchFamily="2" charset="0"/>
                <a:ea typeface="ＭＳ Ｐゴシック" charset="0"/>
              </a:rPr>
              <a:t>,</a:t>
            </a:r>
            <a:r>
              <a:rPr lang="en-US" sz="800" dirty="0">
                <a:latin typeface="Courier" pitchFamily="2" charset="0"/>
                <a:ea typeface="ＭＳ Ｐゴシック" charset="0"/>
              </a:rPr>
              <a:t> </a:t>
            </a:r>
            <a:r>
              <a:rPr lang="en-US" sz="1800" i="1" dirty="0">
                <a:latin typeface="Courier" pitchFamily="2" charset="0"/>
                <a:ea typeface="ＭＳ Ｐゴシック" charset="0"/>
              </a:rPr>
              <a:t>y</a:t>
            </a:r>
            <a:r>
              <a:rPr lang="en-US" sz="1800" dirty="0">
                <a:latin typeface="Courier" pitchFamily="2" charset="0"/>
                <a:ea typeface="ＭＳ Ｐゴシック" charset="0"/>
              </a:rPr>
              <a:t>)</a:t>
            </a:r>
          </a:p>
        </p:txBody>
      </p:sp>
      <p:sp>
        <p:nvSpPr>
          <p:cNvPr id="502835" name="Rectangle 51"/>
          <p:cNvSpPr>
            <a:spLocks noChangeArrowheads="1"/>
          </p:cNvSpPr>
          <p:nvPr/>
        </p:nvSpPr>
        <p:spPr bwMode="auto">
          <a:xfrm>
            <a:off x="3662143" y="1410527"/>
            <a:ext cx="5038725" cy="365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800">
                <a:ea typeface="ＭＳ Ｐゴシック" charset="0"/>
              </a:rPr>
              <a:t>Returns the smaller of </a:t>
            </a:r>
            <a:r>
              <a:rPr lang="en-US" sz="1800" i="1">
                <a:ea typeface="ＭＳ Ｐゴシック" charset="0"/>
              </a:rPr>
              <a:t>x</a:t>
            </a:r>
            <a:r>
              <a:rPr lang="en-US" sz="1800">
                <a:ea typeface="ＭＳ Ｐゴシック" charset="0"/>
              </a:rPr>
              <a:t> and </a:t>
            </a:r>
            <a:r>
              <a:rPr lang="en-US" sz="1800" i="1">
                <a:ea typeface="ＭＳ Ｐゴシック" charset="0"/>
              </a:rPr>
              <a:t>y</a:t>
            </a:r>
            <a:endParaRPr lang="en-US" sz="1800">
              <a:ea typeface="ＭＳ Ｐゴシック" charset="0"/>
            </a:endParaRPr>
          </a:p>
        </p:txBody>
      </p:sp>
      <p:sp>
        <p:nvSpPr>
          <p:cNvPr id="502848" name="Rectangle 64"/>
          <p:cNvSpPr>
            <a:spLocks noChangeArrowheads="1"/>
          </p:cNvSpPr>
          <p:nvPr/>
        </p:nvSpPr>
        <p:spPr bwMode="auto">
          <a:xfrm>
            <a:off x="471268" y="1766127"/>
            <a:ext cx="3192463" cy="365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r>
              <a:rPr lang="en-US" sz="1800" dirty="0" err="1">
                <a:solidFill>
                  <a:srgbClr val="00B050"/>
                </a:solidFill>
                <a:latin typeface="Courier" pitchFamily="2" charset="0"/>
                <a:ea typeface="ＭＳ Ｐゴシック" charset="0"/>
              </a:rPr>
              <a:t>Math</a:t>
            </a:r>
            <a:r>
              <a:rPr lang="en-US" sz="1800" dirty="0" err="1">
                <a:latin typeface="Courier" pitchFamily="2" charset="0"/>
                <a:ea typeface="ＭＳ Ｐゴシック" charset="0"/>
              </a:rPr>
              <a:t>.max</a:t>
            </a:r>
            <a:r>
              <a:rPr lang="en-US" sz="1800" dirty="0">
                <a:latin typeface="Courier" pitchFamily="2" charset="0"/>
                <a:ea typeface="ＭＳ Ｐゴシック" charset="0"/>
              </a:rPr>
              <a:t>(</a:t>
            </a:r>
            <a:r>
              <a:rPr lang="en-US" sz="1800" i="1" dirty="0">
                <a:latin typeface="Courier" pitchFamily="2" charset="0"/>
                <a:ea typeface="ＭＳ Ｐゴシック" charset="0"/>
              </a:rPr>
              <a:t>x</a:t>
            </a:r>
            <a:r>
              <a:rPr lang="en-US" sz="1800" dirty="0">
                <a:latin typeface="Courier" pitchFamily="2" charset="0"/>
                <a:ea typeface="ＭＳ Ｐゴシック" charset="0"/>
              </a:rPr>
              <a:t>,</a:t>
            </a:r>
            <a:r>
              <a:rPr lang="en-US" sz="800" dirty="0">
                <a:latin typeface="Courier" pitchFamily="2" charset="0"/>
                <a:ea typeface="ＭＳ Ｐゴシック" charset="0"/>
              </a:rPr>
              <a:t> </a:t>
            </a:r>
            <a:r>
              <a:rPr lang="en-US" sz="1800" i="1" dirty="0">
                <a:latin typeface="Courier" pitchFamily="2" charset="0"/>
                <a:ea typeface="ＭＳ Ｐゴシック" charset="0"/>
              </a:rPr>
              <a:t>y</a:t>
            </a:r>
            <a:r>
              <a:rPr lang="en-US" sz="1800" dirty="0">
                <a:latin typeface="Courier" pitchFamily="2" charset="0"/>
                <a:ea typeface="ＭＳ Ｐゴシック" charset="0"/>
              </a:rPr>
              <a:t>)</a:t>
            </a:r>
          </a:p>
        </p:txBody>
      </p:sp>
      <p:sp>
        <p:nvSpPr>
          <p:cNvPr id="502849" name="Rectangle 65"/>
          <p:cNvSpPr>
            <a:spLocks noChangeArrowheads="1"/>
          </p:cNvSpPr>
          <p:nvPr/>
        </p:nvSpPr>
        <p:spPr bwMode="auto">
          <a:xfrm>
            <a:off x="3662143" y="1766127"/>
            <a:ext cx="5038725" cy="365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800">
                <a:ea typeface="ＭＳ Ｐゴシック" charset="0"/>
              </a:rPr>
              <a:t>Returns the larger of </a:t>
            </a:r>
            <a:r>
              <a:rPr lang="en-US" sz="1800" i="1">
                <a:ea typeface="ＭＳ Ｐゴシック" charset="0"/>
              </a:rPr>
              <a:t>x</a:t>
            </a:r>
            <a:r>
              <a:rPr lang="en-US" sz="1800">
                <a:ea typeface="ＭＳ Ｐゴシック" charset="0"/>
              </a:rPr>
              <a:t> and </a:t>
            </a:r>
            <a:r>
              <a:rPr lang="en-US" sz="1800" i="1">
                <a:ea typeface="ＭＳ Ｐゴシック" charset="0"/>
              </a:rPr>
              <a:t>y</a:t>
            </a:r>
          </a:p>
        </p:txBody>
      </p:sp>
      <p:sp>
        <p:nvSpPr>
          <p:cNvPr id="502850" name="Rectangle 66"/>
          <p:cNvSpPr>
            <a:spLocks noChangeArrowheads="1"/>
          </p:cNvSpPr>
          <p:nvPr/>
        </p:nvSpPr>
        <p:spPr bwMode="auto">
          <a:xfrm>
            <a:off x="471268" y="2121727"/>
            <a:ext cx="3192463" cy="365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r>
              <a:rPr lang="en-US" sz="1800" dirty="0" err="1">
                <a:solidFill>
                  <a:srgbClr val="00B050"/>
                </a:solidFill>
                <a:latin typeface="Courier" pitchFamily="2" charset="0"/>
                <a:ea typeface="ＭＳ Ｐゴシック" charset="0"/>
              </a:rPr>
              <a:t>Math</a:t>
            </a:r>
            <a:r>
              <a:rPr lang="en-US" sz="1800" dirty="0" err="1">
                <a:latin typeface="Courier" pitchFamily="2" charset="0"/>
                <a:ea typeface="ＭＳ Ｐゴシック" charset="0"/>
              </a:rPr>
              <a:t>.sqrt</a:t>
            </a:r>
            <a:r>
              <a:rPr lang="en-US" sz="1800" dirty="0">
                <a:latin typeface="Courier" pitchFamily="2" charset="0"/>
                <a:ea typeface="ＭＳ Ｐゴシック" charset="0"/>
              </a:rPr>
              <a:t>(</a:t>
            </a:r>
            <a:r>
              <a:rPr lang="en-US" sz="1800" i="1" dirty="0">
                <a:latin typeface="Courier" pitchFamily="2" charset="0"/>
                <a:ea typeface="ＭＳ Ｐゴシック" charset="0"/>
              </a:rPr>
              <a:t>x</a:t>
            </a:r>
            <a:r>
              <a:rPr lang="en-US" sz="1800" dirty="0">
                <a:latin typeface="Courier" pitchFamily="2" charset="0"/>
                <a:ea typeface="ＭＳ Ｐゴシック" charset="0"/>
              </a:rPr>
              <a:t>)</a:t>
            </a:r>
            <a:endParaRPr lang="en-US" dirty="0">
              <a:latin typeface="Courier" pitchFamily="2" charset="0"/>
              <a:ea typeface="ＭＳ Ｐゴシック" charset="0"/>
            </a:endParaRPr>
          </a:p>
        </p:txBody>
      </p:sp>
      <p:sp>
        <p:nvSpPr>
          <p:cNvPr id="502851" name="Rectangle 67"/>
          <p:cNvSpPr>
            <a:spLocks noChangeArrowheads="1"/>
          </p:cNvSpPr>
          <p:nvPr/>
        </p:nvSpPr>
        <p:spPr bwMode="auto">
          <a:xfrm>
            <a:off x="3662143" y="2121727"/>
            <a:ext cx="5038725" cy="365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800">
                <a:ea typeface="ＭＳ Ｐゴシック" charset="0"/>
              </a:rPr>
              <a:t>Returns the square root of </a:t>
            </a:r>
            <a:r>
              <a:rPr lang="en-US" sz="1800" i="1">
                <a:ea typeface="ＭＳ Ｐゴシック" charset="0"/>
              </a:rPr>
              <a:t>x</a:t>
            </a:r>
            <a:endParaRPr lang="en-US" sz="1800">
              <a:ea typeface="ＭＳ Ｐゴシック" charset="0"/>
            </a:endParaRPr>
          </a:p>
        </p:txBody>
      </p:sp>
      <p:sp>
        <p:nvSpPr>
          <p:cNvPr id="502852" name="Rectangle 68"/>
          <p:cNvSpPr>
            <a:spLocks noChangeArrowheads="1"/>
          </p:cNvSpPr>
          <p:nvPr/>
        </p:nvSpPr>
        <p:spPr bwMode="auto">
          <a:xfrm>
            <a:off x="471268" y="2477327"/>
            <a:ext cx="3192463" cy="365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r>
              <a:rPr lang="en-US" sz="1800" dirty="0" err="1">
                <a:solidFill>
                  <a:srgbClr val="00B050"/>
                </a:solidFill>
                <a:latin typeface="Courier" pitchFamily="2" charset="0"/>
                <a:ea typeface="ＭＳ Ｐゴシック" charset="0"/>
              </a:rPr>
              <a:t>Math</a:t>
            </a:r>
            <a:r>
              <a:rPr lang="en-US" sz="1800" dirty="0" err="1">
                <a:latin typeface="Courier" pitchFamily="2" charset="0"/>
                <a:ea typeface="ＭＳ Ｐゴシック" charset="0"/>
              </a:rPr>
              <a:t>.log</a:t>
            </a:r>
            <a:r>
              <a:rPr lang="en-US" sz="1800" dirty="0">
                <a:latin typeface="Courier" pitchFamily="2" charset="0"/>
                <a:ea typeface="ＭＳ Ｐゴシック" charset="0"/>
              </a:rPr>
              <a:t>(</a:t>
            </a:r>
            <a:r>
              <a:rPr lang="en-US" sz="1800" i="1" dirty="0">
                <a:latin typeface="Courier" pitchFamily="2" charset="0"/>
                <a:ea typeface="ＭＳ Ｐゴシック" charset="0"/>
              </a:rPr>
              <a:t>x</a:t>
            </a:r>
            <a:r>
              <a:rPr lang="en-US" sz="1800" dirty="0">
                <a:latin typeface="Courier" pitchFamily="2" charset="0"/>
                <a:ea typeface="ＭＳ Ｐゴシック" charset="0"/>
              </a:rPr>
              <a:t>)</a:t>
            </a:r>
            <a:endParaRPr lang="en-US" dirty="0">
              <a:latin typeface="Courier" pitchFamily="2" charset="0"/>
              <a:ea typeface="ＭＳ Ｐゴシック" charset="0"/>
            </a:endParaRPr>
          </a:p>
        </p:txBody>
      </p:sp>
      <p:sp>
        <p:nvSpPr>
          <p:cNvPr id="502853" name="Rectangle 69"/>
          <p:cNvSpPr>
            <a:spLocks noChangeArrowheads="1"/>
          </p:cNvSpPr>
          <p:nvPr/>
        </p:nvSpPr>
        <p:spPr bwMode="auto">
          <a:xfrm>
            <a:off x="3662143" y="2477327"/>
            <a:ext cx="5038725" cy="365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800">
                <a:ea typeface="ＭＳ Ｐゴシック" charset="0"/>
              </a:rPr>
              <a:t>Returns the natural logarithm of </a:t>
            </a:r>
            <a:r>
              <a:rPr lang="en-US" sz="1800" i="1">
                <a:ea typeface="ＭＳ Ｐゴシック" charset="0"/>
              </a:rPr>
              <a:t>x</a:t>
            </a:r>
            <a:r>
              <a:rPr lang="en-US" sz="1800">
                <a:ea typeface="ＭＳ Ｐゴシック" charset="0"/>
              </a:rPr>
              <a:t> (log</a:t>
            </a:r>
            <a:r>
              <a:rPr lang="en-US" sz="1600" i="1" baseline="-25000">
                <a:ea typeface="ＭＳ Ｐゴシック" charset="0"/>
              </a:rPr>
              <a:t>e</a:t>
            </a:r>
            <a:r>
              <a:rPr lang="en-US" sz="1800">
                <a:ea typeface="ＭＳ Ｐゴシック" charset="0"/>
              </a:rPr>
              <a:t> </a:t>
            </a:r>
            <a:r>
              <a:rPr lang="en-US" sz="1800" i="1">
                <a:ea typeface="ＭＳ Ｐゴシック" charset="0"/>
              </a:rPr>
              <a:t>x</a:t>
            </a:r>
            <a:r>
              <a:rPr lang="en-US" sz="400" i="1">
                <a:ea typeface="ＭＳ Ｐゴシック" charset="0"/>
              </a:rPr>
              <a:t> </a:t>
            </a:r>
            <a:r>
              <a:rPr lang="en-US" sz="1800">
                <a:ea typeface="ＭＳ Ｐゴシック" charset="0"/>
              </a:rPr>
              <a:t>)</a:t>
            </a:r>
          </a:p>
        </p:txBody>
      </p:sp>
      <p:sp>
        <p:nvSpPr>
          <p:cNvPr id="502854" name="Rectangle 70"/>
          <p:cNvSpPr>
            <a:spLocks noChangeArrowheads="1"/>
          </p:cNvSpPr>
          <p:nvPr/>
        </p:nvSpPr>
        <p:spPr bwMode="auto">
          <a:xfrm>
            <a:off x="471268" y="2832927"/>
            <a:ext cx="3192463" cy="365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r>
              <a:rPr lang="en-US" sz="1800" dirty="0" err="1">
                <a:solidFill>
                  <a:srgbClr val="00B050"/>
                </a:solidFill>
                <a:latin typeface="Courier" pitchFamily="2" charset="0"/>
                <a:ea typeface="ＭＳ Ｐゴシック" charset="0"/>
              </a:rPr>
              <a:t>Math</a:t>
            </a:r>
            <a:r>
              <a:rPr lang="en-US" sz="1800" dirty="0" err="1">
                <a:latin typeface="Courier" pitchFamily="2" charset="0"/>
                <a:ea typeface="ＭＳ Ｐゴシック" charset="0"/>
              </a:rPr>
              <a:t>.exp</a:t>
            </a:r>
            <a:r>
              <a:rPr lang="en-US" sz="1800" dirty="0">
                <a:latin typeface="Courier" pitchFamily="2" charset="0"/>
                <a:ea typeface="ＭＳ Ｐゴシック" charset="0"/>
              </a:rPr>
              <a:t>(</a:t>
            </a:r>
            <a:r>
              <a:rPr lang="en-US" sz="1800" i="1" dirty="0">
                <a:latin typeface="Courier" pitchFamily="2" charset="0"/>
                <a:ea typeface="ＭＳ Ｐゴシック" charset="0"/>
              </a:rPr>
              <a:t>x</a:t>
            </a:r>
            <a:r>
              <a:rPr lang="en-US" sz="1800" dirty="0">
                <a:latin typeface="Courier" pitchFamily="2" charset="0"/>
                <a:ea typeface="ＭＳ Ｐゴシック" charset="0"/>
              </a:rPr>
              <a:t>)</a:t>
            </a:r>
            <a:endParaRPr lang="en-US" dirty="0">
              <a:latin typeface="Courier" pitchFamily="2" charset="0"/>
              <a:ea typeface="ＭＳ Ｐゴシック" charset="0"/>
            </a:endParaRPr>
          </a:p>
        </p:txBody>
      </p:sp>
      <p:sp>
        <p:nvSpPr>
          <p:cNvPr id="502855" name="Rectangle 71"/>
          <p:cNvSpPr>
            <a:spLocks noChangeArrowheads="1"/>
          </p:cNvSpPr>
          <p:nvPr/>
        </p:nvSpPr>
        <p:spPr bwMode="auto">
          <a:xfrm>
            <a:off x="3662143" y="2832927"/>
            <a:ext cx="5038725" cy="365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800">
                <a:ea typeface="ＭＳ Ｐゴシック" charset="0"/>
              </a:rPr>
              <a:t>Returns the inverse logarithm of </a:t>
            </a:r>
            <a:r>
              <a:rPr lang="en-US" sz="1800" i="1">
                <a:ea typeface="ＭＳ Ｐゴシック" charset="0"/>
              </a:rPr>
              <a:t>x</a:t>
            </a:r>
            <a:r>
              <a:rPr lang="en-US" sz="1800">
                <a:ea typeface="ＭＳ Ｐゴシック" charset="0"/>
              </a:rPr>
              <a:t> (</a:t>
            </a:r>
            <a:r>
              <a:rPr lang="en-US" sz="1800" i="1">
                <a:ea typeface="ＭＳ Ｐゴシック" charset="0"/>
              </a:rPr>
              <a:t>e</a:t>
            </a:r>
            <a:r>
              <a:rPr lang="en-US" sz="400" i="1">
                <a:ea typeface="ＭＳ Ｐゴシック" charset="0"/>
              </a:rPr>
              <a:t> </a:t>
            </a:r>
            <a:r>
              <a:rPr lang="en-US" sz="1600" i="1" baseline="45000">
                <a:ea typeface="ＭＳ Ｐゴシック" charset="0"/>
              </a:rPr>
              <a:t>x</a:t>
            </a:r>
            <a:r>
              <a:rPr lang="en-US" sz="400" i="1">
                <a:ea typeface="ＭＳ Ｐゴシック" charset="0"/>
              </a:rPr>
              <a:t> </a:t>
            </a:r>
            <a:r>
              <a:rPr lang="en-US" sz="1800">
                <a:ea typeface="ＭＳ Ｐゴシック" charset="0"/>
              </a:rPr>
              <a:t>)</a:t>
            </a:r>
          </a:p>
        </p:txBody>
      </p:sp>
      <p:sp>
        <p:nvSpPr>
          <p:cNvPr id="502856" name="Rectangle 72"/>
          <p:cNvSpPr>
            <a:spLocks noChangeArrowheads="1"/>
          </p:cNvSpPr>
          <p:nvPr/>
        </p:nvSpPr>
        <p:spPr bwMode="auto">
          <a:xfrm>
            <a:off x="471268" y="3188527"/>
            <a:ext cx="3192463" cy="365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r>
              <a:rPr lang="en-US" sz="1800" dirty="0" err="1">
                <a:solidFill>
                  <a:srgbClr val="00B050"/>
                </a:solidFill>
                <a:latin typeface="Courier" pitchFamily="2" charset="0"/>
                <a:ea typeface="ＭＳ Ｐゴシック" charset="0"/>
              </a:rPr>
              <a:t>Math</a:t>
            </a:r>
            <a:r>
              <a:rPr lang="en-US" sz="1800" dirty="0" err="1">
                <a:latin typeface="Courier" pitchFamily="2" charset="0"/>
                <a:ea typeface="ＭＳ Ｐゴシック" charset="0"/>
              </a:rPr>
              <a:t>.pow</a:t>
            </a:r>
            <a:r>
              <a:rPr lang="en-US" sz="1800" dirty="0">
                <a:latin typeface="Courier" pitchFamily="2" charset="0"/>
                <a:ea typeface="ＭＳ Ｐゴシック" charset="0"/>
              </a:rPr>
              <a:t>(</a:t>
            </a:r>
            <a:r>
              <a:rPr lang="en-US" sz="1800" i="1" dirty="0">
                <a:latin typeface="Courier" pitchFamily="2" charset="0"/>
                <a:ea typeface="ＭＳ Ｐゴシック" charset="0"/>
              </a:rPr>
              <a:t>x</a:t>
            </a:r>
            <a:r>
              <a:rPr lang="en-US" sz="1800" dirty="0">
                <a:latin typeface="Courier" pitchFamily="2" charset="0"/>
                <a:ea typeface="ＭＳ Ｐゴシック" charset="0"/>
              </a:rPr>
              <a:t>,</a:t>
            </a:r>
            <a:r>
              <a:rPr lang="en-US" sz="800" dirty="0">
                <a:latin typeface="Courier" pitchFamily="2" charset="0"/>
                <a:ea typeface="ＭＳ Ｐゴシック" charset="0"/>
              </a:rPr>
              <a:t> </a:t>
            </a:r>
            <a:r>
              <a:rPr lang="en-US" sz="1800" i="1" dirty="0">
                <a:latin typeface="Courier" pitchFamily="2" charset="0"/>
                <a:ea typeface="ＭＳ Ｐゴシック" charset="0"/>
              </a:rPr>
              <a:t>y</a:t>
            </a:r>
            <a:r>
              <a:rPr lang="en-US" sz="1800" dirty="0">
                <a:latin typeface="Courier" pitchFamily="2" charset="0"/>
                <a:ea typeface="ＭＳ Ｐゴシック" charset="0"/>
              </a:rPr>
              <a:t>)</a:t>
            </a:r>
          </a:p>
        </p:txBody>
      </p:sp>
      <p:sp>
        <p:nvSpPr>
          <p:cNvPr id="502857" name="Rectangle 73"/>
          <p:cNvSpPr>
            <a:spLocks noChangeArrowheads="1"/>
          </p:cNvSpPr>
          <p:nvPr/>
        </p:nvSpPr>
        <p:spPr bwMode="auto">
          <a:xfrm>
            <a:off x="3662143" y="3188527"/>
            <a:ext cx="5038725" cy="365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800">
                <a:ea typeface="ＭＳ Ｐゴシック" charset="0"/>
              </a:rPr>
              <a:t>Returns the value of </a:t>
            </a:r>
            <a:r>
              <a:rPr lang="en-US" sz="1800" i="1">
                <a:ea typeface="ＭＳ Ｐゴシック" charset="0"/>
              </a:rPr>
              <a:t>x</a:t>
            </a:r>
            <a:r>
              <a:rPr lang="en-US" sz="1800">
                <a:ea typeface="ＭＳ Ｐゴシック" charset="0"/>
              </a:rPr>
              <a:t> raised to the </a:t>
            </a:r>
            <a:r>
              <a:rPr lang="en-US" sz="1800" i="1">
                <a:ea typeface="ＭＳ Ｐゴシック" charset="0"/>
              </a:rPr>
              <a:t>y</a:t>
            </a:r>
            <a:r>
              <a:rPr lang="en-US" sz="1800">
                <a:ea typeface="ＭＳ Ｐゴシック" charset="0"/>
              </a:rPr>
              <a:t> power (</a:t>
            </a:r>
            <a:r>
              <a:rPr lang="en-US" sz="1800" i="1">
                <a:ea typeface="ＭＳ Ｐゴシック" charset="0"/>
              </a:rPr>
              <a:t>x</a:t>
            </a:r>
            <a:r>
              <a:rPr lang="en-US" sz="800" i="1">
                <a:ea typeface="ＭＳ Ｐゴシック" charset="0"/>
              </a:rPr>
              <a:t> </a:t>
            </a:r>
            <a:r>
              <a:rPr lang="en-US" sz="1600" i="1" baseline="45000">
                <a:ea typeface="ＭＳ Ｐゴシック" charset="0"/>
              </a:rPr>
              <a:t>y</a:t>
            </a:r>
            <a:r>
              <a:rPr lang="en-US" sz="400" i="1">
                <a:ea typeface="ＭＳ Ｐゴシック" charset="0"/>
              </a:rPr>
              <a:t> </a:t>
            </a:r>
            <a:r>
              <a:rPr lang="en-US" sz="1800">
                <a:ea typeface="ＭＳ Ｐゴシック" charset="0"/>
              </a:rPr>
              <a:t>)</a:t>
            </a:r>
          </a:p>
        </p:txBody>
      </p:sp>
      <p:sp>
        <p:nvSpPr>
          <p:cNvPr id="502858" name="Rectangle 74"/>
          <p:cNvSpPr>
            <a:spLocks noChangeArrowheads="1"/>
          </p:cNvSpPr>
          <p:nvPr/>
        </p:nvSpPr>
        <p:spPr bwMode="auto">
          <a:xfrm>
            <a:off x="471268" y="3544127"/>
            <a:ext cx="3192463" cy="365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r>
              <a:rPr lang="en-US" sz="1800" dirty="0" err="1">
                <a:solidFill>
                  <a:srgbClr val="00B050"/>
                </a:solidFill>
                <a:latin typeface="Courier" pitchFamily="2" charset="0"/>
                <a:ea typeface="ＭＳ Ｐゴシック" charset="0"/>
              </a:rPr>
              <a:t>Math</a:t>
            </a:r>
            <a:r>
              <a:rPr lang="en-US" sz="1800" dirty="0" err="1">
                <a:latin typeface="Courier" pitchFamily="2" charset="0"/>
                <a:ea typeface="ＭＳ Ｐゴシック" charset="0"/>
              </a:rPr>
              <a:t>.sin</a:t>
            </a:r>
            <a:r>
              <a:rPr lang="en-US" sz="1800" dirty="0">
                <a:latin typeface="Courier" pitchFamily="2" charset="0"/>
                <a:ea typeface="ＭＳ Ｐゴシック" charset="0"/>
              </a:rPr>
              <a:t>(</a:t>
            </a:r>
            <a:r>
              <a:rPr lang="en-US" sz="1800" i="1" dirty="0">
                <a:latin typeface="Courier" pitchFamily="2" charset="0"/>
                <a:ea typeface="ＭＳ Ｐゴシック" charset="0"/>
              </a:rPr>
              <a:t>theta</a:t>
            </a:r>
            <a:r>
              <a:rPr lang="en-US" sz="1800" dirty="0">
                <a:latin typeface="Courier" pitchFamily="2" charset="0"/>
                <a:ea typeface="ＭＳ Ｐゴシック" charset="0"/>
              </a:rPr>
              <a:t>)</a:t>
            </a:r>
            <a:endParaRPr lang="en-US" dirty="0">
              <a:latin typeface="Courier" pitchFamily="2" charset="0"/>
              <a:ea typeface="ＭＳ Ｐゴシック" charset="0"/>
            </a:endParaRPr>
          </a:p>
        </p:txBody>
      </p:sp>
      <p:sp>
        <p:nvSpPr>
          <p:cNvPr id="502859" name="Rectangle 75"/>
          <p:cNvSpPr>
            <a:spLocks noChangeArrowheads="1"/>
          </p:cNvSpPr>
          <p:nvPr/>
        </p:nvSpPr>
        <p:spPr bwMode="auto">
          <a:xfrm>
            <a:off x="3662143" y="3544127"/>
            <a:ext cx="5038725" cy="365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800" dirty="0">
                <a:ea typeface="ＭＳ Ｐゴシック" charset="0"/>
              </a:rPr>
              <a:t>Returns the sine of </a:t>
            </a:r>
            <a:r>
              <a:rPr lang="en-US" sz="1800" i="1" dirty="0">
                <a:ea typeface="ＭＳ Ｐゴシック" charset="0"/>
              </a:rPr>
              <a:t>theta,</a:t>
            </a:r>
            <a:r>
              <a:rPr lang="en-US" sz="1800" dirty="0">
                <a:ea typeface="ＭＳ Ｐゴシック" charset="0"/>
              </a:rPr>
              <a:t> measured in radians</a:t>
            </a:r>
          </a:p>
        </p:txBody>
      </p:sp>
      <p:sp>
        <p:nvSpPr>
          <p:cNvPr id="502860" name="Rectangle 76"/>
          <p:cNvSpPr>
            <a:spLocks noChangeArrowheads="1"/>
          </p:cNvSpPr>
          <p:nvPr/>
        </p:nvSpPr>
        <p:spPr bwMode="auto">
          <a:xfrm>
            <a:off x="471268" y="3899727"/>
            <a:ext cx="3192463" cy="365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r>
              <a:rPr lang="en-US" sz="1800" dirty="0" err="1">
                <a:solidFill>
                  <a:srgbClr val="00B050"/>
                </a:solidFill>
                <a:latin typeface="Courier" pitchFamily="2" charset="0"/>
                <a:ea typeface="ＭＳ Ｐゴシック" charset="0"/>
              </a:rPr>
              <a:t>Math</a:t>
            </a:r>
            <a:r>
              <a:rPr lang="en-US" sz="1800" dirty="0" err="1">
                <a:latin typeface="Courier" pitchFamily="2" charset="0"/>
                <a:ea typeface="ＭＳ Ｐゴシック" charset="0"/>
              </a:rPr>
              <a:t>.cos</a:t>
            </a:r>
            <a:r>
              <a:rPr lang="en-US" sz="1800" dirty="0">
                <a:latin typeface="Courier" pitchFamily="2" charset="0"/>
                <a:ea typeface="ＭＳ Ｐゴシック" charset="0"/>
              </a:rPr>
              <a:t>(</a:t>
            </a:r>
            <a:r>
              <a:rPr lang="en-US" sz="1800" i="1" dirty="0">
                <a:latin typeface="Courier" pitchFamily="2" charset="0"/>
                <a:ea typeface="ＭＳ Ｐゴシック" charset="0"/>
              </a:rPr>
              <a:t>theta</a:t>
            </a:r>
            <a:r>
              <a:rPr lang="en-US" sz="1800" dirty="0">
                <a:latin typeface="Courier" pitchFamily="2" charset="0"/>
                <a:ea typeface="ＭＳ Ｐゴシック" charset="0"/>
              </a:rPr>
              <a:t>)</a:t>
            </a:r>
            <a:endParaRPr lang="en-US" dirty="0">
              <a:latin typeface="Courier" pitchFamily="2" charset="0"/>
              <a:ea typeface="ＭＳ Ｐゴシック" charset="0"/>
            </a:endParaRPr>
          </a:p>
        </p:txBody>
      </p:sp>
      <p:sp>
        <p:nvSpPr>
          <p:cNvPr id="502861" name="Rectangle 77"/>
          <p:cNvSpPr>
            <a:spLocks noChangeArrowheads="1"/>
          </p:cNvSpPr>
          <p:nvPr/>
        </p:nvSpPr>
        <p:spPr bwMode="auto">
          <a:xfrm>
            <a:off x="3662143" y="3899727"/>
            <a:ext cx="5038725" cy="365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800">
                <a:ea typeface="ＭＳ Ｐゴシック" charset="0"/>
              </a:rPr>
              <a:t>Returns the cosine of </a:t>
            </a:r>
            <a:r>
              <a:rPr lang="en-US" sz="1800" i="1">
                <a:ea typeface="ＭＳ Ｐゴシック" charset="0"/>
              </a:rPr>
              <a:t>theta</a:t>
            </a:r>
            <a:endParaRPr lang="en-US" sz="1800">
              <a:ea typeface="ＭＳ Ｐゴシック" charset="0"/>
            </a:endParaRPr>
          </a:p>
        </p:txBody>
      </p:sp>
      <p:sp>
        <p:nvSpPr>
          <p:cNvPr id="502862" name="Rectangle 78"/>
          <p:cNvSpPr>
            <a:spLocks noChangeArrowheads="1"/>
          </p:cNvSpPr>
          <p:nvPr/>
        </p:nvSpPr>
        <p:spPr bwMode="auto">
          <a:xfrm>
            <a:off x="471268" y="4255327"/>
            <a:ext cx="3192463" cy="365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r>
              <a:rPr lang="en-US" sz="1800" dirty="0" err="1">
                <a:solidFill>
                  <a:srgbClr val="00B050"/>
                </a:solidFill>
                <a:latin typeface="Courier" pitchFamily="2" charset="0"/>
                <a:ea typeface="ＭＳ Ｐゴシック" charset="0"/>
              </a:rPr>
              <a:t>Math</a:t>
            </a:r>
            <a:r>
              <a:rPr lang="en-US" sz="1800" dirty="0" err="1">
                <a:latin typeface="Courier" pitchFamily="2" charset="0"/>
                <a:ea typeface="ＭＳ Ｐゴシック" charset="0"/>
              </a:rPr>
              <a:t>.tan</a:t>
            </a:r>
            <a:r>
              <a:rPr lang="en-US" sz="1800" dirty="0">
                <a:latin typeface="Courier" pitchFamily="2" charset="0"/>
                <a:ea typeface="ＭＳ Ｐゴシック" charset="0"/>
              </a:rPr>
              <a:t>(</a:t>
            </a:r>
            <a:r>
              <a:rPr lang="en-US" sz="1800" i="1" dirty="0">
                <a:latin typeface="Courier" pitchFamily="2" charset="0"/>
                <a:ea typeface="ＭＳ Ｐゴシック" charset="0"/>
              </a:rPr>
              <a:t>theta</a:t>
            </a:r>
            <a:r>
              <a:rPr lang="en-US" sz="1800" dirty="0">
                <a:latin typeface="Courier" pitchFamily="2" charset="0"/>
                <a:ea typeface="ＭＳ Ｐゴシック" charset="0"/>
              </a:rPr>
              <a:t>)</a:t>
            </a:r>
            <a:endParaRPr lang="en-US" dirty="0">
              <a:latin typeface="Courier" pitchFamily="2" charset="0"/>
              <a:ea typeface="ＭＳ Ｐゴシック" charset="0"/>
            </a:endParaRPr>
          </a:p>
        </p:txBody>
      </p:sp>
      <p:sp>
        <p:nvSpPr>
          <p:cNvPr id="502863" name="Rectangle 79"/>
          <p:cNvSpPr>
            <a:spLocks noChangeArrowheads="1"/>
          </p:cNvSpPr>
          <p:nvPr/>
        </p:nvSpPr>
        <p:spPr bwMode="auto">
          <a:xfrm>
            <a:off x="3662143" y="4255327"/>
            <a:ext cx="5038725" cy="365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800">
                <a:ea typeface="ＭＳ Ｐゴシック" charset="0"/>
              </a:rPr>
              <a:t>Returns the tangent of </a:t>
            </a:r>
            <a:r>
              <a:rPr lang="en-US" sz="1800" i="1">
                <a:ea typeface="ＭＳ Ｐゴシック" charset="0"/>
              </a:rPr>
              <a:t>theta</a:t>
            </a:r>
          </a:p>
        </p:txBody>
      </p:sp>
      <p:sp>
        <p:nvSpPr>
          <p:cNvPr id="502864" name="Rectangle 80"/>
          <p:cNvSpPr>
            <a:spLocks noChangeArrowheads="1"/>
          </p:cNvSpPr>
          <p:nvPr/>
        </p:nvSpPr>
        <p:spPr bwMode="auto">
          <a:xfrm>
            <a:off x="471268" y="4610927"/>
            <a:ext cx="3192463" cy="365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r>
              <a:rPr lang="en-US" sz="1800" dirty="0" err="1">
                <a:solidFill>
                  <a:srgbClr val="00B050"/>
                </a:solidFill>
                <a:latin typeface="Courier" pitchFamily="2" charset="0"/>
                <a:ea typeface="ＭＳ Ｐゴシック" charset="0"/>
              </a:rPr>
              <a:t>Math</a:t>
            </a:r>
            <a:r>
              <a:rPr lang="en-US" sz="1800" dirty="0" err="1">
                <a:latin typeface="Courier" pitchFamily="2" charset="0"/>
                <a:ea typeface="ＭＳ Ｐゴシック" charset="0"/>
              </a:rPr>
              <a:t>.asin</a:t>
            </a:r>
            <a:r>
              <a:rPr lang="en-US" sz="1800" dirty="0">
                <a:latin typeface="Courier" pitchFamily="2" charset="0"/>
                <a:ea typeface="ＭＳ Ｐゴシック" charset="0"/>
              </a:rPr>
              <a:t>(</a:t>
            </a:r>
            <a:r>
              <a:rPr lang="en-US" sz="1800" i="1" dirty="0">
                <a:latin typeface="Courier" pitchFamily="2" charset="0"/>
                <a:ea typeface="ＭＳ Ｐゴシック" charset="0"/>
              </a:rPr>
              <a:t>x</a:t>
            </a:r>
            <a:r>
              <a:rPr lang="en-US" sz="1800" dirty="0">
                <a:latin typeface="Courier" pitchFamily="2" charset="0"/>
                <a:ea typeface="ＭＳ Ｐゴシック" charset="0"/>
              </a:rPr>
              <a:t>)</a:t>
            </a:r>
            <a:endParaRPr lang="en-US" dirty="0">
              <a:latin typeface="Courier" pitchFamily="2" charset="0"/>
              <a:ea typeface="ＭＳ Ｐゴシック" charset="0"/>
            </a:endParaRPr>
          </a:p>
        </p:txBody>
      </p:sp>
      <p:sp>
        <p:nvSpPr>
          <p:cNvPr id="502865" name="Rectangle 81"/>
          <p:cNvSpPr>
            <a:spLocks noChangeArrowheads="1"/>
          </p:cNvSpPr>
          <p:nvPr/>
        </p:nvSpPr>
        <p:spPr bwMode="auto">
          <a:xfrm>
            <a:off x="3662143" y="4610927"/>
            <a:ext cx="5038725" cy="365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800">
                <a:ea typeface="ＭＳ Ｐゴシック" charset="0"/>
              </a:rPr>
              <a:t>Returns the angle whose sine is </a:t>
            </a:r>
            <a:r>
              <a:rPr lang="en-US" sz="1800" i="1">
                <a:ea typeface="ＭＳ Ｐゴシック" charset="0"/>
              </a:rPr>
              <a:t>x</a:t>
            </a:r>
            <a:endParaRPr lang="en-US" sz="1800">
              <a:ea typeface="ＭＳ Ｐゴシック" charset="0"/>
            </a:endParaRPr>
          </a:p>
        </p:txBody>
      </p:sp>
      <p:sp>
        <p:nvSpPr>
          <p:cNvPr id="502866" name="Rectangle 82"/>
          <p:cNvSpPr>
            <a:spLocks noChangeArrowheads="1"/>
          </p:cNvSpPr>
          <p:nvPr/>
        </p:nvSpPr>
        <p:spPr bwMode="auto">
          <a:xfrm>
            <a:off x="471268" y="4966527"/>
            <a:ext cx="3192463" cy="365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r>
              <a:rPr lang="en-US" sz="1800" dirty="0" err="1">
                <a:solidFill>
                  <a:srgbClr val="00B050"/>
                </a:solidFill>
                <a:latin typeface="Courier" pitchFamily="2" charset="0"/>
                <a:ea typeface="ＭＳ Ｐゴシック" charset="0"/>
              </a:rPr>
              <a:t>Math</a:t>
            </a:r>
            <a:r>
              <a:rPr lang="en-US" sz="1800" dirty="0" err="1">
                <a:latin typeface="Courier" pitchFamily="2" charset="0"/>
                <a:ea typeface="ＭＳ Ｐゴシック" charset="0"/>
              </a:rPr>
              <a:t>.acos</a:t>
            </a:r>
            <a:r>
              <a:rPr lang="en-US" sz="1800" dirty="0">
                <a:latin typeface="Courier" pitchFamily="2" charset="0"/>
                <a:ea typeface="ＭＳ Ｐゴシック" charset="0"/>
              </a:rPr>
              <a:t>(</a:t>
            </a:r>
            <a:r>
              <a:rPr lang="en-US" sz="1800" i="1" dirty="0">
                <a:latin typeface="Courier" pitchFamily="2" charset="0"/>
                <a:ea typeface="ＭＳ Ｐゴシック" charset="0"/>
              </a:rPr>
              <a:t>x</a:t>
            </a:r>
            <a:r>
              <a:rPr lang="en-US" sz="1800" dirty="0">
                <a:latin typeface="Courier" pitchFamily="2" charset="0"/>
                <a:ea typeface="ＭＳ Ｐゴシック" charset="0"/>
              </a:rPr>
              <a:t>)</a:t>
            </a:r>
            <a:endParaRPr lang="en-US" dirty="0">
              <a:latin typeface="Courier" pitchFamily="2" charset="0"/>
              <a:ea typeface="ＭＳ Ｐゴシック" charset="0"/>
            </a:endParaRPr>
          </a:p>
        </p:txBody>
      </p:sp>
      <p:sp>
        <p:nvSpPr>
          <p:cNvPr id="502867" name="Rectangle 83"/>
          <p:cNvSpPr>
            <a:spLocks noChangeArrowheads="1"/>
          </p:cNvSpPr>
          <p:nvPr/>
        </p:nvSpPr>
        <p:spPr bwMode="auto">
          <a:xfrm>
            <a:off x="3662143" y="4966527"/>
            <a:ext cx="5038725" cy="365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800">
                <a:ea typeface="ＭＳ Ｐゴシック" charset="0"/>
              </a:rPr>
              <a:t>Returns the angle whose cosine is </a:t>
            </a:r>
            <a:r>
              <a:rPr lang="en-US" sz="1800" i="1">
                <a:ea typeface="ＭＳ Ｐゴシック" charset="0"/>
              </a:rPr>
              <a:t>x</a:t>
            </a:r>
          </a:p>
        </p:txBody>
      </p:sp>
      <p:sp>
        <p:nvSpPr>
          <p:cNvPr id="502868" name="Rectangle 84"/>
          <p:cNvSpPr>
            <a:spLocks noChangeArrowheads="1"/>
          </p:cNvSpPr>
          <p:nvPr/>
        </p:nvSpPr>
        <p:spPr bwMode="auto">
          <a:xfrm>
            <a:off x="471268" y="5322127"/>
            <a:ext cx="3192463" cy="365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r>
              <a:rPr lang="en-US" sz="1800" dirty="0" err="1">
                <a:solidFill>
                  <a:srgbClr val="00B050"/>
                </a:solidFill>
                <a:latin typeface="Courier" pitchFamily="2" charset="0"/>
                <a:ea typeface="ＭＳ Ｐゴシック" charset="0"/>
              </a:rPr>
              <a:t>Math</a:t>
            </a:r>
            <a:r>
              <a:rPr lang="en-US" sz="1800" dirty="0" err="1">
                <a:latin typeface="Courier" pitchFamily="2" charset="0"/>
                <a:ea typeface="ＭＳ Ｐゴシック" charset="0"/>
              </a:rPr>
              <a:t>.atan</a:t>
            </a:r>
            <a:r>
              <a:rPr lang="en-US" sz="1800" dirty="0">
                <a:latin typeface="Courier" pitchFamily="2" charset="0"/>
                <a:ea typeface="ＭＳ Ｐゴシック" charset="0"/>
              </a:rPr>
              <a:t>(</a:t>
            </a:r>
            <a:r>
              <a:rPr lang="en-US" sz="1800" i="1" dirty="0">
                <a:latin typeface="Courier" pitchFamily="2" charset="0"/>
                <a:ea typeface="ＭＳ Ｐゴシック" charset="0"/>
              </a:rPr>
              <a:t>x</a:t>
            </a:r>
            <a:r>
              <a:rPr lang="en-US" sz="1800" dirty="0">
                <a:latin typeface="Courier" pitchFamily="2" charset="0"/>
                <a:ea typeface="ＭＳ Ｐゴシック" charset="0"/>
              </a:rPr>
              <a:t>)</a:t>
            </a:r>
            <a:endParaRPr lang="en-US" dirty="0">
              <a:latin typeface="Courier" pitchFamily="2" charset="0"/>
              <a:ea typeface="ＭＳ Ｐゴシック" charset="0"/>
            </a:endParaRPr>
          </a:p>
        </p:txBody>
      </p:sp>
      <p:sp>
        <p:nvSpPr>
          <p:cNvPr id="502869" name="Rectangle 85"/>
          <p:cNvSpPr>
            <a:spLocks noChangeArrowheads="1"/>
          </p:cNvSpPr>
          <p:nvPr/>
        </p:nvSpPr>
        <p:spPr bwMode="auto">
          <a:xfrm>
            <a:off x="3662143" y="5322127"/>
            <a:ext cx="5038725" cy="365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800">
                <a:ea typeface="ＭＳ Ｐゴシック" charset="0"/>
              </a:rPr>
              <a:t>Returns the angle whose tangent is </a:t>
            </a:r>
            <a:r>
              <a:rPr lang="en-US" sz="1800" i="1">
                <a:ea typeface="ＭＳ Ｐゴシック" charset="0"/>
              </a:rPr>
              <a:t>x</a:t>
            </a:r>
          </a:p>
        </p:txBody>
      </p:sp>
      <p:sp>
        <p:nvSpPr>
          <p:cNvPr id="502870" name="Rectangle 86"/>
          <p:cNvSpPr>
            <a:spLocks noChangeArrowheads="1"/>
          </p:cNvSpPr>
          <p:nvPr/>
        </p:nvSpPr>
        <p:spPr bwMode="auto">
          <a:xfrm>
            <a:off x="471268" y="5677727"/>
            <a:ext cx="3192463" cy="365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r>
              <a:rPr lang="en-US" sz="1800" dirty="0" err="1">
                <a:solidFill>
                  <a:srgbClr val="00B050"/>
                </a:solidFill>
                <a:latin typeface="Courier" pitchFamily="2" charset="0"/>
                <a:ea typeface="ＭＳ Ｐゴシック" charset="0"/>
              </a:rPr>
              <a:t>Math</a:t>
            </a:r>
            <a:r>
              <a:rPr lang="en-US" sz="1800" dirty="0" err="1">
                <a:latin typeface="Courier" pitchFamily="2" charset="0"/>
                <a:ea typeface="ＭＳ Ｐゴシック" charset="0"/>
              </a:rPr>
              <a:t>.toRadians</a:t>
            </a:r>
            <a:r>
              <a:rPr lang="en-US" sz="1800" dirty="0">
                <a:latin typeface="Courier" pitchFamily="2" charset="0"/>
                <a:ea typeface="ＭＳ Ｐゴシック" charset="0"/>
              </a:rPr>
              <a:t>(</a:t>
            </a:r>
            <a:r>
              <a:rPr lang="en-US" sz="1800" i="1" dirty="0" err="1">
                <a:latin typeface="Courier" pitchFamily="2" charset="0"/>
                <a:ea typeface="ＭＳ Ｐゴシック" charset="0"/>
              </a:rPr>
              <a:t>degs</a:t>
            </a:r>
            <a:r>
              <a:rPr lang="en-US" sz="1800" dirty="0">
                <a:latin typeface="Courier" pitchFamily="2" charset="0"/>
                <a:ea typeface="ＭＳ Ｐゴシック" charset="0"/>
              </a:rPr>
              <a:t>)</a:t>
            </a:r>
            <a:endParaRPr lang="en-US" dirty="0">
              <a:latin typeface="Courier" pitchFamily="2" charset="0"/>
              <a:ea typeface="ＭＳ Ｐゴシック" charset="0"/>
            </a:endParaRPr>
          </a:p>
        </p:txBody>
      </p:sp>
      <p:sp>
        <p:nvSpPr>
          <p:cNvPr id="502871" name="Rectangle 87"/>
          <p:cNvSpPr>
            <a:spLocks noChangeArrowheads="1"/>
          </p:cNvSpPr>
          <p:nvPr/>
        </p:nvSpPr>
        <p:spPr bwMode="auto">
          <a:xfrm>
            <a:off x="3662143" y="5677727"/>
            <a:ext cx="5038725" cy="365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800">
                <a:ea typeface="ＭＳ Ｐゴシック" charset="0"/>
              </a:rPr>
              <a:t>C</a:t>
            </a:r>
            <a:r>
              <a:rPr lang="en-US" sz="1800">
                <a:solidFill>
                  <a:srgbClr val="000000"/>
                </a:solidFill>
                <a:ea typeface="ＭＳ Ｐゴシック" charset="0"/>
              </a:rPr>
              <a:t>onverts an angle from degrees to radians</a:t>
            </a:r>
          </a:p>
        </p:txBody>
      </p:sp>
      <p:sp>
        <p:nvSpPr>
          <p:cNvPr id="502872" name="Rectangle 88"/>
          <p:cNvSpPr>
            <a:spLocks noChangeArrowheads="1"/>
          </p:cNvSpPr>
          <p:nvPr/>
        </p:nvSpPr>
        <p:spPr bwMode="auto">
          <a:xfrm>
            <a:off x="471268" y="6033327"/>
            <a:ext cx="3192463" cy="365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r>
              <a:rPr lang="en-US" sz="1800" dirty="0" err="1">
                <a:solidFill>
                  <a:srgbClr val="00B050"/>
                </a:solidFill>
                <a:latin typeface="Courier" pitchFamily="2" charset="0"/>
                <a:ea typeface="ＭＳ Ｐゴシック" charset="0"/>
              </a:rPr>
              <a:t>Math</a:t>
            </a:r>
            <a:r>
              <a:rPr lang="en-US" sz="1800" dirty="0" err="1">
                <a:latin typeface="Courier" pitchFamily="2" charset="0"/>
                <a:ea typeface="ＭＳ Ｐゴシック" charset="0"/>
              </a:rPr>
              <a:t>.toDegrees</a:t>
            </a:r>
            <a:r>
              <a:rPr lang="en-US" sz="1800" dirty="0">
                <a:latin typeface="Courier" pitchFamily="2" charset="0"/>
                <a:ea typeface="ＭＳ Ｐゴシック" charset="0"/>
              </a:rPr>
              <a:t>(</a:t>
            </a:r>
            <a:r>
              <a:rPr lang="en-US" sz="1800" i="1" dirty="0" err="1">
                <a:latin typeface="Courier" pitchFamily="2" charset="0"/>
                <a:ea typeface="ＭＳ Ｐゴシック" charset="0"/>
              </a:rPr>
              <a:t>rads</a:t>
            </a:r>
            <a:r>
              <a:rPr lang="en-US" sz="1800" dirty="0">
                <a:latin typeface="Courier" pitchFamily="2" charset="0"/>
                <a:ea typeface="ＭＳ Ｐゴシック" charset="0"/>
              </a:rPr>
              <a:t>)</a:t>
            </a:r>
            <a:endParaRPr lang="en-US" dirty="0">
              <a:latin typeface="Courier" pitchFamily="2" charset="0"/>
              <a:ea typeface="ＭＳ Ｐゴシック" charset="0"/>
            </a:endParaRPr>
          </a:p>
        </p:txBody>
      </p:sp>
      <p:sp>
        <p:nvSpPr>
          <p:cNvPr id="502873" name="Rectangle 89"/>
          <p:cNvSpPr>
            <a:spLocks noChangeArrowheads="1"/>
          </p:cNvSpPr>
          <p:nvPr/>
        </p:nvSpPr>
        <p:spPr bwMode="auto">
          <a:xfrm>
            <a:off x="3662143" y="6033327"/>
            <a:ext cx="5038725" cy="365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800">
                <a:ea typeface="ＭＳ Ｐゴシック" charset="0"/>
              </a:rPr>
              <a:t>C</a:t>
            </a:r>
            <a:r>
              <a:rPr lang="en-US" sz="1800">
                <a:solidFill>
                  <a:srgbClr val="000000"/>
                </a:solidFill>
                <a:ea typeface="ＭＳ Ｐゴシック" charset="0"/>
              </a:rPr>
              <a:t>onverts an angle from radians to degrees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68" y="-9124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Useful utility methods in the </a:t>
            </a:r>
            <a:r>
              <a:rPr lang="en-US" sz="4200" dirty="0">
                <a:latin typeface="Courier Regular" pitchFamily="2" charset="0"/>
                <a:ea typeface="Courier New" charset="0"/>
                <a:cs typeface="Courier New" charset="0"/>
              </a:rPr>
              <a:t>Math</a:t>
            </a:r>
            <a:r>
              <a:rPr lang="en-US" dirty="0"/>
              <a:t> class</a:t>
            </a:r>
          </a:p>
        </p:txBody>
      </p:sp>
    </p:spTree>
    <p:extLst>
      <p:ext uri="{BB962C8B-B14F-4D97-AF65-F5344CB8AC3E}">
        <p14:creationId xmlns="" xmlns:p14="http://schemas.microsoft.com/office/powerpoint/2010/main" val="4747978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851" name="Rectangle 3"/>
          <p:cNvSpPr>
            <a:spLocks noChangeArrowheads="1"/>
          </p:cNvSpPr>
          <p:nvPr/>
        </p:nvSpPr>
        <p:spPr bwMode="auto">
          <a:xfrm>
            <a:off x="225081" y="1127564"/>
            <a:ext cx="8609427" cy="181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lnSpc>
                <a:spcPct val="85000"/>
              </a:lnSpc>
              <a:spcAft>
                <a:spcPct val="20000"/>
              </a:spcAft>
              <a:buFontTx/>
              <a:buChar char="•"/>
              <a:defRPr/>
            </a:pP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Write a utility method called </a:t>
            </a:r>
            <a:r>
              <a:rPr lang="en-US" sz="2200" dirty="0" err="1">
                <a:latin typeface="Courier Regular" pitchFamily="2" charset="0"/>
                <a:ea typeface="Courier New" charset="0"/>
                <a:cs typeface="Courier New" charset="0"/>
              </a:rPr>
              <a:t>isPowerOfTwo</a:t>
            </a:r>
            <a:r>
              <a:rPr lang="en-US" sz="2400" b="1" dirty="0">
                <a:latin typeface="Calibri" charset="0"/>
                <a:ea typeface="Calibri" charset="0"/>
                <a:cs typeface="Calibri" charset="0"/>
              </a:rPr>
              <a:t>:</a:t>
            </a:r>
            <a:endParaRPr lang="en-US" sz="2400" dirty="0">
              <a:latin typeface="Calibri" charset="0"/>
              <a:ea typeface="Calibri" charset="0"/>
              <a:cs typeface="Calibri" charset="0"/>
            </a:endParaRPr>
          </a:p>
          <a:p>
            <a:pPr marL="800100" lvl="1" indent="-342900" algn="just">
              <a:lnSpc>
                <a:spcPct val="85000"/>
              </a:lnSpc>
              <a:spcAft>
                <a:spcPct val="20000"/>
              </a:spcAft>
              <a:buFontTx/>
              <a:buChar char="•"/>
              <a:defRPr/>
            </a:pP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Input: an integer </a:t>
            </a:r>
            <a:r>
              <a:rPr lang="en-US" sz="2400" b="1" dirty="0">
                <a:latin typeface="Calibri" charset="0"/>
                <a:ea typeface="Calibri" charset="0"/>
                <a:cs typeface="Calibri" charset="0"/>
              </a:rPr>
              <a:t>n</a:t>
            </a:r>
            <a:endParaRPr lang="en-US" sz="2400" dirty="0">
              <a:latin typeface="Calibri" charset="0"/>
              <a:ea typeface="Calibri" charset="0"/>
              <a:cs typeface="Calibri" charset="0"/>
            </a:endParaRPr>
          </a:p>
          <a:p>
            <a:pPr marL="800100" lvl="1" indent="-342900" algn="just">
              <a:lnSpc>
                <a:spcPct val="85000"/>
              </a:lnSpc>
              <a:spcAft>
                <a:spcPct val="20000"/>
              </a:spcAft>
              <a:buFontTx/>
              <a:buChar char="•"/>
              <a:defRPr/>
            </a:pP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Output: </a:t>
            </a:r>
            <a:r>
              <a:rPr lang="en-US" sz="2400" b="1" dirty="0">
                <a:latin typeface="Calibri" charset="0"/>
                <a:ea typeface="Calibri" charset="0"/>
                <a:cs typeface="Calibri" charset="0"/>
              </a:rPr>
              <a:t>true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 if </a:t>
            </a:r>
            <a:r>
              <a:rPr lang="en-US" sz="2400" b="1" dirty="0">
                <a:latin typeface="Calibri" charset="0"/>
                <a:ea typeface="Calibri" charset="0"/>
                <a:cs typeface="Calibri" charset="0"/>
              </a:rPr>
              <a:t>n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 is a power of two (i.e. 1, 2, 4, 8, 16, 32, </a:t>
            </a:r>
            <a:r>
              <a:rPr lang="en-US" sz="2400" dirty="0" err="1">
                <a:latin typeface="Calibri" charset="0"/>
                <a:ea typeface="Calibri" charset="0"/>
                <a:cs typeface="Calibri" charset="0"/>
              </a:rPr>
              <a:t>etc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), and </a:t>
            </a:r>
            <a:r>
              <a:rPr lang="en-US" sz="2400" b="1" dirty="0">
                <a:latin typeface="Calibri" charset="0"/>
                <a:ea typeface="Calibri" charset="0"/>
                <a:cs typeface="Calibri" charset="0"/>
              </a:rPr>
              <a:t>false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 otherwise.  </a:t>
            </a:r>
          </a:p>
        </p:txBody>
      </p:sp>
      <p:sp>
        <p:nvSpPr>
          <p:cNvPr id="590855" name="Text Box 7"/>
          <p:cNvSpPr txBox="1">
            <a:spLocks noChangeArrowheads="1"/>
          </p:cNvSpPr>
          <p:nvPr/>
        </p:nvSpPr>
        <p:spPr bwMode="auto">
          <a:xfrm>
            <a:off x="894772" y="2819592"/>
            <a:ext cx="7354455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200" dirty="0">
                <a:solidFill>
                  <a:srgbClr val="0000FF"/>
                </a:solidFill>
                <a:latin typeface="Courier Regular" pitchFamily="2" charset="0"/>
                <a:ea typeface="ＭＳ Ｐゴシック" charset="0"/>
              </a:rPr>
              <a:t>public</a:t>
            </a:r>
            <a:r>
              <a:rPr lang="en-US" sz="2200" dirty="0">
                <a:latin typeface="Courier Regular" pitchFamily="2" charset="0"/>
                <a:ea typeface="ＭＳ Ｐゴシック" charset="0"/>
              </a:rPr>
              <a:t> </a:t>
            </a:r>
            <a:r>
              <a:rPr lang="en-US" sz="2200" dirty="0">
                <a:solidFill>
                  <a:srgbClr val="0000FF"/>
                </a:solidFill>
                <a:latin typeface="Courier Regular" pitchFamily="2" charset="0"/>
                <a:ea typeface="ＭＳ Ｐゴシック" charset="0"/>
              </a:rPr>
              <a:t>static</a:t>
            </a:r>
            <a:r>
              <a:rPr lang="en-US" sz="2200" dirty="0">
                <a:latin typeface="Courier Regular" pitchFamily="2" charset="0"/>
                <a:ea typeface="ＭＳ Ｐゴシック" charset="0"/>
              </a:rPr>
              <a:t> </a:t>
            </a:r>
            <a:r>
              <a:rPr lang="en-US" sz="2200" dirty="0" err="1">
                <a:solidFill>
                  <a:srgbClr val="00B050"/>
                </a:solidFill>
                <a:latin typeface="Courier Regular" pitchFamily="2" charset="0"/>
                <a:ea typeface="ＭＳ Ｐゴシック" charset="0"/>
              </a:rPr>
              <a:t>boolean</a:t>
            </a:r>
            <a:r>
              <a:rPr lang="en-US" sz="2200" dirty="0">
                <a:latin typeface="Courier Regular" pitchFamily="2" charset="0"/>
                <a:ea typeface="ＭＳ Ｐゴシック" charset="0"/>
              </a:rPr>
              <a:t> </a:t>
            </a:r>
            <a:r>
              <a:rPr lang="en-US" sz="2200" dirty="0" err="1">
                <a:latin typeface="Courier Regular" pitchFamily="2" charset="0"/>
                <a:ea typeface="ＭＳ Ｐゴシック" charset="0"/>
              </a:rPr>
              <a:t>isPowerOfTwo</a:t>
            </a:r>
            <a:r>
              <a:rPr lang="en-US" sz="2200" dirty="0">
                <a:latin typeface="Courier Regular" pitchFamily="2" charset="0"/>
                <a:ea typeface="ＭＳ Ｐゴシック" charset="0"/>
              </a:rPr>
              <a:t>(</a:t>
            </a:r>
            <a:r>
              <a:rPr lang="en-US" sz="2200" dirty="0" err="1">
                <a:solidFill>
                  <a:srgbClr val="00B050"/>
                </a:solidFill>
                <a:latin typeface="Courier Regular" pitchFamily="2" charset="0"/>
                <a:ea typeface="ＭＳ Ｐゴシック" charset="0"/>
              </a:rPr>
              <a:t>int</a:t>
            </a:r>
            <a:r>
              <a:rPr lang="en-US" sz="2200" dirty="0">
                <a:latin typeface="Courier Regular" pitchFamily="2" charset="0"/>
                <a:ea typeface="ＭＳ Ｐゴシック" charset="0"/>
              </a:rPr>
              <a:t> n){</a:t>
            </a:r>
          </a:p>
          <a:p>
            <a:pPr>
              <a:defRPr/>
            </a:pPr>
            <a:r>
              <a:rPr lang="en-US" sz="2200" dirty="0">
                <a:latin typeface="Courier Regular" pitchFamily="2" charset="0"/>
                <a:ea typeface="ＭＳ Ｐゴシック" charset="0"/>
              </a:rPr>
              <a:t>   ...</a:t>
            </a:r>
          </a:p>
          <a:p>
            <a:pPr>
              <a:defRPr/>
            </a:pPr>
            <a:r>
              <a:rPr lang="en-US" sz="2200" dirty="0">
                <a:latin typeface="Courier Regular" pitchFamily="2" charset="0"/>
                <a:ea typeface="ＭＳ Ｐゴシック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In-class exercise: powers of two</a:t>
            </a:r>
          </a:p>
        </p:txBody>
      </p:sp>
    </p:spTree>
    <p:extLst>
      <p:ext uri="{BB962C8B-B14F-4D97-AF65-F5344CB8AC3E}">
        <p14:creationId xmlns="" xmlns:p14="http://schemas.microsoft.com/office/powerpoint/2010/main" val="39826739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851" name="Rectangle 3"/>
          <p:cNvSpPr>
            <a:spLocks noChangeArrowheads="1"/>
          </p:cNvSpPr>
          <p:nvPr/>
        </p:nvSpPr>
        <p:spPr bwMode="auto">
          <a:xfrm>
            <a:off x="225081" y="1015834"/>
            <a:ext cx="8609427" cy="181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lnSpc>
                <a:spcPct val="85000"/>
              </a:lnSpc>
              <a:spcAft>
                <a:spcPct val="20000"/>
              </a:spcAft>
              <a:buFontTx/>
              <a:buChar char="•"/>
              <a:defRPr/>
            </a:pP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Input: an integer </a:t>
            </a:r>
            <a:r>
              <a:rPr lang="en-US" sz="2400" b="1" dirty="0">
                <a:latin typeface="Calibri" charset="0"/>
                <a:ea typeface="Calibri" charset="0"/>
                <a:cs typeface="Calibri" charset="0"/>
              </a:rPr>
              <a:t>n</a:t>
            </a:r>
            <a:endParaRPr lang="en-US" sz="2400" dirty="0">
              <a:latin typeface="Calibri" charset="0"/>
              <a:ea typeface="Calibri" charset="0"/>
              <a:cs typeface="Calibri" charset="0"/>
            </a:endParaRPr>
          </a:p>
          <a:p>
            <a:pPr marL="342900" indent="-342900" algn="just">
              <a:lnSpc>
                <a:spcPct val="85000"/>
              </a:lnSpc>
              <a:spcAft>
                <a:spcPct val="20000"/>
              </a:spcAft>
              <a:buFontTx/>
              <a:buChar char="•"/>
              <a:defRPr/>
            </a:pP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Output: </a:t>
            </a:r>
            <a:r>
              <a:rPr lang="en-US" sz="2400" b="1" dirty="0">
                <a:latin typeface="Calibri" charset="0"/>
                <a:ea typeface="Calibri" charset="0"/>
                <a:cs typeface="Calibri" charset="0"/>
              </a:rPr>
              <a:t>true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 if </a:t>
            </a:r>
            <a:r>
              <a:rPr lang="en-US" sz="2400" b="1" dirty="0">
                <a:latin typeface="Calibri" charset="0"/>
                <a:ea typeface="Calibri" charset="0"/>
                <a:cs typeface="Calibri" charset="0"/>
              </a:rPr>
              <a:t>n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 is a power of two (i.e. 1, 2, 4, 8, 16, 32, </a:t>
            </a:r>
            <a:r>
              <a:rPr lang="en-US" sz="2400" dirty="0" err="1">
                <a:latin typeface="Calibri" charset="0"/>
                <a:ea typeface="Calibri" charset="0"/>
                <a:cs typeface="Calibri" charset="0"/>
              </a:rPr>
              <a:t>etc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), and </a:t>
            </a:r>
            <a:r>
              <a:rPr lang="en-US" sz="2400" b="1" dirty="0">
                <a:latin typeface="Calibri" charset="0"/>
                <a:ea typeface="Calibri" charset="0"/>
                <a:cs typeface="Calibri" charset="0"/>
              </a:rPr>
              <a:t>false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 otherwise. </a:t>
            </a:r>
          </a:p>
        </p:txBody>
      </p:sp>
      <p:sp>
        <p:nvSpPr>
          <p:cNvPr id="590855" name="Text Box 7"/>
          <p:cNvSpPr txBox="1">
            <a:spLocks noChangeArrowheads="1"/>
          </p:cNvSpPr>
          <p:nvPr/>
        </p:nvSpPr>
        <p:spPr bwMode="auto">
          <a:xfrm>
            <a:off x="1567615" y="3636162"/>
            <a:ext cx="5924357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0000FF"/>
                </a:solidFill>
                <a:latin typeface="Courier Regular" pitchFamily="2" charset="0"/>
                <a:ea typeface="ＭＳ Ｐゴシック" charset="0"/>
              </a:rPr>
              <a:t>public</a:t>
            </a:r>
            <a:r>
              <a:rPr lang="en-US" dirty="0">
                <a:latin typeface="Courier Regular" pitchFamily="2" charset="0"/>
                <a:ea typeface="ＭＳ Ｐゴシック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urier Regular" pitchFamily="2" charset="0"/>
                <a:ea typeface="ＭＳ Ｐゴシック" charset="0"/>
              </a:rPr>
              <a:t>static</a:t>
            </a:r>
            <a:r>
              <a:rPr lang="en-US" dirty="0">
                <a:latin typeface="Courier Regular" pitchFamily="2" charset="0"/>
                <a:ea typeface="ＭＳ Ｐゴシック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Courier Regular" pitchFamily="2" charset="0"/>
                <a:ea typeface="ＭＳ Ｐゴシック" charset="0"/>
              </a:rPr>
              <a:t>boolean</a:t>
            </a:r>
            <a:r>
              <a:rPr lang="en-US" dirty="0">
                <a:latin typeface="Courier Regular" pitchFamily="2" charset="0"/>
                <a:ea typeface="ＭＳ Ｐゴシック" charset="0"/>
              </a:rPr>
              <a:t> </a:t>
            </a:r>
            <a:r>
              <a:rPr lang="en-US" dirty="0" err="1">
                <a:latin typeface="Courier Regular" pitchFamily="2" charset="0"/>
                <a:ea typeface="ＭＳ Ｐゴシック" charset="0"/>
              </a:rPr>
              <a:t>isPowerOfTwo</a:t>
            </a:r>
            <a:r>
              <a:rPr lang="en-US" dirty="0">
                <a:latin typeface="Courier Regular" pitchFamily="2" charset="0"/>
                <a:ea typeface="ＭＳ Ｐゴシック" charset="0"/>
              </a:rPr>
              <a:t>(</a:t>
            </a:r>
            <a:r>
              <a:rPr lang="en-US" dirty="0" err="1">
                <a:solidFill>
                  <a:srgbClr val="00B050"/>
                </a:solidFill>
                <a:latin typeface="Courier Regular" pitchFamily="2" charset="0"/>
                <a:ea typeface="ＭＳ Ｐゴシック" charset="0"/>
              </a:rPr>
              <a:t>int</a:t>
            </a:r>
            <a:r>
              <a:rPr lang="en-US" dirty="0">
                <a:latin typeface="Courier Regular" pitchFamily="2" charset="0"/>
                <a:ea typeface="ＭＳ Ｐゴシック" charset="0"/>
              </a:rPr>
              <a:t> n){</a:t>
            </a:r>
          </a:p>
          <a:p>
            <a:pPr>
              <a:defRPr/>
            </a:pPr>
            <a:r>
              <a:rPr lang="en-US" dirty="0">
                <a:latin typeface="Courier Regular" pitchFamily="2" charset="0"/>
                <a:ea typeface="ＭＳ Ｐゴシック" charset="0"/>
              </a:rPr>
              <a:t>   </a:t>
            </a:r>
            <a:r>
              <a:rPr lang="en-US" dirty="0">
                <a:solidFill>
                  <a:srgbClr val="0000FF"/>
                </a:solidFill>
                <a:latin typeface="Courier Regular" pitchFamily="2" charset="0"/>
                <a:ea typeface="ＭＳ Ｐゴシック" charset="0"/>
              </a:rPr>
              <a:t>if</a:t>
            </a:r>
            <a:r>
              <a:rPr lang="en-US" dirty="0">
                <a:latin typeface="Courier Regular" pitchFamily="2" charset="0"/>
                <a:ea typeface="ＭＳ Ｐゴシック" charset="0"/>
              </a:rPr>
              <a:t> (n &lt; 1) </a:t>
            </a:r>
          </a:p>
          <a:p>
            <a:pPr>
              <a:defRPr/>
            </a:pPr>
            <a:r>
              <a:rPr lang="en-US" dirty="0">
                <a:solidFill>
                  <a:srgbClr val="0000FF"/>
                </a:solidFill>
                <a:latin typeface="Courier Regular" pitchFamily="2" charset="0"/>
                <a:ea typeface="ＭＳ Ｐゴシック" charset="0"/>
              </a:rPr>
              <a:t>     return</a:t>
            </a:r>
            <a:r>
              <a:rPr lang="en-US" dirty="0">
                <a:latin typeface="Courier Regular" pitchFamily="2" charset="0"/>
                <a:ea typeface="ＭＳ Ｐゴシック" charset="0"/>
              </a:rPr>
              <a:t> false;</a:t>
            </a:r>
          </a:p>
          <a:p>
            <a:pPr>
              <a:defRPr/>
            </a:pPr>
            <a:r>
              <a:rPr lang="en-US" dirty="0">
                <a:latin typeface="Courier Regular" pitchFamily="2" charset="0"/>
                <a:ea typeface="ＭＳ Ｐゴシック" charset="0"/>
              </a:rPr>
              <a:t>   </a:t>
            </a:r>
            <a:r>
              <a:rPr lang="en-US" dirty="0">
                <a:solidFill>
                  <a:srgbClr val="0000FF"/>
                </a:solidFill>
                <a:latin typeface="Courier Regular" pitchFamily="2" charset="0"/>
                <a:ea typeface="ＭＳ Ｐゴシック" charset="0"/>
              </a:rPr>
              <a:t>while</a:t>
            </a:r>
            <a:r>
              <a:rPr lang="en-US" dirty="0">
                <a:latin typeface="Courier Regular" pitchFamily="2" charset="0"/>
                <a:ea typeface="ＭＳ Ｐゴシック" charset="0"/>
              </a:rPr>
              <a:t> (n &gt; 1) {</a:t>
            </a:r>
          </a:p>
          <a:p>
            <a:pPr>
              <a:defRPr/>
            </a:pPr>
            <a:r>
              <a:rPr lang="en-US" dirty="0">
                <a:latin typeface="Courier Regular" pitchFamily="2" charset="0"/>
                <a:ea typeface="ＭＳ Ｐゴシック" charset="0"/>
              </a:rPr>
              <a:t>      </a:t>
            </a:r>
            <a:r>
              <a:rPr lang="en-US" dirty="0">
                <a:solidFill>
                  <a:srgbClr val="0000FF"/>
                </a:solidFill>
                <a:latin typeface="Courier Regular" pitchFamily="2" charset="0"/>
                <a:ea typeface="ＭＳ Ｐゴシック" charset="0"/>
              </a:rPr>
              <a:t>if</a:t>
            </a:r>
            <a:r>
              <a:rPr lang="en-US" dirty="0">
                <a:latin typeface="Courier Regular" pitchFamily="2" charset="0"/>
                <a:ea typeface="ＭＳ Ｐゴシック" charset="0"/>
              </a:rPr>
              <a:t> (n % 2 != 0) </a:t>
            </a:r>
          </a:p>
          <a:p>
            <a:pPr>
              <a:defRPr/>
            </a:pPr>
            <a:r>
              <a:rPr lang="en-US" dirty="0">
                <a:solidFill>
                  <a:srgbClr val="0000FF"/>
                </a:solidFill>
                <a:latin typeface="Courier Regular" pitchFamily="2" charset="0"/>
                <a:ea typeface="ＭＳ Ｐゴシック" charset="0"/>
              </a:rPr>
              <a:t>			return</a:t>
            </a:r>
            <a:r>
              <a:rPr lang="en-US" dirty="0">
                <a:latin typeface="Courier Regular" pitchFamily="2" charset="0"/>
                <a:ea typeface="ＭＳ Ｐゴシック" charset="0"/>
              </a:rPr>
              <a:t> false;</a:t>
            </a:r>
          </a:p>
          <a:p>
            <a:pPr>
              <a:defRPr/>
            </a:pPr>
            <a:r>
              <a:rPr lang="en-US" dirty="0">
                <a:latin typeface="Courier Regular" pitchFamily="2" charset="0"/>
                <a:ea typeface="ＭＳ Ｐゴシック" charset="0"/>
              </a:rPr>
              <a:t>      n /= 2;</a:t>
            </a:r>
          </a:p>
          <a:p>
            <a:pPr>
              <a:defRPr/>
            </a:pPr>
            <a:r>
              <a:rPr lang="en-US" dirty="0">
                <a:latin typeface="Courier Regular" pitchFamily="2" charset="0"/>
                <a:ea typeface="ＭＳ Ｐゴシック" charset="0"/>
              </a:rPr>
              <a:t>   }</a:t>
            </a:r>
          </a:p>
          <a:p>
            <a:pPr>
              <a:defRPr/>
            </a:pPr>
            <a:r>
              <a:rPr lang="en-US" dirty="0">
                <a:latin typeface="Courier Regular" pitchFamily="2" charset="0"/>
                <a:ea typeface="ＭＳ Ｐゴシック" charset="0"/>
              </a:rPr>
              <a:t>   </a:t>
            </a:r>
            <a:r>
              <a:rPr lang="en-US" dirty="0">
                <a:solidFill>
                  <a:srgbClr val="0000FF"/>
                </a:solidFill>
                <a:latin typeface="Courier Regular" pitchFamily="2" charset="0"/>
                <a:ea typeface="ＭＳ Ｐゴシック" charset="0"/>
              </a:rPr>
              <a:t>return</a:t>
            </a:r>
            <a:r>
              <a:rPr lang="en-US" dirty="0">
                <a:latin typeface="Courier Regular" pitchFamily="2" charset="0"/>
                <a:ea typeface="ＭＳ Ｐゴシック" charset="0"/>
              </a:rPr>
              <a:t> true;</a:t>
            </a:r>
          </a:p>
          <a:p>
            <a:pPr>
              <a:defRPr/>
            </a:pPr>
            <a:r>
              <a:rPr lang="en-US" dirty="0">
                <a:latin typeface="Courier Regular" pitchFamily="2" charset="0"/>
                <a:ea typeface="ＭＳ Ｐゴシック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394" y="-114693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In-class exercise: powers of two solution</a:t>
            </a:r>
          </a:p>
        </p:txBody>
      </p:sp>
      <p:sp>
        <p:nvSpPr>
          <p:cNvPr id="5" name="Text Box 7">
            <a:extLst>
              <a:ext uri="{FF2B5EF4-FFF2-40B4-BE49-F238E27FC236}">
                <a16:creationId xmlns="" xmlns:a16="http://schemas.microsoft.com/office/drawing/2014/main" id="{B77DCE97-7036-C34A-8B7E-E829AE9E63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7615" y="2158834"/>
            <a:ext cx="601192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0000FF"/>
                </a:solidFill>
                <a:latin typeface="Courier Regular" pitchFamily="2" charset="0"/>
                <a:ea typeface="ＭＳ Ｐゴシック" charset="0"/>
              </a:rPr>
              <a:t>public</a:t>
            </a:r>
            <a:r>
              <a:rPr lang="en-US" dirty="0">
                <a:latin typeface="Courier Regular" pitchFamily="2" charset="0"/>
                <a:ea typeface="ＭＳ Ｐゴシック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urier Regular" pitchFamily="2" charset="0"/>
                <a:ea typeface="ＭＳ Ｐゴシック" charset="0"/>
              </a:rPr>
              <a:t>static</a:t>
            </a:r>
            <a:r>
              <a:rPr lang="en-US" dirty="0">
                <a:latin typeface="Courier Regular" pitchFamily="2" charset="0"/>
                <a:ea typeface="ＭＳ Ｐゴシック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Courier Regular" pitchFamily="2" charset="0"/>
                <a:ea typeface="ＭＳ Ｐゴシック" charset="0"/>
              </a:rPr>
              <a:t>boolean</a:t>
            </a:r>
            <a:r>
              <a:rPr lang="en-US" dirty="0">
                <a:latin typeface="Courier Regular" pitchFamily="2" charset="0"/>
                <a:ea typeface="ＭＳ Ｐゴシック" charset="0"/>
              </a:rPr>
              <a:t> </a:t>
            </a:r>
            <a:r>
              <a:rPr lang="en-US" dirty="0" err="1">
                <a:latin typeface="Courier Regular" pitchFamily="2" charset="0"/>
                <a:ea typeface="ＭＳ Ｐゴシック" charset="0"/>
              </a:rPr>
              <a:t>isPowerOfTwo</a:t>
            </a:r>
            <a:r>
              <a:rPr lang="en-US" dirty="0">
                <a:latin typeface="Courier Regular" pitchFamily="2" charset="0"/>
                <a:ea typeface="ＭＳ Ｐゴシック" charset="0"/>
              </a:rPr>
              <a:t>(</a:t>
            </a:r>
            <a:r>
              <a:rPr lang="en-US" dirty="0" err="1">
                <a:solidFill>
                  <a:srgbClr val="00B050"/>
                </a:solidFill>
                <a:latin typeface="Courier Regular" pitchFamily="2" charset="0"/>
                <a:ea typeface="ＭＳ Ｐゴシック" charset="0"/>
              </a:rPr>
              <a:t>int</a:t>
            </a:r>
            <a:r>
              <a:rPr lang="en-US" dirty="0">
                <a:latin typeface="Courier Regular" pitchFamily="2" charset="0"/>
                <a:ea typeface="ＭＳ Ｐゴシック" charset="0"/>
              </a:rPr>
              <a:t> n){</a:t>
            </a:r>
          </a:p>
          <a:p>
            <a:pPr>
              <a:defRPr/>
            </a:pPr>
            <a:r>
              <a:rPr lang="en-US" dirty="0">
                <a:latin typeface="Courier Regular" pitchFamily="2" charset="0"/>
                <a:ea typeface="ＭＳ Ｐゴシック" charset="0"/>
              </a:rPr>
              <a:t>  </a:t>
            </a:r>
            <a:r>
              <a:rPr lang="en-US" dirty="0" err="1">
                <a:solidFill>
                  <a:srgbClr val="00B050"/>
                </a:solidFill>
                <a:latin typeface="Courier Regular" pitchFamily="2" charset="0"/>
                <a:ea typeface="ＭＳ Ｐゴシック" charset="0"/>
              </a:rPr>
              <a:t>int</a:t>
            </a:r>
            <a:r>
              <a:rPr lang="en-US" dirty="0">
                <a:latin typeface="Courier Regular" pitchFamily="2" charset="0"/>
                <a:ea typeface="ＭＳ Ｐゴシック" charset="0"/>
              </a:rPr>
              <a:t> </a:t>
            </a:r>
            <a:r>
              <a:rPr lang="en-US" dirty="0" err="1">
                <a:latin typeface="Courier Regular" pitchFamily="2" charset="0"/>
                <a:ea typeface="ＭＳ Ｐゴシック" charset="0"/>
              </a:rPr>
              <a:t>i</a:t>
            </a:r>
            <a:r>
              <a:rPr lang="en-US" dirty="0">
                <a:latin typeface="Courier Regular" pitchFamily="2" charset="0"/>
                <a:ea typeface="ＭＳ Ｐゴシック" charset="0"/>
              </a:rPr>
              <a:t> = 1; </a:t>
            </a:r>
          </a:p>
          <a:p>
            <a:pPr>
              <a:defRPr/>
            </a:pPr>
            <a:r>
              <a:rPr lang="en-US" dirty="0">
                <a:solidFill>
                  <a:srgbClr val="0000FF"/>
                </a:solidFill>
                <a:latin typeface="Courier Regular" pitchFamily="2" charset="0"/>
                <a:ea typeface="ＭＳ Ｐゴシック" charset="0"/>
              </a:rPr>
              <a:t>  for </a:t>
            </a:r>
            <a:r>
              <a:rPr lang="en-US" dirty="0">
                <a:latin typeface="Courier Regular" pitchFamily="2" charset="0"/>
                <a:ea typeface="ＭＳ Ｐゴシック" charset="0"/>
              </a:rPr>
              <a:t>(; </a:t>
            </a:r>
            <a:r>
              <a:rPr lang="en-US" dirty="0" err="1">
                <a:latin typeface="Courier Regular" pitchFamily="2" charset="0"/>
                <a:ea typeface="ＭＳ Ｐゴシック" charset="0"/>
              </a:rPr>
              <a:t>i</a:t>
            </a:r>
            <a:r>
              <a:rPr lang="en-US" dirty="0">
                <a:latin typeface="Courier Regular" pitchFamily="2" charset="0"/>
                <a:ea typeface="ＭＳ Ｐゴシック" charset="0"/>
              </a:rPr>
              <a:t> &lt; n; </a:t>
            </a:r>
            <a:r>
              <a:rPr lang="en-US" dirty="0" err="1">
                <a:latin typeface="Courier Regular" pitchFamily="2" charset="0"/>
                <a:ea typeface="ＭＳ Ｐゴシック" charset="0"/>
              </a:rPr>
              <a:t>i</a:t>
            </a:r>
            <a:r>
              <a:rPr lang="en-US" dirty="0">
                <a:latin typeface="Courier Regular" pitchFamily="2" charset="0"/>
                <a:ea typeface="ＭＳ Ｐゴシック" charset="0"/>
              </a:rPr>
              <a:t>*=2);</a:t>
            </a:r>
          </a:p>
          <a:p>
            <a:pPr>
              <a:defRPr/>
            </a:pPr>
            <a:r>
              <a:rPr lang="en-US" dirty="0">
                <a:solidFill>
                  <a:srgbClr val="0000FF"/>
                </a:solidFill>
                <a:latin typeface="Courier Regular" pitchFamily="2" charset="0"/>
                <a:ea typeface="ＭＳ Ｐゴシック" charset="0"/>
              </a:rPr>
              <a:t>  return</a:t>
            </a:r>
            <a:r>
              <a:rPr lang="en-US" dirty="0">
                <a:latin typeface="Courier Regular" pitchFamily="2" charset="0"/>
                <a:ea typeface="ＭＳ Ｐゴシック" charset="0"/>
              </a:rPr>
              <a:t> </a:t>
            </a:r>
            <a:r>
              <a:rPr lang="en-US" dirty="0" err="1">
                <a:latin typeface="Courier Regular" pitchFamily="2" charset="0"/>
                <a:ea typeface="ＭＳ Ｐゴシック" charset="0"/>
              </a:rPr>
              <a:t>i</a:t>
            </a:r>
            <a:r>
              <a:rPr lang="en-US" dirty="0">
                <a:latin typeface="Courier Regular" pitchFamily="2" charset="0"/>
                <a:ea typeface="ＭＳ Ｐゴシック" charset="0"/>
              </a:rPr>
              <a:t> == n;</a:t>
            </a:r>
          </a:p>
          <a:p>
            <a:pPr>
              <a:defRPr/>
            </a:pPr>
            <a:r>
              <a:rPr lang="en-US" dirty="0">
                <a:latin typeface="Courier Regular" pitchFamily="2" charset="0"/>
                <a:ea typeface="ＭＳ Ｐゴシック" charset="0"/>
              </a:rPr>
              <a:t>}</a:t>
            </a:r>
          </a:p>
        </p:txBody>
      </p:sp>
    </p:spTree>
    <p:extLst>
      <p:ext uri="{BB962C8B-B14F-4D97-AF65-F5344CB8AC3E}">
        <p14:creationId xmlns="" xmlns:p14="http://schemas.microsoft.com/office/powerpoint/2010/main" val="484881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90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085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Instance methods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244842" y="1064753"/>
            <a:ext cx="8746758" cy="4862166"/>
          </a:xfrm>
        </p:spPr>
        <p:txBody>
          <a:bodyPr>
            <a:normAutofit/>
          </a:bodyPr>
          <a:lstStyle/>
          <a:p>
            <a:r>
              <a:rPr lang="en-US" sz="2400" dirty="0"/>
              <a:t>Methods whose output depends not only on the method arguments but also on an instance’s state</a:t>
            </a:r>
          </a:p>
          <a:p>
            <a:pPr lvl="1"/>
            <a:r>
              <a:rPr lang="en-US" sz="2000" dirty="0"/>
              <a:t>Instance can be thought of as an implicit/hidden argument to the method</a:t>
            </a:r>
          </a:p>
          <a:p>
            <a:r>
              <a:rPr lang="en-US" sz="2400" dirty="0"/>
              <a:t>Not static, called as </a:t>
            </a:r>
            <a:r>
              <a:rPr lang="en-US" sz="2200" dirty="0" err="1">
                <a:latin typeface="Courier Regular" pitchFamily="2" charset="0"/>
                <a:ea typeface="Courier New" charset="0"/>
                <a:cs typeface="Courier New" charset="0"/>
              </a:rPr>
              <a:t>objName.methodName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()</a:t>
            </a:r>
          </a:p>
          <a:p>
            <a:endParaRPr lang="en-US" sz="24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551817" y="2770824"/>
            <a:ext cx="7606289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ＭＳ Ｐゴシック" charset="0"/>
              </a:rPr>
              <a:t>class</a:t>
            </a:r>
            <a:r>
              <a:rPr lang="en-US" sz="2000" dirty="0">
                <a:latin typeface="Courier Regular" pitchFamily="2" charset="0"/>
                <a:ea typeface="ＭＳ Ｐゴシック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ＭＳ Ｐゴシック" charset="0"/>
              </a:rPr>
              <a:t>Person</a:t>
            </a:r>
            <a:r>
              <a:rPr lang="en-US" sz="2000" dirty="0">
                <a:latin typeface="Courier Regular" pitchFamily="2" charset="0"/>
                <a:ea typeface="ＭＳ Ｐゴシック" charset="0"/>
              </a:rPr>
              <a:t>(){</a:t>
            </a:r>
          </a:p>
          <a:p>
            <a:pPr>
              <a:defRPr/>
            </a:pPr>
            <a:r>
              <a:rPr lang="en-US" sz="2000" dirty="0">
                <a:latin typeface="Courier Regular" pitchFamily="2" charset="0"/>
                <a:ea typeface="ＭＳ Ｐゴシック" charset="0"/>
              </a:rPr>
              <a:t> 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ＭＳ Ｐゴシック" charset="0"/>
              </a:rPr>
              <a:t>String</a:t>
            </a:r>
            <a:r>
              <a:rPr lang="en-US" sz="2000" dirty="0">
                <a:latin typeface="Courier Regular" pitchFamily="2" charset="0"/>
                <a:ea typeface="ＭＳ Ｐゴシック" charset="0"/>
              </a:rPr>
              <a:t> name;</a:t>
            </a:r>
          </a:p>
          <a:p>
            <a:pPr>
              <a:defRPr/>
            </a:pPr>
            <a:r>
              <a:rPr lang="en-US" sz="2000" dirty="0">
                <a:latin typeface="Courier Regular" pitchFamily="2" charset="0"/>
                <a:ea typeface="ＭＳ Ｐゴシック" charset="0"/>
              </a:rPr>
              <a:t> 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ＭＳ Ｐゴシック" charset="0"/>
              </a:rPr>
              <a:t>Person</a:t>
            </a:r>
            <a:r>
              <a:rPr lang="en-US" sz="2000" dirty="0">
                <a:latin typeface="Courier Regular" pitchFamily="2" charset="0"/>
                <a:ea typeface="ＭＳ Ｐゴシック" charset="0"/>
              </a:rPr>
              <a:t>(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ＭＳ Ｐゴシック" charset="0"/>
              </a:rPr>
              <a:t>String</a:t>
            </a:r>
            <a:r>
              <a:rPr lang="en-US" sz="2000" dirty="0">
                <a:latin typeface="Courier Regular" pitchFamily="2" charset="0"/>
                <a:ea typeface="ＭＳ Ｐゴシック" charset="0"/>
              </a:rPr>
              <a:t> name) { </a:t>
            </a:r>
            <a:r>
              <a:rPr lang="en-US" sz="2000" dirty="0" err="1">
                <a:solidFill>
                  <a:srgbClr val="0000FF"/>
                </a:solidFill>
                <a:latin typeface="Courier Regular" pitchFamily="2" charset="0"/>
                <a:ea typeface="ＭＳ Ｐゴシック" charset="0"/>
              </a:rPr>
              <a:t>this</a:t>
            </a:r>
            <a:r>
              <a:rPr lang="en-US" sz="2000" dirty="0" err="1">
                <a:latin typeface="Courier Regular" pitchFamily="2" charset="0"/>
                <a:ea typeface="ＭＳ Ｐゴシック" charset="0"/>
              </a:rPr>
              <a:t>.name</a:t>
            </a:r>
            <a:r>
              <a:rPr lang="en-US" sz="2000" dirty="0">
                <a:latin typeface="Courier Regular" pitchFamily="2" charset="0"/>
                <a:ea typeface="ＭＳ Ｐゴシック" charset="0"/>
              </a:rPr>
              <a:t> = name; }</a:t>
            </a:r>
          </a:p>
          <a:p>
            <a:pPr>
              <a:defRPr/>
            </a:pPr>
            <a:r>
              <a:rPr lang="en-US" sz="2000" dirty="0">
                <a:latin typeface="Courier Regular" pitchFamily="2" charset="0"/>
                <a:ea typeface="ＭＳ Ｐゴシック" charset="0"/>
              </a:rPr>
              <a:t> 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ＭＳ Ｐゴシック" charset="0"/>
              </a:rPr>
              <a:t>String</a:t>
            </a:r>
            <a:r>
              <a:rPr lang="en-US" sz="2000" dirty="0">
                <a:latin typeface="Courier Regular" pitchFamily="2" charset="0"/>
                <a:ea typeface="ＭＳ Ｐゴシック" charset="0"/>
              </a:rPr>
              <a:t> </a:t>
            </a:r>
            <a:r>
              <a:rPr lang="en-US" sz="2000" dirty="0" err="1">
                <a:latin typeface="Courier Regular" pitchFamily="2" charset="0"/>
                <a:ea typeface="ＭＳ Ｐゴシック" charset="0"/>
              </a:rPr>
              <a:t>getName</a:t>
            </a:r>
            <a:r>
              <a:rPr lang="en-US" sz="2000" dirty="0">
                <a:latin typeface="Courier Regular" pitchFamily="2" charset="0"/>
                <a:ea typeface="ＭＳ Ｐゴシック" charset="0"/>
              </a:rPr>
              <a:t>() {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ＭＳ Ｐゴシック" charset="0"/>
              </a:rPr>
              <a:t>return</a:t>
            </a:r>
            <a:r>
              <a:rPr lang="en-US" sz="2000" dirty="0">
                <a:latin typeface="Courier Regular" pitchFamily="2" charset="0"/>
                <a:ea typeface="ＭＳ Ｐゴシック" charset="0"/>
              </a:rPr>
              <a:t> name; }</a:t>
            </a:r>
          </a:p>
          <a:p>
            <a:pPr>
              <a:defRPr/>
            </a:pPr>
            <a:r>
              <a:rPr lang="en-US" sz="2000" dirty="0">
                <a:latin typeface="Courier Regular" pitchFamily="2" charset="0"/>
                <a:ea typeface="ＭＳ Ｐゴシック" charset="0"/>
              </a:rPr>
              <a:t>}</a:t>
            </a:r>
          </a:p>
          <a:p>
            <a:pPr>
              <a:defRPr/>
            </a:pPr>
            <a:endParaRPr lang="en-US" sz="2000" dirty="0">
              <a:latin typeface="Courier Regular" pitchFamily="2" charset="0"/>
              <a:ea typeface="ＭＳ Ｐゴシック" charset="0"/>
            </a:endParaRPr>
          </a:p>
          <a:p>
            <a:pPr>
              <a:defRPr/>
            </a:pP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ＭＳ Ｐゴシック" charset="0"/>
              </a:rPr>
              <a:t>Person</a:t>
            </a:r>
            <a:r>
              <a:rPr lang="en-US" sz="2000" dirty="0">
                <a:latin typeface="Courier Regular" pitchFamily="2" charset="0"/>
                <a:ea typeface="ＭＳ Ｐゴシック" charset="0"/>
              </a:rPr>
              <a:t> </a:t>
            </a:r>
            <a:r>
              <a:rPr lang="en-US" sz="2000" dirty="0" err="1">
                <a:latin typeface="Courier Regular" pitchFamily="2" charset="0"/>
                <a:ea typeface="ＭＳ Ｐゴシック" charset="0"/>
              </a:rPr>
              <a:t>andre</a:t>
            </a:r>
            <a:r>
              <a:rPr lang="en-US" sz="2000" dirty="0">
                <a:latin typeface="Courier Regular" pitchFamily="2" charset="0"/>
                <a:ea typeface="ＭＳ Ｐゴシック" charset="0"/>
              </a:rPr>
              <a:t> =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ＭＳ Ｐゴシック" charset="0"/>
              </a:rPr>
              <a:t>new</a:t>
            </a:r>
            <a:r>
              <a:rPr lang="en-US" sz="2000" dirty="0">
                <a:latin typeface="Courier Regular" pitchFamily="2" charset="0"/>
                <a:ea typeface="ＭＳ Ｐゴシック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ＭＳ Ｐゴシック" charset="0"/>
              </a:rPr>
              <a:t>Person</a:t>
            </a:r>
            <a:r>
              <a:rPr lang="en-US" sz="2000" dirty="0">
                <a:latin typeface="Courier Regular" pitchFamily="2" charset="0"/>
                <a:ea typeface="ＭＳ Ｐゴシック" charset="0"/>
              </a:rPr>
              <a:t>("Andre");</a:t>
            </a:r>
          </a:p>
          <a:p>
            <a:pPr>
              <a:defRPr/>
            </a:pP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ＭＳ Ｐゴシック" charset="0"/>
              </a:rPr>
              <a:t>Person</a:t>
            </a:r>
            <a:r>
              <a:rPr lang="en-US" sz="2000" dirty="0">
                <a:latin typeface="Courier Regular" pitchFamily="2" charset="0"/>
                <a:ea typeface="ＭＳ Ｐゴシック" charset="0"/>
              </a:rPr>
              <a:t> </a:t>
            </a:r>
            <a:r>
              <a:rPr lang="en-US" sz="2000" dirty="0" err="1">
                <a:latin typeface="Courier Regular" pitchFamily="2" charset="0"/>
                <a:ea typeface="ＭＳ Ｐゴシック" charset="0"/>
              </a:rPr>
              <a:t>mary</a:t>
            </a:r>
            <a:r>
              <a:rPr lang="en-US" sz="2000" dirty="0">
                <a:latin typeface="Courier Regular" pitchFamily="2" charset="0"/>
                <a:ea typeface="ＭＳ Ｐゴシック" charset="0"/>
              </a:rPr>
              <a:t> =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ＭＳ Ｐゴシック" charset="0"/>
              </a:rPr>
              <a:t>new</a:t>
            </a:r>
            <a:r>
              <a:rPr lang="en-US" sz="2000" dirty="0">
                <a:latin typeface="Courier Regular" pitchFamily="2" charset="0"/>
                <a:ea typeface="ＭＳ Ｐゴシック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ＭＳ Ｐゴシック" charset="0"/>
              </a:rPr>
              <a:t>Person</a:t>
            </a:r>
            <a:r>
              <a:rPr lang="en-US" sz="2000" dirty="0">
                <a:latin typeface="Courier Regular" pitchFamily="2" charset="0"/>
                <a:ea typeface="ＭＳ Ｐゴシック" charset="0"/>
              </a:rPr>
              <a:t>("Mary");</a:t>
            </a:r>
          </a:p>
          <a:p>
            <a:pPr>
              <a:defRPr/>
            </a:pPr>
            <a:endParaRPr lang="en-US" sz="2000" dirty="0">
              <a:latin typeface="Courier Regular" pitchFamily="2" charset="0"/>
              <a:ea typeface="ＭＳ Ｐゴシック" charset="0"/>
            </a:endParaRPr>
          </a:p>
          <a:p>
            <a:pPr>
              <a:defRPr/>
            </a:pP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ＭＳ Ｐゴシック" charset="0"/>
              </a:rPr>
              <a:t>System</a:t>
            </a:r>
            <a:r>
              <a:rPr lang="en-US" sz="2000" dirty="0" err="1">
                <a:latin typeface="Courier Regular" pitchFamily="2" charset="0"/>
                <a:ea typeface="ＭＳ Ｐゴシック" charset="0"/>
              </a:rPr>
              <a:t>.out.println</a:t>
            </a:r>
            <a:r>
              <a:rPr lang="en-US" sz="2000" dirty="0">
                <a:latin typeface="Courier Regular" pitchFamily="2" charset="0"/>
                <a:ea typeface="ＭＳ Ｐゴシック" charset="0"/>
              </a:rPr>
              <a:t>(</a:t>
            </a:r>
            <a:r>
              <a:rPr lang="en-US" sz="2000" dirty="0" err="1">
                <a:latin typeface="Courier Regular" pitchFamily="2" charset="0"/>
                <a:ea typeface="ＭＳ Ｐゴシック" charset="0"/>
              </a:rPr>
              <a:t>andre.getName</a:t>
            </a:r>
            <a:r>
              <a:rPr lang="en-US" sz="2000" dirty="0">
                <a:latin typeface="Courier Regular" pitchFamily="2" charset="0"/>
                <a:ea typeface="ＭＳ Ｐゴシック" charset="0"/>
              </a:rPr>
              <a:t>());</a:t>
            </a:r>
          </a:p>
          <a:p>
            <a:pPr>
              <a:defRPr/>
            </a:pP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ＭＳ Ｐゴシック" charset="0"/>
              </a:rPr>
              <a:t>System</a:t>
            </a:r>
            <a:r>
              <a:rPr lang="en-US" sz="2000" dirty="0" err="1">
                <a:latin typeface="Courier Regular" pitchFamily="2" charset="0"/>
                <a:ea typeface="ＭＳ Ｐゴシック" charset="0"/>
              </a:rPr>
              <a:t>.out.println</a:t>
            </a:r>
            <a:r>
              <a:rPr lang="en-US" sz="2000" dirty="0">
                <a:latin typeface="Courier Regular" pitchFamily="2" charset="0"/>
                <a:ea typeface="ＭＳ Ｐゴシック" charset="0"/>
              </a:rPr>
              <a:t>(</a:t>
            </a:r>
            <a:r>
              <a:rPr lang="en-US" sz="2000" dirty="0" err="1">
                <a:latin typeface="Courier Regular" pitchFamily="2" charset="0"/>
                <a:ea typeface="ＭＳ Ｐゴシック" charset="0"/>
              </a:rPr>
              <a:t>mary.getName</a:t>
            </a:r>
            <a:r>
              <a:rPr lang="en-US" sz="2000" dirty="0">
                <a:latin typeface="Courier Regular" pitchFamily="2" charset="0"/>
                <a:ea typeface="ＭＳ Ｐゴシック" charset="0"/>
              </a:rPr>
              <a:t>());</a:t>
            </a:r>
          </a:p>
          <a:p>
            <a:pPr>
              <a:defRPr/>
            </a:pPr>
            <a:endParaRPr lang="en-US" sz="2000" dirty="0">
              <a:latin typeface="Courier Regular" pitchFamily="2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779665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5" name="Rectangle 3"/>
          <p:cNvSpPr>
            <a:spLocks noChangeArrowheads="1"/>
          </p:cNvSpPr>
          <p:nvPr/>
        </p:nvSpPr>
        <p:spPr bwMode="auto">
          <a:xfrm>
            <a:off x="482600" y="1155700"/>
            <a:ext cx="8128000" cy="1179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lnSpc>
                <a:spcPct val="85000"/>
              </a:lnSpc>
              <a:spcAft>
                <a:spcPct val="50000"/>
              </a:spcAft>
              <a:buFontTx/>
              <a:buChar char="•"/>
              <a:defRPr/>
            </a:pP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In object-oriented languages like Java, the act of calling a method is often described in terms of </a:t>
            </a:r>
            <a:r>
              <a:rPr lang="en-US" sz="2000" b="1" dirty="0">
                <a:latin typeface="Calibri" charset="0"/>
                <a:ea typeface="Calibri" charset="0"/>
                <a:cs typeface="Calibri" charset="0"/>
              </a:rPr>
              <a:t>sending a message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to an object.  For example, the method call:</a:t>
            </a:r>
          </a:p>
        </p:txBody>
      </p:sp>
      <p:sp>
        <p:nvSpPr>
          <p:cNvPr id="504850" name="Text Box 18"/>
          <p:cNvSpPr txBox="1">
            <a:spLocks noChangeArrowheads="1"/>
          </p:cNvSpPr>
          <p:nvPr/>
        </p:nvSpPr>
        <p:spPr bwMode="auto">
          <a:xfrm>
            <a:off x="1371600" y="2202960"/>
            <a:ext cx="70866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200" dirty="0" err="1">
                <a:latin typeface="Courier Regular" pitchFamily="2" charset="0"/>
                <a:ea typeface="ＭＳ Ｐゴシック" charset="0"/>
              </a:rPr>
              <a:t>rect.setColor</a:t>
            </a:r>
            <a:r>
              <a:rPr lang="en-US" sz="2200" dirty="0">
                <a:latin typeface="Courier Regular" pitchFamily="2" charset="0"/>
                <a:ea typeface="ＭＳ Ｐゴシック" charset="0"/>
              </a:rPr>
              <a:t>(</a:t>
            </a:r>
            <a:r>
              <a:rPr lang="en-US" sz="2200" dirty="0" err="1">
                <a:solidFill>
                  <a:srgbClr val="00B050"/>
                </a:solidFill>
                <a:latin typeface="Courier Regular" pitchFamily="2" charset="0"/>
                <a:ea typeface="ＭＳ Ｐゴシック" charset="0"/>
              </a:rPr>
              <a:t>Color</a:t>
            </a:r>
            <a:r>
              <a:rPr lang="en-US" sz="2200" dirty="0" err="1">
                <a:latin typeface="Courier Regular" pitchFamily="2" charset="0"/>
                <a:ea typeface="ＭＳ Ｐゴシック" charset="0"/>
              </a:rPr>
              <a:t>.RED</a:t>
            </a:r>
            <a:r>
              <a:rPr lang="en-US" sz="2200" dirty="0">
                <a:latin typeface="Courier Regular" pitchFamily="2" charset="0"/>
                <a:ea typeface="ＭＳ Ｐゴシック" charset="0"/>
              </a:rPr>
              <a:t>);</a:t>
            </a:r>
          </a:p>
        </p:txBody>
      </p:sp>
      <p:sp>
        <p:nvSpPr>
          <p:cNvPr id="504852" name="Rectangle 20"/>
          <p:cNvSpPr>
            <a:spLocks noChangeArrowheads="1"/>
          </p:cNvSpPr>
          <p:nvPr/>
        </p:nvSpPr>
        <p:spPr bwMode="auto">
          <a:xfrm>
            <a:off x="482600" y="2782888"/>
            <a:ext cx="8128000" cy="79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lnSpc>
                <a:spcPct val="85000"/>
              </a:lnSpc>
              <a:spcAft>
                <a:spcPct val="50000"/>
              </a:spcAft>
              <a:defRPr/>
            </a:pP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	is regarded metaphorically as sending a message to the </a:t>
            </a:r>
            <a:r>
              <a:rPr lang="en-US" sz="2000" b="1" dirty="0" err="1">
                <a:latin typeface="Calibri" charset="0"/>
                <a:ea typeface="Calibri" charset="0"/>
                <a:cs typeface="Calibri" charset="0"/>
              </a:rPr>
              <a:t>rect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object asking it to change its color to red.</a:t>
            </a:r>
          </a:p>
        </p:txBody>
      </p:sp>
      <p:sp>
        <p:nvSpPr>
          <p:cNvPr id="504853" name="Rectangle 21"/>
          <p:cNvSpPr>
            <a:spLocks noChangeArrowheads="1"/>
          </p:cNvSpPr>
          <p:nvPr/>
        </p:nvSpPr>
        <p:spPr bwMode="auto">
          <a:xfrm>
            <a:off x="4013200" y="3657600"/>
            <a:ext cx="1333500" cy="5349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a typeface="ＭＳ Ｐゴシック" charset="0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1371600" y="3657600"/>
            <a:ext cx="2641600" cy="336550"/>
            <a:chOff x="864" y="2304"/>
            <a:chExt cx="1664" cy="212"/>
          </a:xfrm>
        </p:grpSpPr>
        <p:sp>
          <p:nvSpPr>
            <p:cNvPr id="504854" name="Line 22"/>
            <p:cNvSpPr>
              <a:spLocks noChangeShapeType="1"/>
            </p:cNvSpPr>
            <p:nvPr/>
          </p:nvSpPr>
          <p:spPr bwMode="auto">
            <a:xfrm>
              <a:off x="864" y="2480"/>
              <a:ext cx="164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charset="0"/>
              </a:endParaRPr>
            </a:p>
          </p:txBody>
        </p:sp>
        <p:sp>
          <p:nvSpPr>
            <p:cNvPr id="504855" name="Text Box 23"/>
            <p:cNvSpPr txBox="1">
              <a:spLocks noChangeArrowheads="1"/>
            </p:cNvSpPr>
            <p:nvPr/>
          </p:nvSpPr>
          <p:spPr bwMode="auto">
            <a:xfrm>
              <a:off x="864" y="2304"/>
              <a:ext cx="166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dirty="0" err="1">
                  <a:latin typeface="Courier Regular" pitchFamily="2" charset="0"/>
                  <a:ea typeface="ＭＳ Ｐゴシック" charset="0"/>
                </a:rPr>
                <a:t>setColor</a:t>
              </a:r>
              <a:r>
                <a:rPr lang="en-US" sz="1600" dirty="0">
                  <a:latin typeface="Courier Regular" pitchFamily="2" charset="0"/>
                  <a:ea typeface="ＭＳ Ｐゴシック" charset="0"/>
                </a:rPr>
                <a:t>(</a:t>
              </a:r>
              <a:r>
                <a:rPr lang="en-US" sz="1600" dirty="0" err="1">
                  <a:solidFill>
                    <a:srgbClr val="00B050"/>
                  </a:solidFill>
                  <a:latin typeface="Courier Regular" pitchFamily="2" charset="0"/>
                  <a:ea typeface="ＭＳ Ｐゴシック" charset="0"/>
                </a:rPr>
                <a:t>Color</a:t>
              </a:r>
              <a:r>
                <a:rPr lang="en-US" sz="1600" dirty="0" err="1">
                  <a:latin typeface="Courier Regular" pitchFamily="2" charset="0"/>
                  <a:ea typeface="ＭＳ Ｐゴシック" charset="0"/>
                </a:rPr>
                <a:t>.RED</a:t>
              </a:r>
              <a:r>
                <a:rPr lang="en-US" sz="1600" dirty="0">
                  <a:latin typeface="Courier Regular" pitchFamily="2" charset="0"/>
                  <a:ea typeface="ＭＳ Ｐゴシック" charset="0"/>
                </a:rPr>
                <a:t>)</a:t>
              </a:r>
            </a:p>
          </p:txBody>
        </p:sp>
      </p:grpSp>
      <p:sp>
        <p:nvSpPr>
          <p:cNvPr id="504856" name="Rectangle 24"/>
          <p:cNvSpPr>
            <a:spLocks noChangeArrowheads="1"/>
          </p:cNvSpPr>
          <p:nvPr/>
        </p:nvSpPr>
        <p:spPr bwMode="auto">
          <a:xfrm>
            <a:off x="4013200" y="3657600"/>
            <a:ext cx="1333500" cy="534988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a typeface="ＭＳ Ｐゴシック" charset="0"/>
            </a:endParaRPr>
          </a:p>
        </p:txBody>
      </p:sp>
      <p:sp>
        <p:nvSpPr>
          <p:cNvPr id="504851" name="Rectangle 19"/>
          <p:cNvSpPr>
            <a:spLocks noChangeArrowheads="1"/>
          </p:cNvSpPr>
          <p:nvPr/>
        </p:nvSpPr>
        <p:spPr bwMode="auto">
          <a:xfrm>
            <a:off x="492125" y="4452938"/>
            <a:ext cx="81280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lnSpc>
                <a:spcPct val="85000"/>
              </a:lnSpc>
              <a:spcAft>
                <a:spcPct val="50000"/>
              </a:spcAft>
              <a:buFontTx/>
              <a:buChar char="•"/>
              <a:defRPr/>
            </a:pPr>
            <a:r>
              <a:rPr lang="en-US" sz="2000" dirty="0">
                <a:ea typeface="ＭＳ Ｐゴシック" charset="0"/>
              </a:rPr>
              <a:t>The object to which a message is sent is called the </a:t>
            </a:r>
            <a:r>
              <a:rPr lang="en-US" sz="2000" b="1" dirty="0">
                <a:ea typeface="ＭＳ Ｐゴシック" charset="0"/>
              </a:rPr>
              <a:t>receiver</a:t>
            </a:r>
            <a:endParaRPr lang="en-US" sz="2000" dirty="0">
              <a:ea typeface="ＭＳ Ｐゴシック" charset="0"/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57200" y="-188885"/>
            <a:ext cx="8229600" cy="1143000"/>
          </a:xfrm>
        </p:spPr>
        <p:txBody>
          <a:bodyPr/>
          <a:lstStyle/>
          <a:p>
            <a:r>
              <a:rPr lang="en-US" dirty="0"/>
              <a:t>Method calls as messages</a:t>
            </a:r>
          </a:p>
        </p:txBody>
      </p:sp>
    </p:spTree>
    <p:extLst>
      <p:ext uri="{BB962C8B-B14F-4D97-AF65-F5344CB8AC3E}">
        <p14:creationId xmlns="" xmlns:p14="http://schemas.microsoft.com/office/powerpoint/2010/main" val="37551995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Constructor methods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8765" y="1115552"/>
            <a:ext cx="8826485" cy="5383722"/>
          </a:xfrm>
        </p:spPr>
        <p:txBody>
          <a:bodyPr>
            <a:normAutofit lnSpcReduction="10000"/>
          </a:bodyPr>
          <a:lstStyle/>
          <a:p>
            <a:pPr marL="457200" lvl="1" indent="-457200" defTabSz="914400">
              <a:lnSpc>
                <a:spcPct val="12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600" dirty="0"/>
              <a:t>Used to create new object</a:t>
            </a:r>
          </a:p>
          <a:p>
            <a:pPr marL="457200" lvl="1" indent="-457200" defTabSz="914400">
              <a:lnSpc>
                <a:spcPct val="12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600" dirty="0"/>
              <a:t>Always same name as class</a:t>
            </a:r>
          </a:p>
          <a:p>
            <a:pPr marL="457200" lvl="1" indent="-457200" defTabSz="914400">
              <a:lnSpc>
                <a:spcPct val="12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600" dirty="0"/>
              <a:t>No return value in signature</a:t>
            </a:r>
          </a:p>
          <a:p>
            <a:pPr marL="857250" lvl="2" indent="-457200" defTabSz="914400">
              <a:lnSpc>
                <a:spcPct val="12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200" dirty="0"/>
              <a:t>But actually return reference to newly-created object</a:t>
            </a:r>
          </a:p>
          <a:p>
            <a:pPr marL="457200" lvl="1" indent="-457200" defTabSz="914400">
              <a:lnSpc>
                <a:spcPct val="12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600" dirty="0"/>
              <a:t>Typically initialize instance fields. E.g.:</a:t>
            </a:r>
          </a:p>
          <a:p>
            <a:pPr marL="0" lvl="1" indent="0" defTabSz="914400">
              <a:spcBef>
                <a:spcPts val="0"/>
              </a:spcBef>
              <a:buNone/>
            </a:pPr>
            <a:endParaRPr lang="en-US" sz="1800" dirty="0"/>
          </a:p>
          <a:p>
            <a:pPr marL="457200" lvl="1" indent="-457200" defTabSz="914400">
              <a:spcBef>
                <a:spcPts val="0"/>
              </a:spcBef>
              <a:buNone/>
            </a:pP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class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{</a:t>
            </a:r>
          </a:p>
          <a:p>
            <a:pPr marL="457200" lvl="1" indent="-457200" defTabSz="914400">
              <a:spcBef>
                <a:spcPts val="0"/>
              </a:spcBef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name;</a:t>
            </a:r>
          </a:p>
          <a:p>
            <a:pPr marL="457200" lvl="1" indent="-457200" defTabSz="914400">
              <a:spcBef>
                <a:spcPts val="0"/>
              </a:spcBef>
              <a:buNone/>
            </a:pPr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457200" lvl="1" indent="-457200" defTabSz="914400">
              <a:spcBef>
                <a:spcPts val="0"/>
              </a:spcBef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name){ </a:t>
            </a:r>
            <a:r>
              <a:rPr lang="en-US" sz="2000" dirty="0" err="1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this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.name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= name; }</a:t>
            </a:r>
          </a:p>
          <a:p>
            <a:pPr marL="457200" lvl="1" indent="-457200" defTabSz="914400">
              <a:spcBef>
                <a:spcPts val="0"/>
              </a:spcBef>
              <a:buNone/>
              <a:defRPr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(){ </a:t>
            </a:r>
            <a:r>
              <a:rPr lang="en-US" sz="2000" dirty="0" err="1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this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.name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= "John Doe"; }</a:t>
            </a:r>
          </a:p>
          <a:p>
            <a:pPr marL="457200" lvl="1" indent="-457200" defTabSz="914400">
              <a:spcBef>
                <a:spcPts val="0"/>
              </a:spcBef>
              <a:buNone/>
              <a:defRPr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	}</a:t>
            </a:r>
          </a:p>
          <a:p>
            <a:pPr marL="457200" lvl="1" indent="-457200" defTabSz="914400">
              <a:spcBef>
                <a:spcPts val="0"/>
              </a:spcBef>
              <a:buNone/>
              <a:defRPr/>
            </a:pPr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457200" lvl="1" indent="-457200" defTabSz="914400">
              <a:spcBef>
                <a:spcPts val="0"/>
              </a:spcBef>
              <a:buFont typeface="Arial" charset="0"/>
              <a:buChar char="•"/>
            </a:pPr>
            <a:r>
              <a:rPr lang="en-US" sz="2600" dirty="0"/>
              <a:t>Called with </a:t>
            </a:r>
            <a:r>
              <a:rPr lang="en-US" sz="2600" dirty="0">
                <a:solidFill>
                  <a:srgbClr val="0000FF"/>
                </a:solidFill>
                <a:latin typeface="Courier" pitchFamily="2" charset="0"/>
              </a:rPr>
              <a:t>new</a:t>
            </a:r>
            <a:r>
              <a:rPr lang="en-US" sz="2600" dirty="0"/>
              <a:t> keyword, e.g.:</a:t>
            </a:r>
          </a:p>
          <a:p>
            <a:pPr marL="0" lvl="1" indent="0" defTabSz="91440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p =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new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2000" dirty="0">
                <a:latin typeface="Courier Regular" pitchFamily="2" charset="0"/>
                <a:ea typeface="ＭＳ Ｐゴシック" charset="0"/>
              </a:rPr>
              <a:t>"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Catherine</a:t>
            </a:r>
            <a:r>
              <a:rPr lang="en-US" sz="2000" dirty="0">
                <a:latin typeface="Courier Regular" pitchFamily="2" charset="0"/>
                <a:ea typeface="ＭＳ Ｐゴシック" charset="0"/>
              </a:rPr>
              <a:t>"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);</a:t>
            </a:r>
          </a:p>
          <a:p>
            <a:pPr marL="457200" lvl="1" indent="-457200" defTabSz="914400">
              <a:spcBef>
                <a:spcPts val="0"/>
              </a:spcBef>
              <a:buFont typeface="Arial" charset="0"/>
              <a:buChar char="•"/>
            </a:pPr>
            <a:endParaRPr lang="en-US" dirty="0"/>
          </a:p>
          <a:p>
            <a:pPr marL="457200" lvl="1" indent="-457200" defTabSz="914400">
              <a:spcBef>
                <a:spcPts val="0"/>
              </a:spcBef>
              <a:buFont typeface="Arial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98862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811493"/>
            <a:ext cx="9179205" cy="604650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51000"/>
            <a:ext cx="8229600" cy="2285085"/>
          </a:xfrm>
        </p:spPr>
        <p:txBody>
          <a:bodyPr/>
          <a:lstStyle/>
          <a:p>
            <a:r>
              <a:rPr lang="en-US" dirty="0"/>
              <a:t>Debugging</a:t>
            </a:r>
          </a:p>
        </p:txBody>
      </p:sp>
    </p:spTree>
    <p:extLst>
      <p:ext uri="{BB962C8B-B14F-4D97-AF65-F5344CB8AC3E}">
        <p14:creationId xmlns="" xmlns:p14="http://schemas.microsoft.com/office/powerpoint/2010/main" val="41448315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870" y="-163926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Getters and setters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356284" y="987477"/>
            <a:ext cx="8525021" cy="5742447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/>
              <a:t>If class fields are made public, they can be modified by external parties in potentially harmful ways </a:t>
            </a:r>
          </a:p>
          <a:p>
            <a:r>
              <a:rPr lang="en-US" sz="2600" dirty="0"/>
              <a:t>One way to deal with this is to make field private and:</a:t>
            </a:r>
          </a:p>
          <a:p>
            <a:pPr lvl="1"/>
            <a:r>
              <a:rPr lang="en-US" sz="2200" dirty="0"/>
              <a:t>Have a </a:t>
            </a:r>
            <a:r>
              <a:rPr lang="en-US" sz="2200" dirty="0" err="1">
                <a:latin typeface="Courier Regular" pitchFamily="2" charset="0"/>
                <a:ea typeface="Courier New" charset="0"/>
                <a:cs typeface="Courier New" charset="0"/>
              </a:rPr>
              <a:t>getX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()</a:t>
            </a:r>
            <a:r>
              <a:rPr lang="en-US" sz="2200" dirty="0"/>
              <a:t> method to allow others to read it</a:t>
            </a:r>
          </a:p>
          <a:p>
            <a:pPr lvl="1"/>
            <a:r>
              <a:rPr lang="en-US" sz="2200" dirty="0"/>
              <a:t>Have a </a:t>
            </a:r>
            <a:r>
              <a:rPr lang="en-US" sz="2200" dirty="0" err="1">
                <a:latin typeface="Courier Regular" pitchFamily="2" charset="0"/>
                <a:ea typeface="Courier New" charset="0"/>
                <a:cs typeface="Courier New" charset="0"/>
              </a:rPr>
              <a:t>setX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()</a:t>
            </a:r>
            <a:r>
              <a:rPr lang="en-US" sz="2200" dirty="0"/>
              <a:t> method to allow others to change it in a controlled way</a:t>
            </a:r>
          </a:p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E.g.:</a:t>
            </a:r>
            <a:r>
              <a:rPr lang="en-US" sz="2100" dirty="0"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  <a:r>
              <a:rPr lang="en-US" sz="21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 class</a:t>
            </a:r>
            <a:r>
              <a:rPr lang="en-US" sz="21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1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Test</a:t>
            </a:r>
            <a:r>
              <a:rPr lang="en-US" sz="2100" dirty="0">
                <a:latin typeface="Courier Regular" pitchFamily="2" charset="0"/>
                <a:ea typeface="Courier New" charset="0"/>
                <a:cs typeface="Courier New" charset="0"/>
              </a:rPr>
              <a:t>{</a:t>
            </a:r>
          </a:p>
          <a:p>
            <a:pPr marL="0" indent="0">
              <a:buNone/>
            </a:pPr>
            <a:r>
              <a:rPr lang="en-US" sz="2100" dirty="0">
                <a:latin typeface="Courier Regular" pitchFamily="2" charset="0"/>
                <a:ea typeface="Courier New" charset="0"/>
                <a:cs typeface="Courier New" charset="0"/>
              </a:rPr>
              <a:t>		  </a:t>
            </a:r>
            <a:r>
              <a:rPr lang="en-US" sz="21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private</a:t>
            </a:r>
            <a:r>
              <a:rPr lang="en-US" sz="21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1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21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100" dirty="0" err="1">
                <a:latin typeface="Courier Regular" pitchFamily="2" charset="0"/>
                <a:ea typeface="Courier New" charset="0"/>
                <a:cs typeface="Courier New" charset="0"/>
              </a:rPr>
              <a:t>pcent</a:t>
            </a:r>
            <a:r>
              <a:rPr lang="en-US" sz="2100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</a:p>
          <a:p>
            <a:pPr marL="0" indent="0">
              <a:buNone/>
            </a:pPr>
            <a:r>
              <a:rPr lang="en-US" sz="2100" dirty="0">
                <a:latin typeface="Courier Regular" pitchFamily="2" charset="0"/>
                <a:ea typeface="Courier New" charset="0"/>
                <a:cs typeface="Courier New" charset="0"/>
              </a:rPr>
              <a:t>		</a:t>
            </a:r>
          </a:p>
          <a:p>
            <a:pPr marL="0" indent="0">
              <a:buNone/>
            </a:pPr>
            <a:r>
              <a:rPr lang="en-US" sz="2100" dirty="0">
                <a:latin typeface="Courier Regular" pitchFamily="2" charset="0"/>
                <a:ea typeface="Courier New" charset="0"/>
                <a:cs typeface="Courier New" charset="0"/>
              </a:rPr>
              <a:t>		  </a:t>
            </a:r>
            <a:r>
              <a:rPr lang="en-US" sz="21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</a:t>
            </a:r>
            <a:r>
              <a:rPr lang="en-US" sz="21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1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21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100" dirty="0" err="1">
                <a:latin typeface="Courier Regular" pitchFamily="2" charset="0"/>
                <a:ea typeface="Courier New" charset="0"/>
                <a:cs typeface="Courier New" charset="0"/>
              </a:rPr>
              <a:t>getPercentage</a:t>
            </a:r>
            <a:r>
              <a:rPr lang="en-US" sz="2100" dirty="0">
                <a:latin typeface="Courier Regular" pitchFamily="2" charset="0"/>
                <a:ea typeface="Courier New" charset="0"/>
                <a:cs typeface="Courier New" charset="0"/>
              </a:rPr>
              <a:t>(){</a:t>
            </a:r>
          </a:p>
          <a:p>
            <a:pPr marL="400050" lvl="1" indent="0">
              <a:buNone/>
            </a:pPr>
            <a:r>
              <a:rPr lang="en-US" sz="2100" dirty="0">
                <a:latin typeface="Courier Regular" pitchFamily="2" charset="0"/>
                <a:ea typeface="Courier New" charset="0"/>
                <a:cs typeface="Courier New" charset="0"/>
              </a:rPr>
              <a:t>		    </a:t>
            </a:r>
            <a:r>
              <a:rPr lang="en-US" sz="21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return</a:t>
            </a:r>
            <a:r>
              <a:rPr lang="en-US" sz="21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100" dirty="0" err="1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this</a:t>
            </a:r>
            <a:r>
              <a:rPr lang="en-US" sz="2100" dirty="0" err="1">
                <a:latin typeface="Courier Regular" pitchFamily="2" charset="0"/>
                <a:ea typeface="Courier New" charset="0"/>
                <a:cs typeface="Courier New" charset="0"/>
              </a:rPr>
              <a:t>.pcent</a:t>
            </a:r>
            <a:r>
              <a:rPr lang="en-US" sz="2100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</a:p>
          <a:p>
            <a:pPr marL="0" indent="0">
              <a:buNone/>
            </a:pPr>
            <a:r>
              <a:rPr lang="en-US" sz="2100" dirty="0">
                <a:latin typeface="Courier Regular" pitchFamily="2" charset="0"/>
                <a:ea typeface="Courier New" charset="0"/>
                <a:cs typeface="Courier New" charset="0"/>
              </a:rPr>
              <a:t>		  }</a:t>
            </a:r>
          </a:p>
          <a:p>
            <a:pPr marL="0" indent="0">
              <a:buNone/>
            </a:pPr>
            <a:r>
              <a:rPr lang="en-US" sz="2100" dirty="0">
                <a:latin typeface="Courier Regular" pitchFamily="2" charset="0"/>
                <a:ea typeface="Courier New" charset="0"/>
                <a:cs typeface="Courier New" charset="0"/>
              </a:rPr>
              <a:t>		  </a:t>
            </a:r>
            <a:r>
              <a:rPr lang="en-US" sz="21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 void</a:t>
            </a:r>
            <a:r>
              <a:rPr lang="en-US" sz="21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100" dirty="0" err="1">
                <a:latin typeface="Courier Regular" pitchFamily="2" charset="0"/>
                <a:ea typeface="Courier New" charset="0"/>
                <a:cs typeface="Courier New" charset="0"/>
              </a:rPr>
              <a:t>setPercentage</a:t>
            </a:r>
            <a:r>
              <a:rPr lang="en-US" sz="21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21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21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100" dirty="0" err="1">
                <a:latin typeface="Courier Regular" pitchFamily="2" charset="0"/>
                <a:ea typeface="Courier New" charset="0"/>
                <a:cs typeface="Courier New" charset="0"/>
              </a:rPr>
              <a:t>pcent</a:t>
            </a:r>
            <a:r>
              <a:rPr lang="en-US" sz="2100" dirty="0">
                <a:latin typeface="Courier Regular" pitchFamily="2" charset="0"/>
                <a:ea typeface="Courier New" charset="0"/>
                <a:cs typeface="Courier New" charset="0"/>
              </a:rPr>
              <a:t>){</a:t>
            </a:r>
          </a:p>
          <a:p>
            <a:pPr marL="0" indent="0">
              <a:buNone/>
            </a:pPr>
            <a:r>
              <a:rPr lang="en-US" sz="2100" dirty="0">
                <a:latin typeface="Courier Regular" pitchFamily="2" charset="0"/>
                <a:ea typeface="Courier New" charset="0"/>
                <a:cs typeface="Courier New" charset="0"/>
              </a:rPr>
              <a:t>		    </a:t>
            </a:r>
            <a:r>
              <a:rPr lang="en-US" sz="21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if</a:t>
            </a:r>
            <a:r>
              <a:rPr lang="en-US" sz="2100" dirty="0">
                <a:latin typeface="Courier Regular" pitchFamily="2" charset="0"/>
                <a:ea typeface="Courier New" charset="0"/>
                <a:cs typeface="Courier New" charset="0"/>
              </a:rPr>
              <a:t> (</a:t>
            </a:r>
            <a:r>
              <a:rPr lang="en-US" sz="2100" dirty="0" err="1">
                <a:latin typeface="Courier Regular" pitchFamily="2" charset="0"/>
                <a:ea typeface="Courier New" charset="0"/>
                <a:cs typeface="Courier New" charset="0"/>
              </a:rPr>
              <a:t>pcent</a:t>
            </a:r>
            <a:r>
              <a:rPr lang="en-US" sz="2100" dirty="0">
                <a:latin typeface="Courier Regular" pitchFamily="2" charset="0"/>
                <a:ea typeface="Courier New" charset="0"/>
                <a:cs typeface="Courier New" charset="0"/>
              </a:rPr>
              <a:t> &gt;= 0 &amp;&amp; </a:t>
            </a:r>
            <a:r>
              <a:rPr lang="en-US" sz="2100" dirty="0" err="1">
                <a:latin typeface="Courier Regular" pitchFamily="2" charset="0"/>
                <a:ea typeface="Courier New" charset="0"/>
                <a:cs typeface="Courier New" charset="0"/>
              </a:rPr>
              <a:t>pcent</a:t>
            </a:r>
            <a:r>
              <a:rPr lang="en-US" sz="2100" dirty="0">
                <a:latin typeface="Courier Regular" pitchFamily="2" charset="0"/>
                <a:ea typeface="Courier New" charset="0"/>
                <a:cs typeface="Courier New" charset="0"/>
              </a:rPr>
              <a:t> &lt;= 100)</a:t>
            </a:r>
          </a:p>
          <a:p>
            <a:pPr marL="0" indent="0">
              <a:buNone/>
            </a:pPr>
            <a:r>
              <a:rPr lang="en-US" sz="2100" dirty="0">
                <a:latin typeface="Courier Regular" pitchFamily="2" charset="0"/>
                <a:ea typeface="Courier New" charset="0"/>
                <a:cs typeface="Courier New" charset="0"/>
              </a:rPr>
              <a:t>            </a:t>
            </a:r>
            <a:r>
              <a:rPr lang="en-US" sz="2100" dirty="0" err="1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this</a:t>
            </a:r>
            <a:r>
              <a:rPr lang="en-US" sz="2100" dirty="0" err="1">
                <a:latin typeface="Courier Regular" pitchFamily="2" charset="0"/>
                <a:ea typeface="Courier New" charset="0"/>
                <a:cs typeface="Courier New" charset="0"/>
              </a:rPr>
              <a:t>.pcent</a:t>
            </a:r>
            <a:r>
              <a:rPr lang="en-US" sz="2100" dirty="0">
                <a:latin typeface="Courier Regular" pitchFamily="2" charset="0"/>
                <a:ea typeface="Courier New" charset="0"/>
                <a:cs typeface="Courier New" charset="0"/>
              </a:rPr>
              <a:t> = </a:t>
            </a:r>
            <a:r>
              <a:rPr lang="en-US" sz="2100" dirty="0" err="1">
                <a:latin typeface="Courier Regular" pitchFamily="2" charset="0"/>
                <a:ea typeface="Courier New" charset="0"/>
                <a:cs typeface="Courier New" charset="0"/>
              </a:rPr>
              <a:t>pcent</a:t>
            </a:r>
            <a:r>
              <a:rPr lang="en-US" sz="2100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</a:p>
          <a:p>
            <a:pPr marL="0" indent="0">
              <a:buNone/>
            </a:pPr>
            <a:r>
              <a:rPr lang="en-US" sz="2100" dirty="0">
                <a:latin typeface="Courier Regular" pitchFamily="2" charset="0"/>
                <a:ea typeface="Courier New" charset="0"/>
                <a:cs typeface="Courier New" charset="0"/>
              </a:rPr>
              <a:t>		  }</a:t>
            </a:r>
          </a:p>
          <a:p>
            <a:pPr marL="0" indent="0">
              <a:buNone/>
            </a:pPr>
            <a:r>
              <a:rPr lang="en-US" sz="2100" dirty="0">
                <a:latin typeface="Courier Regular" pitchFamily="2" charset="0"/>
                <a:ea typeface="Courier New" charset="0"/>
                <a:cs typeface="Courier New" charset="0"/>
              </a:rPr>
              <a:t>		}</a:t>
            </a:r>
          </a:p>
          <a:p>
            <a:pPr marL="0" indent="0">
              <a:buNone/>
            </a:pPr>
            <a:endParaRPr lang="en-US" sz="2400" b="1" dirty="0"/>
          </a:p>
          <a:p>
            <a:endParaRPr lang="en-US" sz="2400" b="1" dirty="0"/>
          </a:p>
        </p:txBody>
      </p:sp>
    </p:spTree>
    <p:extLst>
      <p:ext uri="{BB962C8B-B14F-4D97-AF65-F5344CB8AC3E}">
        <p14:creationId xmlns="" xmlns:p14="http://schemas.microsoft.com/office/powerpoint/2010/main" val="3076261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870" y="-163926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Method side effects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240779" y="987477"/>
            <a:ext cx="8604837" cy="5742447"/>
          </a:xfrm>
        </p:spPr>
        <p:txBody>
          <a:bodyPr>
            <a:normAutofit/>
          </a:bodyPr>
          <a:lstStyle/>
          <a:p>
            <a:r>
              <a:rPr lang="en-US" sz="2600" dirty="0"/>
              <a:t>When a method changes some state that outlives the method itself we say it has </a:t>
            </a:r>
            <a:r>
              <a:rPr lang="en-US" sz="2600" b="1" dirty="0"/>
              <a:t>side effects</a:t>
            </a:r>
          </a:p>
          <a:p>
            <a:r>
              <a:rPr lang="en-US" sz="2600" dirty="0"/>
              <a:t>E.g. setter methods typically have a </a:t>
            </a:r>
            <a:r>
              <a:rPr lang="en-US" sz="2600" dirty="0">
                <a:solidFill>
                  <a:srgbClr val="0000FF"/>
                </a:solidFill>
                <a:latin typeface="Courier" pitchFamily="2" charset="0"/>
              </a:rPr>
              <a:t>void</a:t>
            </a:r>
            <a:r>
              <a:rPr lang="en-US" sz="2600" dirty="0"/>
              <a:t> return type</a:t>
            </a:r>
          </a:p>
          <a:p>
            <a:pPr lvl="1"/>
            <a:r>
              <a:rPr lang="en-US" sz="2200" dirty="0"/>
              <a:t>Usefulness is the side effect of a certain instance variable changing</a:t>
            </a:r>
          </a:p>
          <a:p>
            <a:pPr marL="0" indent="0">
              <a:buNone/>
            </a:pPr>
            <a:r>
              <a:rPr lang="en-US" sz="2100" dirty="0"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</a:p>
          <a:p>
            <a:pPr marL="0" indent="0">
              <a:buNone/>
            </a:pPr>
            <a:r>
              <a:rPr lang="en-US" sz="2100" dirty="0"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  <a:r>
              <a:rPr lang="en-US" sz="21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 class </a:t>
            </a:r>
            <a:r>
              <a:rPr lang="en-US" sz="21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Test</a:t>
            </a:r>
            <a:r>
              <a:rPr lang="en-US" sz="2100" dirty="0">
                <a:latin typeface="Courier Regular" pitchFamily="2" charset="0"/>
                <a:ea typeface="Courier New" charset="0"/>
                <a:cs typeface="Courier New" charset="0"/>
              </a:rPr>
              <a:t>{</a:t>
            </a:r>
          </a:p>
          <a:p>
            <a:pPr marL="0" indent="0">
              <a:buNone/>
            </a:pPr>
            <a:r>
              <a:rPr lang="en-US" sz="2100" dirty="0">
                <a:latin typeface="Courier Regular" pitchFamily="2" charset="0"/>
                <a:ea typeface="Courier New" charset="0"/>
                <a:cs typeface="Courier New" charset="0"/>
              </a:rPr>
              <a:t>     </a:t>
            </a:r>
            <a:r>
              <a:rPr lang="en-US" sz="21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private</a:t>
            </a:r>
            <a:r>
              <a:rPr lang="en-US" sz="21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1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21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100" dirty="0" err="1">
                <a:latin typeface="Courier Regular" pitchFamily="2" charset="0"/>
                <a:ea typeface="Courier New" charset="0"/>
                <a:cs typeface="Courier New" charset="0"/>
              </a:rPr>
              <a:t>pcent</a:t>
            </a:r>
            <a:r>
              <a:rPr lang="en-US" sz="2100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</a:p>
          <a:p>
            <a:pPr marL="0" indent="0">
              <a:buNone/>
            </a:pPr>
            <a:r>
              <a:rPr lang="en-US" sz="2100" dirty="0">
                <a:latin typeface="Courier Regular" pitchFamily="2" charset="0"/>
                <a:ea typeface="Courier New" charset="0"/>
                <a:cs typeface="Courier New" charset="0"/>
              </a:rPr>
              <a:t>	  </a:t>
            </a:r>
            <a:r>
              <a:rPr lang="en-US" sz="21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 void </a:t>
            </a:r>
            <a:r>
              <a:rPr lang="en-US" sz="2100" dirty="0" err="1">
                <a:latin typeface="Courier Regular" pitchFamily="2" charset="0"/>
                <a:ea typeface="Courier New" charset="0"/>
                <a:cs typeface="Courier New" charset="0"/>
              </a:rPr>
              <a:t>setPercentage</a:t>
            </a:r>
            <a:r>
              <a:rPr lang="en-US" sz="21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21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21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100" dirty="0" err="1">
                <a:latin typeface="Courier Regular" pitchFamily="2" charset="0"/>
                <a:ea typeface="Courier New" charset="0"/>
                <a:cs typeface="Courier New" charset="0"/>
              </a:rPr>
              <a:t>pcent</a:t>
            </a:r>
            <a:r>
              <a:rPr lang="en-US" sz="2100" dirty="0">
                <a:latin typeface="Courier Regular" pitchFamily="2" charset="0"/>
                <a:ea typeface="Courier New" charset="0"/>
                <a:cs typeface="Courier New" charset="0"/>
              </a:rPr>
              <a:t>){</a:t>
            </a:r>
          </a:p>
          <a:p>
            <a:pPr marL="0" indent="0">
              <a:buNone/>
            </a:pPr>
            <a:r>
              <a:rPr lang="en-US" sz="2100" dirty="0">
                <a:latin typeface="Courier Regular" pitchFamily="2" charset="0"/>
                <a:ea typeface="Courier New" charset="0"/>
                <a:cs typeface="Courier New" charset="0"/>
              </a:rPr>
              <a:t>       </a:t>
            </a:r>
            <a:r>
              <a:rPr lang="en-US" sz="21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if </a:t>
            </a:r>
            <a:r>
              <a:rPr lang="en-US" sz="21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2100" dirty="0" err="1">
                <a:latin typeface="Courier Regular" pitchFamily="2" charset="0"/>
                <a:ea typeface="Courier New" charset="0"/>
                <a:cs typeface="Courier New" charset="0"/>
              </a:rPr>
              <a:t>pcent</a:t>
            </a:r>
            <a:r>
              <a:rPr lang="en-US" sz="2100" dirty="0">
                <a:latin typeface="Courier Regular" pitchFamily="2" charset="0"/>
                <a:ea typeface="Courier New" charset="0"/>
                <a:cs typeface="Courier New" charset="0"/>
              </a:rPr>
              <a:t> &gt;= 0 &amp;&amp; </a:t>
            </a:r>
            <a:r>
              <a:rPr lang="en-US" sz="2100" dirty="0" err="1">
                <a:latin typeface="Courier Regular" pitchFamily="2" charset="0"/>
                <a:ea typeface="Courier New" charset="0"/>
                <a:cs typeface="Courier New" charset="0"/>
              </a:rPr>
              <a:t>pcent</a:t>
            </a:r>
            <a:r>
              <a:rPr lang="en-US" sz="2100" dirty="0">
                <a:latin typeface="Courier Regular" pitchFamily="2" charset="0"/>
                <a:ea typeface="Courier New" charset="0"/>
                <a:cs typeface="Courier New" charset="0"/>
              </a:rPr>
              <a:t> &lt;= 100)</a:t>
            </a:r>
          </a:p>
          <a:p>
            <a:pPr marL="0" indent="0">
              <a:buNone/>
            </a:pPr>
            <a:r>
              <a:rPr lang="en-US" sz="2100" dirty="0">
                <a:latin typeface="Courier Regular" pitchFamily="2" charset="0"/>
                <a:ea typeface="Courier New" charset="0"/>
                <a:cs typeface="Courier New" charset="0"/>
              </a:rPr>
              <a:t>         </a:t>
            </a:r>
            <a:r>
              <a:rPr lang="en-US" sz="2100" dirty="0" err="1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this</a:t>
            </a:r>
            <a:r>
              <a:rPr lang="en-US" sz="2100" dirty="0" err="1">
                <a:latin typeface="Courier Regular" pitchFamily="2" charset="0"/>
                <a:ea typeface="Courier New" charset="0"/>
                <a:cs typeface="Courier New" charset="0"/>
              </a:rPr>
              <a:t>.pcent</a:t>
            </a:r>
            <a:r>
              <a:rPr lang="en-US" sz="2100" dirty="0">
                <a:latin typeface="Courier Regular" pitchFamily="2" charset="0"/>
                <a:ea typeface="Courier New" charset="0"/>
                <a:cs typeface="Courier New" charset="0"/>
              </a:rPr>
              <a:t> = </a:t>
            </a:r>
            <a:r>
              <a:rPr lang="en-US" sz="2100" dirty="0" err="1">
                <a:latin typeface="Courier Regular" pitchFamily="2" charset="0"/>
                <a:ea typeface="Courier New" charset="0"/>
                <a:cs typeface="Courier New" charset="0"/>
              </a:rPr>
              <a:t>pcent</a:t>
            </a:r>
            <a:r>
              <a:rPr lang="en-US" sz="2100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</a:p>
          <a:p>
            <a:pPr marL="0" indent="0">
              <a:buNone/>
            </a:pPr>
            <a:r>
              <a:rPr lang="en-US" sz="2100" dirty="0">
                <a:latin typeface="Courier Regular" pitchFamily="2" charset="0"/>
                <a:ea typeface="Courier New" charset="0"/>
                <a:cs typeface="Courier New" charset="0"/>
              </a:rPr>
              <a:t>	  }</a:t>
            </a:r>
          </a:p>
          <a:p>
            <a:pPr marL="0" indent="0">
              <a:buNone/>
            </a:pPr>
            <a:r>
              <a:rPr lang="en-US" sz="2100" dirty="0">
                <a:latin typeface="Courier Regular" pitchFamily="2" charset="0"/>
                <a:ea typeface="Courier New" charset="0"/>
                <a:cs typeface="Courier New" charset="0"/>
              </a:rPr>
              <a:t>	}</a:t>
            </a:r>
          </a:p>
        </p:txBody>
      </p:sp>
    </p:spTree>
    <p:extLst>
      <p:ext uri="{BB962C8B-B14F-4D97-AF65-F5344CB8AC3E}">
        <p14:creationId xmlns="" xmlns:p14="http://schemas.microsoft.com/office/powerpoint/2010/main" val="2123544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Parameter passing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285829" y="1138548"/>
            <a:ext cx="8634998" cy="4862166"/>
          </a:xfrm>
        </p:spPr>
        <p:txBody>
          <a:bodyPr>
            <a:normAutofit/>
          </a:bodyPr>
          <a:lstStyle/>
          <a:p>
            <a:r>
              <a:rPr lang="en-US" sz="2400" dirty="0"/>
              <a:t>There are two general strategies: by value and by reference</a:t>
            </a:r>
          </a:p>
          <a:p>
            <a:r>
              <a:rPr lang="en-US" sz="2400" dirty="0"/>
              <a:t>Java passes arguments by value (</a:t>
            </a:r>
            <a:r>
              <a:rPr lang="en-US" sz="2400" b="1" dirty="0"/>
              <a:t>pass-by-value</a:t>
            </a:r>
            <a:r>
              <a:rPr lang="en-US" sz="2400" dirty="0"/>
              <a:t>):</a:t>
            </a:r>
          </a:p>
          <a:p>
            <a:pPr lvl="1"/>
            <a:r>
              <a:rPr lang="en-US" sz="2000" dirty="0"/>
              <a:t>Primitive types: the method receives a copy of the contents</a:t>
            </a:r>
          </a:p>
          <a:p>
            <a:pPr lvl="1"/>
            <a:r>
              <a:rPr lang="en-US" sz="2000" dirty="0"/>
              <a:t>Object-reference types: the method receives a copy of the reference</a:t>
            </a:r>
          </a:p>
          <a:p>
            <a:r>
              <a:rPr lang="en-US" sz="2400" dirty="0"/>
              <a:t>Implications</a:t>
            </a:r>
          </a:p>
          <a:p>
            <a:pPr lvl="1"/>
            <a:r>
              <a:rPr lang="en-US" sz="2000" dirty="0"/>
              <a:t>Changes to value of primitive-type variables </a:t>
            </a:r>
            <a:r>
              <a:rPr lang="en-US" sz="2000" b="1" dirty="0"/>
              <a:t>will not</a:t>
            </a:r>
            <a:r>
              <a:rPr lang="en-US" sz="2000" dirty="0"/>
              <a:t> propagate outside of method</a:t>
            </a:r>
          </a:p>
          <a:p>
            <a:pPr lvl="1"/>
            <a:r>
              <a:rPr lang="en-US" sz="2000" dirty="0"/>
              <a:t>Changes to object contents </a:t>
            </a:r>
            <a:r>
              <a:rPr lang="en-US" sz="2000" b="1" dirty="0"/>
              <a:t>will</a:t>
            </a:r>
            <a:r>
              <a:rPr lang="en-US" sz="2000" dirty="0"/>
              <a:t> propagate outside of method</a:t>
            </a:r>
            <a:endParaRPr lang="en-US" sz="2400" dirty="0"/>
          </a:p>
          <a:p>
            <a:r>
              <a:rPr lang="en-US" sz="2400" b="1" dirty="0"/>
              <a:t>The same logic applies to return values</a:t>
            </a:r>
          </a:p>
          <a:p>
            <a:pPr lvl="1"/>
            <a:r>
              <a:rPr lang="en-US" sz="2000" dirty="0"/>
              <a:t>If a method returns a reference to an object, the object may be changed outside of the method</a:t>
            </a:r>
          </a:p>
        </p:txBody>
      </p:sp>
    </p:spTree>
    <p:extLst>
      <p:ext uri="{BB962C8B-B14F-4D97-AF65-F5344CB8AC3E}">
        <p14:creationId xmlns="" xmlns:p14="http://schemas.microsoft.com/office/powerpoint/2010/main" val="4256364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Parameter passing: in-class exercise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437882" y="899652"/>
            <a:ext cx="8255356" cy="5602747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What does this program print?</a:t>
            </a:r>
          </a:p>
          <a:p>
            <a:pPr marL="457200" lvl="1" indent="-457200" defTabSz="914400">
              <a:spcBef>
                <a:spcPts val="0"/>
              </a:spcBef>
              <a:buNone/>
            </a:pPr>
            <a:endParaRPr lang="en-US" sz="2000" dirty="0">
              <a:solidFill>
                <a:srgbClr val="0000FF"/>
              </a:solidFill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457200" lvl="1" indent="-457200" defTabSz="914400">
              <a:spcBef>
                <a:spcPts val="0"/>
              </a:spcBef>
              <a:buNone/>
            </a:pP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class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{</a:t>
            </a:r>
          </a:p>
          <a:p>
            <a:pPr marL="457200" lvl="1" indent="-457200" defTabSz="914400">
              <a:spcBef>
                <a:spcPts val="0"/>
              </a:spcBef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name;</a:t>
            </a:r>
          </a:p>
          <a:p>
            <a:pPr marL="457200" lvl="1" indent="-457200" defTabSz="914400">
              <a:spcBef>
                <a:spcPts val="0"/>
              </a:spcBef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name){ </a:t>
            </a:r>
            <a:r>
              <a:rPr lang="en-US" sz="2000" dirty="0" err="1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this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.name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= name; }</a:t>
            </a:r>
          </a:p>
          <a:p>
            <a:pPr marL="457200" lvl="1" indent="-457200" defTabSz="914400">
              <a:spcBef>
                <a:spcPts val="0"/>
              </a:spcBef>
              <a:buNone/>
              <a:defRPr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}</a:t>
            </a:r>
          </a:p>
          <a:p>
            <a:pPr marL="457200" lvl="1" indent="-457200" defTabSz="914400">
              <a:spcBef>
                <a:spcPts val="0"/>
              </a:spcBef>
              <a:buNone/>
              <a:defRPr/>
            </a:pPr>
            <a:endParaRPr lang="en-US" sz="2400" dirty="0"/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void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someMethod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p,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age){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age++;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p.name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= </a:t>
            </a:r>
            <a:r>
              <a:rPr lang="mr-IN" sz="2000" dirty="0">
                <a:latin typeface="Courier Regular" pitchFamily="2" charset="0"/>
                <a:ea typeface="Courier New" charset="0"/>
                <a:cs typeface="Courier New" charset="0"/>
              </a:rPr>
              <a:t>"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Roger</a:t>
            </a:r>
            <a:r>
              <a:rPr lang="mr-IN" sz="2000" dirty="0">
                <a:latin typeface="Courier Regular" pitchFamily="2" charset="0"/>
                <a:ea typeface="Courier New" charset="0"/>
                <a:cs typeface="Courier New" charset="0"/>
              </a:rPr>
              <a:t>"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p =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new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mr-IN" sz="2000" dirty="0">
                <a:latin typeface="Courier Regular" pitchFamily="2" charset="0"/>
                <a:ea typeface="Courier New" charset="0"/>
                <a:cs typeface="Courier New" charset="0"/>
              </a:rPr>
              <a:t>"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Ronald</a:t>
            </a:r>
            <a:r>
              <a:rPr lang="mr-IN" sz="2000" dirty="0">
                <a:latin typeface="Courier Regular" pitchFamily="2" charset="0"/>
                <a:ea typeface="Courier New" charset="0"/>
                <a:cs typeface="Courier New" charset="0"/>
              </a:rPr>
              <a:t>"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);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p.name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= </a:t>
            </a:r>
            <a:r>
              <a:rPr lang="mr-IN" sz="2000" dirty="0">
                <a:latin typeface="Courier Regular" pitchFamily="2" charset="0"/>
                <a:ea typeface="Courier New" charset="0"/>
                <a:cs typeface="Courier New" charset="0"/>
              </a:rPr>
              <a:t>"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Hatter</a:t>
            </a:r>
            <a:r>
              <a:rPr lang="mr-IN" sz="2000" dirty="0">
                <a:latin typeface="Courier Regular" pitchFamily="2" charset="0"/>
                <a:ea typeface="Courier New" charset="0"/>
                <a:cs typeface="Courier New" charset="0"/>
              </a:rPr>
              <a:t>"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}</a:t>
            </a:r>
          </a:p>
          <a:p>
            <a:pPr marL="0" indent="0">
              <a:buNone/>
            </a:pPr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p =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new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mr-IN" sz="2000" dirty="0">
                <a:latin typeface="Courier Regular" pitchFamily="2" charset="0"/>
                <a:ea typeface="Courier New" charset="0"/>
                <a:cs typeface="Courier New" charset="0"/>
              </a:rPr>
              <a:t>"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Ronald</a:t>
            </a:r>
            <a:r>
              <a:rPr lang="mr-IN" sz="2000" dirty="0">
                <a:latin typeface="Courier Regular" pitchFamily="2" charset="0"/>
                <a:ea typeface="Courier New" charset="0"/>
                <a:cs typeface="Courier New" charset="0"/>
              </a:rPr>
              <a:t>"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);</a:t>
            </a:r>
          </a:p>
          <a:p>
            <a:pPr marL="0" indent="0">
              <a:buNone/>
            </a:pP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age = 10;</a:t>
            </a:r>
          </a:p>
          <a:p>
            <a:pPr marL="0" indent="0">
              <a:buNone/>
            </a:pP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someMethod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(p, age);</a:t>
            </a:r>
          </a:p>
          <a:p>
            <a:pPr marL="0" indent="0">
              <a:buNone/>
            </a:pP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.out.printf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mr-IN" sz="2000" dirty="0">
                <a:latin typeface="Courier Regular" pitchFamily="2" charset="0"/>
                <a:ea typeface="Courier New" charset="0"/>
                <a:cs typeface="Courier New" charset="0"/>
              </a:rPr>
              <a:t>"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Name: %s, age: %d</a:t>
            </a:r>
            <a:r>
              <a:rPr lang="mr-IN" sz="2000" dirty="0">
                <a:latin typeface="Courier Regular" pitchFamily="2" charset="0"/>
                <a:ea typeface="Courier New" charset="0"/>
                <a:cs typeface="Courier New" charset="0"/>
              </a:rPr>
              <a:t>"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,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p.name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, age);</a:t>
            </a:r>
          </a:p>
        </p:txBody>
      </p:sp>
    </p:spTree>
    <p:extLst>
      <p:ext uri="{BB962C8B-B14F-4D97-AF65-F5344CB8AC3E}">
        <p14:creationId xmlns="" xmlns:p14="http://schemas.microsoft.com/office/powerpoint/2010/main" val="20722467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The root of the class hierarchy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61444" y="1611086"/>
            <a:ext cx="5926348" cy="4493671"/>
          </a:xfrm>
        </p:spPr>
        <p:txBody>
          <a:bodyPr>
            <a:normAutofit/>
          </a:bodyPr>
          <a:lstStyle/>
          <a:p>
            <a:r>
              <a:rPr lang="en-US" sz="2400" dirty="0"/>
              <a:t>Useful methods inherited from </a:t>
            </a:r>
            <a:r>
              <a:rPr lang="en-US" sz="2400" dirty="0">
                <a:solidFill>
                  <a:srgbClr val="00B050"/>
                </a:solidFill>
                <a:latin typeface="Courier" pitchFamily="2" charset="0"/>
              </a:rPr>
              <a:t>Object</a:t>
            </a:r>
            <a:r>
              <a:rPr lang="en-US" sz="2400" dirty="0"/>
              <a:t>:</a:t>
            </a:r>
          </a:p>
          <a:p>
            <a:pPr lvl="1"/>
            <a:r>
              <a:rPr lang="en-US" sz="2000" dirty="0" err="1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boolean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equals(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Object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o)</a:t>
            </a:r>
          </a:p>
          <a:p>
            <a:pPr lvl="2"/>
            <a:r>
              <a:rPr lang="en-US" sz="1600" dirty="0"/>
              <a:t>Returns true if both instance and argument refer to the same object</a:t>
            </a:r>
          </a:p>
          <a:p>
            <a:pPr lvl="2"/>
            <a:r>
              <a:rPr lang="en-US" sz="1600" dirty="0"/>
              <a:t>E.g.</a:t>
            </a:r>
            <a:r>
              <a:rPr lang="en-US" sz="1600" dirty="0">
                <a:latin typeface="Courier Regular" pitchFamily="2" charset="0"/>
                <a:cs typeface="Courier New" charset="0"/>
              </a:rPr>
              <a:t> </a:t>
            </a:r>
            <a:r>
              <a:rPr lang="en-US" sz="16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a = </a:t>
            </a:r>
            <a:r>
              <a:rPr lang="en-US" sz="16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new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6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("Mary");</a:t>
            </a:r>
          </a:p>
          <a:p>
            <a:pPr marL="457200" lvl="1" indent="0"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	     </a:t>
            </a:r>
            <a:r>
              <a:rPr lang="en-US" sz="1600" dirty="0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 </a:t>
            </a:r>
            <a:r>
              <a:rPr lang="en-US" sz="16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b = </a:t>
            </a:r>
            <a:r>
              <a:rPr lang="en-US" sz="16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new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6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("Mary");</a:t>
            </a:r>
          </a:p>
          <a:p>
            <a:pPr marL="457200" lvl="1" indent="0"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	     </a:t>
            </a:r>
            <a:r>
              <a:rPr lang="en-US" sz="1600" dirty="0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a.equals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(b); // false</a:t>
            </a:r>
          </a:p>
          <a:p>
            <a:pPr marL="457200" lvl="1" indent="0"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		</a:t>
            </a:r>
            <a:r>
              <a:rPr lang="en-US" sz="1600" dirty="0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 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6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c = a;</a:t>
            </a:r>
          </a:p>
          <a:p>
            <a:pPr marL="457200" lvl="1" indent="0"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		</a:t>
            </a:r>
            <a:r>
              <a:rPr lang="en-US" sz="1600" dirty="0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 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a.equals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(c); // true</a:t>
            </a:r>
          </a:p>
          <a:p>
            <a:pPr lvl="1"/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toString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()</a:t>
            </a:r>
          </a:p>
          <a:p>
            <a:pPr lvl="2"/>
            <a:r>
              <a:rPr lang="en-US" sz="1600" dirty="0"/>
              <a:t>Returns a </a:t>
            </a:r>
            <a:r>
              <a:rPr lang="en-US" sz="1600" dirty="0">
                <a:solidFill>
                  <a:srgbClr val="00B050"/>
                </a:solidFill>
                <a:latin typeface="Courier" pitchFamily="2" charset="0"/>
              </a:rPr>
              <a:t>String</a:t>
            </a:r>
            <a:r>
              <a:rPr lang="en-US" sz="1600" dirty="0"/>
              <a:t> representation of the instance</a:t>
            </a:r>
          </a:p>
          <a:p>
            <a:pPr lvl="2"/>
            <a:r>
              <a:rPr lang="en-US" sz="1600" dirty="0"/>
              <a:t>Returns "</a:t>
            </a:r>
            <a:r>
              <a:rPr lang="en-US" sz="1600" dirty="0" err="1"/>
              <a:t>ClassName@hashCode</a:t>
            </a:r>
            <a:r>
              <a:rPr lang="en-US" sz="1600" dirty="0"/>
              <a:t>”</a:t>
            </a:r>
          </a:p>
          <a:p>
            <a:pPr lvl="3"/>
            <a:r>
              <a:rPr lang="en-US" sz="1600" dirty="0"/>
              <a:t>E.g. Person@232204a1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0040" y="1707207"/>
            <a:ext cx="2209800" cy="4076700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E73F754F-184B-884E-9A62-D3FB02B90CD2}"/>
              </a:ext>
            </a:extLst>
          </p:cNvPr>
          <p:cNvSpPr txBox="1">
            <a:spLocks/>
          </p:cNvSpPr>
          <p:nvPr/>
        </p:nvSpPr>
        <p:spPr>
          <a:xfrm>
            <a:off x="161444" y="1050236"/>
            <a:ext cx="7273496" cy="560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All classes implicitly inherit from class </a:t>
            </a:r>
            <a:r>
              <a:rPr lang="en-US" sz="2400" dirty="0">
                <a:solidFill>
                  <a:srgbClr val="00B050"/>
                </a:solidFill>
                <a:latin typeface="Courier" pitchFamily="2" charset="0"/>
              </a:rPr>
              <a:t>Object</a:t>
            </a:r>
          </a:p>
        </p:txBody>
      </p:sp>
    </p:spTree>
    <p:extLst>
      <p:ext uri="{BB962C8B-B14F-4D97-AF65-F5344CB8AC3E}">
        <p14:creationId xmlns="" xmlns:p14="http://schemas.microsoft.com/office/powerpoint/2010/main" val="202422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Method overriding (1/2)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437882" y="1115553"/>
            <a:ext cx="8255356" cy="5263476"/>
          </a:xfrm>
        </p:spPr>
        <p:txBody>
          <a:bodyPr>
            <a:normAutofit/>
          </a:bodyPr>
          <a:lstStyle/>
          <a:p>
            <a:r>
              <a:rPr lang="en-US" sz="2400" dirty="0"/>
              <a:t>Subclasses can replace a superclass' method implementation by specifying a method with the same signature</a:t>
            </a:r>
          </a:p>
          <a:p>
            <a:pPr lvl="1"/>
            <a:r>
              <a:rPr lang="en-US" sz="2000" dirty="0"/>
              <a:t>Same name, return type, and parameter list</a:t>
            </a:r>
          </a:p>
          <a:p>
            <a:r>
              <a:rPr lang="en-US" sz="2400" dirty="0"/>
              <a:t>We call this method </a:t>
            </a:r>
            <a:r>
              <a:rPr lang="en-US" sz="2400" b="1" dirty="0"/>
              <a:t>overriding</a:t>
            </a:r>
          </a:p>
          <a:p>
            <a:r>
              <a:rPr lang="en-US" sz="2400" dirty="0"/>
              <a:t>At runtime, the subclass method will be the one executed</a:t>
            </a:r>
          </a:p>
          <a:p>
            <a:pPr lvl="1"/>
            <a:r>
              <a:rPr lang="en-US" sz="2000" dirty="0"/>
              <a:t>Even in situations like these: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	  public class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SuperClass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{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m(){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return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0; } }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	  public class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SubClass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extends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SuperClass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{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      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m(){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return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1; } 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 }	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	  </a:t>
            </a:r>
            <a:r>
              <a:rPr lang="mr-IN" sz="2000" dirty="0">
                <a:latin typeface="Courier Regular" pitchFamily="2" charset="0"/>
                <a:ea typeface="Courier New" charset="0"/>
                <a:cs typeface="Courier New" charset="0"/>
              </a:rPr>
              <a:t>…</a:t>
            </a:r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SuperClass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s =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new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SubClass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();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	 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.out.println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s.m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());</a:t>
            </a:r>
            <a:endParaRPr lang="en-US" sz="2400" b="1" dirty="0"/>
          </a:p>
          <a:p>
            <a:endParaRPr lang="en-US" sz="2400" b="1" dirty="0"/>
          </a:p>
        </p:txBody>
      </p:sp>
    </p:spTree>
    <p:extLst>
      <p:ext uri="{BB962C8B-B14F-4D97-AF65-F5344CB8AC3E}">
        <p14:creationId xmlns="" xmlns:p14="http://schemas.microsoft.com/office/powerpoint/2010/main" val="724642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Method overriding (2/2)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437882" y="1115553"/>
            <a:ext cx="8255356" cy="5244906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2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800" dirty="0" err="1">
                <a:latin typeface="Courier Regular" pitchFamily="2" charset="0"/>
                <a:ea typeface="Courier New" charset="0"/>
                <a:cs typeface="Courier New" charset="0"/>
              </a:rPr>
              <a:t>toString</a:t>
            </a:r>
            <a:r>
              <a:rPr lang="en-US" sz="2800" dirty="0">
                <a:latin typeface="Courier Regular" pitchFamily="2" charset="0"/>
                <a:ea typeface="Courier New" charset="0"/>
                <a:cs typeface="Courier New" charset="0"/>
              </a:rPr>
              <a:t>()</a:t>
            </a:r>
            <a:r>
              <a:rPr lang="en-US" sz="3100" dirty="0"/>
              <a:t> and </a:t>
            </a:r>
            <a:r>
              <a:rPr lang="en-US" sz="2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boolean</a:t>
            </a:r>
            <a:r>
              <a:rPr lang="en-US" sz="2800" dirty="0">
                <a:latin typeface="Courier Regular" pitchFamily="2" charset="0"/>
                <a:ea typeface="Courier New" charset="0"/>
                <a:cs typeface="Courier New" charset="0"/>
              </a:rPr>
              <a:t> equals(</a:t>
            </a:r>
            <a:r>
              <a:rPr lang="en-US" sz="2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Object</a:t>
            </a:r>
            <a:r>
              <a:rPr lang="en-US" sz="2800" dirty="0">
                <a:latin typeface="Courier Regular" pitchFamily="2" charset="0"/>
                <a:ea typeface="Courier New" charset="0"/>
                <a:cs typeface="Courier New" charset="0"/>
              </a:rPr>
              <a:t> o)</a:t>
            </a:r>
            <a:r>
              <a:rPr lang="en-US" sz="3100" dirty="0"/>
              <a:t> are commonly overwritten. E.g.: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  public class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4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{</a:t>
            </a:r>
          </a:p>
          <a:p>
            <a:pPr marL="0" indent="0">
              <a:buNone/>
            </a:pP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     </a:t>
            </a:r>
            <a:r>
              <a:rPr lang="en-US" sz="24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 name;</a:t>
            </a:r>
          </a:p>
          <a:p>
            <a:pPr marL="0" indent="0">
              <a:buNone/>
            </a:pP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     </a:t>
            </a:r>
            <a:r>
              <a:rPr lang="en-US" sz="24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long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400" dirty="0" err="1">
                <a:latin typeface="Courier Regular" pitchFamily="2" charset="0"/>
                <a:ea typeface="Courier New" charset="0"/>
                <a:cs typeface="Courier New" charset="0"/>
              </a:rPr>
              <a:t>ssn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</a:p>
          <a:p>
            <a:pPr marL="0" indent="0">
              <a:buNone/>
            </a:pPr>
            <a:endParaRPr lang="en-US" sz="24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     </a:t>
            </a:r>
            <a:r>
              <a:rPr lang="en-US" sz="24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boolean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 equals(</a:t>
            </a:r>
            <a:r>
              <a:rPr lang="en-US" sz="24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Object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 o){</a:t>
            </a:r>
          </a:p>
          <a:p>
            <a:pPr marL="0" indent="0">
              <a:buNone/>
            </a:pP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       </a:t>
            </a:r>
            <a:r>
              <a:rPr lang="en-US" sz="24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return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 (o </a:t>
            </a:r>
            <a:r>
              <a:rPr lang="en-US" sz="2400" dirty="0" err="1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instanceof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4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) &amp;&amp;</a:t>
            </a:r>
          </a:p>
          <a:p>
            <a:pPr marL="0" indent="0">
              <a:buNone/>
            </a:pP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           ((</a:t>
            </a:r>
            <a:r>
              <a:rPr lang="en-US" sz="24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)o).</a:t>
            </a:r>
            <a:r>
              <a:rPr lang="en-US" sz="2400" dirty="0" err="1">
                <a:latin typeface="Courier Regular" pitchFamily="2" charset="0"/>
                <a:ea typeface="Courier New" charset="0"/>
                <a:cs typeface="Courier New" charset="0"/>
              </a:rPr>
              <a:t>ssn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 == </a:t>
            </a:r>
            <a:r>
              <a:rPr lang="en-US" sz="2400" dirty="0" err="1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this</a:t>
            </a:r>
            <a:r>
              <a:rPr lang="en-US" sz="2400" dirty="0" err="1">
                <a:latin typeface="Courier Regular" pitchFamily="2" charset="0"/>
                <a:ea typeface="Courier New" charset="0"/>
                <a:cs typeface="Courier New" charset="0"/>
              </a:rPr>
              <a:t>.ssn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</a:p>
          <a:p>
            <a:pPr marL="0" indent="0">
              <a:buNone/>
            </a:pP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     }</a:t>
            </a:r>
          </a:p>
          <a:p>
            <a:pPr marL="0" indent="0">
              <a:buNone/>
            </a:pPr>
            <a:endParaRPr lang="en-US" sz="24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     </a:t>
            </a:r>
            <a:r>
              <a:rPr lang="en-US" sz="24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400" dirty="0" err="1">
                <a:latin typeface="Courier Regular" pitchFamily="2" charset="0"/>
                <a:ea typeface="Courier New" charset="0"/>
                <a:cs typeface="Courier New" charset="0"/>
              </a:rPr>
              <a:t>toString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(){</a:t>
            </a:r>
          </a:p>
          <a:p>
            <a:pPr marL="0" indent="0">
              <a:buNone/>
            </a:pP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       </a:t>
            </a:r>
            <a:r>
              <a:rPr lang="en-US" sz="24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return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 "Name: " + </a:t>
            </a:r>
            <a:r>
              <a:rPr lang="en-US" sz="2400" dirty="0" err="1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this</a:t>
            </a:r>
            <a:r>
              <a:rPr lang="en-US" sz="2400" dirty="0" err="1">
                <a:latin typeface="Courier Regular" pitchFamily="2" charset="0"/>
                <a:ea typeface="Courier New" charset="0"/>
                <a:cs typeface="Courier New" charset="0"/>
              </a:rPr>
              <a:t>.name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 + </a:t>
            </a:r>
          </a:p>
          <a:p>
            <a:pPr marL="0" indent="0">
              <a:buNone/>
            </a:pP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           ", </a:t>
            </a:r>
            <a:r>
              <a:rPr lang="en-US" sz="2400" dirty="0" err="1">
                <a:latin typeface="Courier Regular" pitchFamily="2" charset="0"/>
                <a:ea typeface="Courier New" charset="0"/>
                <a:cs typeface="Courier New" charset="0"/>
              </a:rPr>
              <a:t>ssn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: " + </a:t>
            </a:r>
            <a:r>
              <a:rPr lang="en-US" sz="2400" dirty="0" err="1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this</a:t>
            </a:r>
            <a:r>
              <a:rPr lang="en-US" sz="2400" dirty="0" err="1">
                <a:latin typeface="Courier Regular" pitchFamily="2" charset="0"/>
                <a:ea typeface="Courier New" charset="0"/>
                <a:cs typeface="Courier New" charset="0"/>
              </a:rPr>
              <a:t>.ssn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</a:p>
          <a:p>
            <a:pPr marL="0" indent="0">
              <a:buNone/>
            </a:pP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     }</a:t>
            </a:r>
          </a:p>
          <a:p>
            <a:pPr marL="0" indent="0">
              <a:buNone/>
            </a:pP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   }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b="1" dirty="0"/>
          </a:p>
          <a:p>
            <a:endParaRPr lang="en-US" sz="2400" b="1" dirty="0"/>
          </a:p>
        </p:txBody>
      </p:sp>
    </p:spTree>
    <p:extLst>
      <p:ext uri="{BB962C8B-B14F-4D97-AF65-F5344CB8AC3E}">
        <p14:creationId xmlns="" xmlns:p14="http://schemas.microsoft.com/office/powerpoint/2010/main" val="341735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Program correctness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02705" y="1115551"/>
            <a:ext cx="8971722" cy="5205736"/>
          </a:xfrm>
        </p:spPr>
        <p:txBody>
          <a:bodyPr>
            <a:normAutofit/>
          </a:bodyPr>
          <a:lstStyle/>
          <a:p>
            <a:r>
              <a:rPr lang="en-US" sz="2400" dirty="0"/>
              <a:t>Should be our first and major goal</a:t>
            </a:r>
          </a:p>
          <a:p>
            <a:pPr lvl="1"/>
            <a:r>
              <a:rPr lang="en-US" sz="2000" dirty="0"/>
              <a:t>Second is efficiency</a:t>
            </a:r>
          </a:p>
          <a:p>
            <a:r>
              <a:rPr lang="en-US" sz="2400" dirty="0"/>
              <a:t>Types of errors</a:t>
            </a:r>
          </a:p>
          <a:p>
            <a:pPr lvl="1"/>
            <a:r>
              <a:rPr lang="en-US" sz="2000" dirty="0"/>
              <a:t>Syntax errors</a:t>
            </a:r>
          </a:p>
          <a:p>
            <a:pPr lvl="2"/>
            <a:r>
              <a:rPr lang="en-US" sz="1800" dirty="0"/>
              <a:t>Written code does not translate into a valid set of instructions</a:t>
            </a:r>
          </a:p>
          <a:p>
            <a:pPr lvl="2"/>
            <a:r>
              <a:rPr lang="en-US" sz="1800" dirty="0"/>
              <a:t>Detected at compile time</a:t>
            </a:r>
          </a:p>
          <a:p>
            <a:pPr lvl="2"/>
            <a:r>
              <a:rPr lang="en-US" sz="1800" dirty="0"/>
              <a:t>E.g. missing semi-colon at the end of statement</a:t>
            </a:r>
            <a:endParaRPr lang="en-US" sz="1600" dirty="0"/>
          </a:p>
          <a:p>
            <a:pPr lvl="1"/>
            <a:r>
              <a:rPr lang="en-US" sz="2000" b="1" dirty="0"/>
              <a:t>Semantic errors or bugs</a:t>
            </a:r>
          </a:p>
          <a:p>
            <a:pPr lvl="2"/>
            <a:r>
              <a:rPr lang="en-US" sz="1800" dirty="0"/>
              <a:t>The program doesn’t do what it is supposed to do</a:t>
            </a:r>
          </a:p>
          <a:p>
            <a:pPr lvl="2"/>
            <a:r>
              <a:rPr lang="en-US" sz="1800" dirty="0"/>
              <a:t>Mostly detected at runtime (compiler can detect some, e.g. uninitialized variable)  </a:t>
            </a:r>
          </a:p>
          <a:p>
            <a:pPr lvl="2"/>
            <a:r>
              <a:rPr lang="en-US" sz="1800" dirty="0"/>
              <a:t>E.g. program crashes when provided with a certain input or gives wrong result</a:t>
            </a:r>
          </a:p>
          <a:p>
            <a:pPr lvl="2"/>
            <a:endParaRPr lang="en-US" sz="1600" dirty="0"/>
          </a:p>
        </p:txBody>
      </p:sp>
    </p:spTree>
    <p:extLst>
      <p:ext uri="{BB962C8B-B14F-4D97-AF65-F5344CB8AC3E}">
        <p14:creationId xmlns="" xmlns:p14="http://schemas.microsoft.com/office/powerpoint/2010/main" val="4054691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Debugging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72278" y="1115551"/>
            <a:ext cx="8757176" cy="4389510"/>
          </a:xfrm>
        </p:spPr>
        <p:txBody>
          <a:bodyPr>
            <a:normAutofit/>
          </a:bodyPr>
          <a:lstStyle/>
          <a:p>
            <a:r>
              <a:rPr lang="en-US" sz="2400" dirty="0"/>
              <a:t>Process through which we identify and eliminate bugs</a:t>
            </a:r>
          </a:p>
          <a:p>
            <a:r>
              <a:rPr lang="en-US" sz="2400" dirty="0"/>
              <a:t>Typical bug symptoms</a:t>
            </a:r>
          </a:p>
          <a:p>
            <a:pPr lvl="1"/>
            <a:r>
              <a:rPr lang="en-US" sz="2000" dirty="0"/>
              <a:t>Uncaught exception (e.g. </a:t>
            </a:r>
            <a:r>
              <a:rPr lang="en-US" sz="19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NullPointerException</a:t>
            </a:r>
            <a:r>
              <a:rPr lang="en-US" sz="2000" dirty="0"/>
              <a:t>)</a:t>
            </a:r>
          </a:p>
          <a:p>
            <a:pPr lvl="1"/>
            <a:r>
              <a:rPr lang="en-US" sz="2000" dirty="0"/>
              <a:t>Unexpected output</a:t>
            </a:r>
          </a:p>
          <a:p>
            <a:pPr lvl="1"/>
            <a:r>
              <a:rPr lang="en-US" sz="2000" dirty="0"/>
              <a:t>Lack of termination (e.g. infinite loop)</a:t>
            </a:r>
          </a:p>
          <a:p>
            <a:r>
              <a:rPr lang="en-US" sz="2400" dirty="0"/>
              <a:t>Bug identification strategies</a:t>
            </a:r>
          </a:p>
          <a:p>
            <a:pPr lvl="1"/>
            <a:r>
              <a:rPr lang="en-US" sz="2000" dirty="0"/>
              <a:t>Add print messages at strategic points</a:t>
            </a:r>
          </a:p>
          <a:p>
            <a:pPr lvl="2"/>
            <a:r>
              <a:rPr lang="en-US" sz="1800" dirty="0"/>
              <a:t>Sometimes it’s the only option. E.g. on embedded systems lacking a debugger</a:t>
            </a:r>
          </a:p>
          <a:p>
            <a:pPr lvl="1"/>
            <a:r>
              <a:rPr lang="en-US" sz="2000" u="sng" dirty="0"/>
              <a:t>Assertions (recommended)</a:t>
            </a:r>
          </a:p>
          <a:p>
            <a:pPr lvl="1"/>
            <a:r>
              <a:rPr lang="en-US" sz="2000" u="sng" dirty="0"/>
              <a:t>Use a debugger (recommended)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C9F402C1-4820-B446-BCA6-ACFF2EEDF7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4604" y="4752975"/>
            <a:ext cx="3799461" cy="144448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8F5D7AAA-A386-4148-9118-C4654E976825}"/>
              </a:ext>
            </a:extLst>
          </p:cNvPr>
          <p:cNvSpPr txBox="1"/>
          <p:nvPr/>
        </p:nvSpPr>
        <p:spPr>
          <a:xfrm>
            <a:off x="4662855" y="6128546"/>
            <a:ext cx="448295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Grace Hopper found the 1</a:t>
            </a:r>
            <a:r>
              <a:rPr lang="en-US" baseline="30000" dirty="0"/>
              <a:t>st</a:t>
            </a:r>
            <a:r>
              <a:rPr lang="en-US" dirty="0"/>
              <a:t> literal bug in 1947</a:t>
            </a:r>
          </a:p>
        </p:txBody>
      </p:sp>
    </p:spTree>
    <p:extLst>
      <p:ext uri="{BB962C8B-B14F-4D97-AF65-F5344CB8AC3E}">
        <p14:creationId xmlns="" xmlns:p14="http://schemas.microsoft.com/office/powerpoint/2010/main" val="3202593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Catching bugs early: 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assert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46954" y="1115550"/>
            <a:ext cx="9093190" cy="5504191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The </a:t>
            </a:r>
            <a:r>
              <a:rPr lang="en-US" sz="24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assert</a:t>
            </a:r>
            <a:r>
              <a:rPr lang="en-US" sz="2400" dirty="0"/>
              <a:t> keyword can be used to test program invariants</a:t>
            </a:r>
          </a:p>
          <a:p>
            <a:r>
              <a:rPr lang="en-US" sz="2400" dirty="0"/>
              <a:t>Syntax: </a:t>
            </a:r>
            <a:r>
              <a:rPr lang="en-US" sz="24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assert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 &lt;</a:t>
            </a:r>
            <a:r>
              <a:rPr lang="en-US" sz="2400" dirty="0" err="1">
                <a:latin typeface="Courier Regular" pitchFamily="2" charset="0"/>
                <a:ea typeface="Courier New" charset="0"/>
                <a:cs typeface="Courier New" charset="0"/>
              </a:rPr>
              <a:t>boolean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-expr&gt;;</a:t>
            </a:r>
          </a:p>
          <a:p>
            <a:pPr lvl="1"/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E.g.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assert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&gt; 0;</a:t>
            </a:r>
          </a:p>
          <a:p>
            <a:r>
              <a:rPr lang="en-US" sz="2400" dirty="0"/>
              <a:t>Semantics: </a:t>
            </a:r>
          </a:p>
          <a:p>
            <a:pPr lvl="1"/>
            <a:r>
              <a:rPr lang="en-US" sz="2200" dirty="0"/>
              <a:t>Expression should be true during normal program execution</a:t>
            </a:r>
          </a:p>
          <a:p>
            <a:pPr lvl="1"/>
            <a:r>
              <a:rPr lang="en-US" sz="2200" dirty="0"/>
              <a:t>A false expression triggers a</a:t>
            </a:r>
            <a:r>
              <a:rPr lang="en-US" sz="2000" dirty="0"/>
              <a:t> </a:t>
            </a:r>
            <a:r>
              <a:rPr lang="en-US" sz="19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java.lang.AssertionError</a:t>
            </a:r>
            <a:r>
              <a:rPr lang="en-US" sz="2000" dirty="0"/>
              <a:t> </a:t>
            </a:r>
            <a:r>
              <a:rPr lang="en-US" sz="2200" dirty="0"/>
              <a:t>and halts program execution</a:t>
            </a:r>
            <a:endParaRPr lang="en-US" sz="22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Optionally, </a:t>
            </a:r>
            <a:r>
              <a:rPr lang="en-US" sz="24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assert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 &lt;</a:t>
            </a:r>
            <a:r>
              <a:rPr lang="en-US" sz="2400" dirty="0" err="1">
                <a:latin typeface="Courier Regular" pitchFamily="2" charset="0"/>
                <a:ea typeface="Courier New" charset="0"/>
                <a:cs typeface="Courier New" charset="0"/>
              </a:rPr>
              <a:t>boolean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-expr&gt; : &lt;</a:t>
            </a:r>
            <a:r>
              <a:rPr lang="en-US" sz="2400" dirty="0" err="1">
                <a:latin typeface="Courier Regular" pitchFamily="2" charset="0"/>
                <a:ea typeface="Courier New" charset="0"/>
                <a:cs typeface="Courier New" charset="0"/>
              </a:rPr>
              <a:t>msg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&gt;;</a:t>
            </a:r>
          </a:p>
          <a:p>
            <a:pPr lvl="1"/>
            <a:r>
              <a:rPr lang="en-US" sz="2200" dirty="0"/>
              <a:t>A </a:t>
            </a:r>
            <a:r>
              <a:rPr lang="en-US" sz="2200" dirty="0">
                <a:solidFill>
                  <a:srgbClr val="00B050"/>
                </a:solidFill>
                <a:latin typeface="Courier" pitchFamily="2" charset="0"/>
              </a:rPr>
              <a:t>String</a:t>
            </a:r>
            <a:r>
              <a:rPr lang="en-US" sz="2200" dirty="0"/>
              <a:t> representation of </a:t>
            </a:r>
            <a:r>
              <a:rPr lang="en-US" sz="2200" dirty="0" err="1">
                <a:latin typeface="Courier" pitchFamily="2" charset="0"/>
              </a:rPr>
              <a:t>msg</a:t>
            </a:r>
            <a:r>
              <a:rPr lang="en-US" sz="2200" dirty="0"/>
              <a:t> is printed along with the</a:t>
            </a:r>
            <a:r>
              <a:rPr lang="en-US" sz="2000" dirty="0"/>
              <a:t>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AssertionError</a:t>
            </a:r>
            <a:endParaRPr lang="en-US" sz="2000" dirty="0">
              <a:solidFill>
                <a:srgbClr val="00B050"/>
              </a:solidFill>
              <a:latin typeface="Courier Regular" pitchFamily="2" charset="0"/>
              <a:ea typeface="Courier New" charset="0"/>
              <a:cs typeface="Courier New" charset="0"/>
            </a:endParaRPr>
          </a:p>
          <a:p>
            <a:pPr lvl="1"/>
            <a:r>
              <a:rPr lang="en-US" sz="2200" dirty="0">
                <a:latin typeface="Calibri" charset="0"/>
                <a:ea typeface="Calibri" charset="0"/>
                <a:cs typeface="Calibri" charset="0"/>
              </a:rPr>
              <a:t>E.g.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assert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&gt; 0 : "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was: " +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  <a:endParaRPr lang="en-US" sz="2000" dirty="0"/>
          </a:p>
          <a:p>
            <a:r>
              <a:rPr lang="en-US" sz="2400" dirty="0"/>
              <a:t>Assertions are disabled by default</a:t>
            </a:r>
          </a:p>
          <a:p>
            <a:pPr lvl="1"/>
            <a:r>
              <a:rPr lang="en-US" sz="2200" dirty="0" smtClean="0"/>
              <a:t>Why? </a:t>
            </a:r>
            <a:r>
              <a:rPr lang="en-US" sz="2200" b="1" dirty="0" smtClean="0"/>
              <a:t>Performance </a:t>
            </a:r>
            <a:r>
              <a:rPr lang="en-US" sz="2200" dirty="0" smtClean="0"/>
              <a:t>(i.e. not for use in production code)</a:t>
            </a:r>
            <a:endParaRPr lang="en-US" sz="2200" dirty="0"/>
          </a:p>
          <a:p>
            <a:pPr lvl="1"/>
            <a:r>
              <a:rPr lang="en-US" sz="2200" dirty="0"/>
              <a:t>Enabling assertions:</a:t>
            </a:r>
          </a:p>
          <a:p>
            <a:pPr lvl="2"/>
            <a:r>
              <a:rPr lang="en-US" sz="2200" dirty="0"/>
              <a:t>Command line execution: java -</a:t>
            </a:r>
            <a:r>
              <a:rPr lang="en-US" sz="2200" dirty="0" err="1"/>
              <a:t>enableassertions</a:t>
            </a:r>
            <a:r>
              <a:rPr lang="en-US" sz="2200" dirty="0"/>
              <a:t>, or -</a:t>
            </a:r>
            <a:r>
              <a:rPr lang="en-US" sz="2200" dirty="0" err="1"/>
              <a:t>ea</a:t>
            </a:r>
            <a:endParaRPr lang="en-US" sz="2200" dirty="0"/>
          </a:p>
          <a:p>
            <a:pPr lvl="2"/>
            <a:r>
              <a:rPr lang="en-US" sz="2200" dirty="0"/>
              <a:t>Since its designed for education, </a:t>
            </a:r>
            <a:r>
              <a:rPr lang="en-US" sz="2200" b="1" dirty="0" err="1"/>
              <a:t>BlueJ</a:t>
            </a:r>
            <a:r>
              <a:rPr lang="en-US" sz="2200" b="1" dirty="0"/>
              <a:t> enables assertions automatically</a:t>
            </a:r>
          </a:p>
        </p:txBody>
      </p:sp>
    </p:spTree>
    <p:extLst>
      <p:ext uri="{BB962C8B-B14F-4D97-AF65-F5344CB8AC3E}">
        <p14:creationId xmlns="" xmlns:p14="http://schemas.microsoft.com/office/powerpoint/2010/main" val="2406350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Assertion example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72278" y="1115551"/>
            <a:ext cx="8706679" cy="5001914"/>
          </a:xfrm>
        </p:spPr>
        <p:txBody>
          <a:bodyPr>
            <a:normAutofit fontScale="92500" lnSpcReduction="20000"/>
          </a:bodyPr>
          <a:lstStyle/>
          <a:p>
            <a:pPr marL="457200" lvl="1" indent="0">
              <a:buNone/>
            </a:pP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switch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(suit){</a:t>
            </a:r>
          </a:p>
          <a:p>
            <a:pPr marL="457200" lvl="1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case 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"CLUBS": </a:t>
            </a:r>
          </a:p>
          <a:p>
            <a:pPr marL="457200" lvl="1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mr-IN" sz="2000" dirty="0">
                <a:latin typeface="Courier Regular" pitchFamily="2" charset="0"/>
                <a:ea typeface="Courier New" charset="0"/>
                <a:cs typeface="Courier New" charset="0"/>
              </a:rPr>
              <a:t>…</a:t>
            </a:r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457200" lvl="1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break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; </a:t>
            </a:r>
          </a:p>
          <a:p>
            <a:pPr marL="457200" lvl="1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case 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"DIAMONDS":</a:t>
            </a:r>
          </a:p>
          <a:p>
            <a:pPr marL="457200" lvl="1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mr-IN" sz="2000" dirty="0">
                <a:latin typeface="Courier Regular" pitchFamily="2" charset="0"/>
                <a:ea typeface="Courier New" charset="0"/>
                <a:cs typeface="Courier New" charset="0"/>
              </a:rPr>
              <a:t>…</a:t>
            </a:r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457200" lvl="1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break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</a:p>
          <a:p>
            <a:pPr marL="457200" lvl="1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case 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"HEARTS":</a:t>
            </a:r>
          </a:p>
          <a:p>
            <a:pPr marL="457200" lvl="1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mr-IN" sz="2000" dirty="0">
                <a:latin typeface="Courier Regular" pitchFamily="2" charset="0"/>
                <a:ea typeface="Courier New" charset="0"/>
                <a:cs typeface="Courier New" charset="0"/>
              </a:rPr>
              <a:t>…</a:t>
            </a:r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457200" lvl="1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break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</a:p>
          <a:p>
            <a:pPr marL="457200" lvl="1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case 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"SPADES":</a:t>
            </a:r>
          </a:p>
          <a:p>
            <a:pPr marL="457200" lvl="1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mr-IN" sz="2000" dirty="0">
                <a:latin typeface="Courier Regular" pitchFamily="2" charset="0"/>
                <a:ea typeface="Courier New" charset="0"/>
                <a:cs typeface="Courier New" charset="0"/>
              </a:rPr>
              <a:t>…</a:t>
            </a:r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457200" lvl="1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break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</a:p>
          <a:p>
            <a:pPr marL="457200" lvl="1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default</a:t>
            </a:r>
            <a:r>
              <a:rPr lang="en-US" sz="2000" dirty="0" smtClean="0">
                <a:latin typeface="Courier Regular" pitchFamily="2" charset="0"/>
                <a:ea typeface="Courier New" charset="0"/>
                <a:cs typeface="Courier New" charset="0"/>
              </a:rPr>
              <a:t>: // if we get here, false it is…</a:t>
            </a:r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457200" lvl="1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assert 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false : "unexpected suit " + suit;</a:t>
            </a:r>
          </a:p>
          <a:p>
            <a:pPr marL="457200" lvl="1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="" xmlns:p14="http://schemas.microsoft.com/office/powerpoint/2010/main" val="819304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Assertion usage guidelines</a:t>
            </a:r>
          </a:p>
        </p:txBody>
      </p:sp>
      <p:sp>
        <p:nvSpPr>
          <p:cNvPr id="4" name="Content Placeholder 4"/>
          <p:cNvSpPr>
            <a:spLocks noGrp="1"/>
          </p:cNvSpPr>
          <p:nvPr>
            <p:ph idx="1"/>
          </p:nvPr>
        </p:nvSpPr>
        <p:spPr>
          <a:xfrm>
            <a:off x="173038" y="1116013"/>
            <a:ext cx="8705850" cy="5002212"/>
          </a:xfrm>
        </p:spPr>
        <p:txBody>
          <a:bodyPr>
            <a:normAutofit/>
          </a:bodyPr>
          <a:lstStyle/>
          <a:p>
            <a:r>
              <a:rPr lang="en-US" sz="2400" dirty="0"/>
              <a:t>Because assertions are not guaranteed to be enabled, they should not be required for program correctness</a:t>
            </a:r>
          </a:p>
          <a:p>
            <a:r>
              <a:rPr lang="en-US" sz="2400" dirty="0"/>
              <a:t>It follows that assertions should not be used to: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Check arguments in public methods, because specification has to be obeyed regardless</a:t>
            </a:r>
          </a:p>
          <a:p>
            <a:pPr lvl="2"/>
            <a:r>
              <a:rPr lang="en-US" sz="2000" dirty="0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Throwing an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IllegalArgumentException</a:t>
            </a:r>
            <a:r>
              <a:rPr lang="en-US" sz="2000" dirty="0"/>
              <a:t> is preferred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Produce side-effects</a:t>
            </a:r>
          </a:p>
          <a:p>
            <a:pPr lvl="2"/>
            <a:r>
              <a:rPr lang="en-US" sz="2000" dirty="0"/>
              <a:t>E.g.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assert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matrixa.add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matrixb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); // from lab #3</a:t>
            </a:r>
          </a:p>
          <a:p>
            <a:pPr lvl="2"/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Addition will not be performed if assertions are disabled</a:t>
            </a:r>
          </a:p>
          <a:p>
            <a:pPr lvl="3"/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Program semantics will change!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3508901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Debugger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72278" y="1115551"/>
            <a:ext cx="8757176" cy="5205736"/>
          </a:xfrm>
        </p:spPr>
        <p:txBody>
          <a:bodyPr>
            <a:normAutofit/>
          </a:bodyPr>
          <a:lstStyle/>
          <a:p>
            <a:r>
              <a:rPr lang="en-US" sz="2400" dirty="0"/>
              <a:t>A debugger is a software development tool that lets us pause execution, inspect internal state, and execute in “slow motion”</a:t>
            </a:r>
          </a:p>
          <a:p>
            <a:r>
              <a:rPr lang="en-US" sz="2400" dirty="0"/>
              <a:t>The workflow is as follows: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Pick line of code where the debugging is to start, known as a breakpoint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Run the program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If and when the breakpoint is reached, execution will halt and you will be able to inspect the program’s state and step through the program one line at a time. There two different types of step commands:</a:t>
            </a:r>
          </a:p>
          <a:p>
            <a:pPr marL="1257300" lvl="2" indent="-400050">
              <a:buFont typeface="+mj-lt"/>
              <a:buAutoNum type="romanLcPeriod"/>
            </a:pPr>
            <a:r>
              <a:rPr lang="en-US" sz="1800" dirty="0"/>
              <a:t>Step: execute the next line of code without drilling down into method calls</a:t>
            </a:r>
          </a:p>
          <a:p>
            <a:pPr marL="1314450" lvl="2" indent="-457200">
              <a:buFont typeface="+mj-lt"/>
              <a:buAutoNum type="romanLcPeriod"/>
            </a:pPr>
            <a:r>
              <a:rPr lang="en-US" sz="1800" dirty="0"/>
              <a:t>Step into: execute the next line of code, but if that line involves a method call, step inside it so its execution can be debugged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The continue command can be used at any time to resume program execution</a:t>
            </a:r>
          </a:p>
          <a:p>
            <a:pPr marL="914400" lvl="1" indent="-457200"/>
            <a:endParaRPr lang="en-US" sz="2000" dirty="0"/>
          </a:p>
          <a:p>
            <a:pPr marL="514350" indent="-457200">
              <a:buFont typeface="+mj-lt"/>
              <a:buAutoNum type="arabicPeriod"/>
            </a:pPr>
            <a:endParaRPr lang="en-US" sz="2400" dirty="0"/>
          </a:p>
          <a:p>
            <a:pPr marL="914400" lvl="1" indent="-457200">
              <a:buFont typeface="+mj-lt"/>
              <a:buAutoNum type="arabicPeriod"/>
            </a:pPr>
            <a:endParaRPr lang="en-US" sz="20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2828730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 err="1"/>
              <a:t>BlueJ’s</a:t>
            </a:r>
            <a:r>
              <a:rPr lang="en-US" dirty="0"/>
              <a:t> debugger: breakpoints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72278" y="1115551"/>
            <a:ext cx="3286539" cy="5205736"/>
          </a:xfrm>
        </p:spPr>
        <p:txBody>
          <a:bodyPr>
            <a:normAutofit/>
          </a:bodyPr>
          <a:lstStyle/>
          <a:p>
            <a:r>
              <a:rPr lang="en-US" sz="2000" dirty="0"/>
              <a:t>Setting a breakpoint is done by clicking on the left sidebar</a:t>
            </a:r>
          </a:p>
          <a:p>
            <a:pPr lvl="1"/>
            <a:r>
              <a:rPr lang="en-US" sz="1800" dirty="0"/>
              <a:t>The file must be compiled for this to work</a:t>
            </a:r>
          </a:p>
          <a:p>
            <a:pPr lvl="1"/>
            <a:r>
              <a:rPr lang="en-US" sz="1800" dirty="0"/>
              <a:t>A white sidebar indicates a compiled file, a grey one indicates an </a:t>
            </a:r>
            <a:r>
              <a:rPr lang="en-US" sz="1800" dirty="0" err="1"/>
              <a:t>uncompiled</a:t>
            </a:r>
            <a:r>
              <a:rPr lang="en-US" sz="1800" dirty="0"/>
              <a:t> file</a:t>
            </a:r>
            <a:endParaRPr lang="en-US" sz="2000" dirty="0"/>
          </a:p>
          <a:p>
            <a:r>
              <a:rPr lang="en-US" sz="2000" dirty="0"/>
              <a:t>Changing the source file will automatically remove the breakpoint</a:t>
            </a:r>
          </a:p>
          <a:p>
            <a:r>
              <a:rPr lang="en-US" sz="2000" dirty="0"/>
              <a:t>Once all breakpoints have been created, run the program normally</a:t>
            </a:r>
          </a:p>
          <a:p>
            <a:endParaRPr lang="en-US" sz="2000" dirty="0"/>
          </a:p>
          <a:p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3914" y="1115551"/>
            <a:ext cx="6029580" cy="551389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10803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70093</TotalTime>
  <Words>1761</Words>
  <Application>Microsoft Macintosh PowerPoint</Application>
  <PresentationFormat>On-screen Show (4:3)</PresentationFormat>
  <Paragraphs>338</Paragraphs>
  <Slides>26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CMPU-102-01 Fall 2021 Data Structures and Algorithms</vt:lpstr>
      <vt:lpstr>Debugging</vt:lpstr>
      <vt:lpstr>Program correctness</vt:lpstr>
      <vt:lpstr>Debugging</vt:lpstr>
      <vt:lpstr>Catching bugs early: assert</vt:lpstr>
      <vt:lpstr>Assertion example</vt:lpstr>
      <vt:lpstr>Assertion usage guidelines</vt:lpstr>
      <vt:lpstr>Debugger</vt:lpstr>
      <vt:lpstr>BlueJ’s debugger: breakpoints</vt:lpstr>
      <vt:lpstr>BlueJ’s debugger: execution</vt:lpstr>
      <vt:lpstr>More about methods</vt:lpstr>
      <vt:lpstr>What is a method, really?</vt:lpstr>
      <vt:lpstr>Utility methods</vt:lpstr>
      <vt:lpstr>Useful utility methods in the Math class</vt:lpstr>
      <vt:lpstr>In-class exercise: powers of two</vt:lpstr>
      <vt:lpstr>In-class exercise: powers of two solution</vt:lpstr>
      <vt:lpstr>Instance methods</vt:lpstr>
      <vt:lpstr>Method calls as messages</vt:lpstr>
      <vt:lpstr>Constructor methods</vt:lpstr>
      <vt:lpstr>Getters and setters</vt:lpstr>
      <vt:lpstr>Method side effects</vt:lpstr>
      <vt:lpstr>Parameter passing</vt:lpstr>
      <vt:lpstr>Parameter passing: in-class exercise</vt:lpstr>
      <vt:lpstr>The root of the class hierarchy</vt:lpstr>
      <vt:lpstr>Method overriding (1/2)</vt:lpstr>
      <vt:lpstr>Method overriding (2/2)</vt:lpstr>
    </vt:vector>
  </TitlesOfParts>
  <Company>Universidade do Porto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cmpu-102 data structures</dc:title>
  <dc:creator>Rui Meireles;Peter Lemieszewski</dc:creator>
  <cp:lastModifiedBy>olga Lemieszewski</cp:lastModifiedBy>
  <cp:revision>1817</cp:revision>
  <cp:lastPrinted>2019-10-01T16:00:05Z</cp:lastPrinted>
  <dcterms:created xsi:type="dcterms:W3CDTF">2011-11-22T14:51:59Z</dcterms:created>
  <dcterms:modified xsi:type="dcterms:W3CDTF">2021-10-12T18:41:19Z</dcterms:modified>
</cp:coreProperties>
</file>