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8"/>
  </p:notesMasterIdLst>
  <p:handoutMasterIdLst>
    <p:handoutMasterId r:id="rId29"/>
  </p:handoutMasterIdLst>
  <p:sldIdLst>
    <p:sldId id="685" r:id="rId2"/>
    <p:sldId id="869" r:id="rId3"/>
    <p:sldId id="870" r:id="rId4"/>
    <p:sldId id="871" r:id="rId5"/>
    <p:sldId id="872" r:id="rId6"/>
    <p:sldId id="873" r:id="rId7"/>
    <p:sldId id="874" r:id="rId8"/>
    <p:sldId id="875" r:id="rId9"/>
    <p:sldId id="876" r:id="rId10"/>
    <p:sldId id="877" r:id="rId11"/>
    <p:sldId id="878" r:id="rId12"/>
    <p:sldId id="879" r:id="rId13"/>
    <p:sldId id="880" r:id="rId14"/>
    <p:sldId id="881" r:id="rId15"/>
    <p:sldId id="882" r:id="rId16"/>
    <p:sldId id="883" r:id="rId17"/>
    <p:sldId id="884" r:id="rId18"/>
    <p:sldId id="885" r:id="rId19"/>
    <p:sldId id="886" r:id="rId20"/>
    <p:sldId id="887" r:id="rId21"/>
    <p:sldId id="888" r:id="rId22"/>
    <p:sldId id="889" r:id="rId23"/>
    <p:sldId id="890" r:id="rId24"/>
    <p:sldId id="891" r:id="rId25"/>
    <p:sldId id="892" r:id="rId26"/>
    <p:sldId id="893" r:id="rId2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685"/>
            <p14:sldId id="686"/>
            <p14:sldId id="687"/>
            <p14:sldId id="688"/>
            <p14:sldId id="861"/>
            <p14:sldId id="860"/>
            <p14:sldId id="868"/>
            <p14:sldId id="866"/>
            <p14:sldId id="867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362" autoAdjust="0"/>
    <p:restoredTop sz="95982" autoAdjust="0"/>
  </p:normalViewPr>
  <p:slideViewPr>
    <p:cSldViewPr snapToGrid="0" snapToObjects="1">
      <p:cViewPr varScale="1">
        <p:scale>
          <a:sx n="46" d="100"/>
          <a:sy n="46" d="100"/>
        </p:scale>
        <p:origin x="-1221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7506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596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624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35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2926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0E62467-E891-104F-89EC-B310A5BD40F7}" type="slidenum">
              <a:rPr lang="en-US" altLang="en-US" sz="1200">
                <a:latin typeface="Times" charset="0"/>
              </a:rPr>
              <a:pPr/>
              <a:t>14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503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5880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F00EED4-68A0-2349-B6DB-19CAE22412C2}" type="slidenum">
              <a:rPr lang="en-US" altLang="en-US" sz="1200">
                <a:latin typeface="Times" charset="0"/>
              </a:rPr>
              <a:pPr/>
              <a:t>15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5918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3725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F00EED4-68A0-2349-B6DB-19CAE22412C2}" type="slidenum">
              <a:rPr lang="en-US" altLang="en-US" sz="1200">
                <a:latin typeface="Times" charset="0"/>
              </a:rPr>
              <a:pPr/>
              <a:t>16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5918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795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7020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E2097BC-726B-0246-B93C-FF61925D5D82}" type="slidenum">
              <a:rPr lang="en-US" altLang="en-US" sz="1200">
                <a:latin typeface="Times" charset="0"/>
              </a:rPr>
              <a:pPr/>
              <a:t>18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5058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I can delete this slide in </a:t>
            </a:r>
            <a:r>
              <a:rPr lang="en-US">
                <a:cs typeface="+mn-cs"/>
              </a:rPr>
              <a:t>the future.</a:t>
            </a:r>
          </a:p>
        </p:txBody>
      </p:sp>
    </p:spTree>
    <p:extLst>
      <p:ext uri="{BB962C8B-B14F-4D97-AF65-F5344CB8AC3E}">
        <p14:creationId xmlns="" xmlns:p14="http://schemas.microsoft.com/office/powerpoint/2010/main" val="39317213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811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12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53260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08298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3167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Queen of hearts</a:t>
            </a:r>
          </a:p>
          <a:p>
            <a:r>
              <a:rPr lang="en-US" dirty="0"/>
              <a:t>White queen, red queen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87135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89373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37153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046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9243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Grace Hopper 1947 at </a:t>
            </a:r>
            <a:r>
              <a:rPr lang="en-US" dirty="0" err="1"/>
              <a:t>Havard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146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138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751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6531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1165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358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Week 7: Debugging Review,</a:t>
            </a:r>
          </a:p>
          <a:p>
            <a:r>
              <a:rPr lang="en-US" sz="4000" b="1" dirty="0" smtClean="0"/>
              <a:t>Methods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1204531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execution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1243336"/>
          </a:xfrm>
        </p:spPr>
        <p:txBody>
          <a:bodyPr>
            <a:normAutofit/>
          </a:bodyPr>
          <a:lstStyle/>
          <a:p>
            <a:r>
              <a:rPr lang="en-US" sz="2400" dirty="0"/>
              <a:t>Execution will halt at breakpoints and you’ll be able to inspect the call stack, the variable contents, and step through the program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837" y="1818461"/>
            <a:ext cx="5583322" cy="5105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2479962"/>
            <a:ext cx="6917635" cy="4364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41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methods</a:t>
            </a:r>
          </a:p>
        </p:txBody>
      </p:sp>
    </p:spTree>
    <p:extLst>
      <p:ext uri="{BB962C8B-B14F-4D97-AF65-F5344CB8AC3E}">
        <p14:creationId xmlns="" xmlns:p14="http://schemas.microsoft.com/office/powerpoint/2010/main" val="133565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What is a method, really?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86612" y="954116"/>
            <a:ext cx="9193362" cy="5545158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A named code block that can be referenced by its name</a:t>
            </a:r>
          </a:p>
          <a:p>
            <a:pPr lvl="1"/>
            <a:r>
              <a:rPr lang="en-US" sz="2200" dirty="0"/>
              <a:t>Input: specified by parameter list</a:t>
            </a:r>
          </a:p>
          <a:p>
            <a:pPr lvl="1"/>
            <a:r>
              <a:rPr lang="en-US" sz="2200" dirty="0"/>
              <a:t>Output: optional return value</a:t>
            </a:r>
          </a:p>
          <a:p>
            <a:r>
              <a:rPr lang="en-US" sz="2600" dirty="0"/>
              <a:t>Methods:</a:t>
            </a:r>
          </a:p>
          <a:p>
            <a:pPr lvl="1"/>
            <a:r>
              <a:rPr lang="en-US" sz="2200" dirty="0"/>
              <a:t>Implement algorithms</a:t>
            </a:r>
          </a:p>
          <a:p>
            <a:pPr lvl="1"/>
            <a:r>
              <a:rPr lang="en-US" sz="2200" dirty="0"/>
              <a:t>Hide complexity</a:t>
            </a:r>
          </a:p>
          <a:p>
            <a:pPr lvl="1"/>
            <a:r>
              <a:rPr lang="en-US" sz="2200" dirty="0"/>
              <a:t>Allow us to break down complex problems into multiple simpler ones</a:t>
            </a:r>
          </a:p>
          <a:p>
            <a:pPr lvl="2"/>
            <a:r>
              <a:rPr lang="en-US" sz="1900" dirty="0"/>
              <a:t>Decomposition</a:t>
            </a:r>
            <a:endParaRPr lang="en-US" sz="2200" dirty="0"/>
          </a:p>
          <a:p>
            <a:r>
              <a:rPr lang="en-US" sz="2600" dirty="0"/>
              <a:t>Format:</a:t>
            </a:r>
            <a:endParaRPr lang="en-US" sz="2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[access]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returnType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methodName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&gt;(&lt;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paramList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&gt;){ // sign.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19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// method body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E.g. compute the area of a rectangle: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rectArea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h,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l){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h*l; }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774A3A3-A65E-4644-A00B-BAA8A833D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824" y="1947445"/>
            <a:ext cx="3289300" cy="749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4512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Utility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4775" y="1123645"/>
            <a:ext cx="8617106" cy="4862166"/>
          </a:xfrm>
        </p:spPr>
        <p:txBody>
          <a:bodyPr>
            <a:normAutofit/>
          </a:bodyPr>
          <a:lstStyle/>
          <a:p>
            <a:r>
              <a:rPr lang="en-US" sz="2800" dirty="0"/>
              <a:t>Methods that implement well-defined algorithms whose output depends solely on its parameters</a:t>
            </a:r>
          </a:p>
          <a:p>
            <a:pPr lvl="1"/>
            <a:r>
              <a:rPr lang="en-US" sz="2400" b="1" dirty="0"/>
              <a:t>I.e. they don’t depend on additional state, e.g. instance variables</a:t>
            </a:r>
          </a:p>
          <a:p>
            <a:r>
              <a:rPr lang="en-US" sz="2800" dirty="0"/>
              <a:t>They are typically implemented as </a:t>
            </a:r>
            <a:r>
              <a:rPr lang="en-US" sz="2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800" dirty="0"/>
              <a:t> methods</a:t>
            </a:r>
          </a:p>
          <a:p>
            <a:pPr lvl="1"/>
            <a:r>
              <a:rPr lang="en-US" sz="2400" dirty="0"/>
              <a:t>Called as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.methodName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  <a:endParaRPr lang="en-US" sz="1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2306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808" name="Rectangle 24"/>
          <p:cNvSpPr>
            <a:spLocks noChangeArrowheads="1"/>
          </p:cNvSpPr>
          <p:nvPr/>
        </p:nvSpPr>
        <p:spPr bwMode="auto">
          <a:xfrm>
            <a:off x="471268" y="1051752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.abs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09" name="Rectangle 25"/>
          <p:cNvSpPr>
            <a:spLocks noChangeArrowheads="1"/>
          </p:cNvSpPr>
          <p:nvPr/>
        </p:nvSpPr>
        <p:spPr bwMode="auto">
          <a:xfrm>
            <a:off x="3662143" y="1051752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absolute value of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34" name="Rectangle 50"/>
          <p:cNvSpPr>
            <a:spLocks noChangeArrowheads="1"/>
          </p:cNvSpPr>
          <p:nvPr/>
        </p:nvSpPr>
        <p:spPr bwMode="auto">
          <a:xfrm>
            <a:off x="471268" y="1410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.min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35" name="Rectangle 51"/>
          <p:cNvSpPr>
            <a:spLocks noChangeArrowheads="1"/>
          </p:cNvSpPr>
          <p:nvPr/>
        </p:nvSpPr>
        <p:spPr bwMode="auto">
          <a:xfrm>
            <a:off x="3662143" y="1410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smaller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and </a:t>
            </a:r>
            <a:r>
              <a:rPr lang="en-US" sz="1800" i="1">
                <a:ea typeface="ＭＳ Ｐゴシック" charset="0"/>
              </a:rPr>
              <a:t>y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48" name="Rectangle 64"/>
          <p:cNvSpPr>
            <a:spLocks noChangeArrowheads="1"/>
          </p:cNvSpPr>
          <p:nvPr/>
        </p:nvSpPr>
        <p:spPr bwMode="auto">
          <a:xfrm>
            <a:off x="471268" y="1766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.max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49" name="Rectangle 65"/>
          <p:cNvSpPr>
            <a:spLocks noChangeArrowheads="1"/>
          </p:cNvSpPr>
          <p:nvPr/>
        </p:nvSpPr>
        <p:spPr bwMode="auto">
          <a:xfrm>
            <a:off x="3662143" y="1766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larger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and </a:t>
            </a:r>
            <a:r>
              <a:rPr lang="en-US" sz="1800" i="1">
                <a:ea typeface="ＭＳ Ｐゴシック" charset="0"/>
              </a:rPr>
              <a:t>y</a:t>
            </a:r>
          </a:p>
        </p:txBody>
      </p:sp>
      <p:sp>
        <p:nvSpPr>
          <p:cNvPr id="502850" name="Rectangle 66"/>
          <p:cNvSpPr>
            <a:spLocks noChangeArrowheads="1"/>
          </p:cNvSpPr>
          <p:nvPr/>
        </p:nvSpPr>
        <p:spPr bwMode="auto">
          <a:xfrm>
            <a:off x="471268" y="2121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.sqrt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1" name="Rectangle 67"/>
          <p:cNvSpPr>
            <a:spLocks noChangeArrowheads="1"/>
          </p:cNvSpPr>
          <p:nvPr/>
        </p:nvSpPr>
        <p:spPr bwMode="auto">
          <a:xfrm>
            <a:off x="3662143" y="2121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square root of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52" name="Rectangle 68"/>
          <p:cNvSpPr>
            <a:spLocks noChangeArrowheads="1"/>
          </p:cNvSpPr>
          <p:nvPr/>
        </p:nvSpPr>
        <p:spPr bwMode="auto">
          <a:xfrm>
            <a:off x="471268" y="2477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.log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3" name="Rectangle 69"/>
          <p:cNvSpPr>
            <a:spLocks noChangeArrowheads="1"/>
          </p:cNvSpPr>
          <p:nvPr/>
        </p:nvSpPr>
        <p:spPr bwMode="auto">
          <a:xfrm>
            <a:off x="3662143" y="2477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natural logarithm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(log</a:t>
            </a:r>
            <a:r>
              <a:rPr lang="en-US" sz="1600" i="1" baseline="-25000">
                <a:ea typeface="ＭＳ Ｐゴシック" charset="0"/>
              </a:rPr>
              <a:t>e</a:t>
            </a:r>
            <a:r>
              <a:rPr lang="en-US" sz="1800">
                <a:ea typeface="ＭＳ Ｐゴシック" charset="0"/>
              </a:rPr>
              <a:t>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4" name="Rectangle 70"/>
          <p:cNvSpPr>
            <a:spLocks noChangeArrowheads="1"/>
          </p:cNvSpPr>
          <p:nvPr/>
        </p:nvSpPr>
        <p:spPr bwMode="auto">
          <a:xfrm>
            <a:off x="471268" y="28329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.exp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5" name="Rectangle 71"/>
          <p:cNvSpPr>
            <a:spLocks noChangeArrowheads="1"/>
          </p:cNvSpPr>
          <p:nvPr/>
        </p:nvSpPr>
        <p:spPr bwMode="auto">
          <a:xfrm>
            <a:off x="3662143" y="28329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inverse logarithm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(</a:t>
            </a:r>
            <a:r>
              <a:rPr lang="en-US" sz="1800" i="1">
                <a:ea typeface="ＭＳ Ｐゴシック" charset="0"/>
              </a:rPr>
              <a:t>e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600" i="1" baseline="45000">
                <a:ea typeface="ＭＳ Ｐゴシック" charset="0"/>
              </a:rPr>
              <a:t>x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6" name="Rectangle 72"/>
          <p:cNvSpPr>
            <a:spLocks noChangeArrowheads="1"/>
          </p:cNvSpPr>
          <p:nvPr/>
        </p:nvSpPr>
        <p:spPr bwMode="auto">
          <a:xfrm>
            <a:off x="471268" y="3188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.pow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,</a:t>
            </a:r>
            <a:r>
              <a:rPr lang="en-US" sz="800" dirty="0">
                <a:latin typeface="Courier" pitchFamily="2" charset="0"/>
                <a:ea typeface="ＭＳ Ｐゴシック" charset="0"/>
              </a:rPr>
              <a:t> 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y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</a:p>
        </p:txBody>
      </p:sp>
      <p:sp>
        <p:nvSpPr>
          <p:cNvPr id="502857" name="Rectangle 73"/>
          <p:cNvSpPr>
            <a:spLocks noChangeArrowheads="1"/>
          </p:cNvSpPr>
          <p:nvPr/>
        </p:nvSpPr>
        <p:spPr bwMode="auto">
          <a:xfrm>
            <a:off x="3662143" y="3188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value of 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1800">
                <a:ea typeface="ＭＳ Ｐゴシック" charset="0"/>
              </a:rPr>
              <a:t> raised to the </a:t>
            </a:r>
            <a:r>
              <a:rPr lang="en-US" sz="1800" i="1">
                <a:ea typeface="ＭＳ Ｐゴシック" charset="0"/>
              </a:rPr>
              <a:t>y</a:t>
            </a:r>
            <a:r>
              <a:rPr lang="en-US" sz="1800">
                <a:ea typeface="ＭＳ Ｐゴシック" charset="0"/>
              </a:rPr>
              <a:t> power (</a:t>
            </a:r>
            <a:r>
              <a:rPr lang="en-US" sz="1800" i="1">
                <a:ea typeface="ＭＳ Ｐゴシック" charset="0"/>
              </a:rPr>
              <a:t>x</a:t>
            </a:r>
            <a:r>
              <a:rPr lang="en-US" sz="800" i="1">
                <a:ea typeface="ＭＳ Ｐゴシック" charset="0"/>
              </a:rPr>
              <a:t> </a:t>
            </a:r>
            <a:r>
              <a:rPr lang="en-US" sz="1600" i="1" baseline="45000">
                <a:ea typeface="ＭＳ Ｐゴシック" charset="0"/>
              </a:rPr>
              <a:t>y</a:t>
            </a:r>
            <a:r>
              <a:rPr lang="en-US" sz="400" i="1">
                <a:ea typeface="ＭＳ Ｐゴシック" charset="0"/>
              </a:rPr>
              <a:t> </a:t>
            </a:r>
            <a:r>
              <a:rPr lang="en-US" sz="1800">
                <a:ea typeface="ＭＳ Ｐゴシック" charset="0"/>
              </a:rPr>
              <a:t>)</a:t>
            </a:r>
          </a:p>
        </p:txBody>
      </p:sp>
      <p:sp>
        <p:nvSpPr>
          <p:cNvPr id="502858" name="Rectangle 74"/>
          <p:cNvSpPr>
            <a:spLocks noChangeArrowheads="1"/>
          </p:cNvSpPr>
          <p:nvPr/>
        </p:nvSpPr>
        <p:spPr bwMode="auto">
          <a:xfrm>
            <a:off x="471268" y="3544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.sin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59" name="Rectangle 75"/>
          <p:cNvSpPr>
            <a:spLocks noChangeArrowheads="1"/>
          </p:cNvSpPr>
          <p:nvPr/>
        </p:nvSpPr>
        <p:spPr bwMode="auto">
          <a:xfrm>
            <a:off x="3662143" y="3544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 dirty="0">
                <a:ea typeface="ＭＳ Ｐゴシック" charset="0"/>
              </a:rPr>
              <a:t>Returns the sine of </a:t>
            </a:r>
            <a:r>
              <a:rPr lang="en-US" sz="1800" i="1" dirty="0">
                <a:ea typeface="ＭＳ Ｐゴシック" charset="0"/>
              </a:rPr>
              <a:t>theta,</a:t>
            </a:r>
            <a:r>
              <a:rPr lang="en-US" sz="1800" dirty="0">
                <a:ea typeface="ＭＳ Ｐゴシック" charset="0"/>
              </a:rPr>
              <a:t> measured in radians</a:t>
            </a:r>
          </a:p>
        </p:txBody>
      </p:sp>
      <p:sp>
        <p:nvSpPr>
          <p:cNvPr id="502860" name="Rectangle 76"/>
          <p:cNvSpPr>
            <a:spLocks noChangeArrowheads="1"/>
          </p:cNvSpPr>
          <p:nvPr/>
        </p:nvSpPr>
        <p:spPr bwMode="auto">
          <a:xfrm>
            <a:off x="471268" y="3899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.cos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1" name="Rectangle 77"/>
          <p:cNvSpPr>
            <a:spLocks noChangeArrowheads="1"/>
          </p:cNvSpPr>
          <p:nvPr/>
        </p:nvSpPr>
        <p:spPr bwMode="auto">
          <a:xfrm>
            <a:off x="3662143" y="3899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cosine of </a:t>
            </a:r>
            <a:r>
              <a:rPr lang="en-US" sz="1800" i="1">
                <a:ea typeface="ＭＳ Ｐゴシック" charset="0"/>
              </a:rPr>
              <a:t>theta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62" name="Rectangle 78"/>
          <p:cNvSpPr>
            <a:spLocks noChangeArrowheads="1"/>
          </p:cNvSpPr>
          <p:nvPr/>
        </p:nvSpPr>
        <p:spPr bwMode="auto">
          <a:xfrm>
            <a:off x="471268" y="4255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.tan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theta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3" name="Rectangle 79"/>
          <p:cNvSpPr>
            <a:spLocks noChangeArrowheads="1"/>
          </p:cNvSpPr>
          <p:nvPr/>
        </p:nvSpPr>
        <p:spPr bwMode="auto">
          <a:xfrm>
            <a:off x="3662143" y="4255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tangent of </a:t>
            </a:r>
            <a:r>
              <a:rPr lang="en-US" sz="1800" i="1">
                <a:ea typeface="ＭＳ Ｐゴシック" charset="0"/>
              </a:rPr>
              <a:t>theta</a:t>
            </a:r>
          </a:p>
        </p:txBody>
      </p:sp>
      <p:sp>
        <p:nvSpPr>
          <p:cNvPr id="502864" name="Rectangle 80"/>
          <p:cNvSpPr>
            <a:spLocks noChangeArrowheads="1"/>
          </p:cNvSpPr>
          <p:nvPr/>
        </p:nvSpPr>
        <p:spPr bwMode="auto">
          <a:xfrm>
            <a:off x="471268" y="46109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.asin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5" name="Rectangle 81"/>
          <p:cNvSpPr>
            <a:spLocks noChangeArrowheads="1"/>
          </p:cNvSpPr>
          <p:nvPr/>
        </p:nvSpPr>
        <p:spPr bwMode="auto">
          <a:xfrm>
            <a:off x="3662143" y="46109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sine is </a:t>
            </a:r>
            <a:r>
              <a:rPr lang="en-US" sz="1800" i="1">
                <a:ea typeface="ＭＳ Ｐゴシック" charset="0"/>
              </a:rPr>
              <a:t>x</a:t>
            </a:r>
            <a:endParaRPr lang="en-US" sz="1800">
              <a:ea typeface="ＭＳ Ｐゴシック" charset="0"/>
            </a:endParaRPr>
          </a:p>
        </p:txBody>
      </p:sp>
      <p:sp>
        <p:nvSpPr>
          <p:cNvPr id="502866" name="Rectangle 82"/>
          <p:cNvSpPr>
            <a:spLocks noChangeArrowheads="1"/>
          </p:cNvSpPr>
          <p:nvPr/>
        </p:nvSpPr>
        <p:spPr bwMode="auto">
          <a:xfrm>
            <a:off x="471268" y="49665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.acos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7" name="Rectangle 83"/>
          <p:cNvSpPr>
            <a:spLocks noChangeArrowheads="1"/>
          </p:cNvSpPr>
          <p:nvPr/>
        </p:nvSpPr>
        <p:spPr bwMode="auto">
          <a:xfrm>
            <a:off x="3662143" y="49665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cosine is </a:t>
            </a:r>
            <a:r>
              <a:rPr lang="en-US" sz="1800" i="1">
                <a:ea typeface="ＭＳ Ｐゴシック" charset="0"/>
              </a:rPr>
              <a:t>x</a:t>
            </a:r>
          </a:p>
        </p:txBody>
      </p:sp>
      <p:sp>
        <p:nvSpPr>
          <p:cNvPr id="502868" name="Rectangle 84"/>
          <p:cNvSpPr>
            <a:spLocks noChangeArrowheads="1"/>
          </p:cNvSpPr>
          <p:nvPr/>
        </p:nvSpPr>
        <p:spPr bwMode="auto">
          <a:xfrm>
            <a:off x="471268" y="53221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.atan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>
                <a:latin typeface="Courier" pitchFamily="2" charset="0"/>
                <a:ea typeface="ＭＳ Ｐゴシック" charset="0"/>
              </a:rPr>
              <a:t>x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69" name="Rectangle 85"/>
          <p:cNvSpPr>
            <a:spLocks noChangeArrowheads="1"/>
          </p:cNvSpPr>
          <p:nvPr/>
        </p:nvSpPr>
        <p:spPr bwMode="auto">
          <a:xfrm>
            <a:off x="3662143" y="53221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Returns the angle whose tangent is </a:t>
            </a:r>
            <a:r>
              <a:rPr lang="en-US" sz="1800" i="1">
                <a:ea typeface="ＭＳ Ｐゴシック" charset="0"/>
              </a:rPr>
              <a:t>x</a:t>
            </a:r>
          </a:p>
        </p:txBody>
      </p:sp>
      <p:sp>
        <p:nvSpPr>
          <p:cNvPr id="502870" name="Rectangle 86"/>
          <p:cNvSpPr>
            <a:spLocks noChangeArrowheads="1"/>
          </p:cNvSpPr>
          <p:nvPr/>
        </p:nvSpPr>
        <p:spPr bwMode="auto">
          <a:xfrm>
            <a:off x="471268" y="56777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.toRadians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 err="1">
                <a:latin typeface="Courier" pitchFamily="2" charset="0"/>
                <a:ea typeface="ＭＳ Ｐゴシック" charset="0"/>
              </a:rPr>
              <a:t>degs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71" name="Rectangle 87"/>
          <p:cNvSpPr>
            <a:spLocks noChangeArrowheads="1"/>
          </p:cNvSpPr>
          <p:nvPr/>
        </p:nvSpPr>
        <p:spPr bwMode="auto">
          <a:xfrm>
            <a:off x="3662143" y="56777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C</a:t>
            </a:r>
            <a:r>
              <a:rPr lang="en-US" sz="1800">
                <a:solidFill>
                  <a:srgbClr val="000000"/>
                </a:solidFill>
                <a:ea typeface="ＭＳ Ｐゴシック" charset="0"/>
              </a:rPr>
              <a:t>onverts an angle from degrees to radians</a:t>
            </a:r>
          </a:p>
        </p:txBody>
      </p:sp>
      <p:sp>
        <p:nvSpPr>
          <p:cNvPr id="502872" name="Rectangle 88"/>
          <p:cNvSpPr>
            <a:spLocks noChangeArrowheads="1"/>
          </p:cNvSpPr>
          <p:nvPr/>
        </p:nvSpPr>
        <p:spPr bwMode="auto">
          <a:xfrm>
            <a:off x="471268" y="6033327"/>
            <a:ext cx="3192463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ＭＳ Ｐゴシック" charset="0"/>
              </a:rPr>
              <a:t>Math</a:t>
            </a:r>
            <a:r>
              <a:rPr lang="en-US" sz="1800" dirty="0" err="1">
                <a:latin typeface="Courier" pitchFamily="2" charset="0"/>
                <a:ea typeface="ＭＳ Ｐゴシック" charset="0"/>
              </a:rPr>
              <a:t>.toDegrees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(</a:t>
            </a:r>
            <a:r>
              <a:rPr lang="en-US" sz="1800" i="1" dirty="0" err="1">
                <a:latin typeface="Courier" pitchFamily="2" charset="0"/>
                <a:ea typeface="ＭＳ Ｐゴシック" charset="0"/>
              </a:rPr>
              <a:t>rads</a:t>
            </a:r>
            <a:r>
              <a:rPr lang="en-US" sz="1800" dirty="0">
                <a:latin typeface="Courier" pitchFamily="2" charset="0"/>
                <a:ea typeface="ＭＳ Ｐゴシック" charset="0"/>
              </a:rPr>
              <a:t>)</a:t>
            </a:r>
            <a:endParaRPr lang="en-US" dirty="0">
              <a:latin typeface="Courier" pitchFamily="2" charset="0"/>
              <a:ea typeface="ＭＳ Ｐゴシック" charset="0"/>
            </a:endParaRPr>
          </a:p>
        </p:txBody>
      </p:sp>
      <p:sp>
        <p:nvSpPr>
          <p:cNvPr id="502873" name="Rectangle 89"/>
          <p:cNvSpPr>
            <a:spLocks noChangeArrowheads="1"/>
          </p:cNvSpPr>
          <p:nvPr/>
        </p:nvSpPr>
        <p:spPr bwMode="auto">
          <a:xfrm>
            <a:off x="3662143" y="6033327"/>
            <a:ext cx="5038725" cy="365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1800">
                <a:ea typeface="ＭＳ Ｐゴシック" charset="0"/>
              </a:rPr>
              <a:t>C</a:t>
            </a:r>
            <a:r>
              <a:rPr lang="en-US" sz="1800">
                <a:solidFill>
                  <a:srgbClr val="000000"/>
                </a:solidFill>
                <a:ea typeface="ＭＳ Ｐゴシック" charset="0"/>
              </a:rPr>
              <a:t>onverts an angle from radians to degrees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8" y="-912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Useful utility methods in 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dirty="0"/>
              <a:t> class</a:t>
            </a:r>
          </a:p>
        </p:txBody>
      </p:sp>
    </p:spTree>
    <p:extLst>
      <p:ext uri="{BB962C8B-B14F-4D97-AF65-F5344CB8AC3E}">
        <p14:creationId xmlns="" xmlns:p14="http://schemas.microsoft.com/office/powerpoint/2010/main" val="474797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1" name="Rectangle 3"/>
          <p:cNvSpPr>
            <a:spLocks noChangeArrowheads="1"/>
          </p:cNvSpPr>
          <p:nvPr/>
        </p:nvSpPr>
        <p:spPr bwMode="auto">
          <a:xfrm>
            <a:off x="225081" y="1127564"/>
            <a:ext cx="8609427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Write a utility method called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isPowerOfTwo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800100" lvl="1" indent="-342900" algn="just">
              <a:lnSpc>
                <a:spcPct val="85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Input: an integer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n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800100" lvl="1" indent="-342900" algn="just">
              <a:lnSpc>
                <a:spcPct val="85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Output: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true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if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a power of two (i.e. 1, 2, 4, 8, 16, 32,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etc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), and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false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otherwise.  </a:t>
            </a:r>
          </a:p>
        </p:txBody>
      </p:sp>
      <p:sp>
        <p:nvSpPr>
          <p:cNvPr id="590855" name="Text Box 7"/>
          <p:cNvSpPr txBox="1">
            <a:spLocks noChangeArrowheads="1"/>
          </p:cNvSpPr>
          <p:nvPr/>
        </p:nvSpPr>
        <p:spPr bwMode="auto">
          <a:xfrm>
            <a:off x="894772" y="2819592"/>
            <a:ext cx="735445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public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static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boolean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ＭＳ Ｐゴシック" charset="0"/>
              </a:rPr>
              <a:t>isPowerOfTwo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 n){</a:t>
            </a:r>
          </a:p>
          <a:p>
            <a:pPr>
              <a:defRPr/>
            </a:pPr>
            <a:r>
              <a:rPr lang="en-US" sz="2200" dirty="0">
                <a:latin typeface="Courier Regular" pitchFamily="2" charset="0"/>
                <a:ea typeface="ＭＳ Ｐゴシック" charset="0"/>
              </a:rPr>
              <a:t>   ...</a:t>
            </a:r>
          </a:p>
          <a:p>
            <a:pPr>
              <a:defRPr/>
            </a:pPr>
            <a:r>
              <a:rPr lang="en-US" sz="2200" dirty="0">
                <a:latin typeface="Courier Regular" pitchFamily="2" charset="0"/>
                <a:ea typeface="ＭＳ Ｐゴシック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exercise: powers of two</a:t>
            </a:r>
          </a:p>
        </p:txBody>
      </p:sp>
    </p:spTree>
    <p:extLst>
      <p:ext uri="{BB962C8B-B14F-4D97-AF65-F5344CB8AC3E}">
        <p14:creationId xmlns="" xmlns:p14="http://schemas.microsoft.com/office/powerpoint/2010/main" val="3982673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1" name="Rectangle 3"/>
          <p:cNvSpPr>
            <a:spLocks noChangeArrowheads="1"/>
          </p:cNvSpPr>
          <p:nvPr/>
        </p:nvSpPr>
        <p:spPr bwMode="auto">
          <a:xfrm>
            <a:off x="225081" y="1015834"/>
            <a:ext cx="8609427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Input: an integer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n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342900" indent="-342900" algn="just">
              <a:lnSpc>
                <a:spcPct val="85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Output: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true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if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n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is a power of two (i.e. 1, 2, 4, 8, 16, 32,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etc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), and </a:t>
            </a:r>
            <a:r>
              <a:rPr lang="en-US" sz="2400" b="1" dirty="0">
                <a:latin typeface="Calibri" charset="0"/>
                <a:ea typeface="Calibri" charset="0"/>
                <a:cs typeface="Calibri" charset="0"/>
              </a:rPr>
              <a:t>false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otherwise. </a:t>
            </a:r>
          </a:p>
        </p:txBody>
      </p:sp>
      <p:sp>
        <p:nvSpPr>
          <p:cNvPr id="590855" name="Text Box 7"/>
          <p:cNvSpPr txBox="1">
            <a:spLocks noChangeArrowheads="1"/>
          </p:cNvSpPr>
          <p:nvPr/>
        </p:nvSpPr>
        <p:spPr bwMode="auto">
          <a:xfrm>
            <a:off x="1567615" y="3636162"/>
            <a:ext cx="592435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public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static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boolean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isPowerOfTwo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n){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if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(n &lt; 1) 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     return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false;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while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(n &gt; 1) {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if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(n % 2 != 0) 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			return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false;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   n /= 2;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}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return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true;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4" y="-114693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In-class exercise: powers of two solution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="" xmlns:a16="http://schemas.microsoft.com/office/drawing/2014/main" id="{B77DCE97-7036-C34A-8B7E-E829AE9E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615" y="2158834"/>
            <a:ext cx="601192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public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static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boolean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isPowerOfTwo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n){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 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= 1; 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  for 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(;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&lt; n;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*=2);</a:t>
            </a:r>
          </a:p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  return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dirty="0" err="1">
                <a:latin typeface="Courier Regular" pitchFamily="2" charset="0"/>
                <a:ea typeface="ＭＳ Ｐゴシック" charset="0"/>
              </a:rPr>
              <a:t>i</a:t>
            </a:r>
            <a:r>
              <a:rPr lang="en-US" dirty="0">
                <a:latin typeface="Courier Regular" pitchFamily="2" charset="0"/>
                <a:ea typeface="ＭＳ Ｐゴシック" charset="0"/>
              </a:rPr>
              <a:t> == n;</a:t>
            </a:r>
          </a:p>
          <a:p>
            <a:pPr>
              <a:defRPr/>
            </a:pPr>
            <a:r>
              <a:rPr lang="en-US" dirty="0">
                <a:latin typeface="Courier Regular" pitchFamily="2" charset="0"/>
                <a:ea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8488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Instance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44842" y="1064753"/>
            <a:ext cx="8746758" cy="4862166"/>
          </a:xfrm>
        </p:spPr>
        <p:txBody>
          <a:bodyPr>
            <a:normAutofit/>
          </a:bodyPr>
          <a:lstStyle/>
          <a:p>
            <a:r>
              <a:rPr lang="en-US" sz="2400" dirty="0"/>
              <a:t>Methods whose output depends not only on the method arguments but also on an instance’s state</a:t>
            </a:r>
          </a:p>
          <a:p>
            <a:pPr lvl="1"/>
            <a:r>
              <a:rPr lang="en-US" sz="2000" dirty="0"/>
              <a:t>Instance can be thought of as an implicit/hidden argument to the method</a:t>
            </a:r>
          </a:p>
          <a:p>
            <a:r>
              <a:rPr lang="en-US" sz="2400" dirty="0"/>
              <a:t>Not static, called as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objName.methodName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</a:p>
          <a:p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51817" y="2770824"/>
            <a:ext cx="760628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class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(){</a:t>
            </a:r>
          </a:p>
          <a:p>
            <a:pPr>
              <a:defRPr/>
            </a:pPr>
            <a:r>
              <a:rPr lang="en-US" sz="2000" dirty="0">
                <a:latin typeface="Courier Regular" pitchFamily="2" charset="0"/>
                <a:ea typeface="ＭＳ Ｐゴシック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String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name;</a:t>
            </a:r>
          </a:p>
          <a:p>
            <a:pPr>
              <a:defRPr/>
            </a:pPr>
            <a:r>
              <a:rPr lang="en-US" sz="2000" dirty="0">
                <a:latin typeface="Courier Regular" pitchFamily="2" charset="0"/>
                <a:ea typeface="ＭＳ Ｐゴシック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String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name) {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.name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= name; }</a:t>
            </a:r>
          </a:p>
          <a:p>
            <a:pPr>
              <a:defRPr/>
            </a:pPr>
            <a:r>
              <a:rPr lang="en-US" sz="2000" dirty="0">
                <a:latin typeface="Courier Regular" pitchFamily="2" charset="0"/>
                <a:ea typeface="ＭＳ Ｐゴシック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String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getName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() 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return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name; }</a:t>
            </a:r>
          </a:p>
          <a:p>
            <a:pPr>
              <a:defRPr/>
            </a:pPr>
            <a:r>
              <a:rPr lang="en-US" sz="2000" dirty="0">
                <a:latin typeface="Courier Regular" pitchFamily="2" charset="0"/>
                <a:ea typeface="ＭＳ Ｐゴシック" charset="0"/>
              </a:rPr>
              <a:t>}</a:t>
            </a:r>
          </a:p>
          <a:p>
            <a:pPr>
              <a:defRPr/>
            </a:pPr>
            <a:endParaRPr lang="en-US" sz="2000" dirty="0">
              <a:latin typeface="Courier Regular" pitchFamily="2" charset="0"/>
              <a:ea typeface="ＭＳ Ｐゴシック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andre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new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("Andre");</a:t>
            </a:r>
          </a:p>
          <a:p>
            <a:pPr>
              <a:defRPr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mary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new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Person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("Mary");</a:t>
            </a:r>
          </a:p>
          <a:p>
            <a:pPr>
              <a:defRPr/>
            </a:pPr>
            <a:endParaRPr lang="en-US" sz="2000" dirty="0">
              <a:latin typeface="Courier Regular" pitchFamily="2" charset="0"/>
              <a:ea typeface="ＭＳ Ｐゴシック" charset="0"/>
            </a:endParaRPr>
          </a:p>
          <a:p>
            <a:pPr>
              <a:defRPr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andre.getName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());</a:t>
            </a:r>
          </a:p>
          <a:p>
            <a:pPr>
              <a:defRPr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ＭＳ Ｐゴシック" charset="0"/>
              </a:rPr>
              <a:t>mary.getName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());</a:t>
            </a:r>
          </a:p>
          <a:p>
            <a:pPr>
              <a:defRPr/>
            </a:pPr>
            <a:endParaRPr lang="en-US" sz="2000" dirty="0">
              <a:latin typeface="Courier Regular" pitchFamily="2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7966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482600" y="1155700"/>
            <a:ext cx="8128000" cy="117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In object-oriented languages like Java, the act of calling a method is often described in terms of </a:t>
            </a: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sending a message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to an object.  For example, the method call:</a:t>
            </a:r>
          </a:p>
        </p:txBody>
      </p:sp>
      <p:sp>
        <p:nvSpPr>
          <p:cNvPr id="504850" name="Text Box 18"/>
          <p:cNvSpPr txBox="1">
            <a:spLocks noChangeArrowheads="1"/>
          </p:cNvSpPr>
          <p:nvPr/>
        </p:nvSpPr>
        <p:spPr bwMode="auto">
          <a:xfrm>
            <a:off x="1371600" y="2202960"/>
            <a:ext cx="7086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dirty="0" err="1">
                <a:latin typeface="Courier Regular" pitchFamily="2" charset="0"/>
                <a:ea typeface="ＭＳ Ｐゴシック" charset="0"/>
              </a:rPr>
              <a:t>rect.setColor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Color</a:t>
            </a:r>
            <a:r>
              <a:rPr lang="en-US" sz="2200" dirty="0" err="1">
                <a:latin typeface="Courier Regular" pitchFamily="2" charset="0"/>
                <a:ea typeface="ＭＳ Ｐゴシック" charset="0"/>
              </a:rPr>
              <a:t>.RED</a:t>
            </a:r>
            <a:r>
              <a:rPr lang="en-US" sz="2200" dirty="0">
                <a:latin typeface="Courier Regular" pitchFamily="2" charset="0"/>
                <a:ea typeface="ＭＳ Ｐゴシック" charset="0"/>
              </a:rPr>
              <a:t>);</a:t>
            </a:r>
          </a:p>
        </p:txBody>
      </p:sp>
      <p:sp>
        <p:nvSpPr>
          <p:cNvPr id="504852" name="Rectangle 20"/>
          <p:cNvSpPr>
            <a:spLocks noChangeArrowheads="1"/>
          </p:cNvSpPr>
          <p:nvPr/>
        </p:nvSpPr>
        <p:spPr bwMode="auto">
          <a:xfrm>
            <a:off x="482600" y="2782888"/>
            <a:ext cx="8128000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	is regarded metaphorically as sending a message to the </a:t>
            </a:r>
            <a:r>
              <a:rPr lang="en-US" sz="2000" b="1" dirty="0" err="1">
                <a:latin typeface="Calibri" charset="0"/>
                <a:ea typeface="Calibri" charset="0"/>
                <a:cs typeface="Calibri" charset="0"/>
              </a:rPr>
              <a:t>rect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object asking it to change its color to red.</a:t>
            </a:r>
          </a:p>
        </p:txBody>
      </p:sp>
      <p:sp>
        <p:nvSpPr>
          <p:cNvPr id="504853" name="Rectangle 21"/>
          <p:cNvSpPr>
            <a:spLocks noChangeArrowheads="1"/>
          </p:cNvSpPr>
          <p:nvPr/>
        </p:nvSpPr>
        <p:spPr bwMode="auto">
          <a:xfrm>
            <a:off x="4013200" y="3657600"/>
            <a:ext cx="1333500" cy="5349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371600" y="3657600"/>
            <a:ext cx="2641600" cy="336550"/>
            <a:chOff x="864" y="2304"/>
            <a:chExt cx="1664" cy="212"/>
          </a:xfrm>
        </p:grpSpPr>
        <p:sp>
          <p:nvSpPr>
            <p:cNvPr id="504854" name="Line 22"/>
            <p:cNvSpPr>
              <a:spLocks noChangeShapeType="1"/>
            </p:cNvSpPr>
            <p:nvPr/>
          </p:nvSpPr>
          <p:spPr bwMode="auto">
            <a:xfrm>
              <a:off x="864" y="2480"/>
              <a:ext cx="16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504855" name="Text Box 23"/>
            <p:cNvSpPr txBox="1">
              <a:spLocks noChangeArrowheads="1"/>
            </p:cNvSpPr>
            <p:nvPr/>
          </p:nvSpPr>
          <p:spPr bwMode="auto">
            <a:xfrm>
              <a:off x="864" y="2304"/>
              <a:ext cx="16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600" dirty="0" err="1">
                  <a:latin typeface="Courier Regular" pitchFamily="2" charset="0"/>
                  <a:ea typeface="ＭＳ Ｐゴシック" charset="0"/>
                </a:rPr>
                <a:t>setColor</a:t>
              </a:r>
              <a:r>
                <a:rPr lang="en-US" sz="1600" dirty="0">
                  <a:latin typeface="Courier Regular" pitchFamily="2" charset="0"/>
                  <a:ea typeface="ＭＳ Ｐゴシック" charset="0"/>
                </a:rPr>
                <a:t>(</a:t>
              </a:r>
              <a:r>
                <a:rPr lang="en-US" sz="1600" dirty="0" err="1">
                  <a:solidFill>
                    <a:srgbClr val="00B050"/>
                  </a:solidFill>
                  <a:latin typeface="Courier Regular" pitchFamily="2" charset="0"/>
                  <a:ea typeface="ＭＳ Ｐゴシック" charset="0"/>
                </a:rPr>
                <a:t>Color</a:t>
              </a:r>
              <a:r>
                <a:rPr lang="en-US" sz="1600" dirty="0" err="1">
                  <a:latin typeface="Courier Regular" pitchFamily="2" charset="0"/>
                  <a:ea typeface="ＭＳ Ｐゴシック" charset="0"/>
                </a:rPr>
                <a:t>.RED</a:t>
              </a:r>
              <a:r>
                <a:rPr lang="en-US" sz="1600" dirty="0">
                  <a:latin typeface="Courier Regular" pitchFamily="2" charset="0"/>
                  <a:ea typeface="ＭＳ Ｐゴシック" charset="0"/>
                </a:rPr>
                <a:t>)</a:t>
              </a:r>
            </a:p>
          </p:txBody>
        </p:sp>
      </p:grpSp>
      <p:sp>
        <p:nvSpPr>
          <p:cNvPr id="504856" name="Rectangle 24"/>
          <p:cNvSpPr>
            <a:spLocks noChangeArrowheads="1"/>
          </p:cNvSpPr>
          <p:nvPr/>
        </p:nvSpPr>
        <p:spPr bwMode="auto">
          <a:xfrm>
            <a:off x="4013200" y="3657600"/>
            <a:ext cx="1333500" cy="53498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504851" name="Rectangle 19"/>
          <p:cNvSpPr>
            <a:spLocks noChangeArrowheads="1"/>
          </p:cNvSpPr>
          <p:nvPr/>
        </p:nvSpPr>
        <p:spPr bwMode="auto">
          <a:xfrm>
            <a:off x="492125" y="4452938"/>
            <a:ext cx="8128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ea typeface="ＭＳ Ｐゴシック" charset="0"/>
              </a:rPr>
              <a:t>The object to which a message is sent is called the </a:t>
            </a:r>
            <a:r>
              <a:rPr lang="en-US" sz="2000" b="1" dirty="0">
                <a:ea typeface="ＭＳ Ｐゴシック" charset="0"/>
              </a:rPr>
              <a:t>receiver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</p:spPr>
        <p:txBody>
          <a:bodyPr/>
          <a:lstStyle/>
          <a:p>
            <a:r>
              <a:rPr lang="en-US" dirty="0"/>
              <a:t>Method calls as messages</a:t>
            </a:r>
          </a:p>
        </p:txBody>
      </p:sp>
    </p:spTree>
    <p:extLst>
      <p:ext uri="{BB962C8B-B14F-4D97-AF65-F5344CB8AC3E}">
        <p14:creationId xmlns="" xmlns:p14="http://schemas.microsoft.com/office/powerpoint/2010/main" val="3755199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Constructor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2"/>
            <a:ext cx="8826485" cy="5383722"/>
          </a:xfrm>
        </p:spPr>
        <p:txBody>
          <a:bodyPr>
            <a:normAutofit lnSpcReduction="10000"/>
          </a:bodyPr>
          <a:lstStyle/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Used to create new object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Always same name as class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No return value in signature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But actually return reference to newly-created object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Typically initialize instance fields. E.g.: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/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name; }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"John Doe"; }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Called with </a:t>
            </a:r>
            <a:r>
              <a:rPr lang="en-US" sz="26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2600" dirty="0"/>
              <a:t> keyword, e.g.: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Catherine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886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Debugging</a:t>
            </a:r>
          </a:p>
        </p:txBody>
      </p:sp>
    </p:spTree>
    <p:extLst>
      <p:ext uri="{BB962C8B-B14F-4D97-AF65-F5344CB8AC3E}">
        <p14:creationId xmlns="" xmlns:p14="http://schemas.microsoft.com/office/powerpoint/2010/main" val="4144831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0" y="-163926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Getters and setters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56284" y="987477"/>
            <a:ext cx="8525021" cy="574244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If class fields are made public, they can be modified by external parties in potentially harmful ways </a:t>
            </a:r>
          </a:p>
          <a:p>
            <a:r>
              <a:rPr lang="en-US" sz="2600" dirty="0"/>
              <a:t>One way to deal with this is to make field private and:</a:t>
            </a:r>
          </a:p>
          <a:p>
            <a:pPr lvl="1"/>
            <a:r>
              <a:rPr lang="en-US" sz="2200" dirty="0"/>
              <a:t>Have a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getX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200" dirty="0"/>
              <a:t> method to allow others to read it</a:t>
            </a:r>
          </a:p>
          <a:p>
            <a:pPr lvl="1"/>
            <a:r>
              <a:rPr lang="en-US" sz="2200" dirty="0"/>
              <a:t>Have a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setX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200" dirty="0"/>
              <a:t> method to allow others to change it in a controlled way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E.g.: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getPercentage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(){</a:t>
            </a:r>
          </a:p>
          <a:p>
            <a:pPr marL="400050" lvl="1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.pcent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}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void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setPercentage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&gt;= 0 &amp;&amp;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&lt;= 100)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           </a:t>
            </a:r>
            <a:r>
              <a:rPr lang="en-US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.pcent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  }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	}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307626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0" y="-163926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side effects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40779" y="987477"/>
            <a:ext cx="8604837" cy="5742447"/>
          </a:xfrm>
        </p:spPr>
        <p:txBody>
          <a:bodyPr>
            <a:normAutofit/>
          </a:bodyPr>
          <a:lstStyle/>
          <a:p>
            <a:r>
              <a:rPr lang="en-US" sz="2600" dirty="0"/>
              <a:t>When a method changes some state that outlives the method itself we say it has </a:t>
            </a:r>
            <a:r>
              <a:rPr lang="en-US" sz="2600" b="1" dirty="0"/>
              <a:t>side effects</a:t>
            </a:r>
          </a:p>
          <a:p>
            <a:r>
              <a:rPr lang="en-US" sz="2600" dirty="0"/>
              <a:t>E.g. setter methods typically have a </a:t>
            </a:r>
            <a:r>
              <a:rPr lang="en-US" sz="2600" dirty="0">
                <a:solidFill>
                  <a:srgbClr val="0000FF"/>
                </a:solidFill>
                <a:latin typeface="Courier" pitchFamily="2" charset="0"/>
              </a:rPr>
              <a:t>void</a:t>
            </a:r>
            <a:r>
              <a:rPr lang="en-US" sz="2600" dirty="0"/>
              <a:t> return type</a:t>
            </a:r>
          </a:p>
          <a:p>
            <a:pPr lvl="1"/>
            <a:r>
              <a:rPr lang="en-US" sz="2200" dirty="0"/>
              <a:t>Usefulness is the side effect of a certain instance variable changing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 </a:t>
            </a:r>
            <a:r>
              <a:rPr lang="en-US" sz="21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Test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void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setPercentage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1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&gt;= 0 &amp;&amp;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&lt;= 100)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        </a:t>
            </a:r>
            <a:r>
              <a:rPr lang="en-US" sz="21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.pcent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100" dirty="0" err="1">
                <a:latin typeface="Courier Regular" pitchFamily="2" charset="0"/>
                <a:ea typeface="Courier New" charset="0"/>
                <a:cs typeface="Courier New" charset="0"/>
              </a:rPr>
              <a:t>pcent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  }</a:t>
            </a:r>
          </a:p>
          <a:p>
            <a:pPr marL="0" indent="0">
              <a:buNone/>
            </a:pP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</p:txBody>
      </p:sp>
    </p:spTree>
    <p:extLst>
      <p:ext uri="{BB962C8B-B14F-4D97-AF65-F5344CB8AC3E}">
        <p14:creationId xmlns="" xmlns:p14="http://schemas.microsoft.com/office/powerpoint/2010/main" val="21235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Parameter passing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85829" y="1138548"/>
            <a:ext cx="8634998" cy="4862166"/>
          </a:xfrm>
        </p:spPr>
        <p:txBody>
          <a:bodyPr>
            <a:normAutofit/>
          </a:bodyPr>
          <a:lstStyle/>
          <a:p>
            <a:r>
              <a:rPr lang="en-US" sz="2400" dirty="0"/>
              <a:t>There are two general strategies: by value and by reference</a:t>
            </a:r>
          </a:p>
          <a:p>
            <a:r>
              <a:rPr lang="en-US" sz="2400" dirty="0"/>
              <a:t>Java passes arguments by value (</a:t>
            </a:r>
            <a:r>
              <a:rPr lang="en-US" sz="2400" b="1" dirty="0"/>
              <a:t>pass-by-value</a:t>
            </a:r>
            <a:r>
              <a:rPr lang="en-US" sz="2400" dirty="0"/>
              <a:t>):</a:t>
            </a:r>
          </a:p>
          <a:p>
            <a:pPr lvl="1"/>
            <a:r>
              <a:rPr lang="en-US" sz="2000" dirty="0"/>
              <a:t>Primitive types: the method receives a copy of the contents</a:t>
            </a:r>
          </a:p>
          <a:p>
            <a:pPr lvl="1"/>
            <a:r>
              <a:rPr lang="en-US" sz="2000" dirty="0"/>
              <a:t>Object-reference types: the method receives a copy of the reference</a:t>
            </a:r>
          </a:p>
          <a:p>
            <a:r>
              <a:rPr lang="en-US" sz="2400" dirty="0"/>
              <a:t>Implications</a:t>
            </a:r>
          </a:p>
          <a:p>
            <a:pPr lvl="1"/>
            <a:r>
              <a:rPr lang="en-US" sz="2000" dirty="0"/>
              <a:t>Changes to value of primitive-type variables </a:t>
            </a:r>
            <a:r>
              <a:rPr lang="en-US" sz="2000" b="1" dirty="0"/>
              <a:t>will not</a:t>
            </a:r>
            <a:r>
              <a:rPr lang="en-US" sz="2000" dirty="0"/>
              <a:t> propagate outside of method</a:t>
            </a:r>
          </a:p>
          <a:p>
            <a:pPr lvl="1"/>
            <a:r>
              <a:rPr lang="en-US" sz="2000" dirty="0"/>
              <a:t>Changes to object contents </a:t>
            </a:r>
            <a:r>
              <a:rPr lang="en-US" sz="2000" b="1" dirty="0"/>
              <a:t>will</a:t>
            </a:r>
            <a:r>
              <a:rPr lang="en-US" sz="2000" dirty="0"/>
              <a:t> propagate outside of method</a:t>
            </a:r>
            <a:endParaRPr lang="en-US" sz="2400" dirty="0"/>
          </a:p>
          <a:p>
            <a:r>
              <a:rPr lang="en-US" sz="2400" b="1" dirty="0"/>
              <a:t>The same logic applies to return values</a:t>
            </a:r>
          </a:p>
          <a:p>
            <a:pPr lvl="1"/>
            <a:r>
              <a:rPr lang="en-US" sz="2000" dirty="0"/>
              <a:t>If a method returns a reference to an object, the object may be changed outside of the method</a:t>
            </a:r>
          </a:p>
        </p:txBody>
      </p:sp>
    </p:spTree>
    <p:extLst>
      <p:ext uri="{BB962C8B-B14F-4D97-AF65-F5344CB8AC3E}">
        <p14:creationId xmlns="" xmlns:p14="http://schemas.microsoft.com/office/powerpoint/2010/main" val="42563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Parameter passing: in-class exercise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7882" y="899652"/>
            <a:ext cx="8255356" cy="560274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What does this program print?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name; }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endParaRPr lang="en-US" sz="2400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someMethod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p,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age++;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Roger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p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Ronald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Hatter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Ronald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 = 10;</a:t>
            </a:r>
          </a:p>
          <a:p>
            <a:pPr marL="0" indent="0">
              <a:buNone/>
            </a:pP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someMethod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(p, age);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Name: %s, age: %d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p.name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, age);</a:t>
            </a:r>
          </a:p>
        </p:txBody>
      </p:sp>
    </p:spTree>
    <p:extLst>
      <p:ext uri="{BB962C8B-B14F-4D97-AF65-F5344CB8AC3E}">
        <p14:creationId xmlns="" xmlns:p14="http://schemas.microsoft.com/office/powerpoint/2010/main" val="2072246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root of the class hierarchy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61444" y="1611086"/>
            <a:ext cx="5926348" cy="4493671"/>
          </a:xfrm>
        </p:spPr>
        <p:txBody>
          <a:bodyPr>
            <a:normAutofit/>
          </a:bodyPr>
          <a:lstStyle/>
          <a:p>
            <a:r>
              <a:rPr lang="en-US" sz="2400" dirty="0"/>
              <a:t>Useful methods inherited from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Object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equals(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</a:p>
          <a:p>
            <a:pPr lvl="2"/>
            <a:r>
              <a:rPr lang="en-US" sz="1600" dirty="0"/>
              <a:t>Returns true if both instance and argument refer to the same object</a:t>
            </a:r>
          </a:p>
          <a:p>
            <a:pPr lvl="2"/>
            <a:r>
              <a:rPr lang="en-US" sz="1600" dirty="0"/>
              <a:t>E.g.</a:t>
            </a:r>
            <a:r>
              <a:rPr lang="en-US" sz="1600" dirty="0">
                <a:latin typeface="Courier Regular" pitchFamily="2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("Mary");</a:t>
            </a:r>
          </a:p>
          <a:p>
            <a:pPr marL="457200" lvl="1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     </a:t>
            </a:r>
            <a:r>
              <a:rPr lang="en-US" sz="16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b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("Mary");</a:t>
            </a:r>
          </a:p>
          <a:p>
            <a:pPr marL="457200" lvl="1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     </a:t>
            </a:r>
            <a:r>
              <a:rPr lang="en-US" sz="16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a.equals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(b); // false</a:t>
            </a:r>
          </a:p>
          <a:p>
            <a:pPr marL="457200" lvl="1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		</a:t>
            </a:r>
            <a:r>
              <a:rPr lang="en-US" sz="16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c = a;</a:t>
            </a:r>
          </a:p>
          <a:p>
            <a:pPr marL="457200" lvl="1" indent="0">
              <a:buNone/>
            </a:pP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16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a.equals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(c); // true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</a:p>
          <a:p>
            <a:pPr lvl="2"/>
            <a:r>
              <a:rPr lang="en-US" sz="1600" dirty="0"/>
              <a:t>Returns a </a:t>
            </a: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600" dirty="0"/>
              <a:t> representation of the instance</a:t>
            </a:r>
          </a:p>
          <a:p>
            <a:pPr lvl="2"/>
            <a:r>
              <a:rPr lang="en-US" sz="1600" dirty="0"/>
              <a:t>Returns "</a:t>
            </a:r>
            <a:r>
              <a:rPr lang="en-US" sz="1600" dirty="0" err="1"/>
              <a:t>ClassName@hashCode</a:t>
            </a:r>
            <a:r>
              <a:rPr lang="en-US" sz="1600" dirty="0"/>
              <a:t>”</a:t>
            </a:r>
          </a:p>
          <a:p>
            <a:pPr lvl="3"/>
            <a:r>
              <a:rPr lang="en-US" sz="1600" dirty="0"/>
              <a:t>E.g. Person@232204a1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0040" y="1707207"/>
            <a:ext cx="2209800" cy="40767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E73F754F-184B-884E-9A62-D3FB02B90CD2}"/>
              </a:ext>
            </a:extLst>
          </p:cNvPr>
          <p:cNvSpPr txBox="1">
            <a:spLocks/>
          </p:cNvSpPr>
          <p:nvPr/>
        </p:nvSpPr>
        <p:spPr>
          <a:xfrm>
            <a:off x="161444" y="1050236"/>
            <a:ext cx="7273496" cy="560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All classes implicitly inherit from class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Object</a:t>
            </a:r>
          </a:p>
        </p:txBody>
      </p:sp>
    </p:spTree>
    <p:extLst>
      <p:ext uri="{BB962C8B-B14F-4D97-AF65-F5344CB8AC3E}">
        <p14:creationId xmlns="" xmlns:p14="http://schemas.microsoft.com/office/powerpoint/2010/main" val="20242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overriding (1/2)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7882" y="1115553"/>
            <a:ext cx="8255356" cy="5263476"/>
          </a:xfrm>
        </p:spPr>
        <p:txBody>
          <a:bodyPr>
            <a:normAutofit/>
          </a:bodyPr>
          <a:lstStyle/>
          <a:p>
            <a:r>
              <a:rPr lang="en-US" sz="2400" dirty="0"/>
              <a:t>Subclasses can replace a superclass' method implementation by specifying a method with the same signature</a:t>
            </a:r>
          </a:p>
          <a:p>
            <a:pPr lvl="1"/>
            <a:r>
              <a:rPr lang="en-US" sz="2000" dirty="0"/>
              <a:t>Same name, return type, and parameter list</a:t>
            </a:r>
          </a:p>
          <a:p>
            <a:r>
              <a:rPr lang="en-US" sz="2400" dirty="0"/>
              <a:t>We call this method </a:t>
            </a:r>
            <a:r>
              <a:rPr lang="en-US" sz="2400" b="1" dirty="0"/>
              <a:t>overriding</a:t>
            </a:r>
          </a:p>
          <a:p>
            <a:r>
              <a:rPr lang="en-US" sz="2400" dirty="0"/>
              <a:t>At runtime, the subclass method will be the one executed</a:t>
            </a:r>
          </a:p>
          <a:p>
            <a:pPr lvl="1"/>
            <a:r>
              <a:rPr lang="en-US" sz="2000" dirty="0"/>
              <a:t>Even in situations like these: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  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m(){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0; }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  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m(){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1; } 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}	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s.m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72464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overriding (2/2)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7882" y="1115553"/>
            <a:ext cx="8255356" cy="5244906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8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3100" dirty="0"/>
              <a:t> and </a:t>
            </a:r>
            <a:r>
              <a:rPr lang="en-US" sz="2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 equals(</a:t>
            </a:r>
            <a:r>
              <a:rPr lang="en-US" sz="2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  <a:r>
              <a:rPr lang="en-US" sz="3100" dirty="0"/>
              <a:t> are commonly overwritten. E.g.: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public class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equals(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o){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(o </a:t>
            </a:r>
            <a:r>
              <a:rPr lang="en-US" sz="24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instanceof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) &amp;&amp;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    ((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)o).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== </a:t>
            </a:r>
            <a:r>
              <a:rPr lang="en-US" sz="24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</a:pPr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(){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"Name: " + </a:t>
            </a:r>
            <a:r>
              <a:rPr lang="en-US" sz="24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+ 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    ",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: " + </a:t>
            </a:r>
            <a:r>
              <a:rPr lang="en-US" sz="24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34173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correctness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2705" y="1115551"/>
            <a:ext cx="8971722" cy="5205736"/>
          </a:xfrm>
        </p:spPr>
        <p:txBody>
          <a:bodyPr>
            <a:normAutofit/>
          </a:bodyPr>
          <a:lstStyle/>
          <a:p>
            <a:r>
              <a:rPr lang="en-US" sz="2400" dirty="0"/>
              <a:t>Should be our first and major goal</a:t>
            </a:r>
          </a:p>
          <a:p>
            <a:pPr lvl="1"/>
            <a:r>
              <a:rPr lang="en-US" sz="2000" dirty="0"/>
              <a:t>Second is efficiency</a:t>
            </a:r>
          </a:p>
          <a:p>
            <a:r>
              <a:rPr lang="en-US" sz="2400" dirty="0"/>
              <a:t>Types of errors</a:t>
            </a:r>
          </a:p>
          <a:p>
            <a:pPr lvl="1"/>
            <a:r>
              <a:rPr lang="en-US" sz="2000" dirty="0"/>
              <a:t>Syntax errors</a:t>
            </a:r>
          </a:p>
          <a:p>
            <a:pPr lvl="2"/>
            <a:r>
              <a:rPr lang="en-US" sz="1800" dirty="0"/>
              <a:t>Written code does not translate into a valid set of instructions</a:t>
            </a:r>
          </a:p>
          <a:p>
            <a:pPr lvl="2"/>
            <a:r>
              <a:rPr lang="en-US" sz="1800" dirty="0"/>
              <a:t>Detected at compile time</a:t>
            </a:r>
          </a:p>
          <a:p>
            <a:pPr lvl="2"/>
            <a:r>
              <a:rPr lang="en-US" sz="1800" dirty="0"/>
              <a:t>E.g. missing semi-colon at the end of statement</a:t>
            </a:r>
            <a:endParaRPr lang="en-US" sz="1600" dirty="0"/>
          </a:p>
          <a:p>
            <a:pPr lvl="1"/>
            <a:r>
              <a:rPr lang="en-US" sz="2000" b="1" dirty="0"/>
              <a:t>Semantic errors or bugs</a:t>
            </a:r>
          </a:p>
          <a:p>
            <a:pPr lvl="2"/>
            <a:r>
              <a:rPr lang="en-US" sz="1800" dirty="0"/>
              <a:t>The program doesn’t do what it is supposed to do</a:t>
            </a:r>
          </a:p>
          <a:p>
            <a:pPr lvl="2"/>
            <a:r>
              <a:rPr lang="en-US" sz="1800" dirty="0"/>
              <a:t>Mostly detected at runtime (compiler can detect some, e.g. uninitialized variable)  </a:t>
            </a:r>
          </a:p>
          <a:p>
            <a:pPr lvl="2"/>
            <a:r>
              <a:rPr lang="en-US" sz="1800" dirty="0"/>
              <a:t>E.g. program crashes when provided with a certain input or gives wrong result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40546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4389510"/>
          </a:xfrm>
        </p:spPr>
        <p:txBody>
          <a:bodyPr>
            <a:normAutofit/>
          </a:bodyPr>
          <a:lstStyle/>
          <a:p>
            <a:r>
              <a:rPr lang="en-US" sz="2400" dirty="0"/>
              <a:t>Process through which we identify and eliminate bugs</a:t>
            </a:r>
          </a:p>
          <a:p>
            <a:r>
              <a:rPr lang="en-US" sz="2400" dirty="0"/>
              <a:t>Typical bug symptoms</a:t>
            </a:r>
          </a:p>
          <a:p>
            <a:pPr lvl="1"/>
            <a:r>
              <a:rPr lang="en-US" sz="2000" dirty="0"/>
              <a:t>Uncaught exception (e.g.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NullPointerException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Unexpected output</a:t>
            </a:r>
          </a:p>
          <a:p>
            <a:pPr lvl="1"/>
            <a:r>
              <a:rPr lang="en-US" sz="2000" dirty="0"/>
              <a:t>Lack of termination (e.g. infinite loop)</a:t>
            </a:r>
          </a:p>
          <a:p>
            <a:r>
              <a:rPr lang="en-US" sz="2400" dirty="0"/>
              <a:t>Bug identification strategies</a:t>
            </a:r>
          </a:p>
          <a:p>
            <a:pPr lvl="1"/>
            <a:r>
              <a:rPr lang="en-US" sz="2000" dirty="0"/>
              <a:t>Add print messages at strategic points</a:t>
            </a:r>
          </a:p>
          <a:p>
            <a:pPr lvl="2"/>
            <a:r>
              <a:rPr lang="en-US" sz="1800" dirty="0"/>
              <a:t>Sometimes it’s the only option. E.g. on embedded systems lacking a debugger</a:t>
            </a:r>
          </a:p>
          <a:p>
            <a:pPr lvl="1"/>
            <a:r>
              <a:rPr lang="en-US" sz="2000" u="sng" dirty="0"/>
              <a:t>Assertions (recommended)</a:t>
            </a:r>
          </a:p>
          <a:p>
            <a:pPr lvl="1"/>
            <a:r>
              <a:rPr lang="en-US" sz="2000" u="sng" dirty="0"/>
              <a:t>Use a debugger (recommended)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9F402C1-4820-B446-BCA6-ACFF2EEDF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604" y="4752975"/>
            <a:ext cx="3799461" cy="1444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F5D7AAA-A386-4148-9118-C4654E976825}"/>
              </a:ext>
            </a:extLst>
          </p:cNvPr>
          <p:cNvSpPr txBox="1"/>
          <p:nvPr/>
        </p:nvSpPr>
        <p:spPr>
          <a:xfrm>
            <a:off x="4662855" y="6128546"/>
            <a:ext cx="44829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Grace Hopper found the 1</a:t>
            </a:r>
            <a:r>
              <a:rPr lang="en-US" baseline="30000" dirty="0"/>
              <a:t>st</a:t>
            </a:r>
            <a:r>
              <a:rPr lang="en-US" dirty="0"/>
              <a:t> literal bug in 1947</a:t>
            </a:r>
          </a:p>
        </p:txBody>
      </p:sp>
    </p:spTree>
    <p:extLst>
      <p:ext uri="{BB962C8B-B14F-4D97-AF65-F5344CB8AC3E}">
        <p14:creationId xmlns="" xmlns:p14="http://schemas.microsoft.com/office/powerpoint/2010/main" val="32025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Catching bugs early: 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954" y="1115550"/>
            <a:ext cx="9093190" cy="550419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/>
              <a:t> keyword can be used to test program invariants</a:t>
            </a:r>
          </a:p>
          <a:p>
            <a:r>
              <a:rPr lang="en-US" sz="2400" dirty="0"/>
              <a:t>Syntax: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0;</a:t>
            </a:r>
          </a:p>
          <a:p>
            <a:r>
              <a:rPr lang="en-US" sz="2400" dirty="0"/>
              <a:t>Semantics: </a:t>
            </a:r>
          </a:p>
          <a:p>
            <a:pPr lvl="1"/>
            <a:r>
              <a:rPr lang="en-US" sz="2200" dirty="0"/>
              <a:t>Expression should be true during normal program execution</a:t>
            </a:r>
          </a:p>
          <a:p>
            <a:pPr lvl="1"/>
            <a:r>
              <a:rPr lang="en-US" sz="2200" dirty="0"/>
              <a:t>A false expression triggers a</a:t>
            </a:r>
            <a:r>
              <a:rPr lang="en-US" sz="2000" dirty="0"/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java.lang.AssertionError</a:t>
            </a:r>
            <a:r>
              <a:rPr lang="en-US" sz="2000" dirty="0"/>
              <a:t> </a:t>
            </a:r>
            <a:r>
              <a:rPr lang="en-US" sz="2200" dirty="0"/>
              <a:t>and halts program execution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Optionally,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 :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200" dirty="0"/>
              <a:t>A </a:t>
            </a:r>
            <a:r>
              <a:rPr lang="en-US" sz="22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200" dirty="0"/>
              <a:t> representation of </a:t>
            </a:r>
            <a:r>
              <a:rPr lang="en-US" sz="2200" dirty="0" err="1">
                <a:latin typeface="Courier" pitchFamily="2" charset="0"/>
              </a:rPr>
              <a:t>msg</a:t>
            </a:r>
            <a:r>
              <a:rPr lang="en-US" sz="2200" dirty="0"/>
              <a:t> is printed along with the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AssertionError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E.g.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 : "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was: " +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r>
              <a:rPr lang="en-US" sz="2400" dirty="0"/>
              <a:t>Assertions are disabled by default</a:t>
            </a:r>
          </a:p>
          <a:p>
            <a:pPr lvl="1"/>
            <a:r>
              <a:rPr lang="en-US" sz="2200" dirty="0" smtClean="0"/>
              <a:t>Why? </a:t>
            </a:r>
            <a:r>
              <a:rPr lang="en-US" sz="2200" b="1" dirty="0" smtClean="0"/>
              <a:t>Performance </a:t>
            </a:r>
            <a:r>
              <a:rPr lang="en-US" sz="2200" dirty="0" smtClean="0"/>
              <a:t>(i.e. not for use in production code)</a:t>
            </a:r>
            <a:endParaRPr lang="en-US" sz="2200" dirty="0"/>
          </a:p>
          <a:p>
            <a:pPr lvl="1"/>
            <a:r>
              <a:rPr lang="en-US" sz="2200" dirty="0"/>
              <a:t>Enabling assertions:</a:t>
            </a:r>
          </a:p>
          <a:p>
            <a:pPr lvl="2"/>
            <a:r>
              <a:rPr lang="en-US" sz="2200" dirty="0"/>
              <a:t>Command line execution: java -</a:t>
            </a:r>
            <a:r>
              <a:rPr lang="en-US" sz="2200" dirty="0" err="1"/>
              <a:t>enableassertions</a:t>
            </a:r>
            <a:r>
              <a:rPr lang="en-US" sz="2200" dirty="0"/>
              <a:t>, or -</a:t>
            </a:r>
            <a:r>
              <a:rPr lang="en-US" sz="2200" dirty="0" err="1"/>
              <a:t>ea</a:t>
            </a:r>
            <a:endParaRPr lang="en-US" sz="2200" dirty="0"/>
          </a:p>
          <a:p>
            <a:pPr lvl="2"/>
            <a:r>
              <a:rPr lang="en-US" sz="2200" dirty="0"/>
              <a:t>Since its designed for education, </a:t>
            </a:r>
            <a:r>
              <a:rPr lang="en-US" sz="2200" b="1" dirty="0" err="1"/>
              <a:t>BlueJ</a:t>
            </a:r>
            <a:r>
              <a:rPr lang="en-US" sz="2200" b="1" dirty="0"/>
              <a:t> enables assertions automatically</a:t>
            </a:r>
          </a:p>
        </p:txBody>
      </p:sp>
    </p:spTree>
    <p:extLst>
      <p:ext uri="{BB962C8B-B14F-4D97-AF65-F5344CB8AC3E}">
        <p14:creationId xmlns="" xmlns:p14="http://schemas.microsoft.com/office/powerpoint/2010/main" val="24063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500191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(suit){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"CLUBS":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"DIAMONDS":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"HEARTS":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"SPADES":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: // if we get here, false it is…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false : "unexpected suit " + suit;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81930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usage guidelines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73038" y="1116013"/>
            <a:ext cx="8705850" cy="5002212"/>
          </a:xfrm>
        </p:spPr>
        <p:txBody>
          <a:bodyPr>
            <a:normAutofit/>
          </a:bodyPr>
          <a:lstStyle/>
          <a:p>
            <a:r>
              <a:rPr lang="en-US" sz="2400" dirty="0"/>
              <a:t>Because assertions are not guaranteed to be enabled, they should not be required for program correctness</a:t>
            </a:r>
          </a:p>
          <a:p>
            <a:r>
              <a:rPr lang="en-US" sz="2400" dirty="0"/>
              <a:t>It follows that assertions should not be used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Check arguments in public methods, because specification has to be obeyed regardless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Throwing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2000" dirty="0"/>
              <a:t> is preferred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Produce side-effects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matrixa.add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matrixb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 // from lab #3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Addition will not be performed if assertions are disabled</a:t>
            </a:r>
          </a:p>
          <a:p>
            <a:pPr lvl="3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Program semantics will change!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5089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5205736"/>
          </a:xfrm>
        </p:spPr>
        <p:txBody>
          <a:bodyPr>
            <a:normAutofit/>
          </a:bodyPr>
          <a:lstStyle/>
          <a:p>
            <a:r>
              <a:rPr lang="en-US" sz="2400" dirty="0"/>
              <a:t>A debugger is a software development tool that lets us pause execution, inspect internal state, and execute in “slow motion”</a:t>
            </a:r>
          </a:p>
          <a:p>
            <a:r>
              <a:rPr lang="en-US" sz="2400" dirty="0"/>
              <a:t>The workflow is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Pick line of code where the debugging is to start, known as a breakpoint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Run the program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and when the breakpoint is reached, execution will halt and you will be able to inspect the program’s state and step through the program one line at a time. There two different types of step commands:</a:t>
            </a:r>
          </a:p>
          <a:p>
            <a:pPr marL="1257300" lvl="2" indent="-400050">
              <a:buFont typeface="+mj-lt"/>
              <a:buAutoNum type="romanLcPeriod"/>
            </a:pPr>
            <a:r>
              <a:rPr lang="en-US" sz="1800" dirty="0"/>
              <a:t>Step: execute the next line of code without drilling down into method calls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/>
              <a:t>Step into: execute the next line of code, but if that line involves a method call, step inside it so its execution can be debugged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The continue command can be used at any time to resume program execution</a:t>
            </a:r>
          </a:p>
          <a:p>
            <a:pPr marL="914400" lvl="1" indent="-457200"/>
            <a:endParaRPr lang="en-US" sz="2000" dirty="0"/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2873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breakpoints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3286539" cy="5205736"/>
          </a:xfrm>
        </p:spPr>
        <p:txBody>
          <a:bodyPr>
            <a:normAutofit/>
          </a:bodyPr>
          <a:lstStyle/>
          <a:p>
            <a:r>
              <a:rPr lang="en-US" sz="2000" dirty="0"/>
              <a:t>Setting a breakpoint is done by clicking on the left sidebar</a:t>
            </a:r>
          </a:p>
          <a:p>
            <a:pPr lvl="1"/>
            <a:r>
              <a:rPr lang="en-US" sz="1800" dirty="0"/>
              <a:t>The file must be compiled for this to work</a:t>
            </a:r>
          </a:p>
          <a:p>
            <a:pPr lvl="1"/>
            <a:r>
              <a:rPr lang="en-US" sz="1800" dirty="0"/>
              <a:t>A white sidebar indicates a compiled file, a grey one indicates an </a:t>
            </a:r>
            <a:r>
              <a:rPr lang="en-US" sz="1800" dirty="0" err="1"/>
              <a:t>uncompiled</a:t>
            </a:r>
            <a:r>
              <a:rPr lang="en-US" sz="1800" dirty="0"/>
              <a:t> file</a:t>
            </a:r>
            <a:endParaRPr lang="en-US" sz="2000" dirty="0"/>
          </a:p>
          <a:p>
            <a:r>
              <a:rPr lang="en-US" sz="2000" dirty="0"/>
              <a:t>Changing the source file will automatically remove the breakpoint</a:t>
            </a:r>
          </a:p>
          <a:p>
            <a:r>
              <a:rPr lang="en-US" sz="2000" dirty="0"/>
              <a:t>Once all breakpoints have been created, run the program normally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14" y="1115551"/>
            <a:ext cx="6029580" cy="5513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080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70093</TotalTime>
  <Words>1761</Words>
  <Application>Microsoft Macintosh PowerPoint</Application>
  <PresentationFormat>On-screen Show (4:3)</PresentationFormat>
  <Paragraphs>338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CMPU-102-01 Fall 2021 Data Structures and Algorithms</vt:lpstr>
      <vt:lpstr>Debugging</vt:lpstr>
      <vt:lpstr>Program correctness</vt:lpstr>
      <vt:lpstr>Debugging</vt:lpstr>
      <vt:lpstr>Catching bugs early: assert</vt:lpstr>
      <vt:lpstr>Assertion example</vt:lpstr>
      <vt:lpstr>Assertion usage guidelines</vt:lpstr>
      <vt:lpstr>Debugger</vt:lpstr>
      <vt:lpstr>BlueJ’s debugger: breakpoints</vt:lpstr>
      <vt:lpstr>BlueJ’s debugger: execution</vt:lpstr>
      <vt:lpstr>More about methods</vt:lpstr>
      <vt:lpstr>What is a method, really?</vt:lpstr>
      <vt:lpstr>Utility methods</vt:lpstr>
      <vt:lpstr>Useful utility methods in the Math class</vt:lpstr>
      <vt:lpstr>In-class exercise: powers of two</vt:lpstr>
      <vt:lpstr>In-class exercise: powers of two solution</vt:lpstr>
      <vt:lpstr>Instance methods</vt:lpstr>
      <vt:lpstr>Method calls as messages</vt:lpstr>
      <vt:lpstr>Constructor methods</vt:lpstr>
      <vt:lpstr>Getters and setters</vt:lpstr>
      <vt:lpstr>Method side effects</vt:lpstr>
      <vt:lpstr>Parameter passing</vt:lpstr>
      <vt:lpstr>Parameter passing: in-class exercise</vt:lpstr>
      <vt:lpstr>The root of the class hierarchy</vt:lpstr>
      <vt:lpstr>Method overriding (1/2)</vt:lpstr>
      <vt:lpstr>Method overriding (2/2)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</dc:title>
  <dc:creator>Rui Meireles;Peter Lemieszewski</dc:creator>
  <cp:lastModifiedBy>olga Lemieszewski</cp:lastModifiedBy>
  <cp:revision>1817</cp:revision>
  <cp:lastPrinted>2019-10-01T16:00:05Z</cp:lastPrinted>
  <dcterms:created xsi:type="dcterms:W3CDTF">2011-11-22T14:51:59Z</dcterms:created>
  <dcterms:modified xsi:type="dcterms:W3CDTF">2021-10-12T18:41:19Z</dcterms:modified>
</cp:coreProperties>
</file>