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tiff" ContentType="image/tif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1"/>
  </p:notesMasterIdLst>
  <p:handoutMasterIdLst>
    <p:handoutMasterId r:id="rId22"/>
  </p:handoutMasterIdLst>
  <p:sldIdLst>
    <p:sldId id="1186" r:id="rId2"/>
    <p:sldId id="1187" r:id="rId3"/>
    <p:sldId id="1188" r:id="rId4"/>
    <p:sldId id="912" r:id="rId5"/>
    <p:sldId id="910" r:id="rId6"/>
    <p:sldId id="911" r:id="rId7"/>
    <p:sldId id="1242" r:id="rId8"/>
    <p:sldId id="914" r:id="rId9"/>
    <p:sldId id="626" r:id="rId10"/>
    <p:sldId id="915" r:id="rId11"/>
    <p:sldId id="916" r:id="rId12"/>
    <p:sldId id="917" r:id="rId13"/>
    <p:sldId id="919" r:id="rId14"/>
    <p:sldId id="920" r:id="rId15"/>
    <p:sldId id="921" r:id="rId16"/>
    <p:sldId id="922" r:id="rId17"/>
    <p:sldId id="923" r:id="rId18"/>
    <p:sldId id="612" r:id="rId19"/>
    <p:sldId id="613" r:id="rId2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86"/>
            <p14:sldId id="1187"/>
            <p14:sldId id="1188"/>
            <p14:sldId id="912"/>
            <p14:sldId id="913"/>
            <p14:sldId id="910"/>
            <p14:sldId id="911"/>
            <p14:sldId id="1242"/>
            <p14:sldId id="914"/>
            <p14:sldId id="626"/>
            <p14:sldId id="915"/>
            <p14:sldId id="916"/>
            <p14:sldId id="917"/>
            <p14:sldId id="918"/>
            <p14:sldId id="919"/>
            <p14:sldId id="920"/>
            <p14:sldId id="921"/>
            <p14:sldId id="922"/>
            <p14:sldId id="923"/>
            <p14:sldId id="612"/>
            <p14:sldId id="61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22" autoAdjust="0"/>
    <p:restoredTop sz="97505" autoAdjust="0"/>
  </p:normalViewPr>
  <p:slideViewPr>
    <p:cSldViewPr snapToGrid="0" snapToObjects="1">
      <p:cViewPr varScale="1">
        <p:scale>
          <a:sx n="46" d="100"/>
          <a:sy n="46" d="100"/>
        </p:scale>
        <p:origin x="-92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6122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0947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2481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7153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3303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1211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9217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5970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fld id="{84D88027-7DB0-C042-B08B-7EF407300B65}" type="slidenum">
              <a:rPr lang="en-US" altLang="en-US" sz="1200">
                <a:latin typeface="Times" charset="0"/>
              </a:rPr>
              <a:pPr/>
              <a:t>17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7833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Should I introduce these classes earlier in the course?</a:t>
            </a:r>
          </a:p>
        </p:txBody>
      </p:sp>
    </p:spTree>
    <p:extLst>
      <p:ext uri="{BB962C8B-B14F-4D97-AF65-F5344CB8AC3E}">
        <p14:creationId xmlns="" xmlns:p14="http://schemas.microsoft.com/office/powerpoint/2010/main" val="417148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fld id="{21D6567F-0F88-B54D-947F-11774557558A}" type="slidenum">
              <a:rPr lang="en-US" altLang="en-US" sz="1200">
                <a:latin typeface="Times" charset="0"/>
              </a:rPr>
              <a:pPr/>
              <a:t>18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7854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1011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fld id="{1EC86B0C-B018-EF42-9167-1B2E673D2263}" type="slidenum">
              <a:rPr lang="en-US" altLang="en-US" sz="1200">
                <a:latin typeface="Times" charset="0"/>
              </a:rPr>
              <a:pPr/>
              <a:t>19</a:t>
            </a:fld>
            <a:endParaRPr lang="en-US" altLang="en-US" sz="1200">
              <a:latin typeface="Times" charset="0"/>
            </a:endParaRPr>
          </a:p>
        </p:txBody>
      </p:sp>
      <p:sp>
        <p:nvSpPr>
          <p:cNvPr id="7874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998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3906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8427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420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8768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6662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5626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5603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86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Lemieszewski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Computer Science Department,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Vassar College, USA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Week 8: </a:t>
            </a:r>
            <a:r>
              <a:rPr lang="en-US" sz="4000" b="1" dirty="0"/>
              <a:t>More about Java methods continued; More about classes</a:t>
            </a:r>
          </a:p>
        </p:txBody>
      </p:sp>
    </p:spTree>
    <p:extLst>
      <p:ext uri="{BB962C8B-B14F-4D97-AF65-F5344CB8AC3E}">
        <p14:creationId xmlns="" xmlns:p14="http://schemas.microsoft.com/office/powerpoint/2010/main" val="419594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Abstract classes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r>
              <a:rPr lang="en-US" sz="2400" dirty="0"/>
              <a:t>Some classes act as templates for subclasses and should not be instantiated. E.g. the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Function</a:t>
            </a:r>
            <a:r>
              <a:rPr lang="en-US" sz="2400" dirty="0"/>
              <a:t> class in lab #1: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All of its methods were empty stubs!</a:t>
            </a:r>
          </a:p>
          <a:p>
            <a:endParaRPr lang="en-US" sz="2000" dirty="0"/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502" y="2437441"/>
            <a:ext cx="3739009" cy="2007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0684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Abstract classes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891571"/>
            <a:ext cx="8794735" cy="577325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abstract</a:t>
            </a:r>
            <a:r>
              <a:rPr lang="en-US" sz="2400" dirty="0"/>
              <a:t> keyword marks a class that can’t be instantiated</a:t>
            </a:r>
          </a:p>
          <a:p>
            <a:pPr lvl="1"/>
            <a:r>
              <a:rPr lang="en-US" sz="2000" dirty="0"/>
              <a:t>Regular classes are called concrete, by way of contrast</a:t>
            </a:r>
          </a:p>
          <a:p>
            <a:r>
              <a:rPr lang="en-US" sz="2400" dirty="0"/>
              <a:t>Syntax: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&lt;access&gt;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abstract class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&gt;{</a:t>
            </a:r>
            <a:r>
              <a:rPr lang="mr-IN" sz="24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400" dirty="0"/>
          </a:p>
          <a:p>
            <a:pPr lvl="1"/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abstract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AFunction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lvl="1"/>
            <a:r>
              <a:rPr lang="en-US" sz="2000" dirty="0"/>
              <a:t>Good practice dictates class name should start with a capital A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An abstract class can have:</a:t>
            </a:r>
          </a:p>
          <a:p>
            <a:pPr lvl="1"/>
            <a:r>
              <a:rPr lang="en-US" sz="2000" dirty="0"/>
              <a:t>Fields</a:t>
            </a:r>
          </a:p>
          <a:p>
            <a:pPr lvl="1"/>
            <a:r>
              <a:rPr lang="en-US" sz="2000" dirty="0"/>
              <a:t>Regular “concrete” methods</a:t>
            </a:r>
          </a:p>
          <a:p>
            <a:pPr lvl="1"/>
            <a:r>
              <a:rPr lang="en-US" sz="2000" dirty="0"/>
              <a:t>Abstract (</a:t>
            </a:r>
            <a:r>
              <a:rPr lang="en-US" sz="2000" dirty="0" err="1"/>
              <a:t>bodyless</a:t>
            </a:r>
            <a:r>
              <a:rPr lang="en-US" sz="2000" dirty="0"/>
              <a:t>) methods that must be instantiated by the subclasses</a:t>
            </a:r>
          </a:p>
          <a:p>
            <a:r>
              <a:rPr lang="en-US" sz="2400" dirty="0"/>
              <a:t>E.g. 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abstract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AFunction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abstract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imageOf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x);    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abstract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root();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"Abstract function";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2860" y="4450080"/>
            <a:ext cx="1219200" cy="723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4931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Final classes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388278"/>
          </a:xfrm>
        </p:spPr>
        <p:txBody>
          <a:bodyPr>
            <a:normAutofit/>
          </a:bodyPr>
          <a:lstStyle/>
          <a:p>
            <a:r>
              <a:rPr lang="en-US" sz="2400" dirty="0"/>
              <a:t>Abstract classes must be extended to be instantiated</a:t>
            </a:r>
          </a:p>
          <a:p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final</a:t>
            </a:r>
            <a:r>
              <a:rPr lang="en-US" sz="2400" dirty="0"/>
              <a:t> classes can not be extended (and hence can’t be abstract)</a:t>
            </a:r>
          </a:p>
          <a:p>
            <a:r>
              <a:rPr lang="en-US" sz="2400" dirty="0"/>
              <a:t>Syntax: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accessModifier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final class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&gt;{</a:t>
            </a:r>
            <a:r>
              <a:rPr lang="mr-IN" sz="22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400" dirty="0"/>
              <a:t>Useful for defining libraries of static constants and methods, e.g.: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final 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457200" lvl="1" indent="0">
              <a:buNone/>
            </a:pPr>
            <a:r>
              <a:rPr lang="cs-CZ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cs-CZ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cs-CZ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public static </a:t>
            </a:r>
            <a:r>
              <a:rPr lang="cs-CZ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final</a:t>
            </a:r>
            <a:r>
              <a:rPr lang="cs-CZ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 </a:t>
            </a:r>
            <a:r>
              <a:rPr lang="cs-CZ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cs-CZ" sz="1800" dirty="0">
                <a:latin typeface="Courier Regular" pitchFamily="2" charset="0"/>
                <a:ea typeface="Courier New" charset="0"/>
                <a:cs typeface="Courier New" charset="0"/>
              </a:rPr>
              <a:t> PI = 3.14159265358979323846;</a:t>
            </a:r>
          </a:p>
          <a:p>
            <a:pPr marL="457200" lvl="1" indent="0">
              <a:buNone/>
            </a:pPr>
            <a:r>
              <a:rPr lang="cs-CZ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cs-CZ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 static </a:t>
            </a:r>
            <a:r>
              <a:rPr lang="cs-CZ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final</a:t>
            </a:r>
            <a:r>
              <a:rPr lang="cs-CZ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 </a:t>
            </a:r>
            <a:r>
              <a:rPr lang="cs-CZ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cs-CZ" sz="1800" dirty="0">
                <a:latin typeface="Courier Regular" pitchFamily="2" charset="0"/>
                <a:ea typeface="Courier New" charset="0"/>
                <a:cs typeface="Courier New" charset="0"/>
              </a:rPr>
              <a:t> E = 2.718;</a:t>
            </a: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random(){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}</a:t>
            </a:r>
            <a:endParaRPr lang="cs-CZ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cs-CZ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Can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also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be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used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to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prevent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others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from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building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upon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your</a:t>
            </a:r>
            <a:r>
              <a:rPr lang="cs-CZ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cs-CZ" sz="2400" dirty="0" err="1">
                <a:latin typeface="Calibri" charset="0"/>
                <a:ea typeface="Calibri" charset="0"/>
                <a:cs typeface="Calibri" charset="0"/>
              </a:rPr>
              <a:t>code</a:t>
            </a:r>
            <a:endParaRPr lang="cs-CZ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521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Interfaces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65316" y="1058403"/>
            <a:ext cx="9013371" cy="5388278"/>
          </a:xfrm>
        </p:spPr>
        <p:txBody>
          <a:bodyPr>
            <a:normAutofit/>
          </a:bodyPr>
          <a:lstStyle/>
          <a:p>
            <a:r>
              <a:rPr lang="en-US" sz="2200" dirty="0"/>
              <a:t>Define a data type in the form of a name and a set of methods</a:t>
            </a:r>
          </a:p>
          <a:p>
            <a:pPr lvl="1"/>
            <a:r>
              <a:rPr lang="en-US" sz="1800" dirty="0"/>
              <a:t>Establishes behavior from user’s point of view, also known as Abstract Data Type (ADT)</a:t>
            </a:r>
          </a:p>
          <a:p>
            <a:pPr lvl="1"/>
            <a:r>
              <a:rPr lang="en-US" sz="1800" dirty="0"/>
              <a:t>Largely a replacement for multiple inheritance</a:t>
            </a:r>
          </a:p>
          <a:p>
            <a:r>
              <a:rPr lang="en-US" sz="2200" dirty="0"/>
              <a:t>Syntax: </a:t>
            </a:r>
          </a:p>
          <a:p>
            <a:pPr lvl="1"/>
            <a:r>
              <a:rPr lang="en-US" sz="1800" dirty="0"/>
              <a:t>Definition: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interface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InterfaceName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&gt; {}</a:t>
            </a:r>
          </a:p>
          <a:p>
            <a:pPr lvl="1"/>
            <a:r>
              <a:rPr lang="en-US" sz="1800" dirty="0"/>
              <a:t>Usage: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implements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InterfaceName1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&gt;, &lt;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InterfaceName2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&gt;,</a:t>
            </a: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200" dirty="0"/>
          </a:p>
          <a:p>
            <a:r>
              <a:rPr lang="en-US" sz="2200" dirty="0"/>
              <a:t>Do not contain any instance fields or constructors</a:t>
            </a:r>
          </a:p>
          <a:p>
            <a:pPr marL="742950" lvl="2" indent="-342900"/>
            <a:r>
              <a:rPr lang="en-US" sz="1800" dirty="0"/>
              <a:t>Because interfaces can’t be instantiated</a:t>
            </a:r>
          </a:p>
          <a:p>
            <a:pPr marL="742950" lvl="2" indent="-342900"/>
            <a:r>
              <a:rPr lang="en-US" sz="1800" dirty="0"/>
              <a:t>Define an </a:t>
            </a:r>
            <a:r>
              <a:rPr lang="en-US" sz="1800" i="1" dirty="0"/>
              <a:t>implements</a:t>
            </a:r>
            <a:r>
              <a:rPr lang="en-US" sz="1800" dirty="0"/>
              <a:t> relationship instead of an </a:t>
            </a:r>
            <a:r>
              <a:rPr lang="en-US" sz="1800" i="1" dirty="0"/>
              <a:t>is-a</a:t>
            </a:r>
            <a:r>
              <a:rPr lang="en-US" sz="1800" dirty="0"/>
              <a:t> relationship</a:t>
            </a:r>
          </a:p>
        </p:txBody>
      </p:sp>
    </p:spTree>
    <p:extLst>
      <p:ext uri="{BB962C8B-B14F-4D97-AF65-F5344CB8AC3E}">
        <p14:creationId xmlns="" xmlns:p14="http://schemas.microsoft.com/office/powerpoint/2010/main" val="165172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770" y="1258718"/>
            <a:ext cx="2743200" cy="1943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Interface definition and usage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436595" cy="5410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interface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IReadable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abstract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read();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interface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IWritable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public abstract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write(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Notebook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implements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IReadable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IWritable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read(){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// read from notebook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write(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// write to notebook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4928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More about interfaces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98218" y="1058403"/>
            <a:ext cx="8899133" cy="5388278"/>
          </a:xfrm>
        </p:spPr>
        <p:txBody>
          <a:bodyPr>
            <a:normAutofit/>
          </a:bodyPr>
          <a:lstStyle/>
          <a:p>
            <a:r>
              <a:rPr lang="en-US" sz="2400" dirty="0"/>
              <a:t>Interfaces are used to separate specification from implementation</a:t>
            </a:r>
          </a:p>
          <a:p>
            <a:r>
              <a:rPr lang="en-US" sz="2400" dirty="0"/>
              <a:t>Traditionally interface implementors do not inherit behavior</a:t>
            </a:r>
          </a:p>
          <a:p>
            <a:pPr lvl="1"/>
            <a:r>
              <a:rPr lang="en-US" sz="2000" dirty="0"/>
              <a:t>But do get the benefits of polymorphism</a:t>
            </a:r>
          </a:p>
          <a:p>
            <a:r>
              <a:rPr lang="en-US" sz="2200" dirty="0"/>
              <a:t>Details:</a:t>
            </a:r>
          </a:p>
          <a:p>
            <a:pPr lvl="1"/>
            <a:r>
              <a:rPr lang="en-US" sz="1800" dirty="0"/>
              <a:t>All methods are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/>
              <a:t> (keyword may be omitted)</a:t>
            </a:r>
          </a:p>
          <a:p>
            <a:pPr lvl="1"/>
            <a:r>
              <a:rPr lang="en-US" sz="1800" dirty="0"/>
              <a:t>All non-static methods are </a:t>
            </a:r>
            <a:r>
              <a:rPr lang="en-US" sz="1700" dirty="0">
                <a:solidFill>
                  <a:srgbClr val="0000FF"/>
                </a:solidFill>
                <a:latin typeface="Courier" pitchFamily="2" charset="0"/>
              </a:rPr>
              <a:t>abstract</a:t>
            </a:r>
            <a:r>
              <a:rPr lang="en-US" sz="1800" dirty="0"/>
              <a:t> (keyword may be omitted)</a:t>
            </a:r>
          </a:p>
          <a:p>
            <a:pPr lvl="1"/>
            <a:r>
              <a:rPr lang="en-US" sz="1800" dirty="0"/>
              <a:t>May contain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final</a:t>
            </a:r>
            <a:r>
              <a:rPr lang="en-US" sz="1700" dirty="0">
                <a:solidFill>
                  <a:srgbClr val="0000FF"/>
                </a:solidFill>
              </a:rPr>
              <a:t> </a:t>
            </a:r>
            <a:r>
              <a:rPr lang="en-US" sz="1800" dirty="0"/>
              <a:t>class fields, i.e. constants (keywords</a:t>
            </a:r>
            <a:r>
              <a:rPr lang="en-US" sz="1700" dirty="0"/>
              <a:t>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final</a:t>
            </a:r>
            <a:r>
              <a:rPr lang="en-US" sz="1700" dirty="0">
                <a:solidFill>
                  <a:srgbClr val="0000FF"/>
                </a:solidFill>
              </a:rPr>
              <a:t> </a:t>
            </a:r>
            <a:r>
              <a:rPr lang="en-US" sz="1800" dirty="0"/>
              <a:t>may be omitted) but no instance fields</a:t>
            </a:r>
            <a:endParaRPr lang="en-US" sz="1300" dirty="0"/>
          </a:p>
          <a:p>
            <a:pPr lvl="1"/>
            <a:r>
              <a:rPr lang="en-US" sz="1800" dirty="0"/>
              <a:t>Names commonly start with a capital I</a:t>
            </a:r>
            <a:endParaRPr lang="en-US" sz="2000" dirty="0"/>
          </a:p>
          <a:p>
            <a:r>
              <a:rPr lang="en-US" sz="2200" dirty="0"/>
              <a:t>Starting with Java 8, methods can have a method body marked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endParaRPr lang="en-US" sz="2200" dirty="0"/>
          </a:p>
          <a:p>
            <a:pPr lvl="1"/>
            <a:r>
              <a:rPr lang="en-US" sz="2000" dirty="0"/>
              <a:t>Provide a default implementation if the implementor has none</a:t>
            </a:r>
          </a:p>
          <a:p>
            <a:pPr lvl="1"/>
            <a:r>
              <a:rPr lang="en-US" sz="2000" dirty="0"/>
              <a:t>Useful for adding new functionality to interfaces while maintaining retro-compatibility with old implementors</a:t>
            </a:r>
          </a:p>
          <a:p>
            <a:pPr lvl="1"/>
            <a:r>
              <a:rPr lang="en-US" sz="2000" dirty="0"/>
              <a:t>E.g.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default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""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}</a:t>
            </a:r>
          </a:p>
        </p:txBody>
      </p:sp>
    </p:spTree>
    <p:extLst>
      <p:ext uri="{BB962C8B-B14F-4D97-AF65-F5344CB8AC3E}">
        <p14:creationId xmlns="" xmlns:p14="http://schemas.microsoft.com/office/powerpoint/2010/main" val="392545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Comparable</a:t>
            </a:r>
            <a:r>
              <a:rPr lang="en-US" dirty="0"/>
              <a:t> interface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90458" y="1049776"/>
            <a:ext cx="8825740" cy="53882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All implementing classes have an order between objects</a:t>
            </a:r>
          </a:p>
          <a:p>
            <a:pPr lvl="1"/>
            <a:r>
              <a:rPr lang="en-US" sz="2000" dirty="0"/>
              <a:t>Useful for sorting</a:t>
            </a:r>
          </a:p>
          <a:p>
            <a:r>
              <a:rPr lang="en-US" sz="2400" dirty="0"/>
              <a:t>Defines a single method: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compareTo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(&lt;type&gt;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obj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 negative integer, zero, or a positive integer as the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alibri" charset="0"/>
                <a:cs typeface="Calibri" charset="0"/>
              </a:rPr>
              <a:t>this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object is less than, equal to, or greater than the argument object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implements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Comparable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...</a:t>
            </a:r>
          </a:p>
          <a:p>
            <a:pPr marL="0" indent="0">
              <a:buNone/>
            </a:pP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2000" dirty="0" err="1">
                <a:latin typeface="Courier Regular" pitchFamily="2" charset="0"/>
                <a:ea typeface="Courier New" charset="0"/>
                <a:cs typeface="Courier New" charset="0"/>
              </a:rPr>
              <a:t>compareTo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mr-IN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mr-IN" sz="2000" dirty="0" err="1">
                <a:latin typeface="Courier Regular" pitchFamily="2" charset="0"/>
                <a:ea typeface="Courier New" charset="0"/>
                <a:cs typeface="Courier New" charset="0"/>
              </a:rPr>
              <a:t>oper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mr-IN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mr-IN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 (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-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oper.ssn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908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9" name="Rectangle 3"/>
          <p:cNvSpPr>
            <a:spLocks noChangeArrowheads="1"/>
          </p:cNvSpPr>
          <p:nvPr/>
        </p:nvSpPr>
        <p:spPr bwMode="auto">
          <a:xfrm>
            <a:off x="160637" y="1068150"/>
            <a:ext cx="8773297" cy="326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Java features primitive types for efficiency (both temporal and spatial)</a:t>
            </a:r>
          </a:p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But there are many methods in the Java libraries that only work with objects</a:t>
            </a:r>
          </a:p>
          <a:p>
            <a:pPr marL="800100" lvl="1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For instance sorting a collection of </a:t>
            </a:r>
            <a:r>
              <a:rPr lang="en-US" altLang="en-US" sz="20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Comparable</a:t>
            </a:r>
            <a:r>
              <a:rPr lang="en-US" altLang="en-US" sz="2000" dirty="0">
                <a:latin typeface="Calibri" charset="0"/>
                <a:ea typeface="Calibri" charset="0"/>
                <a:cs typeface="Calibri" charset="0"/>
              </a:rPr>
              <a:t> objects</a:t>
            </a:r>
          </a:p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get around this problem, Java includes a </a:t>
            </a: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wrapper class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for each of the primitive types:</a:t>
            </a:r>
          </a:p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782370" name="Group 34"/>
          <p:cNvGrpSpPr>
            <a:grpSpLocks/>
          </p:cNvGrpSpPr>
          <p:nvPr/>
        </p:nvGrpSpPr>
        <p:grpSpPr bwMode="auto">
          <a:xfrm>
            <a:off x="965885" y="3327541"/>
            <a:ext cx="7162800" cy="1404938"/>
            <a:chOff x="672" y="3024"/>
            <a:chExt cx="4512" cy="885"/>
          </a:xfrm>
        </p:grpSpPr>
        <p:cxnSp>
          <p:nvCxnSpPr>
            <p:cNvPr id="782345" name="AutoShape 9"/>
            <p:cNvCxnSpPr>
              <a:cxnSpLocks noChangeShapeType="1"/>
              <a:stCxn id="782347" idx="3"/>
              <a:endCxn id="782348" idx="1"/>
            </p:cNvCxnSpPr>
            <p:nvPr/>
          </p:nvCxnSpPr>
          <p:spPr bwMode="auto">
            <a:xfrm>
              <a:off x="1632" y="3150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47" name="Text Box 11"/>
            <p:cNvSpPr txBox="1">
              <a:spLocks noChangeArrowheads="1"/>
            </p:cNvSpPr>
            <p:nvPr/>
          </p:nvSpPr>
          <p:spPr bwMode="auto">
            <a:xfrm>
              <a:off x="672" y="3024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 err="1">
                  <a:latin typeface="Courier Regular" pitchFamily="2" charset="0"/>
                  <a:ea typeface="ＭＳ Ｐゴシック" charset="0"/>
                </a:rPr>
                <a:t>boolean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48" name="Text Box 12"/>
            <p:cNvSpPr txBox="1">
              <a:spLocks noChangeArrowheads="1"/>
            </p:cNvSpPr>
            <p:nvPr/>
          </p:nvSpPr>
          <p:spPr bwMode="auto">
            <a:xfrm>
              <a:off x="1920" y="3024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Boolean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49" name="AutoShape 13"/>
            <p:cNvCxnSpPr>
              <a:cxnSpLocks noChangeShapeType="1"/>
              <a:stCxn id="782350" idx="3"/>
              <a:endCxn id="782351" idx="1"/>
            </p:cNvCxnSpPr>
            <p:nvPr/>
          </p:nvCxnSpPr>
          <p:spPr bwMode="auto">
            <a:xfrm>
              <a:off x="1632" y="3361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50" name="Text Box 14"/>
            <p:cNvSpPr txBox="1">
              <a:spLocks noChangeArrowheads="1"/>
            </p:cNvSpPr>
            <p:nvPr/>
          </p:nvSpPr>
          <p:spPr bwMode="auto">
            <a:xfrm>
              <a:off x="672" y="3235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byte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51" name="Text Box 15"/>
            <p:cNvSpPr txBox="1">
              <a:spLocks noChangeArrowheads="1"/>
            </p:cNvSpPr>
            <p:nvPr/>
          </p:nvSpPr>
          <p:spPr bwMode="auto">
            <a:xfrm>
              <a:off x="1920" y="3235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Byte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52" name="AutoShape 16"/>
            <p:cNvCxnSpPr>
              <a:cxnSpLocks noChangeShapeType="1"/>
              <a:stCxn id="782353" idx="3"/>
              <a:endCxn id="782354" idx="1"/>
            </p:cNvCxnSpPr>
            <p:nvPr/>
          </p:nvCxnSpPr>
          <p:spPr bwMode="auto">
            <a:xfrm>
              <a:off x="1632" y="3572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53" name="Text Box 17"/>
            <p:cNvSpPr txBox="1">
              <a:spLocks noChangeArrowheads="1"/>
            </p:cNvSpPr>
            <p:nvPr/>
          </p:nvSpPr>
          <p:spPr bwMode="auto">
            <a:xfrm>
              <a:off x="672" y="3446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char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54" name="Text Box 18"/>
            <p:cNvSpPr txBox="1">
              <a:spLocks noChangeArrowheads="1"/>
            </p:cNvSpPr>
            <p:nvPr/>
          </p:nvSpPr>
          <p:spPr bwMode="auto">
            <a:xfrm>
              <a:off x="1920" y="3446"/>
              <a:ext cx="11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Character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55" name="AutoShape 19"/>
            <p:cNvCxnSpPr>
              <a:cxnSpLocks noChangeShapeType="1"/>
              <a:stCxn id="782356" idx="3"/>
              <a:endCxn id="782357" idx="1"/>
            </p:cNvCxnSpPr>
            <p:nvPr/>
          </p:nvCxnSpPr>
          <p:spPr bwMode="auto">
            <a:xfrm>
              <a:off x="1632" y="3783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56" name="Text Box 20"/>
            <p:cNvSpPr txBox="1">
              <a:spLocks noChangeArrowheads="1"/>
            </p:cNvSpPr>
            <p:nvPr/>
          </p:nvSpPr>
          <p:spPr bwMode="auto">
            <a:xfrm>
              <a:off x="672" y="3657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double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57" name="Text Box 21"/>
            <p:cNvSpPr txBox="1">
              <a:spLocks noChangeArrowheads="1"/>
            </p:cNvSpPr>
            <p:nvPr/>
          </p:nvSpPr>
          <p:spPr bwMode="auto">
            <a:xfrm>
              <a:off x="1920" y="3657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Double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58" name="AutoShape 22"/>
            <p:cNvCxnSpPr>
              <a:cxnSpLocks noChangeShapeType="1"/>
              <a:stCxn id="782359" idx="3"/>
              <a:endCxn id="782360" idx="1"/>
            </p:cNvCxnSpPr>
            <p:nvPr/>
          </p:nvCxnSpPr>
          <p:spPr bwMode="auto">
            <a:xfrm>
              <a:off x="3936" y="3150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59" name="Text Box 23"/>
            <p:cNvSpPr txBox="1">
              <a:spLocks noChangeArrowheads="1"/>
            </p:cNvSpPr>
            <p:nvPr/>
          </p:nvSpPr>
          <p:spPr bwMode="auto">
            <a:xfrm>
              <a:off x="2976" y="3024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float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60" name="Text Box 24"/>
            <p:cNvSpPr txBox="1">
              <a:spLocks noChangeArrowheads="1"/>
            </p:cNvSpPr>
            <p:nvPr/>
          </p:nvSpPr>
          <p:spPr bwMode="auto">
            <a:xfrm>
              <a:off x="4224" y="3024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Float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61" name="AutoShape 25"/>
            <p:cNvCxnSpPr>
              <a:cxnSpLocks noChangeShapeType="1"/>
              <a:stCxn id="782362" idx="3"/>
              <a:endCxn id="782363" idx="1"/>
            </p:cNvCxnSpPr>
            <p:nvPr/>
          </p:nvCxnSpPr>
          <p:spPr bwMode="auto">
            <a:xfrm>
              <a:off x="3936" y="3361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62" name="Text Box 26"/>
            <p:cNvSpPr txBox="1">
              <a:spLocks noChangeArrowheads="1"/>
            </p:cNvSpPr>
            <p:nvPr/>
          </p:nvSpPr>
          <p:spPr bwMode="auto">
            <a:xfrm>
              <a:off x="2976" y="3235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 err="1">
                  <a:latin typeface="Courier Regular" pitchFamily="2" charset="0"/>
                  <a:ea typeface="ＭＳ Ｐゴシック" charset="0"/>
                </a:rPr>
                <a:t>int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63" name="Text Box 27"/>
            <p:cNvSpPr txBox="1">
              <a:spLocks noChangeArrowheads="1"/>
            </p:cNvSpPr>
            <p:nvPr/>
          </p:nvSpPr>
          <p:spPr bwMode="auto">
            <a:xfrm>
              <a:off x="4224" y="3235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Integer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64" name="AutoShape 28"/>
            <p:cNvCxnSpPr>
              <a:cxnSpLocks noChangeShapeType="1"/>
              <a:stCxn id="782365" idx="3"/>
              <a:endCxn id="782366" idx="1"/>
            </p:cNvCxnSpPr>
            <p:nvPr/>
          </p:nvCxnSpPr>
          <p:spPr bwMode="auto">
            <a:xfrm>
              <a:off x="3936" y="3572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65" name="Text Box 29"/>
            <p:cNvSpPr txBox="1">
              <a:spLocks noChangeArrowheads="1"/>
            </p:cNvSpPr>
            <p:nvPr/>
          </p:nvSpPr>
          <p:spPr bwMode="auto">
            <a:xfrm>
              <a:off x="2976" y="3446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long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66" name="Text Box 30"/>
            <p:cNvSpPr txBox="1">
              <a:spLocks noChangeArrowheads="1"/>
            </p:cNvSpPr>
            <p:nvPr/>
          </p:nvSpPr>
          <p:spPr bwMode="auto">
            <a:xfrm>
              <a:off x="4224" y="3446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Long</a:t>
              </a:r>
              <a:endParaRPr lang="en-US" sz="1600" dirty="0">
                <a:ea typeface="ＭＳ Ｐゴシック" charset="0"/>
              </a:endParaRPr>
            </a:p>
          </p:txBody>
        </p:sp>
        <p:cxnSp>
          <p:nvCxnSpPr>
            <p:cNvPr id="782367" name="AutoShape 31"/>
            <p:cNvCxnSpPr>
              <a:cxnSpLocks noChangeShapeType="1"/>
              <a:stCxn id="782368" idx="3"/>
              <a:endCxn id="782369" idx="1"/>
            </p:cNvCxnSpPr>
            <p:nvPr/>
          </p:nvCxnSpPr>
          <p:spPr bwMode="auto">
            <a:xfrm>
              <a:off x="3936" y="3783"/>
              <a:ext cx="28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82368" name="Text Box 32"/>
            <p:cNvSpPr txBox="1">
              <a:spLocks noChangeArrowheads="1"/>
            </p:cNvSpPr>
            <p:nvPr/>
          </p:nvSpPr>
          <p:spPr bwMode="auto">
            <a:xfrm>
              <a:off x="2976" y="3657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short</a:t>
              </a:r>
              <a:endParaRPr lang="en-US" sz="1600" dirty="0">
                <a:ea typeface="ＭＳ Ｐゴシック" charset="0"/>
              </a:endParaRPr>
            </a:p>
          </p:txBody>
        </p:sp>
        <p:sp>
          <p:nvSpPr>
            <p:cNvPr id="782369" name="Text Box 33"/>
            <p:cNvSpPr txBox="1">
              <a:spLocks noChangeArrowheads="1"/>
            </p:cNvSpPr>
            <p:nvPr/>
          </p:nvSpPr>
          <p:spPr bwMode="auto">
            <a:xfrm>
              <a:off x="4224" y="3657"/>
              <a:ext cx="9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Short</a:t>
              </a:r>
              <a:endParaRPr lang="en-US" sz="1600" dirty="0">
                <a:ea typeface="ＭＳ Ｐゴシック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Wrapper classes</a:t>
            </a:r>
          </a:p>
        </p:txBody>
      </p:sp>
    </p:spTree>
    <p:extLst>
      <p:ext uri="{BB962C8B-B14F-4D97-AF65-F5344CB8AC3E}">
        <p14:creationId xmlns="" xmlns:p14="http://schemas.microsoft.com/office/powerpoint/2010/main" val="2002698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7" name="Rectangle 3"/>
          <p:cNvSpPr>
            <a:spLocks noChangeArrowheads="1"/>
          </p:cNvSpPr>
          <p:nvPr/>
        </p:nvSpPr>
        <p:spPr bwMode="auto">
          <a:xfrm>
            <a:off x="482600" y="1155700"/>
            <a:ext cx="8128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 can create an instance of a wrapper class by calling its constructor with the primitive value.  For example, the line:</a:t>
            </a:r>
          </a:p>
        </p:txBody>
      </p:sp>
      <p:sp>
        <p:nvSpPr>
          <p:cNvPr id="784415" name="Rectangle 31"/>
          <p:cNvSpPr>
            <a:spLocks noChangeArrowheads="1"/>
          </p:cNvSpPr>
          <p:nvPr/>
        </p:nvSpPr>
        <p:spPr bwMode="auto">
          <a:xfrm>
            <a:off x="1270000" y="1981200"/>
            <a:ext cx="6731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Integer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five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ＭＳ Ｐゴシック" charset="0"/>
              </a:rPr>
              <a:t>new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Integer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(5);</a:t>
            </a:r>
          </a:p>
        </p:txBody>
      </p:sp>
      <p:sp>
        <p:nvSpPr>
          <p:cNvPr id="784425" name="Rectangle 41"/>
          <p:cNvSpPr>
            <a:spLocks noChangeArrowheads="1"/>
          </p:cNvSpPr>
          <p:nvPr/>
        </p:nvSpPr>
        <p:spPr bwMode="auto">
          <a:xfrm>
            <a:off x="482600" y="2667000"/>
            <a:ext cx="812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	creates a new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object containing the value 5.</a:t>
            </a:r>
          </a:p>
        </p:txBody>
      </p:sp>
      <p:sp>
        <p:nvSpPr>
          <p:cNvPr id="784436" name="Rectangle 52"/>
          <p:cNvSpPr>
            <a:spLocks noChangeArrowheads="1"/>
          </p:cNvSpPr>
          <p:nvPr/>
        </p:nvSpPr>
        <p:spPr bwMode="auto">
          <a:xfrm>
            <a:off x="482600" y="3492500"/>
            <a:ext cx="790264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For each of the wrapper classes, Java also defines a method to retrieve the primitive value inside:</a:t>
            </a:r>
          </a:p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784439" name="Group 55"/>
          <p:cNvGrpSpPr>
            <a:grpSpLocks/>
          </p:cNvGrpSpPr>
          <p:nvPr/>
        </p:nvGrpSpPr>
        <p:grpSpPr bwMode="auto">
          <a:xfrm>
            <a:off x="482600" y="4298955"/>
            <a:ext cx="8128000" cy="901701"/>
            <a:chOff x="304" y="3080"/>
            <a:chExt cx="5120" cy="568"/>
          </a:xfrm>
        </p:grpSpPr>
        <p:sp>
          <p:nvSpPr>
            <p:cNvPr id="784437" name="Rectangle 53"/>
            <p:cNvSpPr>
              <a:spLocks noChangeArrowheads="1"/>
            </p:cNvSpPr>
            <p:nvPr/>
          </p:nvSpPr>
          <p:spPr bwMode="auto">
            <a:xfrm>
              <a:off x="304" y="3160"/>
              <a:ext cx="5120" cy="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just">
                <a:lnSpc>
                  <a:spcPct val="85000"/>
                </a:lnSpc>
                <a:spcAft>
                  <a:spcPct val="50000"/>
                </a:spcAft>
                <a:buFontTx/>
                <a:buChar char="•"/>
                <a:defRPr/>
              </a:pPr>
              <a:endParaRPr lang="en-US" dirty="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784438" name="Rectangle 54"/>
            <p:cNvSpPr>
              <a:spLocks noChangeArrowheads="1"/>
            </p:cNvSpPr>
            <p:nvPr/>
          </p:nvSpPr>
          <p:spPr bwMode="auto">
            <a:xfrm>
              <a:off x="800" y="3080"/>
              <a:ext cx="4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r>
                <a:rPr lang="en-US" sz="2000" dirty="0" err="1">
                  <a:solidFill>
                    <a:srgbClr val="00B050"/>
                  </a:solidFill>
                  <a:latin typeface="Courier Regular" pitchFamily="2" charset="0"/>
                  <a:ea typeface="ＭＳ Ｐゴシック" charset="0"/>
                </a:rPr>
                <a:t>int</a:t>
              </a: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 </a:t>
              </a:r>
              <a:r>
                <a:rPr lang="en-US" sz="2000" dirty="0" err="1">
                  <a:latin typeface="Courier Regular" pitchFamily="2" charset="0"/>
                  <a:ea typeface="ＭＳ Ｐゴシック" charset="0"/>
                </a:rPr>
                <a:t>underlyingValue</a:t>
              </a: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 = </a:t>
              </a:r>
              <a:r>
                <a:rPr lang="en-US" sz="2000" dirty="0" err="1">
                  <a:latin typeface="Courier Regular" pitchFamily="2" charset="0"/>
                  <a:ea typeface="ＭＳ Ｐゴシック" charset="0"/>
                </a:rPr>
                <a:t>five.intValue</a:t>
              </a: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();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wrapper classes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4BBDF71-B25F-6843-98BC-AE9B9C45E8D1}"/>
              </a:ext>
            </a:extLst>
          </p:cNvPr>
          <p:cNvSpPr/>
          <p:nvPr/>
        </p:nvSpPr>
        <p:spPr>
          <a:xfrm>
            <a:off x="508956" y="5403855"/>
            <a:ext cx="7772400" cy="356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These operations are called </a:t>
            </a: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boxing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unboxing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672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4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5" name="Rectangle 3"/>
          <p:cNvSpPr>
            <a:spLocks noChangeArrowheads="1"/>
          </p:cNvSpPr>
          <p:nvPr/>
        </p:nvSpPr>
        <p:spPr bwMode="auto">
          <a:xfrm>
            <a:off x="482600" y="1155700"/>
            <a:ext cx="8128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Starting with Java 5, conversion between a primitive type and the corresponding wrapper class is performed automatically.  E.g.:</a:t>
            </a:r>
          </a:p>
        </p:txBody>
      </p:sp>
      <p:sp>
        <p:nvSpPr>
          <p:cNvPr id="786436" name="Rectangle 4"/>
          <p:cNvSpPr>
            <a:spLocks noChangeArrowheads="1"/>
          </p:cNvSpPr>
          <p:nvPr/>
        </p:nvSpPr>
        <p:spPr bwMode="auto">
          <a:xfrm>
            <a:off x="1270000" y="1980234"/>
            <a:ext cx="6731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ＭＳ Ｐゴシック" charset="0"/>
              </a:rPr>
              <a:t>Integer</a:t>
            </a:r>
            <a:r>
              <a:rPr lang="en-US" sz="2000" dirty="0">
                <a:latin typeface="Courier Regular" pitchFamily="2" charset="0"/>
                <a:ea typeface="ＭＳ Ｐゴシック" charset="0"/>
              </a:rPr>
              <a:t> five = 5;</a:t>
            </a:r>
          </a:p>
        </p:txBody>
      </p:sp>
      <p:sp>
        <p:nvSpPr>
          <p:cNvPr id="786442" name="Rectangle 10"/>
          <p:cNvSpPr>
            <a:spLocks noChangeArrowheads="1"/>
          </p:cNvSpPr>
          <p:nvPr/>
        </p:nvSpPr>
        <p:spPr bwMode="auto">
          <a:xfrm>
            <a:off x="482600" y="2723908"/>
            <a:ext cx="812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defRPr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Will automatically call the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constructor.</a:t>
            </a:r>
          </a:p>
        </p:txBody>
      </p:sp>
      <p:sp>
        <p:nvSpPr>
          <p:cNvPr id="786450" name="Rectangle 18"/>
          <p:cNvSpPr>
            <a:spLocks noChangeArrowheads="1"/>
          </p:cNvSpPr>
          <p:nvPr/>
        </p:nvSpPr>
        <p:spPr bwMode="auto">
          <a:xfrm>
            <a:off x="482600" y="5283200"/>
            <a:ext cx="8128000" cy="109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Although autoboxing and unboxing are convenient, they can generate confusion and should be used with care</a:t>
            </a:r>
          </a:p>
          <a:p>
            <a:pPr marL="800100" lvl="1" indent="-342900" algn="just">
              <a:lnSpc>
                <a:spcPct val="85000"/>
              </a:lnSpc>
              <a:spcAft>
                <a:spcPct val="50000"/>
              </a:spcAft>
              <a:buFontTx/>
              <a:buChar char="•"/>
              <a:defRPr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786455" name="Group 23"/>
          <p:cNvGrpSpPr>
            <a:grpSpLocks/>
          </p:cNvGrpSpPr>
          <p:nvPr/>
        </p:nvGrpSpPr>
        <p:grpSpPr bwMode="auto">
          <a:xfrm>
            <a:off x="482600" y="3463928"/>
            <a:ext cx="8128000" cy="1870078"/>
            <a:chOff x="304" y="2182"/>
            <a:chExt cx="5120" cy="1178"/>
          </a:xfrm>
        </p:grpSpPr>
        <p:sp>
          <p:nvSpPr>
            <p:cNvPr id="786448" name="Rectangle 16"/>
            <p:cNvSpPr>
              <a:spLocks noChangeArrowheads="1"/>
            </p:cNvSpPr>
            <p:nvPr/>
          </p:nvSpPr>
          <p:spPr bwMode="auto">
            <a:xfrm>
              <a:off x="304" y="2182"/>
              <a:ext cx="5120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just">
                <a:lnSpc>
                  <a:spcPct val="85000"/>
                </a:lnSpc>
                <a:spcAft>
                  <a:spcPct val="50000"/>
                </a:spcAft>
                <a:buFontTx/>
                <a:buChar char="•"/>
                <a:defRPr/>
              </a:pPr>
              <a:r>
                <a:rPr lang="en-US" sz="2000" dirty="0">
                  <a:latin typeface="Calibri" charset="0"/>
                  <a:ea typeface="Calibri" charset="0"/>
                  <a:cs typeface="Calibri" charset="0"/>
                </a:rPr>
                <a:t>Similarly, if we write: </a:t>
              </a:r>
            </a:p>
          </p:txBody>
        </p:sp>
        <p:sp>
          <p:nvSpPr>
            <p:cNvPr id="786452" name="Rectangle 20"/>
            <p:cNvSpPr>
              <a:spLocks noChangeArrowheads="1"/>
            </p:cNvSpPr>
            <p:nvPr/>
          </p:nvSpPr>
          <p:spPr bwMode="auto">
            <a:xfrm>
              <a:off x="800" y="2496"/>
              <a:ext cx="4240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r>
                <a:rPr lang="en-US" sz="2000" dirty="0" err="1">
                  <a:solidFill>
                    <a:srgbClr val="00B050"/>
                  </a:solidFill>
                  <a:latin typeface="Courier Regular" pitchFamily="2" charset="0"/>
                  <a:ea typeface="ＭＳ Ｐゴシック" charset="0"/>
                </a:rPr>
                <a:t>int</a:t>
              </a:r>
              <a:r>
                <a:rPr lang="en-US" sz="2000" dirty="0">
                  <a:latin typeface="Courier Regular" pitchFamily="2" charset="0"/>
                  <a:ea typeface="ＭＳ Ｐゴシック" charset="0"/>
                </a:rPr>
                <a:t> six = five + 1;</a:t>
              </a:r>
            </a:p>
          </p:txBody>
        </p:sp>
        <p:sp>
          <p:nvSpPr>
            <p:cNvPr id="786453" name="Rectangle 21"/>
            <p:cNvSpPr>
              <a:spLocks noChangeArrowheads="1"/>
            </p:cNvSpPr>
            <p:nvPr/>
          </p:nvSpPr>
          <p:spPr bwMode="auto">
            <a:xfrm>
              <a:off x="304" y="3024"/>
              <a:ext cx="512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 algn="just">
                <a:lnSpc>
                  <a:spcPct val="85000"/>
                </a:lnSpc>
                <a:spcAft>
                  <a:spcPct val="50000"/>
                </a:spcAft>
                <a:defRPr/>
              </a:pPr>
              <a:r>
                <a:rPr lang="en-US" sz="2000" dirty="0">
                  <a:latin typeface="Calibri" charset="0"/>
                  <a:ea typeface="Calibri" charset="0"/>
                  <a:cs typeface="Calibri" charset="0"/>
                </a:rPr>
                <a:t>	Java will automatically call </a:t>
              </a:r>
              <a:r>
                <a:rPr lang="en-US" sz="2000" dirty="0" err="1">
                  <a:latin typeface="Courier Regular" pitchFamily="2" charset="0"/>
                  <a:ea typeface="Courier New" charset="0"/>
                  <a:cs typeface="Courier New" charset="0"/>
                </a:rPr>
                <a:t>five.intValue</a:t>
              </a:r>
              <a:r>
                <a:rPr lang="en-US" sz="2000" dirty="0">
                  <a:latin typeface="Courier Regular" pitchFamily="2" charset="0"/>
                  <a:ea typeface="Courier New" charset="0"/>
                  <a:cs typeface="Courier New" charset="0"/>
                </a:rPr>
                <a:t>()</a:t>
              </a:r>
              <a:r>
                <a:rPr lang="en-US" sz="2000" dirty="0">
                  <a:latin typeface="Calibri" charset="0"/>
                  <a:ea typeface="Calibri" charset="0"/>
                  <a:cs typeface="Calibri" charset="0"/>
                </a:rPr>
                <a:t> before the addition.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Autoboxing and unboxing</a:t>
            </a:r>
          </a:p>
        </p:txBody>
      </p:sp>
    </p:spTree>
    <p:extLst>
      <p:ext uri="{BB962C8B-B14F-4D97-AF65-F5344CB8AC3E}">
        <p14:creationId xmlns="" xmlns:p14="http://schemas.microsoft.com/office/powerpoint/2010/main" val="182702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5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</a:t>
            </a:r>
            <a:r>
              <a:rPr lang="en-US" dirty="0" smtClean="0"/>
              <a:t>methods</a:t>
            </a:r>
            <a:br>
              <a:rPr lang="en-US" dirty="0" smtClean="0"/>
            </a:br>
            <a:r>
              <a:rPr lang="en-US" dirty="0" smtClean="0"/>
              <a:t>“Overriding a method”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10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overriding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37882" y="1115553"/>
            <a:ext cx="8255356" cy="5263476"/>
          </a:xfrm>
        </p:spPr>
        <p:txBody>
          <a:bodyPr>
            <a:normAutofit/>
          </a:bodyPr>
          <a:lstStyle/>
          <a:p>
            <a:r>
              <a:rPr lang="en-US" sz="2400" dirty="0"/>
              <a:t>Subclasses can replace a superclass' method implementation by specifying a method with the same signature</a:t>
            </a:r>
          </a:p>
          <a:p>
            <a:pPr lvl="1"/>
            <a:r>
              <a:rPr lang="en-US" sz="2000" dirty="0"/>
              <a:t>Same name, return type, and parameter list</a:t>
            </a:r>
          </a:p>
          <a:p>
            <a:r>
              <a:rPr lang="en-US" sz="2400" dirty="0"/>
              <a:t>We call this method </a:t>
            </a:r>
            <a:r>
              <a:rPr lang="en-US" sz="2400" b="1" dirty="0"/>
              <a:t>overriding</a:t>
            </a:r>
          </a:p>
          <a:p>
            <a:r>
              <a:rPr lang="en-US" sz="2400" dirty="0"/>
              <a:t>At runtime, the subclass method will be the one executed</a:t>
            </a:r>
          </a:p>
          <a:p>
            <a:pPr lvl="1"/>
            <a:r>
              <a:rPr lang="en-US" sz="2000" dirty="0"/>
              <a:t>Even in situations like these: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  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m(){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0; } 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  public 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m(){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1; } 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}	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s.m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3697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Polymorphism</a:t>
            </a:r>
          </a:p>
        </p:txBody>
      </p:sp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242887" y="1513113"/>
            <a:ext cx="4929195" cy="4506006"/>
          </a:xfrm>
        </p:spPr>
        <p:txBody>
          <a:bodyPr>
            <a:normAutofit/>
          </a:bodyPr>
          <a:lstStyle/>
          <a:p>
            <a:r>
              <a:rPr lang="en-US" sz="2400" dirty="0"/>
              <a:t>A polymorphic method is a method that is overridden by subclass(</a:t>
            </a:r>
            <a:r>
              <a:rPr lang="en-US" sz="2400" dirty="0" err="1"/>
              <a:t>es</a:t>
            </a:r>
            <a:r>
              <a:rPr lang="en-US" sz="2400" dirty="0"/>
              <a:t>)</a:t>
            </a:r>
          </a:p>
          <a:p>
            <a:r>
              <a:rPr lang="en-US" sz="2400" dirty="0"/>
              <a:t>Each class implements its own version of the method</a:t>
            </a:r>
          </a:p>
          <a:p>
            <a:r>
              <a:rPr lang="en-US" sz="2400" dirty="0"/>
              <a:t>E.g. the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/>
              <a:t> method</a:t>
            </a:r>
          </a:p>
          <a:p>
            <a:r>
              <a:rPr lang="en-US" sz="2400" dirty="0"/>
              <a:t>The method takes many forms, depending on the underlying class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083" y="2033060"/>
            <a:ext cx="3698237" cy="326449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DC656A4D-360A-C448-A831-43B888FEB9A2}"/>
              </a:ext>
            </a:extLst>
          </p:cNvPr>
          <p:cNvSpPr txBox="1">
            <a:spLocks/>
          </p:cNvSpPr>
          <p:nvPr/>
        </p:nvSpPr>
        <p:spPr>
          <a:xfrm>
            <a:off x="242888" y="1039352"/>
            <a:ext cx="8748713" cy="680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Polymorphism (from the Greek for “many forms”)</a:t>
            </a:r>
          </a:p>
        </p:txBody>
      </p:sp>
    </p:spTree>
    <p:extLst>
      <p:ext uri="{BB962C8B-B14F-4D97-AF65-F5344CB8AC3E}">
        <p14:creationId xmlns="" xmlns:p14="http://schemas.microsoft.com/office/powerpoint/2010/main" val="2285119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Overriding variables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7660" y="1115552"/>
            <a:ext cx="8579672" cy="5285248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Subclass variables override superclass variables of the same name, regardless of type</a:t>
            </a:r>
          </a:p>
          <a:p>
            <a:r>
              <a:rPr lang="en-US" sz="2600" dirty="0"/>
              <a:t>Example: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22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	</a:t>
            </a:r>
            <a:r>
              <a:rPr lang="en-US" sz="22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	}	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6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If the superclass’ variable is hidden, does that mean it’s “gone”?</a:t>
            </a:r>
          </a:p>
        </p:txBody>
      </p:sp>
    </p:spTree>
    <p:extLst>
      <p:ext uri="{BB962C8B-B14F-4D97-AF65-F5344CB8AC3E}">
        <p14:creationId xmlns="" xmlns:p14="http://schemas.microsoft.com/office/powerpoint/2010/main" val="387882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" pitchFamily="2" charset="0"/>
              </a:rPr>
              <a:t>super</a:t>
            </a:r>
            <a:r>
              <a:rPr lang="en-US" dirty="0"/>
              <a:t> keyword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46860" y="954115"/>
            <a:ext cx="8512935" cy="560059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super</a:t>
            </a:r>
            <a:r>
              <a:rPr lang="en-US" sz="2400" dirty="0"/>
              <a:t> allows subclasses to access variables and methods of the superclass that are hidden due to overriding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protected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1;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...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"Person"; }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ssn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studentId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(){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     return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.toString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 + "Student"; 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}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someMethod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(){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    </a:t>
            </a:r>
            <a:r>
              <a:rPr lang="en-US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"Twenty nine";  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    </a:t>
            </a:r>
            <a:r>
              <a:rPr lang="en-US" sz="17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.ssn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29;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       }	</a:t>
            </a:r>
          </a:p>
          <a:p>
            <a:pPr marL="0" indent="0">
              <a:buNone/>
            </a:pP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</p:txBody>
      </p:sp>
    </p:spTree>
    <p:extLst>
      <p:ext uri="{BB962C8B-B14F-4D97-AF65-F5344CB8AC3E}">
        <p14:creationId xmlns="" xmlns:p14="http://schemas.microsoft.com/office/powerpoint/2010/main" val="339026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" pitchFamily="2" charset="0"/>
              </a:rPr>
              <a:t>super</a:t>
            </a:r>
            <a:r>
              <a:rPr lang="en-US" dirty="0"/>
              <a:t> keyword and constructors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9646" y="954115"/>
            <a:ext cx="8982634" cy="3590991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Subclass instances inherit superclass state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when we create an object of a subclass, the state of the superclass must be initialized as well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Can use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cs typeface="Calibri" panose="020F0502020204030204" pitchFamily="34" charset="0"/>
              </a:rPr>
              <a:t>super</a:t>
            </a:r>
            <a:r>
              <a:rPr lang="en-US" sz="2000" dirty="0">
                <a:latin typeface="Courier" pitchFamily="2" charset="0"/>
                <a:cs typeface="Calibri" panose="020F0502020204030204" pitchFamily="34" charset="0"/>
              </a:rPr>
              <a:t>()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to call the superclass’s constructor from the subclass’s one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Java inserts a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cs typeface="Calibri" panose="020F0502020204030204" pitchFamily="34" charset="0"/>
              </a:rPr>
              <a:t>super</a:t>
            </a:r>
            <a:r>
              <a:rPr lang="en-US" sz="1800" dirty="0">
                <a:latin typeface="Courier" pitchFamily="2" charset="0"/>
                <a:cs typeface="Calibri" panose="020F0502020204030204" pitchFamily="34" charset="0"/>
              </a:rPr>
              <a:t>()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if we don’t write one</a:t>
            </a:r>
          </a:p>
          <a:p>
            <a:pPr lvl="3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This requires superclass to have empty constructor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If we want to call a constructor with arguments, an explicit call is needed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Calling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cs typeface="Calibri" panose="020F0502020204030204" pitchFamily="34" charset="0"/>
              </a:rPr>
              <a:t>super</a:t>
            </a:r>
            <a:r>
              <a:rPr lang="en-US" sz="2000" dirty="0">
                <a:latin typeface="Courier" pitchFamily="2" charset="0"/>
                <a:cs typeface="Calibri" panose="020F0502020204030204" pitchFamily="34" charset="0"/>
              </a:rPr>
              <a:t>()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allows initialization the superclass’s private fields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Can’t access them directly from subclass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endParaRPr lang="en-US" sz="17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D03F8FC-682B-F54D-AF36-7A707F1B80A9}"/>
              </a:ext>
            </a:extLst>
          </p:cNvPr>
          <p:cNvSpPr txBox="1"/>
          <p:nvPr/>
        </p:nvSpPr>
        <p:spPr>
          <a:xfrm>
            <a:off x="520623" y="4807749"/>
            <a:ext cx="302358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name; 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	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37B2466-595A-534A-982C-7D2640C86F78}"/>
              </a:ext>
            </a:extLst>
          </p:cNvPr>
          <p:cNvSpPr txBox="1"/>
          <p:nvPr/>
        </p:nvSpPr>
        <p:spPr>
          <a:xfrm>
            <a:off x="3930359" y="4700028"/>
            <a:ext cx="499848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studentId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Student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name,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studentId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(name); </a:t>
            </a:r>
          </a:p>
          <a:p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.studentId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600" dirty="0" err="1">
                <a:latin typeface="Courier Regular" pitchFamily="2" charset="0"/>
                <a:ea typeface="Courier New" charset="0"/>
                <a:cs typeface="Courier New" charset="0"/>
              </a:rPr>
              <a:t>studentId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223137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Method overloading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5628" y="1064274"/>
            <a:ext cx="8807824" cy="5260863"/>
          </a:xfrm>
        </p:spPr>
        <p:txBody>
          <a:bodyPr>
            <a:normAutofit/>
          </a:bodyPr>
          <a:lstStyle/>
          <a:p>
            <a:r>
              <a:rPr lang="en-US" sz="2400" dirty="0"/>
              <a:t>A class can define multiple methods of the same name but featuring distinct parameter lists</a:t>
            </a:r>
          </a:p>
          <a:p>
            <a:r>
              <a:rPr lang="en-US" sz="2400" dirty="0"/>
              <a:t>For example, constructors with differing number of arguments: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9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= "John Doe"; }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name){ </a:t>
            </a:r>
            <a:r>
              <a:rPr lang="en-US" sz="19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= name; }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400" dirty="0"/>
              <a:t>We say the method is </a:t>
            </a:r>
            <a:r>
              <a:rPr lang="en-US" sz="2400" b="1" dirty="0"/>
              <a:t>overloaded</a:t>
            </a:r>
          </a:p>
          <a:p>
            <a:r>
              <a:rPr lang="en-US" sz="2400" dirty="0"/>
              <a:t>All variants must have the same return type</a:t>
            </a:r>
          </a:p>
          <a:p>
            <a:r>
              <a:rPr lang="en-US" sz="2400" dirty="0"/>
              <a:t>You’ve used an overloaded method before: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println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2400" dirty="0"/>
              <a:t>Be sure to distinguish method overloading from method overriding</a:t>
            </a:r>
          </a:p>
        </p:txBody>
      </p:sp>
    </p:spTree>
    <p:extLst>
      <p:ext uri="{BB962C8B-B14F-4D97-AF65-F5344CB8AC3E}">
        <p14:creationId xmlns="" xmlns:p14="http://schemas.microsoft.com/office/powerpoint/2010/main" val="373214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classes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Sections 5.1-5.7)</a:t>
            </a:r>
          </a:p>
        </p:txBody>
      </p:sp>
    </p:spTree>
    <p:extLst>
      <p:ext uri="{BB962C8B-B14F-4D97-AF65-F5344CB8AC3E}">
        <p14:creationId xmlns="" xmlns:p14="http://schemas.microsoft.com/office/powerpoint/2010/main" val="183910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60690</TotalTime>
  <Words>1042</Words>
  <Application>Microsoft Macintosh PowerPoint</Application>
  <PresentationFormat>On-screen Show (4:3)</PresentationFormat>
  <Paragraphs>246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CMPU-102-01 Fall 2021 Data Structures and Algorithms</vt:lpstr>
      <vt:lpstr>More about methods “Overriding a method”</vt:lpstr>
      <vt:lpstr>Method overriding</vt:lpstr>
      <vt:lpstr>Polymorphism</vt:lpstr>
      <vt:lpstr>Overriding variables</vt:lpstr>
      <vt:lpstr>The super keyword</vt:lpstr>
      <vt:lpstr>The super keyword and constructors</vt:lpstr>
      <vt:lpstr>Method overloading</vt:lpstr>
      <vt:lpstr>More about classes  (IPUJ Sections 5.1-5.7)</vt:lpstr>
      <vt:lpstr>Abstract classes</vt:lpstr>
      <vt:lpstr>Abstract classes</vt:lpstr>
      <vt:lpstr>Final classes</vt:lpstr>
      <vt:lpstr>Interfaces</vt:lpstr>
      <vt:lpstr>Interface definition and usage example</vt:lpstr>
      <vt:lpstr>More about interfaces</vt:lpstr>
      <vt:lpstr>The Comparable interface</vt:lpstr>
      <vt:lpstr>Wrapper classes</vt:lpstr>
      <vt:lpstr>Using wrapper classes</vt:lpstr>
      <vt:lpstr>Autoboxing and unboxing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Context-Aware Routing for Vehicular Ad-hoc Networks</dc:title>
  <dc:creator>Rui Meireles;Pete Lemieszewski</dc:creator>
  <cp:lastModifiedBy>olga Lemieszewski</cp:lastModifiedBy>
  <cp:revision>1862</cp:revision>
  <cp:lastPrinted>2019-10-10T16:26:20Z</cp:lastPrinted>
  <dcterms:created xsi:type="dcterms:W3CDTF">2011-11-22T14:51:59Z</dcterms:created>
  <dcterms:modified xsi:type="dcterms:W3CDTF">2021-10-26T18:06:03Z</dcterms:modified>
</cp:coreProperties>
</file>