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20"/>
  </p:notesMasterIdLst>
  <p:handoutMasterIdLst>
    <p:handoutMasterId r:id="rId21"/>
  </p:handoutMasterIdLst>
  <p:sldIdLst>
    <p:sldId id="1189" r:id="rId2"/>
    <p:sldId id="929" r:id="rId3"/>
    <p:sldId id="1190" r:id="rId4"/>
    <p:sldId id="930" r:id="rId5"/>
    <p:sldId id="689" r:id="rId6"/>
    <p:sldId id="690" r:id="rId7"/>
    <p:sldId id="691" r:id="rId8"/>
    <p:sldId id="692" r:id="rId9"/>
    <p:sldId id="693" r:id="rId10"/>
    <p:sldId id="694" r:id="rId11"/>
    <p:sldId id="695" r:id="rId12"/>
    <p:sldId id="696" r:id="rId13"/>
    <p:sldId id="697" r:id="rId14"/>
    <p:sldId id="698" r:id="rId15"/>
    <p:sldId id="1040" r:id="rId16"/>
    <p:sldId id="699" r:id="rId17"/>
    <p:sldId id="1041" r:id="rId18"/>
    <p:sldId id="1042" r:id="rId19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Main" id="{D27C4571-87B6-6548-B2CD-7FBE1E0DE51C}">
          <p14:sldIdLst>
            <p14:sldId id="1189"/>
            <p14:sldId id="929"/>
            <p14:sldId id="618"/>
            <p14:sldId id="930"/>
            <p14:sldId id="689"/>
            <p14:sldId id="690"/>
            <p14:sldId id="691"/>
            <p14:sldId id="692"/>
            <p14:sldId id="693"/>
            <p14:sldId id="694"/>
            <p14:sldId id="695"/>
            <p14:sldId id="696"/>
            <p14:sldId id="697"/>
            <p14:sldId id="698"/>
            <p14:sldId id="1040"/>
            <p14:sldId id="699"/>
            <p14:sldId id="1041"/>
            <p14:sldId id="104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855" autoAdjust="0"/>
    <p:restoredTop sz="97505" autoAdjust="0"/>
  </p:normalViewPr>
  <p:slideViewPr>
    <p:cSldViewPr snapToGrid="0" snapToObjects="1">
      <p:cViewPr varScale="1">
        <p:scale>
          <a:sx n="46" d="100"/>
          <a:sy n="46" d="100"/>
        </p:scale>
        <p:origin x="-1068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4419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44476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All classes that contain the words</a:t>
            </a:r>
            <a:r>
              <a:rPr lang="en-US" baseline="0" dirty="0">
                <a:cs typeface="+mn-cs"/>
              </a:rPr>
              <a:t> implements </a:t>
            </a:r>
            <a:r>
              <a:rPr lang="en-US" baseline="0" dirty="0" err="1">
                <a:cs typeface="+mn-cs"/>
              </a:rPr>
              <a:t>IList</a:t>
            </a:r>
            <a:r>
              <a:rPr lang="en-US" baseline="0" dirty="0">
                <a:cs typeface="+mn-cs"/>
              </a:rPr>
              <a:t> at the end of the class signature must provide method bodies for the length and sum methods.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7078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2533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All classes that contain the words</a:t>
            </a:r>
            <a:r>
              <a:rPr lang="en-US" baseline="0" dirty="0">
                <a:cs typeface="+mn-cs"/>
              </a:rPr>
              <a:t> implements </a:t>
            </a:r>
            <a:r>
              <a:rPr lang="en-US" baseline="0" dirty="0" err="1">
                <a:cs typeface="+mn-cs"/>
              </a:rPr>
              <a:t>IList</a:t>
            </a:r>
            <a:r>
              <a:rPr lang="en-US" baseline="0" dirty="0">
                <a:cs typeface="+mn-cs"/>
              </a:rPr>
              <a:t> at the end of the class signature must provide method bodies for the length and sum methods.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05261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All classes that contain the words</a:t>
            </a:r>
            <a:r>
              <a:rPr lang="en-US" baseline="0" dirty="0">
                <a:cs typeface="+mn-cs"/>
              </a:rPr>
              <a:t> implements </a:t>
            </a:r>
            <a:r>
              <a:rPr lang="en-US" baseline="0" dirty="0" err="1">
                <a:cs typeface="+mn-cs"/>
              </a:rPr>
              <a:t>IList</a:t>
            </a:r>
            <a:r>
              <a:rPr lang="en-US" baseline="0" dirty="0">
                <a:cs typeface="+mn-cs"/>
              </a:rPr>
              <a:t> at the end of the class signature must provide method bodies for the length and sum methods.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79396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All classes that contain the words</a:t>
            </a:r>
            <a:r>
              <a:rPr lang="en-US" baseline="0" dirty="0">
                <a:cs typeface="+mn-cs"/>
              </a:rPr>
              <a:t> implements </a:t>
            </a:r>
            <a:r>
              <a:rPr lang="en-US" baseline="0" dirty="0" err="1">
                <a:cs typeface="+mn-cs"/>
              </a:rPr>
              <a:t>IList</a:t>
            </a:r>
            <a:r>
              <a:rPr lang="en-US" baseline="0" dirty="0">
                <a:cs typeface="+mn-cs"/>
              </a:rPr>
              <a:t> at the end of the class signature must provide method bodies for the length and sum methods.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18316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41702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81079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3575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5034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 linked list is also an ADT, but I guess we’ll introduce ADTs later.</a:t>
            </a:r>
          </a:p>
        </p:txBody>
      </p:sp>
    </p:spTree>
    <p:extLst>
      <p:ext uri="{BB962C8B-B14F-4D97-AF65-F5344CB8AC3E}">
        <p14:creationId xmlns="" xmlns:p14="http://schemas.microsoft.com/office/powerpoint/2010/main" val="2301387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0834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All classes that contain the words</a:t>
            </a:r>
            <a:r>
              <a:rPr lang="en-US" baseline="0" dirty="0">
                <a:cs typeface="+mn-cs"/>
              </a:rPr>
              <a:t> implements </a:t>
            </a:r>
            <a:r>
              <a:rPr lang="en-US" baseline="0" dirty="0" err="1">
                <a:cs typeface="+mn-cs"/>
              </a:rPr>
              <a:t>IList</a:t>
            </a:r>
            <a:r>
              <a:rPr lang="en-US" baseline="0" dirty="0">
                <a:cs typeface="+mn-cs"/>
              </a:rPr>
              <a:t> at the end of the class signature must provide method bodies for the length and sum methods.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1214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All classes that contain the words</a:t>
            </a:r>
            <a:r>
              <a:rPr lang="en-US" baseline="0" dirty="0">
                <a:cs typeface="+mn-cs"/>
              </a:rPr>
              <a:t> implements </a:t>
            </a:r>
            <a:r>
              <a:rPr lang="en-US" baseline="0" dirty="0" err="1">
                <a:cs typeface="+mn-cs"/>
              </a:rPr>
              <a:t>IList</a:t>
            </a:r>
            <a:r>
              <a:rPr lang="en-US" baseline="0" dirty="0">
                <a:cs typeface="+mn-cs"/>
              </a:rPr>
              <a:t> at the end of the class signature must provide method bodies for the length and sum methods.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1262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It prints the sum from 1 to 10, which is 55.</a:t>
            </a:r>
          </a:p>
        </p:txBody>
      </p:sp>
    </p:spTree>
    <p:extLst>
      <p:ext uri="{BB962C8B-B14F-4D97-AF65-F5344CB8AC3E}">
        <p14:creationId xmlns="" xmlns:p14="http://schemas.microsoft.com/office/powerpoint/2010/main" val="4138429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All classes that contain the words</a:t>
            </a:r>
            <a:r>
              <a:rPr lang="en-US" baseline="0" dirty="0">
                <a:cs typeface="+mn-cs"/>
              </a:rPr>
              <a:t> implements </a:t>
            </a:r>
            <a:r>
              <a:rPr lang="en-US" baseline="0" dirty="0" err="1">
                <a:cs typeface="+mn-cs"/>
              </a:rPr>
              <a:t>IList</a:t>
            </a:r>
            <a:r>
              <a:rPr lang="en-US" baseline="0" dirty="0">
                <a:cs typeface="+mn-cs"/>
              </a:rPr>
              <a:t> at the end of the class signature must provide method bodies for the length and sum methods.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3485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8021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CMPU-102-01 Fall, 2021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Week 8: </a:t>
            </a:r>
            <a:r>
              <a:rPr lang="en-US" sz="4000" b="1" dirty="0"/>
              <a:t>The linked list data structure</a:t>
            </a:r>
          </a:p>
        </p:txBody>
      </p:sp>
    </p:spTree>
    <p:extLst>
      <p:ext uri="{BB962C8B-B14F-4D97-AF65-F5344CB8AC3E}">
        <p14:creationId xmlns="" xmlns:p14="http://schemas.microsoft.com/office/powerpoint/2010/main" val="3683217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right place to insert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246901" y="954115"/>
            <a:ext cx="8784804" cy="5286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E.g. inserting an element into a sorted list of integers</a:t>
            </a:r>
          </a:p>
          <a:p>
            <a:pPr lvl="1"/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Non-decreasing order, which we want to preserve</a:t>
            </a:r>
          </a:p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Starting at </a:t>
            </a:r>
            <a:r>
              <a:rPr lang="en-US" sz="2700" dirty="0" err="1">
                <a:latin typeface="Courier Regular" pitchFamily="2" charset="0"/>
                <a:ea typeface="Courier New" charset="0"/>
                <a:cs typeface="Courier New" charset="0"/>
              </a:rPr>
              <a:t>headNode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, traverse list until larger element is found, then insert before it: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newNode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(3);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cur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headNode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prev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mr-IN" sz="16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(cur !=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mr-IN" sz="16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&amp;&amp; 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    ((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cur.first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()) &lt;= ((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newNode.first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())){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prev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cur; // need to save previous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cur =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cur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.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rest();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endParaRPr lang="en-US" sz="16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 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prev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!=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)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prev.setRest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newNode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newNode.setRest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(cur);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74ED7651-1952-764F-ABE4-F21D9837FF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3576" y="4785180"/>
            <a:ext cx="4258129" cy="17958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372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Doubly-linked list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53125" y="1058403"/>
            <a:ext cx="8650198" cy="5388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246901" y="954115"/>
            <a:ext cx="8784804" cy="5492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Our list can only be traversed in one direction: head 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  <a:sym typeface="Wingdings"/>
              </a:rPr>
              <a:t> tail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  <a:sym typeface="Wingdings"/>
              </a:rPr>
              <a:t>Called a singly-linked list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Sometimes it would be useful to go in the reverse direction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Solution: have a previous reference in each list node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Yielding a doubly-linked list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public class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...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private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previous =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public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getPrev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(){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previous; }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setPrev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previous){ </a:t>
            </a:r>
            <a:r>
              <a:rPr lang="en-US" sz="16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.previous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previous; }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5003" y="5664724"/>
            <a:ext cx="2768600" cy="635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3528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8885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In-order insertion with a doubly-linked list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246901" y="954115"/>
            <a:ext cx="8784804" cy="38383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Need to update previous references: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newNode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(3), cur =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headNode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prev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mr-IN" sz="17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(cur !=</a:t>
            </a:r>
            <a:r>
              <a:rPr lang="mr-IN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mr-IN" sz="17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&amp;&amp; 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      ((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cur.first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()) &lt;= ((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newNode.first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())){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prev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= cur;    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  cur =</a:t>
            </a:r>
            <a:r>
              <a:rPr lang="mr-IN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mr-IN" sz="1700" dirty="0">
                <a:latin typeface="Courier Regular" pitchFamily="2" charset="0"/>
                <a:ea typeface="Courier New" charset="0"/>
                <a:cs typeface="Courier New" charset="0"/>
              </a:rPr>
              <a:t>.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rest</a:t>
            </a:r>
            <a:r>
              <a:rPr lang="mr-IN" sz="17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  <a:endParaRPr lang="en-US" sz="17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newNode.setRest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(cur);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7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newNode.setPrevious</a:t>
            </a:r>
            <a:r>
              <a:rPr lang="en-US" sz="17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</a:t>
            </a:r>
            <a:r>
              <a:rPr lang="en-US" sz="17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prev</a:t>
            </a:r>
            <a:r>
              <a:rPr lang="en-US" sz="17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if 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prev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!= 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)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prev.setRest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newNode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  <a:endParaRPr lang="en-US" sz="17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</a:t>
            </a:r>
            <a:r>
              <a:rPr lang="en-US" sz="1700" b="1" dirty="0">
                <a:solidFill>
                  <a:srgbClr val="0000FF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if </a:t>
            </a:r>
            <a:r>
              <a:rPr lang="en-US" sz="17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(cur != </a:t>
            </a:r>
            <a:r>
              <a:rPr lang="en-US" sz="1700" b="1" dirty="0">
                <a:solidFill>
                  <a:srgbClr val="0000FF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null</a:t>
            </a:r>
            <a:r>
              <a:rPr lang="en-US" sz="17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 </a:t>
            </a:r>
            <a:r>
              <a:rPr lang="en-US" sz="17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cur.setPrevious</a:t>
            </a:r>
            <a:r>
              <a:rPr lang="en-US" sz="17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</a:t>
            </a:r>
            <a:r>
              <a:rPr lang="en-US" sz="17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newNode</a:t>
            </a:r>
            <a:r>
              <a:rPr lang="en-US" sz="17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);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E1EAE583-86F2-3348-9860-2A91D8530C0B}"/>
              </a:ext>
            </a:extLst>
          </p:cNvPr>
          <p:cNvGrpSpPr/>
          <p:nvPr/>
        </p:nvGrpSpPr>
        <p:grpSpPr>
          <a:xfrm>
            <a:off x="3187700" y="4792436"/>
            <a:ext cx="2768600" cy="1567550"/>
            <a:chOff x="3023923" y="4880646"/>
            <a:chExt cx="2768600" cy="1567550"/>
          </a:xfrm>
        </p:grpSpPr>
        <p:pic>
          <p:nvPicPr>
            <p:cNvPr id="4" name="Picture 3">
              <a:extLst>
                <a:ext uri="{FF2B5EF4-FFF2-40B4-BE49-F238E27FC236}">
                  <a16:creationId xmlns="" xmlns:a16="http://schemas.microsoft.com/office/drawing/2014/main" id="{60357E52-8774-6743-96EB-25EF804719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23923" y="5813196"/>
              <a:ext cx="2768600" cy="635000"/>
            </a:xfrm>
            <a:prstGeom prst="rect">
              <a:avLst/>
            </a:prstGeom>
          </p:spPr>
        </p:pic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AB3EF9AC-C5E5-E448-93AE-292BAC05FA5D}"/>
                </a:ext>
              </a:extLst>
            </p:cNvPr>
            <p:cNvGrpSpPr/>
            <p:nvPr/>
          </p:nvGrpSpPr>
          <p:grpSpPr>
            <a:xfrm>
              <a:off x="4172670" y="5217887"/>
              <a:ext cx="399330" cy="544298"/>
              <a:chOff x="4164036" y="5219213"/>
              <a:chExt cx="489138" cy="623454"/>
            </a:xfrm>
          </p:grpSpPr>
          <p:sp>
            <p:nvSpPr>
              <p:cNvPr id="8" name="Frame 7">
                <a:extLst>
                  <a:ext uri="{FF2B5EF4-FFF2-40B4-BE49-F238E27FC236}">
                    <a16:creationId xmlns="" xmlns:a16="http://schemas.microsoft.com/office/drawing/2014/main" id="{9C91AD45-B67E-DB4D-B862-1488ED945D25}"/>
                  </a:ext>
                </a:extLst>
              </p:cNvPr>
              <p:cNvSpPr/>
              <p:nvPr/>
            </p:nvSpPr>
            <p:spPr>
              <a:xfrm>
                <a:off x="4164036" y="5219213"/>
                <a:ext cx="488373" cy="207818"/>
              </a:xfrm>
              <a:prstGeom prst="frame">
                <a:avLst>
                  <a:gd name="adj1" fmla="val 0"/>
                </a:avLst>
              </a:prstGeom>
              <a:noFill/>
              <a:ln w="31750">
                <a:solidFill>
                  <a:srgbClr val="00B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Frame 8">
                <a:extLst>
                  <a:ext uri="{FF2B5EF4-FFF2-40B4-BE49-F238E27FC236}">
                    <a16:creationId xmlns="" xmlns:a16="http://schemas.microsoft.com/office/drawing/2014/main" id="{523B545E-FB2E-B045-ADC4-D8F6C7E8D859}"/>
                  </a:ext>
                </a:extLst>
              </p:cNvPr>
              <p:cNvSpPr/>
              <p:nvPr/>
            </p:nvSpPr>
            <p:spPr>
              <a:xfrm>
                <a:off x="4164801" y="5427031"/>
                <a:ext cx="488373" cy="207818"/>
              </a:xfrm>
              <a:prstGeom prst="frame">
                <a:avLst>
                  <a:gd name="adj1" fmla="val 0"/>
                </a:avLst>
              </a:prstGeom>
              <a:noFill/>
              <a:ln w="31750">
                <a:solidFill>
                  <a:srgbClr val="00B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Frame 9">
                <a:extLst>
                  <a:ext uri="{FF2B5EF4-FFF2-40B4-BE49-F238E27FC236}">
                    <a16:creationId xmlns="" xmlns:a16="http://schemas.microsoft.com/office/drawing/2014/main" id="{34492095-9B05-2049-A876-F359271D4EAF}"/>
                  </a:ext>
                </a:extLst>
              </p:cNvPr>
              <p:cNvSpPr/>
              <p:nvPr/>
            </p:nvSpPr>
            <p:spPr>
              <a:xfrm>
                <a:off x="4164036" y="5634849"/>
                <a:ext cx="488373" cy="207818"/>
              </a:xfrm>
              <a:prstGeom prst="frame">
                <a:avLst>
                  <a:gd name="adj1" fmla="val 0"/>
                </a:avLst>
              </a:prstGeom>
              <a:noFill/>
              <a:ln w="31750">
                <a:solidFill>
                  <a:srgbClr val="00B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3" name="Curved Connector 12">
              <a:extLst>
                <a:ext uri="{FF2B5EF4-FFF2-40B4-BE49-F238E27FC236}">
                  <a16:creationId xmlns="" xmlns:a16="http://schemas.microsoft.com/office/drawing/2014/main" id="{2FA9F3BD-E4A5-9745-B199-2B3D42B2C8E8}"/>
                </a:ext>
              </a:extLst>
            </p:cNvPr>
            <p:cNvCxnSpPr>
              <a:cxnSpLocks/>
              <a:endCxn id="9" idx="3"/>
            </p:cNvCxnSpPr>
            <p:nvPr/>
          </p:nvCxnSpPr>
          <p:spPr>
            <a:xfrm rot="16200000" flipV="1">
              <a:off x="4372636" y="5689402"/>
              <a:ext cx="620917" cy="222188"/>
            </a:xfrm>
            <a:prstGeom prst="curvedConnector2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urved Connector 17">
              <a:extLst>
                <a:ext uri="{FF2B5EF4-FFF2-40B4-BE49-F238E27FC236}">
                  <a16:creationId xmlns="" xmlns:a16="http://schemas.microsoft.com/office/drawing/2014/main" id="{7D7C252A-A929-DC4A-B5D1-18DAE5148DB4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rot="10800000" flipV="1">
              <a:off x="3967844" y="5671469"/>
              <a:ext cx="204827" cy="207042"/>
            </a:xfrm>
            <a:prstGeom prst="curvedConnector2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339787D2-D462-214F-9F89-FDDCC0E1F82B}"/>
                </a:ext>
              </a:extLst>
            </p:cNvPr>
            <p:cNvSpPr txBox="1"/>
            <p:nvPr/>
          </p:nvSpPr>
          <p:spPr>
            <a:xfrm>
              <a:off x="3853050" y="4880646"/>
              <a:ext cx="10940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solidFill>
                    <a:srgbClr val="00B050"/>
                  </a:solidFill>
                </a:rPr>
                <a:t>newNode</a:t>
              </a:r>
              <a:endParaRPr lang="en-US" dirty="0">
                <a:solidFill>
                  <a:srgbClr val="00B050"/>
                </a:solidFill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44C3E6B5-8BC9-6646-B232-E4911B48B6DE}"/>
              </a:ext>
            </a:extLst>
          </p:cNvPr>
          <p:cNvSpPr txBox="1"/>
          <p:nvPr/>
        </p:nvSpPr>
        <p:spPr>
          <a:xfrm>
            <a:off x="4691260" y="6243660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CE1B4A1F-31D1-8447-BB7F-CED0741D72DC}"/>
              </a:ext>
            </a:extLst>
          </p:cNvPr>
          <p:cNvSpPr txBox="1"/>
          <p:nvPr/>
        </p:nvSpPr>
        <p:spPr>
          <a:xfrm>
            <a:off x="3852561" y="6243660"/>
            <a:ext cx="602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prev</a:t>
            </a:r>
            <a:endParaRPr lang="en-US" dirty="0"/>
          </a:p>
        </p:txBody>
      </p:sp>
      <p:cxnSp>
        <p:nvCxnSpPr>
          <p:cNvPr id="15" name="Curved Connector 14">
            <a:extLst>
              <a:ext uri="{FF2B5EF4-FFF2-40B4-BE49-F238E27FC236}">
                <a16:creationId xmlns="" xmlns:a16="http://schemas.microsoft.com/office/drawing/2014/main" id="{DC083684-B150-9E43-BDED-0475A625F8C9}"/>
              </a:ext>
            </a:extLst>
          </p:cNvPr>
          <p:cNvCxnSpPr>
            <a:cxnSpLocks/>
          </p:cNvCxnSpPr>
          <p:nvPr/>
        </p:nvCxnSpPr>
        <p:spPr>
          <a:xfrm flipV="1">
            <a:off x="4161540" y="5668322"/>
            <a:ext cx="301861" cy="161462"/>
          </a:xfrm>
          <a:prstGeom prst="curvedConnector3">
            <a:avLst>
              <a:gd name="adj1" fmla="val 8468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>
            <a:extLst>
              <a:ext uri="{FF2B5EF4-FFF2-40B4-BE49-F238E27FC236}">
                <a16:creationId xmlns="" xmlns:a16="http://schemas.microsoft.com/office/drawing/2014/main" id="{7BEBD555-40C5-D745-AD2F-C1B465E6FB5B}"/>
              </a:ext>
            </a:extLst>
          </p:cNvPr>
          <p:cNvCxnSpPr>
            <a:cxnSpLocks/>
          </p:cNvCxnSpPr>
          <p:nvPr/>
        </p:nvCxnSpPr>
        <p:spPr>
          <a:xfrm rot="5400000" flipV="1">
            <a:off x="4462353" y="5623998"/>
            <a:ext cx="620917" cy="222188"/>
          </a:xfrm>
          <a:prstGeom prst="curved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82608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an element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53125" y="1058403"/>
            <a:ext cx="8650198" cy="5388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246901" y="954115"/>
            <a:ext cx="8784804" cy="26637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Is as simple as updating the next node reference</a:t>
            </a:r>
          </a:p>
          <a:p>
            <a:pPr lvl="1"/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For a singly-linked list!</a:t>
            </a:r>
          </a:p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Let’s remove the element after node </a:t>
            </a:r>
            <a:r>
              <a:rPr lang="en-US" sz="2700" dirty="0" err="1">
                <a:latin typeface="Courier Regular" pitchFamily="2" charset="0"/>
                <a:ea typeface="Courier New" charset="0"/>
                <a:cs typeface="Courier New" charset="0"/>
              </a:rPr>
              <a:t>janeNode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: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mr-IN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remNode</a:t>
            </a:r>
            <a:r>
              <a:rPr lang="mr-IN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=</a:t>
            </a:r>
            <a:r>
              <a:rPr lang="mr-IN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janeNode.rest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 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remNode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!=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janeNode.setRest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remNode.rest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pPr marL="0" indent="0">
              <a:buNone/>
            </a:pPr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1860550" y="4220698"/>
            <a:ext cx="5422900" cy="1041293"/>
            <a:chOff x="1732213" y="4204369"/>
            <a:chExt cx="5422900" cy="104129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32213" y="4204369"/>
              <a:ext cx="5422900" cy="1016000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908884" y="4537776"/>
              <a:ext cx="41709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1" name="Curved Up Arrow 30"/>
            <p:cNvSpPr/>
            <p:nvPr/>
          </p:nvSpPr>
          <p:spPr>
            <a:xfrm rot="10800000" flipH="1">
              <a:off x="4639303" y="4315325"/>
              <a:ext cx="2130465" cy="465221"/>
            </a:xfrm>
            <a:prstGeom prst="curvedUpArrow">
              <a:avLst>
                <a:gd name="adj1" fmla="val 25000"/>
                <a:gd name="adj2" fmla="val 46509"/>
                <a:gd name="adj3" fmla="val 25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86BD374-86A5-6348-9817-9418FA98F5BB}"/>
              </a:ext>
            </a:extLst>
          </p:cNvPr>
          <p:cNvSpPr txBox="1"/>
          <p:nvPr/>
        </p:nvSpPr>
        <p:spPr>
          <a:xfrm>
            <a:off x="5245768" y="5236698"/>
            <a:ext cx="106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remNode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323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exercise: list length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53125" y="1058403"/>
            <a:ext cx="8650198" cy="5388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58364" y="954115"/>
            <a:ext cx="9019647" cy="11763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How can we write a method that returns the number of nodes in linked list, starting with the node passed as argument?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3B63E65-031A-534F-A89E-81AE3CCA72A2}"/>
              </a:ext>
            </a:extLst>
          </p:cNvPr>
          <p:cNvSpPr txBox="1"/>
          <p:nvPr/>
        </p:nvSpPr>
        <p:spPr>
          <a:xfrm>
            <a:off x="1828839" y="2673293"/>
            <a:ext cx="54786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length(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node){</a:t>
            </a:r>
          </a:p>
          <a:p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...</a:t>
            </a:r>
          </a:p>
          <a:p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1330282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4">
            <a:extLst>
              <a:ext uri="{FF2B5EF4-FFF2-40B4-BE49-F238E27FC236}">
                <a16:creationId xmlns="" xmlns:a16="http://schemas.microsoft.com/office/drawing/2014/main" id="{2A03E1BB-01A0-934F-B975-4C632FD35511}"/>
              </a:ext>
            </a:extLst>
          </p:cNvPr>
          <p:cNvSpPr txBox="1">
            <a:spLocks/>
          </p:cNvSpPr>
          <p:nvPr/>
        </p:nvSpPr>
        <p:spPr>
          <a:xfrm>
            <a:off x="58364" y="954115"/>
            <a:ext cx="9019647" cy="539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How can we write a method that returns the number of nodes in linked list, starting with the node passed as argument?</a:t>
            </a:r>
          </a:p>
          <a:p>
            <a:pPr lvl="1"/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If we’re in a recursive mood:</a:t>
            </a:r>
          </a:p>
          <a:p>
            <a:pPr lvl="1"/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If we’re feeling iterative: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In-class exercise solution: list length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3BFE062-ED85-E647-AC62-D3EA36BFCD61}"/>
              </a:ext>
            </a:extLst>
          </p:cNvPr>
          <p:cNvSpPr txBox="1"/>
          <p:nvPr/>
        </p:nvSpPr>
        <p:spPr>
          <a:xfrm>
            <a:off x="507586" y="2331690"/>
            <a:ext cx="81211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7150"/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length(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node){</a:t>
            </a:r>
          </a:p>
          <a:p>
            <a:pPr indent="-5715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node ==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? 0 : 1 + length(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node.rest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pPr indent="-5715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indent="-57150"/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indent="-57150"/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4BA8C40-90C3-9D4F-8973-FE50BD1D8482}"/>
              </a:ext>
            </a:extLst>
          </p:cNvPr>
          <p:cNvSpPr txBox="1"/>
          <p:nvPr/>
        </p:nvSpPr>
        <p:spPr>
          <a:xfrm>
            <a:off x="507586" y="4037788"/>
            <a:ext cx="87343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7150"/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length(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node){</a:t>
            </a:r>
          </a:p>
          <a:p>
            <a:pPr indent="-5715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len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0;</a:t>
            </a:r>
          </a:p>
          <a:p>
            <a:pPr indent="-5715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cur = node; cur !=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 cur =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cur.rest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())</a:t>
            </a:r>
          </a:p>
          <a:p>
            <a:pPr indent="-5715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len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++;</a:t>
            </a:r>
          </a:p>
          <a:p>
            <a:pPr indent="-5715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len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indent="-5715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365744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list implementation is limited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4300" y="1058402"/>
            <a:ext cx="8919168" cy="51980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Good: </a:t>
            </a:r>
          </a:p>
          <a:p>
            <a:pPr lvl="1"/>
            <a:r>
              <a:rPr lang="en-US" sz="2400" dirty="0"/>
              <a:t>It’s very general, holds any kind of object</a:t>
            </a:r>
          </a:p>
          <a:p>
            <a:r>
              <a:rPr lang="en-US" sz="2800" dirty="0"/>
              <a:t>Bad:</a:t>
            </a:r>
          </a:p>
          <a:p>
            <a:pPr lvl="1"/>
            <a:r>
              <a:rPr lang="en-US" sz="2400" dirty="0"/>
              <a:t>Requires casting (which is annoying and error-prone)</a:t>
            </a:r>
          </a:p>
          <a:p>
            <a:pPr lvl="2"/>
            <a:r>
              <a:rPr lang="en-US" sz="2000" dirty="0"/>
              <a:t>Lurking danger: unrelated data types can be mixed in same list</a:t>
            </a:r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public class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 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{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value;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next; }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n = 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Node();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n.value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= "Hello world";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hello = </a:t>
            </a:r>
            <a:r>
              <a:rPr lang="en-US" sz="2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String</a:t>
            </a:r>
            <a:r>
              <a:rPr lang="en-US" sz="2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n.value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endParaRPr lang="en-US" sz="22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13632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Java’s linked list implementation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10.1-10.2)</a:t>
            </a:r>
          </a:p>
        </p:txBody>
      </p:sp>
    </p:spTree>
    <p:extLst>
      <p:ext uri="{BB962C8B-B14F-4D97-AF65-F5344CB8AC3E}">
        <p14:creationId xmlns="" xmlns:p14="http://schemas.microsoft.com/office/powerpoint/2010/main" val="3928180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424" y="-84598"/>
            <a:ext cx="8229600" cy="1143000"/>
          </a:xfrm>
        </p:spPr>
        <p:txBody>
          <a:bodyPr/>
          <a:lstStyle/>
          <a:p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java.util.LinkedList</a:t>
            </a:r>
            <a:endParaRPr lang="en-US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53125" y="1058402"/>
            <a:ext cx="8650198" cy="51980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Java includes a sophisticated linked list implementation</a:t>
            </a:r>
          </a:p>
          <a:p>
            <a:pPr lvl="1"/>
            <a:r>
              <a:rPr lang="en-US" sz="2400" dirty="0"/>
              <a:t>The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java.util.LinkedList</a:t>
            </a:r>
            <a:r>
              <a:rPr lang="en-US" sz="2400" dirty="0"/>
              <a:t> class</a:t>
            </a:r>
          </a:p>
          <a:p>
            <a:r>
              <a:rPr lang="en-US" dirty="0"/>
              <a:t>Is a parametrized type, also known as </a:t>
            </a:r>
            <a:r>
              <a:rPr lang="en-US" b="1" dirty="0"/>
              <a:t>generic</a:t>
            </a:r>
            <a:r>
              <a:rPr lang="en-US" dirty="0"/>
              <a:t> type</a:t>
            </a:r>
          </a:p>
          <a:p>
            <a:pPr lvl="1"/>
            <a:r>
              <a:rPr lang="en-US" sz="2600" dirty="0"/>
              <a:t>Object declaration specifies data type of list values</a:t>
            </a:r>
          </a:p>
          <a:p>
            <a:pPr lvl="1"/>
            <a:r>
              <a:rPr lang="en-US" sz="2600" dirty="0"/>
              <a:t>Syntax: </a:t>
            </a:r>
            <a:r>
              <a:rPr lang="en-US" sz="2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sz="2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DataType</a:t>
            </a:r>
            <a:r>
              <a:rPr lang="en-US" sz="2600" dirty="0">
                <a:latin typeface="Courier Regular" pitchFamily="2" charset="0"/>
                <a:ea typeface="Courier New" charset="0"/>
                <a:cs typeface="Courier New" charset="0"/>
              </a:rPr>
              <a:t>&gt; &lt;</a:t>
            </a:r>
            <a:r>
              <a:rPr lang="en-US" sz="2600" dirty="0" err="1">
                <a:latin typeface="Courier Regular" pitchFamily="2" charset="0"/>
                <a:ea typeface="Courier New" charset="0"/>
                <a:cs typeface="Courier New" charset="0"/>
              </a:rPr>
              <a:t>varName</a:t>
            </a:r>
            <a:r>
              <a:rPr lang="en-US" sz="2600" dirty="0">
                <a:latin typeface="Courier Regular" pitchFamily="2" charset="0"/>
                <a:ea typeface="Courier New" charset="0"/>
                <a:cs typeface="Courier New" charset="0"/>
              </a:rPr>
              <a:t>&gt;;</a:t>
            </a:r>
          </a:p>
          <a:p>
            <a:pPr lvl="1"/>
            <a:r>
              <a:rPr lang="en-US" sz="2600" dirty="0">
                <a:latin typeface="Calibri" charset="0"/>
                <a:ea typeface="Calibri" charset="0"/>
                <a:cs typeface="Calibri" charset="0"/>
              </a:rPr>
              <a:t>If no parameter is specified, </a:t>
            </a:r>
            <a:r>
              <a:rPr lang="en-US" sz="2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600" dirty="0">
                <a:latin typeface="Calibri" charset="0"/>
                <a:ea typeface="Calibri" charset="0"/>
                <a:cs typeface="Calibri" charset="0"/>
              </a:rPr>
              <a:t> is assumed</a:t>
            </a:r>
          </a:p>
          <a:p>
            <a:pPr lvl="1"/>
            <a:r>
              <a:rPr lang="en-US" sz="2600" dirty="0"/>
              <a:t>E.g.:</a:t>
            </a:r>
          </a:p>
          <a:p>
            <a:pPr lvl="2"/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stringList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lvl="2"/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objectList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lvl="1"/>
            <a:r>
              <a:rPr lang="en-US" sz="2600" dirty="0"/>
              <a:t>Recall subclass types can be used as superclass types</a:t>
            </a:r>
          </a:p>
          <a:p>
            <a:pPr lvl="1"/>
            <a:r>
              <a:rPr lang="en-US" sz="2600" dirty="0"/>
              <a:t>Wrapper classes needed for primitive types. E.g.:</a:t>
            </a:r>
          </a:p>
          <a:p>
            <a:pPr lvl="2"/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anIntegerList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28995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The linked list data structure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7.2)</a:t>
            </a:r>
          </a:p>
        </p:txBody>
      </p:sp>
    </p:spTree>
    <p:extLst>
      <p:ext uri="{BB962C8B-B14F-4D97-AF65-F5344CB8AC3E}">
        <p14:creationId xmlns="" xmlns:p14="http://schemas.microsoft.com/office/powerpoint/2010/main" val="131330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linked list data structure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53125" y="1058403"/>
            <a:ext cx="8650198" cy="5388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Recall the array data structure</a:t>
            </a:r>
          </a:p>
          <a:p>
            <a:pPr lvl="1"/>
            <a:r>
              <a:rPr lang="en-US" sz="2400" dirty="0"/>
              <a:t>A collection of items of a given type</a:t>
            </a:r>
          </a:p>
          <a:p>
            <a:pPr lvl="1"/>
            <a:r>
              <a:rPr lang="en-US" sz="2400" dirty="0"/>
              <a:t>Indexed</a:t>
            </a:r>
          </a:p>
          <a:p>
            <a:pPr lvl="1"/>
            <a:r>
              <a:rPr lang="en-US" sz="2400" dirty="0"/>
              <a:t>Fixed size</a:t>
            </a:r>
          </a:p>
          <a:p>
            <a:pPr lvl="1"/>
            <a:r>
              <a:rPr lang="en-US" sz="2400" dirty="0"/>
              <a:t>Items contiguous in memory</a:t>
            </a:r>
          </a:p>
          <a:p>
            <a:pPr lvl="2"/>
            <a:r>
              <a:rPr lang="en-US" sz="2000" dirty="0"/>
              <a:t>Simple arithmetic yields access to any element</a:t>
            </a:r>
          </a:p>
          <a:p>
            <a:r>
              <a:rPr lang="en-US" sz="2800" dirty="0"/>
              <a:t>The linked list data structure</a:t>
            </a:r>
          </a:p>
          <a:p>
            <a:pPr lvl="1"/>
            <a:r>
              <a:rPr lang="en-US" sz="2400" dirty="0"/>
              <a:t>Also a collection of items of a given type</a:t>
            </a:r>
          </a:p>
          <a:p>
            <a:pPr lvl="1"/>
            <a:r>
              <a:rPr lang="en-US" sz="2400" dirty="0"/>
              <a:t>Indexed</a:t>
            </a:r>
            <a:endParaRPr lang="en-US" sz="2400" b="1" dirty="0"/>
          </a:p>
          <a:p>
            <a:pPr lvl="1"/>
            <a:r>
              <a:rPr lang="en-US" sz="2400" b="1" dirty="0"/>
              <a:t>Variable size</a:t>
            </a:r>
          </a:p>
          <a:p>
            <a:pPr lvl="2"/>
            <a:r>
              <a:rPr lang="en-US" sz="2000" dirty="0"/>
              <a:t>We can add and remove elements, at any location</a:t>
            </a:r>
          </a:p>
          <a:p>
            <a:pPr lvl="1"/>
            <a:r>
              <a:rPr lang="en-US" sz="2400" dirty="0"/>
              <a:t>Items not necessarily contiguous in memory</a:t>
            </a:r>
          </a:p>
        </p:txBody>
      </p:sp>
    </p:spTree>
    <p:extLst>
      <p:ext uri="{BB962C8B-B14F-4D97-AF65-F5344CB8AC3E}">
        <p14:creationId xmlns="" xmlns:p14="http://schemas.microsoft.com/office/powerpoint/2010/main" val="215592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79173" y="941360"/>
            <a:ext cx="8824150" cy="57981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Composed of a sequence of nodes</a:t>
            </a:r>
          </a:p>
          <a:p>
            <a:r>
              <a:rPr lang="en-US" sz="2800" dirty="0"/>
              <a:t>Each list node </a:t>
            </a:r>
            <a:r>
              <a:rPr lang="en-US" sz="2800" dirty="0" smtClean="0"/>
              <a:t>is essentially a </a:t>
            </a:r>
            <a:r>
              <a:rPr lang="en-US" sz="2800" i="1" u="sng" dirty="0" smtClean="0"/>
              <a:t>container</a:t>
            </a:r>
            <a:r>
              <a:rPr lang="en-US" sz="2800" dirty="0" smtClean="0"/>
              <a:t> and holds</a:t>
            </a:r>
            <a:r>
              <a:rPr lang="en-US" sz="2800" dirty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 value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 reference to the next node on the list</a:t>
            </a:r>
          </a:p>
          <a:p>
            <a:pPr marL="514350" indent="-457200"/>
            <a:r>
              <a:rPr lang="en-US" sz="2800" dirty="0"/>
              <a:t>E.g.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 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{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value;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next; }</a:t>
            </a:r>
            <a:endParaRPr lang="en-US" dirty="0"/>
          </a:p>
          <a:p>
            <a:pPr marL="514350" indent="-457200"/>
            <a:endParaRPr lang="en-US" dirty="0"/>
          </a:p>
          <a:p>
            <a:pPr marL="514350" indent="-457200"/>
            <a:endParaRPr lang="en-US" dirty="0"/>
          </a:p>
          <a:p>
            <a:pPr marL="514350" indent="-457200"/>
            <a:endParaRPr lang="en-US" dirty="0"/>
          </a:p>
          <a:p>
            <a:pPr marL="514350" indent="-457200"/>
            <a:endParaRPr lang="en-US" sz="2800" dirty="0"/>
          </a:p>
          <a:p>
            <a:pPr marL="514350" indent="-457200"/>
            <a:r>
              <a:rPr lang="en-US" sz="2800" dirty="0"/>
              <a:t>We say the list is recursively defined:</a:t>
            </a:r>
          </a:p>
          <a:p>
            <a:pPr marL="914400" lvl="1" indent="-457200"/>
            <a:r>
              <a:rPr lang="en-US" sz="2400" dirty="0"/>
              <a:t>All we need is a reference to the head node</a:t>
            </a:r>
          </a:p>
          <a:p>
            <a:pPr marL="1314450" lvl="2" indent="-457200"/>
            <a:r>
              <a:rPr lang="en-US" sz="2000" dirty="0"/>
              <a:t>Other nodes accessible by following the </a:t>
            </a:r>
            <a:r>
              <a:rPr lang="en-US" sz="2000" dirty="0">
                <a:latin typeface="Courier" pitchFamily="2" charset="0"/>
              </a:rPr>
              <a:t>next</a:t>
            </a:r>
            <a:r>
              <a:rPr lang="en-US" sz="2000" dirty="0"/>
              <a:t> references</a:t>
            </a:r>
          </a:p>
          <a:p>
            <a:pPr marL="914400" lvl="1" indent="-457200"/>
            <a:r>
              <a:rPr lang="en-US" sz="2400" dirty="0"/>
              <a:t>Last element identified by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400" dirty="0"/>
              <a:t> next reference</a:t>
            </a:r>
          </a:p>
          <a:p>
            <a:pPr marL="914400" lvl="1" indent="-457200"/>
            <a:r>
              <a:rPr lang="en-US" sz="2400" dirty="0"/>
              <a:t>Can add or remove elements in any position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2213" y="3207362"/>
            <a:ext cx="5422900" cy="1016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1081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Emulating Scheme’s/Racket’s lists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Content Placeholder 4"/>
              <p:cNvSpPr txBox="1">
                <a:spLocks/>
              </p:cNvSpPr>
              <p:nvPr/>
            </p:nvSpPr>
            <p:spPr>
              <a:xfrm>
                <a:off x="186868" y="1016839"/>
                <a:ext cx="8790875" cy="538827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/>
                  <a:t>Recall how lists are created in Scheme/Racket</a:t>
                </a:r>
              </a:p>
              <a:p>
                <a:pPr lvl="1"/>
                <a:r>
                  <a:rPr lang="en-US" sz="2400" dirty="0"/>
                  <a:t>The procedure </a:t>
                </a:r>
                <a:r>
                  <a:rPr lang="en-US" sz="2000" dirty="0">
                    <a:latin typeface="Courier Regular" pitchFamily="2" charset="0"/>
                    <a:ea typeface="Courier New" charset="0"/>
                    <a:cs typeface="Courier New" charset="0"/>
                  </a:rPr>
                  <a:t>(cons a b)</a:t>
                </a:r>
                <a:r>
                  <a:rPr lang="en-US" sz="2400" dirty="0"/>
                  <a:t> creates a pair </a:t>
                </a:r>
                <a:r>
                  <a:rPr lang="en-US" sz="2200" dirty="0">
                    <a:latin typeface="Courier Regular" pitchFamily="2" charset="0"/>
                    <a:ea typeface="Courier New" charset="0"/>
                    <a:cs typeface="Courier New" charset="0"/>
                  </a:rPr>
                  <a:t>(</a:t>
                </a:r>
                <a:r>
                  <a:rPr lang="en-US" sz="22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a.b</a:t>
                </a:r>
                <a:r>
                  <a:rPr lang="en-US" sz="2200" dirty="0">
                    <a:latin typeface="Courier Regular" pitchFamily="2" charset="0"/>
                    <a:ea typeface="Courier New" charset="0"/>
                    <a:cs typeface="Courier New" charset="0"/>
                  </a:rPr>
                  <a:t>)</a:t>
                </a:r>
              </a:p>
              <a:p>
                <a:pPr lvl="1"/>
                <a:r>
                  <a:rPr lang="en-US" sz="2400" dirty="0"/>
                  <a:t>We can build a list of values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 …,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 dirty="0"/>
                  <a:t> like so:</a:t>
                </a:r>
              </a:p>
              <a:p>
                <a:pPr marL="1257300" lvl="2" indent="-342900">
                  <a:buFont typeface="+mj-lt"/>
                  <a:buAutoNum type="arabicPeriod"/>
                </a:pPr>
                <a:r>
                  <a:rPr lang="en-US" sz="2000" dirty="0"/>
                  <a:t>Have the element at index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000" dirty="0"/>
                  <a:t> be a pair (</a:t>
                </a:r>
                <a:r>
                  <a:rPr lang="en-US" sz="2000" dirty="0" err="1"/>
                  <a:t>l</a:t>
                </a:r>
                <a:r>
                  <a:rPr lang="en-US" sz="2000" baseline="-25000" dirty="0" err="1"/>
                  <a:t>i</a:t>
                </a:r>
                <a:r>
                  <a:rPr lang="en-US" sz="2000" dirty="0" err="1"/>
                  <a:t>.null</a:t>
                </a:r>
                <a:r>
                  <a:rPr lang="en-US" sz="2000" dirty="0"/>
                  <a:t>)</a:t>
                </a:r>
              </a:p>
              <a:p>
                <a:pPr marL="1257300" lvl="2" indent="-342900">
                  <a:buFont typeface="+mj-lt"/>
                  <a:buAutoNum type="arabicPeriod"/>
                </a:pPr>
                <a:r>
                  <a:rPr lang="en-US" sz="2000" dirty="0"/>
                  <a:t>Have the element at index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000" dirty="0"/>
                  <a:t> be a pair where the first element is l</a:t>
                </a:r>
                <a:r>
                  <a:rPr lang="en-US" sz="2000" baseline="-25000" dirty="0"/>
                  <a:t>i-1</a:t>
                </a:r>
                <a:r>
                  <a:rPr lang="en-US" sz="2000" dirty="0"/>
                  <a:t> and the second element is the element at index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/>
                  <a:t>, i.e.: (l</a:t>
                </a:r>
                <a:r>
                  <a:rPr lang="en-US" sz="2000" baseline="-25000" dirty="0"/>
                  <a:t>i-1</a:t>
                </a:r>
                <a:r>
                  <a:rPr lang="en-US" sz="2000" dirty="0"/>
                  <a:t>.(</a:t>
                </a:r>
                <a:r>
                  <a:rPr lang="en-US" sz="2000" dirty="0" err="1"/>
                  <a:t>l</a:t>
                </a:r>
                <a:r>
                  <a:rPr lang="en-US" sz="2000" baseline="-25000" dirty="0" err="1"/>
                  <a:t>i</a:t>
                </a:r>
                <a:r>
                  <a:rPr lang="en-US" sz="2000" dirty="0" err="1"/>
                  <a:t>.null</a:t>
                </a:r>
                <a:r>
                  <a:rPr lang="en-US" sz="2000" dirty="0"/>
                  <a:t>))</a:t>
                </a:r>
              </a:p>
              <a:p>
                <a:pPr marL="1257300" lvl="2" indent="-342900">
                  <a:buFont typeface="+mj-lt"/>
                  <a:buAutoNum type="arabicPeriod"/>
                </a:pP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000" dirty="0"/>
                  <a:t> decrement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/>
                  <a:t> and go back to step 2</a:t>
                </a:r>
              </a:p>
              <a:p>
                <a:pPr lvl="1"/>
                <a:r>
                  <a:rPr lang="en-US" sz="2400" dirty="0"/>
                  <a:t>Once we have a list, we can traverse it using:</a:t>
                </a:r>
              </a:p>
              <a:p>
                <a:pPr lvl="2"/>
                <a:r>
                  <a:rPr lang="en-US" sz="2000" dirty="0">
                    <a:latin typeface="Courier Regular" pitchFamily="2" charset="0"/>
                    <a:ea typeface="Courier New" charset="0"/>
                    <a:cs typeface="Courier New" charset="0"/>
                  </a:rPr>
                  <a:t>car</a:t>
                </a:r>
                <a:r>
                  <a:rPr lang="en-US" sz="2000" dirty="0">
                    <a:latin typeface="Calibri" panose="020F0502020204030204" pitchFamily="34" charset="0"/>
                    <a:ea typeface="Courier New" charset="0"/>
                    <a:cs typeface="Calibri" panose="020F0502020204030204" pitchFamily="34" charset="0"/>
                  </a:rPr>
                  <a:t> or </a:t>
                </a:r>
                <a:r>
                  <a:rPr lang="en-US" sz="2000" dirty="0">
                    <a:latin typeface="Courier Regular" pitchFamily="2" charset="0"/>
                    <a:ea typeface="Courier New" charset="0"/>
                    <a:cs typeface="Courier New" charset="0"/>
                  </a:rPr>
                  <a:t>first</a:t>
                </a:r>
                <a:r>
                  <a:rPr lang="en-US" sz="2000" dirty="0"/>
                  <a:t>: returns the first element of a pair, which in a list is the value stored at the head of the list</a:t>
                </a:r>
              </a:p>
              <a:p>
                <a:pPr lvl="2"/>
                <a:r>
                  <a:rPr lang="en-US" sz="20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cdr</a:t>
                </a:r>
                <a:r>
                  <a:rPr lang="en-US" sz="2000" dirty="0">
                    <a:latin typeface="Calibri" panose="020F0502020204030204" pitchFamily="34" charset="0"/>
                    <a:ea typeface="Courier New" charset="0"/>
                    <a:cs typeface="Calibri" panose="020F0502020204030204" pitchFamily="34" charset="0"/>
                  </a:rPr>
                  <a:t> or </a:t>
                </a:r>
                <a:r>
                  <a:rPr lang="en-US" sz="2000" dirty="0">
                    <a:latin typeface="Courier Regular" pitchFamily="2" charset="0"/>
                    <a:ea typeface="Courier New" charset="0"/>
                    <a:cs typeface="Courier New" charset="0"/>
                  </a:rPr>
                  <a:t>rest</a:t>
                </a:r>
                <a:r>
                  <a:rPr lang="en-US" sz="2000" dirty="0"/>
                  <a:t>: returns the second element of a pair, which in a list is a list of all values with indices larger than the current one</a:t>
                </a:r>
              </a:p>
              <a:p>
                <a:pPr lvl="2"/>
                <a:r>
                  <a:rPr lang="en-US" sz="2000" dirty="0"/>
                  <a:t>E.g. </a:t>
                </a:r>
                <a:r>
                  <a:rPr lang="en-US" sz="1800" dirty="0">
                    <a:latin typeface="Courier Regular" pitchFamily="2" charset="0"/>
                    <a:ea typeface="Courier New" charset="0"/>
                    <a:cs typeface="Courier New" charset="0"/>
                  </a:rPr>
                  <a:t>(first (rest list))</a:t>
                </a:r>
                <a:r>
                  <a:rPr lang="en-US" sz="2000" dirty="0"/>
                  <a:t> yields the 2</a:t>
                </a:r>
                <a:r>
                  <a:rPr lang="en-US" sz="2000" baseline="30000" dirty="0"/>
                  <a:t>nd</a:t>
                </a:r>
                <a:r>
                  <a:rPr lang="en-US" sz="2000" dirty="0"/>
                  <a:t> value on the list</a:t>
                </a:r>
              </a:p>
            </p:txBody>
          </p:sp>
        </mc:Choice>
        <mc:Fallback>
          <p:sp>
            <p:nvSpPr>
              <p:cNvPr id="8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868" y="1016839"/>
                <a:ext cx="8790875" cy="5388278"/>
              </a:xfrm>
              <a:prstGeom prst="rect">
                <a:avLst/>
              </a:prstGeom>
              <a:blipFill>
                <a:blip r:embed="rId3"/>
                <a:stretch>
                  <a:fillRect l="-1154" t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763036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Scheme-style list implementation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57200" y="1094791"/>
            <a:ext cx="8287592" cy="5247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private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value;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private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next;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value,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next){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.value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value;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.next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next;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value){ // special for last node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(value, </a:t>
            </a:r>
            <a:r>
              <a:rPr lang="mr-IN" sz="20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public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first(){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 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.value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 }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public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rest(){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 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.next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 }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2146605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Scheme-style list usage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46901" y="954115"/>
            <a:ext cx="8650198" cy="5286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What does this code print?</a:t>
            </a:r>
          </a:p>
          <a:p>
            <a:pPr marL="0" indent="0">
              <a:buNone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=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mr-IN" sz="24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mr-IN" sz="2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(10);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mr-IN" sz="24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for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mr-IN" sz="2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mr-IN" sz="24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=9;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&gt; 0;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--)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  node =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mr-IN" sz="24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,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node)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;  </a:t>
            </a:r>
            <a:endParaRPr lang="en-US" sz="24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en-US" sz="2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acc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= 0;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mr-IN" sz="24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(node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!=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mr-IN" sz="24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){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 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acc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+= (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) 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.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first()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  <a:endParaRPr lang="en-US" sz="24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    node =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.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rest()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;  </a:t>
            </a:r>
            <a:endParaRPr lang="en-US" sz="24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}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mr-IN" sz="2400" dirty="0" err="1">
                <a:latin typeface="Courier" pitchFamily="2" charset="0"/>
                <a:ea typeface="Courier New" charset="0"/>
                <a:cs typeface="Courier New" charset="0"/>
              </a:rPr>
              <a:t>System.out.print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ln(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acc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);</a:t>
            </a:r>
          </a:p>
        </p:txBody>
      </p:sp>
    </p:spTree>
    <p:extLst>
      <p:ext uri="{BB962C8B-B14F-4D97-AF65-F5344CB8AC3E}">
        <p14:creationId xmlns="" xmlns:p14="http://schemas.microsoft.com/office/powerpoint/2010/main" val="699133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list traversal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53125" y="1074445"/>
            <a:ext cx="8650198" cy="5388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This code traverses a list starting at </a:t>
            </a:r>
            <a:r>
              <a:rPr lang="en-US" sz="2600" dirty="0" err="1">
                <a:latin typeface="Courier Regular" pitchFamily="2" charset="0"/>
                <a:ea typeface="Courier New" charset="0"/>
                <a:cs typeface="Courier New" charset="0"/>
              </a:rPr>
              <a:t>headNode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curNode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=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headNode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mr-IN" sz="24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curNode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!=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mr-IN" sz="24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){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   ... // do something with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curNode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.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first()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  <a:endParaRPr lang="en-US" sz="24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curNode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=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curNode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.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rest()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  <a:endParaRPr lang="en-US" sz="24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 }</a:t>
            </a:r>
          </a:p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A for loop works just as well: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curNode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800" dirty="0" err="1" smtClean="0">
                <a:latin typeface="Courier Regular" pitchFamily="2" charset="0"/>
                <a:ea typeface="Courier New" charset="0"/>
                <a:cs typeface="Courier New" charset="0"/>
              </a:rPr>
              <a:t>headNode</a:t>
            </a:r>
            <a:r>
              <a:rPr lang="en-US" sz="1800" dirty="0" smtClean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  <a:r>
              <a:rPr lang="en-US" sz="1800" dirty="0" err="1" smtClean="0">
                <a:latin typeface="Courier Regular" pitchFamily="2" charset="0"/>
                <a:ea typeface="Courier New" charset="0"/>
                <a:cs typeface="Courier New" charset="0"/>
              </a:rPr>
              <a:t>curNode</a:t>
            </a:r>
            <a:r>
              <a:rPr lang="en-US" sz="1800" dirty="0" smtClean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!=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  <a:r>
              <a:rPr lang="en-US" sz="1800" dirty="0" err="1" smtClean="0">
                <a:latin typeface="Courier Regular" pitchFamily="2" charset="0"/>
                <a:ea typeface="Courier New" charset="0"/>
                <a:cs typeface="Courier New" charset="0"/>
              </a:rPr>
              <a:t>curNode</a:t>
            </a:r>
            <a:r>
              <a:rPr lang="en-US" sz="1800" dirty="0" smtClean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=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curNode.rest</a:t>
            </a:r>
            <a:r>
              <a:rPr lang="en-US" sz="1800" dirty="0" smtClean="0">
                <a:latin typeface="Courier Regular" pitchFamily="2" charset="0"/>
                <a:ea typeface="Courier New" charset="0"/>
                <a:cs typeface="Courier New" charset="0"/>
              </a:rPr>
              <a:t>())</a:t>
            </a:r>
            <a:endParaRPr lang="en-US" sz="2000" dirty="0" smtClean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... // do something with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curNode</a:t>
            </a:r>
            <a:r>
              <a:rPr lang="mr-IN" sz="2400" dirty="0">
                <a:latin typeface="Courier Regular" pitchFamily="2" charset="0"/>
                <a:ea typeface="Courier New" charset="0"/>
                <a:cs typeface="Courier New" charset="0"/>
              </a:rPr>
              <a:t>.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first();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}</a:t>
            </a: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064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an element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179598" y="954115"/>
            <a:ext cx="8784804" cy="5286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Let us add a useful “rest setter” to our class definition: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   </a:t>
            </a:r>
            <a:r>
              <a:rPr lang="en-US" sz="21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void 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setRest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1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next){ </a:t>
            </a:r>
            <a:r>
              <a:rPr lang="en-US" sz="21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.next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= next; }</a:t>
            </a:r>
          </a:p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Now we can insert a new element </a:t>
            </a: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after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node </a:t>
            </a:r>
            <a:r>
              <a:rPr lang="en-US" sz="2800" dirty="0" err="1">
                <a:latin typeface="Courier" pitchFamily="2" charset="0"/>
                <a:ea typeface="Calibri" charset="0"/>
                <a:cs typeface="Calibri" charset="0"/>
              </a:rPr>
              <a:t>joeNode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: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1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mr-IN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larryNode</a:t>
            </a:r>
            <a:r>
              <a:rPr lang="mr-IN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=</a:t>
            </a:r>
            <a:r>
              <a:rPr lang="mr-IN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mr-IN" sz="21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mr-IN" sz="21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("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larry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");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larryNode.setRest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joeNode.rest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joeNode.setRest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larryNode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753" y="4362268"/>
            <a:ext cx="5499100" cy="1752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BF103AB-AD10-4346-9733-38EBA1344417}"/>
              </a:ext>
            </a:extLst>
          </p:cNvPr>
          <p:cNvSpPr txBox="1"/>
          <p:nvPr/>
        </p:nvSpPr>
        <p:spPr>
          <a:xfrm>
            <a:off x="6932141" y="2936845"/>
            <a:ext cx="18719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Note that order </a:t>
            </a:r>
          </a:p>
          <a:p>
            <a:pPr algn="ctr"/>
            <a:r>
              <a:rPr lang="en-US" sz="2000" dirty="0"/>
              <a:t>is important!</a:t>
            </a:r>
          </a:p>
        </p:txBody>
      </p:sp>
    </p:spTree>
    <p:extLst>
      <p:ext uri="{BB962C8B-B14F-4D97-AF65-F5344CB8AC3E}">
        <p14:creationId xmlns="" xmlns:p14="http://schemas.microsoft.com/office/powerpoint/2010/main" val="348133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61380</TotalTime>
  <Words>1096</Words>
  <Application>Microsoft Macintosh PowerPoint</Application>
  <PresentationFormat>On-screen Show (4:3)</PresentationFormat>
  <Paragraphs>223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CMPU-102-01 Fall, 2021 Data Structures and Algorithms</vt:lpstr>
      <vt:lpstr>The linked list data structure  (IPUJ 7.2)</vt:lpstr>
      <vt:lpstr>The linked list data structure</vt:lpstr>
      <vt:lpstr>Linked lists</vt:lpstr>
      <vt:lpstr>Emulating Scheme’s/Racket’s lists</vt:lpstr>
      <vt:lpstr>A Scheme-style list implementation</vt:lpstr>
      <vt:lpstr>Scheme-style list usage</vt:lpstr>
      <vt:lpstr>General list traversal</vt:lpstr>
      <vt:lpstr>Inserting an element</vt:lpstr>
      <vt:lpstr>Finding the right place to insert</vt:lpstr>
      <vt:lpstr>Doubly-linked list</vt:lpstr>
      <vt:lpstr>In-order insertion with a doubly-linked list</vt:lpstr>
      <vt:lpstr>Removing an element</vt:lpstr>
      <vt:lpstr>In-class exercise: list length</vt:lpstr>
      <vt:lpstr>In-class exercise solution: list length</vt:lpstr>
      <vt:lpstr>Our list implementation is limited</vt:lpstr>
      <vt:lpstr>Java’s linked list implementation  (IPUJ 10.1-10.2)</vt:lpstr>
      <vt:lpstr>java.util.LinkedList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 data structures with Java</dc:title>
  <dc:creator>Rui Meireles;Peter Lemieszewski</dc:creator>
  <cp:lastModifiedBy>olga Lemieszewski</cp:lastModifiedBy>
  <cp:revision>1874</cp:revision>
  <cp:lastPrinted>2019-10-15T17:36:20Z</cp:lastPrinted>
  <dcterms:created xsi:type="dcterms:W3CDTF">2011-11-22T14:51:59Z</dcterms:created>
  <dcterms:modified xsi:type="dcterms:W3CDTF">2021-10-26T17:32:45Z</dcterms:modified>
</cp:coreProperties>
</file>