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37"/>
  </p:notesMasterIdLst>
  <p:handoutMasterIdLst>
    <p:handoutMasterId r:id="rId38"/>
  </p:handoutMasterIdLst>
  <p:sldIdLst>
    <p:sldId id="1189" r:id="rId2"/>
    <p:sldId id="1199" r:id="rId3"/>
    <p:sldId id="1200" r:id="rId4"/>
    <p:sldId id="1201" r:id="rId5"/>
    <p:sldId id="1202" r:id="rId6"/>
    <p:sldId id="1203" r:id="rId7"/>
    <p:sldId id="1204" r:id="rId8"/>
    <p:sldId id="1205" r:id="rId9"/>
    <p:sldId id="1206" r:id="rId10"/>
    <p:sldId id="1207" r:id="rId11"/>
    <p:sldId id="1208" r:id="rId12"/>
    <p:sldId id="1209" r:id="rId13"/>
    <p:sldId id="1210" r:id="rId14"/>
    <p:sldId id="1216" r:id="rId15"/>
    <p:sldId id="1211" r:id="rId16"/>
    <p:sldId id="1212" r:id="rId17"/>
    <p:sldId id="1213" r:id="rId18"/>
    <p:sldId id="1214" r:id="rId19"/>
    <p:sldId id="1215" r:id="rId20"/>
    <p:sldId id="1056" r:id="rId21"/>
    <p:sldId id="1057" r:id="rId22"/>
    <p:sldId id="1198" r:id="rId23"/>
    <p:sldId id="1061" r:id="rId24"/>
    <p:sldId id="1063" r:id="rId25"/>
    <p:sldId id="1064" r:id="rId26"/>
    <p:sldId id="1065" r:id="rId27"/>
    <p:sldId id="1070" r:id="rId28"/>
    <p:sldId id="1197" r:id="rId29"/>
    <p:sldId id="1072" r:id="rId30"/>
    <p:sldId id="1073" r:id="rId31"/>
    <p:sldId id="1074" r:id="rId32"/>
    <p:sldId id="1075" r:id="rId33"/>
    <p:sldId id="1076" r:id="rId34"/>
    <p:sldId id="1077" r:id="rId35"/>
    <p:sldId id="1078" r:id="rId3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" id="{D27C4571-87B6-6548-B2CD-7FBE1E0DE51C}">
          <p14:sldIdLst>
            <p14:sldId id="1189"/>
            <p14:sldId id="1041"/>
            <p14:sldId id="1056"/>
            <p14:sldId id="1057"/>
            <p14:sldId id="1062"/>
            <p14:sldId id="1061"/>
            <p14:sldId id="1063"/>
            <p14:sldId id="1064"/>
            <p14:sldId id="1065"/>
            <p14:sldId id="1070"/>
            <p14:sldId id="1197"/>
            <p14:sldId id="1072"/>
            <p14:sldId id="1073"/>
            <p14:sldId id="1074"/>
            <p14:sldId id="1075"/>
            <p14:sldId id="1076"/>
            <p14:sldId id="1077"/>
            <p14:sldId id="10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97" autoAdjust="0"/>
    <p:restoredTop sz="92560" autoAdjust="0"/>
  </p:normalViewPr>
  <p:slideViewPr>
    <p:cSldViewPr snapToGrid="0" snapToObjects="1">
      <p:cViewPr varScale="1">
        <p:scale>
          <a:sx n="42" d="100"/>
          <a:sy n="4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41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07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2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397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10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36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3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9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22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0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107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362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532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415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707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067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614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845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921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052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20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575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Add returns </a:t>
            </a:r>
            <a:r>
              <a:rPr lang="en-US" dirty="0" err="1">
                <a:cs typeface="+mn-cs"/>
              </a:rPr>
              <a:t>boolen</a:t>
            </a:r>
            <a:r>
              <a:rPr lang="en-US" dirty="0">
                <a:cs typeface="+mn-cs"/>
              </a:rPr>
              <a:t>, true if collection changed., </a:t>
            </a:r>
          </a:p>
        </p:txBody>
      </p:sp>
    </p:spTree>
    <p:extLst>
      <p:ext uri="{BB962C8B-B14F-4D97-AF65-F5344CB8AC3E}">
        <p14:creationId xmlns="" xmlns:p14="http://schemas.microsoft.com/office/powerpoint/2010/main" val="2199239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72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621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4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467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3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90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58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8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2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9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69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CMPU-102-51 Spring 2020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#16: Java’s collections framework</a:t>
            </a:r>
          </a:p>
        </p:txBody>
      </p:sp>
    </p:spTree>
    <p:extLst>
      <p:ext uri="{BB962C8B-B14F-4D97-AF65-F5344CB8AC3E}">
        <p14:creationId xmlns="" xmlns:p14="http://schemas.microsoft.com/office/powerpoint/2010/main" val="368321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Creating generic classes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5016" y="1005006"/>
            <a:ext cx="8650198" cy="5489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We can create our own classes generic with suffix 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alibri" charset="0"/>
                <a:cs typeface="Courier New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is an example name, you can use some other name, as long as it is inside diamond braces</a:t>
            </a:r>
          </a:p>
          <a:p>
            <a:pPr lvl="1"/>
            <a:endParaRPr lang="en-US" sz="1400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(0, name);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8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our generic LIFO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10299" y="1058402"/>
            <a:ext cx="8623458" cy="548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Let’s use the </a:t>
            </a:r>
            <a:r>
              <a:rPr lang="en-US" sz="3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-based 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LIFO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queue:</a:t>
            </a:r>
          </a:p>
          <a:p>
            <a:pPr marL="0" indent="0">
              <a:buNone/>
            </a:pPr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main(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       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name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lifo.dequeue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name != null;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name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lifo.dequeue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System.out.printf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name);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33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166243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Running time efficiency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7619" y="1058402"/>
                <a:ext cx="8701228" cy="54240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 programmer’s first concern should be correctness</a:t>
                </a:r>
              </a:p>
              <a:p>
                <a:r>
                  <a:rPr lang="en-US" sz="2400" dirty="0"/>
                  <a:t>The second should be efficiency:</a:t>
                </a:r>
              </a:p>
              <a:p>
                <a:pPr lvl="1"/>
                <a:r>
                  <a:rPr lang="en-US" sz="2000" dirty="0"/>
                  <a:t>Most often running time</a:t>
                </a:r>
              </a:p>
              <a:p>
                <a:pPr lvl="1"/>
                <a:r>
                  <a:rPr lang="en-US" sz="2000" dirty="0"/>
                  <a:t>Sometimes memory usage, power consumption, </a:t>
                </a:r>
                <a:r>
                  <a:rPr lang="en-US" sz="2000" dirty="0" err="1"/>
                  <a:t>etc</a:t>
                </a:r>
                <a:r>
                  <a:rPr lang="en-US" sz="2000" dirty="0"/>
                  <a:t> (context dependent)</a:t>
                </a:r>
              </a:p>
              <a:p>
                <a:r>
                  <a:rPr lang="en-US" sz="2400" dirty="0"/>
                  <a:t>Efficiency is often described as what happens asymptotically as the input size (e.g. list length) grows towards infinity</a:t>
                </a:r>
              </a:p>
              <a:p>
                <a:r>
                  <a:rPr lang="en-US" sz="2400" dirty="0"/>
                  <a:t>Efficiency class examples:</a:t>
                </a:r>
              </a:p>
              <a:p>
                <a:pPr lvl="1"/>
                <a:r>
                  <a:rPr lang="en-US" sz="2000" b="1" dirty="0"/>
                  <a:t>Constant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always same regardless of input size</a:t>
                </a:r>
              </a:p>
              <a:p>
                <a:pPr lvl="1"/>
                <a:r>
                  <a:rPr lang="en-US" sz="2000" b="1" dirty="0"/>
                  <a:t>Linear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is linear function of input size</a:t>
                </a:r>
              </a:p>
              <a:p>
                <a:pPr lvl="1"/>
                <a:r>
                  <a:rPr lang="en-US" sz="2000" b="1" dirty="0"/>
                  <a:t>Quadratic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is quadratic function of input size</a:t>
                </a:r>
              </a:p>
              <a:p>
                <a:r>
                  <a:rPr lang="en-US" sz="2400" dirty="0"/>
                  <a:t>Topic covered in more detail in CMPU-241!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9" y="1058402"/>
                <a:ext cx="8701228" cy="5424041"/>
              </a:xfrm>
              <a:prstGeom prst="rect">
                <a:avLst/>
              </a:prstGeom>
              <a:blipFill>
                <a:blip r:embed="rId3"/>
                <a:stretch>
                  <a:fillRect l="-875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668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running time efficiency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1386" y="1058402"/>
                <a:ext cx="8701228" cy="4072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Operations:</a:t>
                </a:r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get(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/>
                  <a:t>Potentially need to traverse entire list (worst-case), we say it’s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add(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Ordinarily we’d need to traverse the entire list to get to the end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But 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LinkedList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keeps a reference to the last node (tail) so it takes </a:t>
                </a:r>
                <a:r>
                  <a:rPr lang="en-US" sz="2000" dirty="0"/>
                  <a:t>constant time to append to the end of the list, we say it’s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i="1" dirty="0"/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remove(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/>
                  <a:t>Need to traverse potentially entire list to find element, we say it’s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lvl="2"/>
                <a:r>
                  <a:rPr lang="en-US" sz="2000" dirty="0"/>
                  <a:t>Fast to remove first element though,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6" y="1058402"/>
                <a:ext cx="8701228" cy="4072996"/>
              </a:xfrm>
              <a:prstGeom prst="rect">
                <a:avLst/>
              </a:prstGeom>
              <a:blipFill>
                <a:blip r:embed="rId3"/>
                <a:stretch>
                  <a:fillRect l="-1019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5566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list implementations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10.1-10.2)</a:t>
            </a:r>
          </a:p>
        </p:txBody>
      </p:sp>
    </p:spTree>
    <p:extLst>
      <p:ext uri="{BB962C8B-B14F-4D97-AF65-F5344CB8AC3E}">
        <p14:creationId xmlns="" xmlns:p14="http://schemas.microsoft.com/office/powerpoint/2010/main" val="392818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 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Random accesses are inefficient for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7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</a:t>
            </a:r>
            <a:endParaRPr lang="en-US" sz="27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E.g. performing 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on random indices</a:t>
            </a:r>
          </a:p>
          <a:p>
            <a:r>
              <a:rPr lang="en-US" sz="2800" dirty="0"/>
              <a:t>Lists that are accessed randomly often but rarely changed benefit from a different implementation</a:t>
            </a:r>
          </a:p>
          <a:p>
            <a:r>
              <a:rPr lang="en-US" sz="2800" dirty="0"/>
              <a:t>Recall arrays:</a:t>
            </a:r>
          </a:p>
          <a:p>
            <a:pPr lvl="1"/>
            <a:r>
              <a:rPr lang="en-US" sz="2400" dirty="0"/>
              <a:t>Fixed-sized collection of elements of a given type</a:t>
            </a:r>
          </a:p>
          <a:p>
            <a:pPr lvl="1"/>
            <a:r>
              <a:rPr lang="en-US" sz="2400" dirty="0"/>
              <a:t>Contiguous memory allocation allows fast random-access</a:t>
            </a:r>
            <a:endParaRPr lang="en-US" sz="2800" b="1" dirty="0"/>
          </a:p>
          <a:p>
            <a:r>
              <a:rPr lang="en-US" sz="2800" b="1" dirty="0"/>
              <a:t>We can implement a list using an array</a:t>
            </a:r>
          </a:p>
          <a:p>
            <a:pPr lvl="1"/>
            <a:r>
              <a:rPr lang="en-US" sz="2400" dirty="0"/>
              <a:t>Arrays enable fast random access</a:t>
            </a:r>
          </a:p>
          <a:p>
            <a:pPr lvl="2"/>
            <a:r>
              <a:rPr lang="en-US" sz="2000" dirty="0"/>
              <a:t>At a price, as we’ll see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32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Implementing a list using an array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5547" y="1058402"/>
            <a:ext cx="8656404" cy="56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public class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StringArrayList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{       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[] array =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[10];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private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= 0; // how much is </a:t>
            </a:r>
            <a:r>
              <a:rPr lang="en-US" sz="2000" dirty="0" smtClean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occupied</a:t>
            </a:r>
            <a:endParaRPr lang="en-US" sz="2000" dirty="0">
              <a:latin typeface="Consolas" pitchFamily="49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itchFamily="49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add(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item){ // add at end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){ // array already full!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[]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[2*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++) // copy over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 = array[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array =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}       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array[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 = item;       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89438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Array-based list: get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7809" y="1058402"/>
                <a:ext cx="8578604" cy="61424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The get operation is very simple because the underlying array gives us direct access to every element</a:t>
                </a:r>
              </a:p>
              <a:p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Runs in constant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>
                  <a:latin typeface="Courier Regular" pitchFamily="2" charset="0"/>
                  <a:ea typeface="Courier New" charset="0"/>
                  <a:cs typeface="Courier New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public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get(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if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&gt;= 0 &amp;&amp;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	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else 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null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}        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9" y="1058402"/>
                <a:ext cx="8578604" cy="6142498"/>
              </a:xfrm>
              <a:prstGeom prst="rect">
                <a:avLst/>
              </a:prstGeom>
              <a:blipFill>
                <a:blip r:embed="rId3"/>
                <a:stretch>
                  <a:fillRect l="-1331" t="-825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0576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Array-based list: remove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7809" y="991727"/>
                <a:ext cx="8578604" cy="5609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When we remove an element, we need to left-shift the remainder of the list elements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Average- and worst-case linear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public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remove(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if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 0 ||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&gt;=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	// out of bounds!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null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2000" dirty="0">
                  <a:latin typeface="Courier Regular" pitchFamily="2" charset="0"/>
                  <a:ea typeface="Courier New" charset="0"/>
                  <a:cs typeface="Courier New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=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	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for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=idx+1;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++)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    array[i-1] =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--; // we have a smaller list now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    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}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9" y="991727"/>
                <a:ext cx="8578604" cy="5609098"/>
              </a:xfrm>
              <a:prstGeom prst="rect">
                <a:avLst/>
              </a:prstGeom>
              <a:blipFill>
                <a:blip r:embed="rId3"/>
                <a:stretch>
                  <a:fillRect l="-888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539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205214"/>
            <a:ext cx="8546123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ourier Regular" pitchFamily="2" charset="0"/>
                <a:ea typeface="Courier New" charset="0"/>
                <a:cs typeface="Courier New" charset="0"/>
              </a:rPr>
              <a:t>java.util.ArrayList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642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Array-based alternative to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Uses an array instead of a linked list of nodes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Both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and are therefore interchangeable</a:t>
            </a:r>
          </a:p>
          <a:p>
            <a:r>
              <a:rPr lang="en-US" sz="2400" dirty="0"/>
              <a:t>Example declarations: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457200" lvl="1" indent="0">
              <a:buNone/>
            </a:pPr>
            <a:endParaRPr lang="en-US" sz="27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57" y="993853"/>
            <a:ext cx="3377210" cy="28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linked list implementation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10.1-10.2)</a:t>
            </a:r>
          </a:p>
        </p:txBody>
      </p:sp>
    </p:spTree>
    <p:extLst>
      <p:ext uri="{BB962C8B-B14F-4D97-AF65-F5344CB8AC3E}">
        <p14:creationId xmlns:p14="http://schemas.microsoft.com/office/powerpoint/2010/main" xmlns="" val="392818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 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Random accesses are inefficient for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7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</a:t>
            </a:r>
            <a:endParaRPr lang="en-US" sz="27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E.g. performing 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on random indices</a:t>
            </a:r>
          </a:p>
          <a:p>
            <a:r>
              <a:rPr lang="en-US" sz="2800" dirty="0"/>
              <a:t>Lists that are accessed randomly often but rarely changed benefit from a different implementation</a:t>
            </a:r>
          </a:p>
          <a:p>
            <a:r>
              <a:rPr lang="en-US" sz="2800" dirty="0"/>
              <a:t>Recall arrays:</a:t>
            </a:r>
          </a:p>
          <a:p>
            <a:pPr lvl="1"/>
            <a:r>
              <a:rPr lang="en-US" sz="2400" dirty="0"/>
              <a:t>Fixed-sized collection of elements of a given type</a:t>
            </a:r>
          </a:p>
          <a:p>
            <a:pPr lvl="1"/>
            <a:r>
              <a:rPr lang="en-US" sz="2400" dirty="0"/>
              <a:t>Contiguous memory allocation allows fast random-access</a:t>
            </a:r>
            <a:endParaRPr lang="en-US" sz="2800" b="1" dirty="0"/>
          </a:p>
          <a:p>
            <a:r>
              <a:rPr lang="en-US" sz="2800" b="1" dirty="0"/>
              <a:t>We can implement a list using an array</a:t>
            </a:r>
          </a:p>
          <a:p>
            <a:pPr lvl="1"/>
            <a:r>
              <a:rPr lang="en-US" sz="2400" dirty="0"/>
              <a:t>Arrays enable fast random access</a:t>
            </a:r>
          </a:p>
          <a:p>
            <a:pPr lvl="2"/>
            <a:r>
              <a:rPr lang="en-US" sz="2000" dirty="0"/>
              <a:t>At a price, as we’ll see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32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Implementing a list using an array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5547" y="1058402"/>
            <a:ext cx="8656404" cy="56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public class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StringArrayList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{       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[] array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[10];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private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= 0; // how much is occupied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add(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item){ // add at end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){ // array already full!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[]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[2*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++) // copy over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 = array[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  array =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}       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array[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] = item;       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9438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9" y="-188885"/>
            <a:ext cx="9003323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dirty="0"/>
              <a:t> </a:t>
            </a:r>
            <a:r>
              <a:rPr lang="en-US" dirty="0" smtClean="0"/>
              <a:t>implementation: more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66501" y="1070842"/>
            <a:ext cx="8650198" cy="107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Also see chapter 7.3 in our text book. </a:t>
            </a:r>
            <a:endParaRPr lang="en-US" sz="2400" dirty="0"/>
          </a:p>
          <a:p>
            <a:r>
              <a:rPr lang="en-US" sz="2400" dirty="0" smtClean="0"/>
              <a:t>How could we use it? Here’s an example…</a:t>
            </a:r>
            <a:endParaRPr lang="en-US" sz="2000" b="1" dirty="0"/>
          </a:p>
          <a:p>
            <a:endParaRPr lang="en-US" sz="24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5547" y="2404532"/>
            <a:ext cx="8656404" cy="4256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import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textio.TextIO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import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java.util.ArrayList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  <a:latin typeface="Courier New" pitchFamily="49" charset="0"/>
              <a:ea typeface="Courier New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/**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* Reads a list of non-zero numbers from the user, then prints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* out the input numbers in the reverse of the order in which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* the were entered.  There is no limit on the number of inputs.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public class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ReverseWithArrayList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public static void main(String[]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args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ArrayList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&lt;Integer&gt; list;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list = new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ArrayList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&lt;Integer&gt;();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System.out.println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("Enter some non-zero integers.  Enter 0 to end.");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while (true)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System.out.print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("? ");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number =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TextIO.getlnInt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    if (number == 0)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        break;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list.add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(number);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System.out.println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System.out.println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("Your numbers in reverse are:");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for (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list.size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() - 1;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&gt;= 0;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--)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   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System.out.printf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("%10d%n",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list.get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  <a:latin typeface="Courier New" pitchFamily="49" charset="0"/>
              <a:ea typeface="Courier New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ourier New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ea typeface="Courier New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95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205214"/>
            <a:ext cx="8546123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ourier Regular" pitchFamily="2" charset="0"/>
                <a:ea typeface="Courier New" charset="0"/>
                <a:cs typeface="Courier New" charset="0"/>
              </a:rPr>
              <a:t>java.util.ArrayList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642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Array-based alternative to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Uses an array instead of a linked list of nodes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Both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and are therefore interchangeable</a:t>
            </a:r>
          </a:p>
          <a:p>
            <a:r>
              <a:rPr lang="en-US" sz="2400" dirty="0"/>
              <a:t>Example declarations: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457200" lvl="1" indent="0">
              <a:buNone/>
            </a:pPr>
            <a:endParaRPr lang="en-US" sz="27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57" y="993853"/>
            <a:ext cx="3377210" cy="2802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dirty="0"/>
              <a:t> or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995308"/>
                  </p:ext>
                </p:extLst>
              </p:nvPr>
            </p:nvGraphicFramePr>
            <p:xfrm>
              <a:off x="765266" y="1506910"/>
              <a:ext cx="7636076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98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44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0961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LinkedList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ArrayList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Average-case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  <a:p>
                          <a:pPr algn="ctr"/>
                          <a:r>
                            <a:rPr lang="en-US" sz="1600" b="1" dirty="0"/>
                            <a:t>Worst-case</a:t>
                          </a:r>
                          <a:r>
                            <a:rPr lang="en-US" sz="1600" b="1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e, 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/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get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(</a:t>
                          </a:r>
                          <a:r>
                            <a:rPr lang="en-US" sz="1600" b="0" i="0" baseline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/>
                          </a:r>
                          <a:r>
                            <a:rPr lang="en-US" sz="1600" b="0" i="0" baseline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  <a:p>
                          <a:pPr algn="ctr"/>
                          <a:r>
                            <a:rPr lang="en-US" sz="1600" b="1" dirty="0"/>
                            <a:t>Average and worst-case</a:t>
                          </a:r>
                          <a:r>
                            <a:rPr lang="en-US" sz="1600" b="1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remove(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/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061995308"/>
                  </p:ext>
                </p:extLst>
              </p:nvPr>
            </p:nvGraphicFramePr>
            <p:xfrm>
              <a:off x="765266" y="1506910"/>
              <a:ext cx="7636076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18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63986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73440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LinkedList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ArrayList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62222" r="-104327" b="-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62222" r="-463" b="-3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e, 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158696" r="-104327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158696" r="-463" b="-2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get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(</a:t>
                          </a:r>
                          <a:r>
                            <a:rPr lang="en-US" sz="1600" b="0" i="0" baseline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baseline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258696" r="-104327" b="-1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258696" r="-463" b="-1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remove(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358696" r="-104327" b="-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358696" r="-463" b="-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E8FED686-A78D-D242-823B-0BBB2624EE03}"/>
              </a:ext>
            </a:extLst>
          </p:cNvPr>
          <p:cNvSpPr txBox="1">
            <a:spLocks/>
          </p:cNvSpPr>
          <p:nvPr/>
        </p:nvSpPr>
        <p:spPr>
          <a:xfrm>
            <a:off x="410605" y="4283572"/>
            <a:ext cx="8650198" cy="247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Best choice depends on use case:</a:t>
            </a:r>
          </a:p>
          <a:p>
            <a:pPr lvl="1"/>
            <a:r>
              <a:rPr lang="en-US" sz="2000" dirty="0"/>
              <a:t>Lots of random accesses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  <a:sym typeface="Wingdings"/>
              </a:rPr>
              <a:t>ArrayList</a:t>
            </a:r>
            <a:endParaRPr lang="en-US" sz="20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  <a:sym typeface="Wingdings"/>
            </a:endParaRPr>
          </a:p>
          <a:p>
            <a:pPr lvl="1"/>
            <a:r>
              <a:rPr lang="en-US" sz="2000" dirty="0">
                <a:sym typeface="Wingdings"/>
              </a:rPr>
              <a:t>Lots of insertions at ends 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  <a:sym typeface="Wingdings"/>
              </a:rPr>
              <a:t>LinkedList</a:t>
            </a:r>
            <a:endParaRPr lang="en-US" sz="20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  <a:sym typeface="Wingdings"/>
            </a:endParaRPr>
          </a:p>
          <a:p>
            <a:r>
              <a:rPr lang="en-US" sz="2400" dirty="0">
                <a:sym typeface="Wingdings"/>
              </a:rPr>
              <a:t>Memory usage consideration: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  <a:sym typeface="Wingdings"/>
              </a:rPr>
              <a:t>ArrayList</a:t>
            </a:r>
            <a:r>
              <a:rPr lang="en-US" sz="2000" dirty="0">
                <a:sym typeface="Wingdings"/>
              </a:rPr>
              <a:t> does not shrink the array automatically when the list size decreases. An explicit call to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  <a:sym typeface="Wingdings"/>
              </a:rPr>
              <a:t>trimToSize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  <a:sym typeface="Wingdings"/>
              </a:rPr>
              <a:t>()</a:t>
            </a:r>
            <a:r>
              <a:rPr lang="en-US" sz="2000" dirty="0">
                <a:sym typeface="Wingdings"/>
              </a:rPr>
              <a:t> is needed.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7E5C36CB-0887-384A-97E0-5512083A7D41}"/>
              </a:ext>
            </a:extLst>
          </p:cNvPr>
          <p:cNvSpPr txBox="1">
            <a:spLocks/>
          </p:cNvSpPr>
          <p:nvPr/>
        </p:nvSpPr>
        <p:spPr>
          <a:xfrm>
            <a:off x="410605" y="957539"/>
            <a:ext cx="8650198" cy="57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Performance comparison (running time):</a:t>
            </a:r>
          </a:p>
        </p:txBody>
      </p:sp>
    </p:spTree>
    <p:extLst>
      <p:ext uri="{BB962C8B-B14F-4D97-AF65-F5344CB8AC3E}">
        <p14:creationId xmlns="" xmlns:p14="http://schemas.microsoft.com/office/powerpoint/2010/main" val="4460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968" y="-188885"/>
            <a:ext cx="9372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In-class exercise:</a:t>
            </a: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400" dirty="0" err="1"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3500" dirty="0"/>
              <a:t> </a:t>
            </a:r>
            <a:r>
              <a:rPr lang="en-US" sz="3600" dirty="0"/>
              <a:t>or</a:t>
            </a:r>
            <a:r>
              <a:rPr lang="en-US" sz="3500" dirty="0"/>
              <a:t> </a:t>
            </a:r>
            <a:r>
              <a:rPr lang="en-US" sz="3400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3500" dirty="0"/>
              <a:t>?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58205" y="1077686"/>
            <a:ext cx="8650198" cy="198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Which would you choose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Implement a FIFO (First-In-First-Out) queue?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Implement a database of historical sports match statistics, to be used in a Wikipedia-type site (i.e. random access)?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D9EC75A-9C42-614E-B033-E9495780D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622223"/>
                  </p:ext>
                </p:extLst>
              </p:nvPr>
            </p:nvGraphicFramePr>
            <p:xfrm>
              <a:off x="765266" y="3546725"/>
              <a:ext cx="7636076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98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344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0961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LinkedList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ArrayList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Average-case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  <a:p>
                          <a:pPr algn="ctr"/>
                          <a:r>
                            <a:rPr lang="en-US" sz="1600" b="1" dirty="0"/>
                            <a:t>Worst-case</a:t>
                          </a:r>
                          <a:r>
                            <a:rPr lang="en-US" sz="1600" b="1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e, 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/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get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(</a:t>
                          </a:r>
                          <a:r>
                            <a:rPr lang="en-US" sz="1600" b="0" i="0" baseline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/>
                          </a:r>
                          <a:r>
                            <a:rPr lang="en-US" sz="1600" b="0" i="0" baseline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  <a:p>
                          <a:pPr algn="ctr"/>
                          <a:r>
                            <a:rPr lang="en-US" sz="1600" b="1" dirty="0"/>
                            <a:t>Average and worst-case</a:t>
                          </a:r>
                          <a:r>
                            <a:rPr lang="en-US" sz="1600" b="1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6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remove(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/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Best-case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pPr algn="ctr"/>
                          <a:r>
                            <a:rPr lang="en-US" sz="1600" dirty="0"/>
                            <a:t>Average and worst-case</a:t>
                          </a:r>
                          <a:r>
                            <a:rPr lang="en-US" sz="1600" baseline="0" dirty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9EC75A-9C42-614E-B033-E9495780D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511622223"/>
                  </p:ext>
                </p:extLst>
              </p:nvPr>
            </p:nvGraphicFramePr>
            <p:xfrm>
              <a:off x="765266" y="3546725"/>
              <a:ext cx="7636076" cy="265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180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00"/>
                        </a:ext>
                      </a:extLst>
                    </a:gridCol>
                    <a:gridCol w="263986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01"/>
                        </a:ext>
                      </a:extLst>
                    </a:gridCol>
                    <a:gridCol w="2734408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00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LinkedList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ArrayList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64444" r="-104327" b="-3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64444" r="-463" b="-3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add(</a:t>
                          </a:r>
                          <a:r>
                            <a:rPr lang="en-US" sz="1600" b="0" i="0" dirty="0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E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 e, 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160870" r="-104327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160870" r="-463" b="-2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get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(</a:t>
                          </a:r>
                          <a:r>
                            <a:rPr lang="en-US" sz="1600" b="0" i="0" baseline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baseline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baseline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  <a:endParaRPr lang="en-US" sz="1600" b="0" i="0" dirty="0">
                            <a:latin typeface="Courier Regular" pitchFamily="2" charset="0"/>
                            <a:ea typeface="Courier New" charset="0"/>
                            <a:cs typeface="Courier New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260870" r="-104327" b="-1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260870" r="-463" b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remove(</a:t>
                          </a:r>
                          <a:r>
                            <a:rPr lang="en-US" sz="1600" b="0" i="0" dirty="0" err="1">
                              <a:solidFill>
                                <a:srgbClr val="00B050"/>
                              </a:solidFill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int</a:t>
                          </a:r>
                          <a:r>
                            <a:rPr lang="en-US" sz="1600" b="0" i="0" dirty="0" err="1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idx</a:t>
                          </a:r>
                          <a:r>
                            <a:rPr lang="en-US" sz="1600" b="0" i="0" dirty="0">
                              <a:latin typeface="Courier Regular" pitchFamily="2" charset="0"/>
                              <a:ea typeface="Courier New" charset="0"/>
                              <a:cs typeface="Courier New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6058" t="-360870" r="-104327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167" t="-360870" r="-463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77926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20521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Another array-based list: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Vector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970" y="4212236"/>
            <a:ext cx="9144000" cy="226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Differs only in detail from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It is synchronized</a:t>
            </a:r>
          </a:p>
          <a:p>
            <a:pPr lvl="2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Meaning it is safe to share a vector between multiple threads</a:t>
            </a:r>
          </a:p>
          <a:p>
            <a:pPr lvl="2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This makes it slower, so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is preferred if synchronization not needed </a:t>
            </a:r>
          </a:p>
          <a:p>
            <a:pPr lvl="1"/>
            <a:r>
              <a:rPr lang="en-US" sz="2000" dirty="0"/>
              <a:t>Array grows more slowly</a:t>
            </a:r>
          </a:p>
          <a:p>
            <a:pPr lvl="2"/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1800" dirty="0"/>
              <a:t> doubles array size when out of space,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Vector</a:t>
            </a:r>
            <a:r>
              <a:rPr lang="en-US" sz="1800" dirty="0"/>
              <a:t> increases it by 50%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72" y="959302"/>
            <a:ext cx="5004995" cy="3009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9294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collections 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="" xmlns:p14="http://schemas.microsoft.com/office/powerpoint/2010/main" val="3152167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Abstract data type (ADT)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34302" y="3186827"/>
            <a:ext cx="8915397" cy="3610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List is an example of an Abstract Data Type (ADT)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Type defined by its behavior (semantics) from the user’s point of view</a:t>
            </a:r>
          </a:p>
          <a:p>
            <a:pPr lvl="2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Semantics defined by method contracts, typically in an interface in Java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Largely independent from the way in which it is implemented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data structure is an implementation of an ADT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Way to organize data in order to implement desired behavior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 ADT is abstract, a data structure is concrete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Implementation won’t affect functionality, but can affect performance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alibri" charset="0"/>
                <a:ea typeface="Courier New" charset="0"/>
                <a:cs typeface="Calibri" charset="0"/>
              </a:rPr>
              <a:t> and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Vector</a:t>
            </a: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are all data structures</a:t>
            </a: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AC67DE-EE73-024B-A4A9-B8E1DCB7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12" y="915109"/>
            <a:ext cx="3744546" cy="2193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64C47A-8834-6B48-A6E7-2C16378DE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83" y="1140245"/>
            <a:ext cx="3357876" cy="1747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1004343"/>
            <a:ext cx="8764338" cy="5276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ADT interfaces and data structures that implement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2A66DB-C25B-B749-BFF5-5E72C636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83"/>
            <a:ext cx="9144000" cy="4983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45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84598"/>
            <a:ext cx="8229600" cy="1143000"/>
          </a:xfrm>
        </p:spPr>
        <p:txBody>
          <a:bodyPr/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Java includes a sophisticated linked list implementation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r>
              <a:rPr lang="en-US" sz="2400" dirty="0"/>
              <a:t> class</a:t>
            </a:r>
          </a:p>
          <a:p>
            <a:r>
              <a:rPr lang="en-US" dirty="0"/>
              <a:t>Is a parametrized type, also known as </a:t>
            </a:r>
            <a:r>
              <a:rPr lang="en-US" b="1" dirty="0"/>
              <a:t>generic</a:t>
            </a:r>
            <a:r>
              <a:rPr lang="en-US" dirty="0"/>
              <a:t> type</a:t>
            </a:r>
          </a:p>
          <a:p>
            <a:pPr lvl="1"/>
            <a:r>
              <a:rPr lang="en-US" sz="2600" dirty="0"/>
              <a:t>Object declaration specifies data type of list values</a:t>
            </a:r>
          </a:p>
          <a:p>
            <a:pPr lvl="1"/>
            <a:r>
              <a:rPr lang="en-US" sz="2600" dirty="0"/>
              <a:t>Syntax: </a:t>
            </a:r>
            <a:r>
              <a:rPr lang="en-US" sz="2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DataType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600" dirty="0" err="1">
                <a:latin typeface="Courier Regula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&gt;;</a:t>
            </a:r>
          </a:p>
          <a:p>
            <a:pPr lvl="1"/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If no parameter is specified, </a:t>
            </a:r>
            <a:r>
              <a:rPr lang="en-US" sz="2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is assumed</a:t>
            </a:r>
          </a:p>
          <a:p>
            <a:pPr lvl="1"/>
            <a:r>
              <a:rPr lang="en-US" sz="2600" dirty="0"/>
              <a:t>E.g.: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stringList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objectList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sz="2600" dirty="0"/>
              <a:t>Recall subclass types can be used as superclass types</a:t>
            </a:r>
          </a:p>
          <a:p>
            <a:pPr lvl="1"/>
            <a:r>
              <a:rPr lang="en-US" sz="2600" dirty="0"/>
              <a:t>Wrapper classes needed for primitive types. E.g.: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anIntegerList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9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35" y="-147058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>
                <a:latin typeface="Courier" pitchFamily="2" charset="0"/>
                <a:ea typeface="Calibri" charset="0"/>
                <a:cs typeface="Calibri" charset="0"/>
              </a:rPr>
              <a:t>Collection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79882" y="3343956"/>
            <a:ext cx="8858610" cy="3389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Java collection represents a generic group of objects</a:t>
            </a:r>
          </a:p>
          <a:p>
            <a:pPr lvl="1"/>
            <a:r>
              <a:rPr lang="en-US" sz="1800" dirty="0"/>
              <a:t>Ordered or not, with repetition or not</a:t>
            </a:r>
            <a:endParaRPr lang="en-US" sz="2000" dirty="0"/>
          </a:p>
          <a:p>
            <a:r>
              <a:rPr lang="en-US" sz="2000" dirty="0"/>
              <a:t>All collections implement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java.util.Collection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Corollary: they all support Java generics</a:t>
            </a:r>
          </a:p>
          <a:p>
            <a:r>
              <a:rPr lang="en-US" sz="2000" dirty="0"/>
              <a:t>Some useful methods:</a:t>
            </a:r>
          </a:p>
          <a:p>
            <a:pPr lvl="1"/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800" dirty="0"/>
              <a:t>: add element to collection, returns true if collection changed</a:t>
            </a:r>
          </a:p>
          <a:p>
            <a:pPr lvl="1"/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contains(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o)</a:t>
            </a:r>
            <a:r>
              <a:rPr lang="en-US" sz="1800" dirty="0"/>
              <a:t>: returns true if </a:t>
            </a:r>
            <a:r>
              <a:rPr lang="en-US" sz="1800" dirty="0">
                <a:latin typeface="Courier" pitchFamily="2" charset="0"/>
              </a:rPr>
              <a:t>o</a:t>
            </a:r>
            <a:r>
              <a:rPr lang="en-US" sz="1800" dirty="0"/>
              <a:t> is present in collection, false otherwise</a:t>
            </a:r>
          </a:p>
          <a:p>
            <a:pPr lvl="1"/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o)</a:t>
            </a:r>
            <a:r>
              <a:rPr lang="en-US" sz="1800" dirty="0"/>
              <a:t>: remove </a:t>
            </a:r>
            <a:r>
              <a:rPr lang="en-US" sz="1800" dirty="0">
                <a:latin typeface="Courier" pitchFamily="2" charset="0"/>
              </a:rPr>
              <a:t>o</a:t>
            </a:r>
            <a:r>
              <a:rPr lang="en-US" sz="1800" dirty="0"/>
              <a:t> from collection, returns true if collection changed</a:t>
            </a:r>
          </a:p>
          <a:p>
            <a:pPr lvl="1"/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1800" dirty="0"/>
              <a:t>: returns number of elements in collection</a:t>
            </a:r>
          </a:p>
          <a:p>
            <a:pPr lvl="1"/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3E1AAF-D690-C44C-BA97-F497CD2D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47" y="1246188"/>
            <a:ext cx="2765879" cy="1847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5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3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Collection traversal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1001" y="1036886"/>
            <a:ext cx="8790875" cy="542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Going through the elements in a collection one by one</a:t>
            </a:r>
          </a:p>
          <a:p>
            <a:r>
              <a:rPr lang="en-US" sz="2800" dirty="0"/>
              <a:t>We can use a for-each loop: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Collection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strCol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: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strCol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the collection is a a list we can use the </a:t>
            </a:r>
            <a:r>
              <a:rPr lang="en-US" sz="2800" dirty="0">
                <a:latin typeface="Courier" pitchFamily="2" charset="0"/>
              </a:rPr>
              <a:t>get()</a:t>
            </a:r>
            <a:r>
              <a:rPr lang="en-US" sz="2800" dirty="0"/>
              <a:t> method: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strList.get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506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Collection traversal using iterators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9415" y="954115"/>
            <a:ext cx="8916528" cy="542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Since traversing a collection is very common Java provides another way to do it: using an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Iterator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  <a:p>
            <a:pPr lvl="1"/>
            <a:r>
              <a:rPr lang="en-US" sz="2000" dirty="0"/>
              <a:t>Has cursor that guides us through the collection, one element at a time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More powerful than for-each loop (supports removal)</a:t>
            </a:r>
          </a:p>
          <a:p>
            <a:pPr lvl="1"/>
            <a:r>
              <a:rPr lang="en-US" sz="2000" dirty="0"/>
              <a:t>Even if </a:t>
            </a:r>
            <a:r>
              <a:rPr lang="en-US" sz="2000" dirty="0">
                <a:latin typeface="Courier" pitchFamily="2" charset="0"/>
              </a:rPr>
              <a:t>get()</a:t>
            </a:r>
            <a:r>
              <a:rPr lang="en-US" sz="2000" dirty="0"/>
              <a:t> is available, is often more efficient, e.g. for linked lists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Collection</a:t>
            </a:r>
            <a:r>
              <a:rPr lang="en-US" sz="2400" dirty="0"/>
              <a:t> interface extends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Iterable</a:t>
            </a:r>
            <a:r>
              <a:rPr lang="en-US" sz="2400" dirty="0"/>
              <a:t>, meaning all collections support iteration</a:t>
            </a:r>
          </a:p>
          <a:p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Iterator</a:t>
            </a:r>
            <a:r>
              <a:rPr lang="en-US" sz="2400" dirty="0"/>
              <a:t> provides the following methods:</a:t>
            </a:r>
          </a:p>
          <a:p>
            <a:pPr lvl="1"/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hasNext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: returns true if the collection has more elements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next()</a:t>
            </a:r>
            <a:r>
              <a:rPr lang="en-US" sz="2000" dirty="0"/>
              <a:t>: returns next element in collection and moves cursor forwards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sz="2000" dirty="0"/>
              <a:t>: removes last element returned by the iterator from collection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BDBDF9-267D-7446-9FD5-536847400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271499"/>
            <a:ext cx="3251200" cy="74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an iterator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94872" y="1058402"/>
            <a:ext cx="8808451" cy="542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Obtaining an iterator</a:t>
            </a:r>
          </a:p>
          <a:p>
            <a:pPr lvl="1"/>
            <a:r>
              <a:rPr lang="en-US" sz="2400" dirty="0"/>
              <a:t>Collections have an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iterator()</a:t>
            </a:r>
            <a:r>
              <a:rPr lang="en-US" sz="2400" dirty="0"/>
              <a:t> method that returns one</a:t>
            </a:r>
          </a:p>
          <a:p>
            <a:r>
              <a:rPr lang="en-US" sz="2800" dirty="0"/>
              <a:t>Example usage: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Collection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...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Iterator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itr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strList.iterator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itr.hasNext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s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itr.next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(s);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5401454"/>
            <a:ext cx="3251200" cy="74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5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ListIterator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36095" y="1073392"/>
            <a:ext cx="8671810" cy="542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Collections that implement interface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400" dirty="0"/>
              <a:t> also support an additional type of iterator called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ListIterator</a:t>
            </a:r>
            <a:endParaRPr lang="en-US" sz="2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r>
              <a:rPr lang="en-US" sz="2000" dirty="0"/>
              <a:t>Obtained through the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listIterator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 method</a:t>
            </a:r>
          </a:p>
          <a:p>
            <a:r>
              <a:rPr lang="en-US" sz="2400" dirty="0"/>
              <a:t>Has many additional methods: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e)</a:t>
            </a:r>
            <a:r>
              <a:rPr lang="en-US" sz="2000" dirty="0"/>
              <a:t>: add element at current position (before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next()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hasPrevious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: returns true if there is an element before cursor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previous()</a:t>
            </a:r>
            <a:r>
              <a:rPr lang="en-US" sz="2000" dirty="0"/>
              <a:t>: returns previous element and moves cursor backwards</a:t>
            </a:r>
          </a:p>
          <a:p>
            <a:pPr lvl="1"/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previousIndex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: returns index of element of subsequent call to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previous()</a:t>
            </a:r>
          </a:p>
          <a:p>
            <a:pPr lvl="1"/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nextIndex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/>
              <a:t>: returns index of element of subsequent call to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next()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set(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e)</a:t>
            </a:r>
            <a:r>
              <a:rPr lang="en-US" sz="2000" dirty="0"/>
              <a:t>: replaces last element returned by </a:t>
            </a:r>
            <a:r>
              <a:rPr lang="en-US" sz="2000" dirty="0">
                <a:latin typeface="Courier" pitchFamily="2" charset="0"/>
              </a:rPr>
              <a:t>previous()</a:t>
            </a:r>
            <a:r>
              <a:rPr lang="en-US" sz="2000" dirty="0"/>
              <a:t> or </a:t>
            </a:r>
            <a:r>
              <a:rPr lang="en-US" sz="2000" dirty="0">
                <a:latin typeface="Courier" pitchFamily="2" charset="0"/>
              </a:rPr>
              <a:t>next()</a:t>
            </a:r>
            <a:r>
              <a:rPr lang="en-US" sz="2000" dirty="0"/>
              <a:t> with </a:t>
            </a:r>
            <a:r>
              <a:rPr lang="en-US" sz="2000" dirty="0">
                <a:latin typeface="Courier" pitchFamily="2" charset="0"/>
              </a:rPr>
              <a:t>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094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" y="-188885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ListIterator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example: in-class exercise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36095" y="1073392"/>
            <a:ext cx="8671810" cy="5424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What are the output and side effects of the following program?</a:t>
            </a:r>
          </a:p>
          <a:p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List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&gt; l = </a:t>
            </a: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&lt; 10;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l.add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ListIterator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itr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l.listIterator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acc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 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itr.hasNext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curVal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itr.next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acc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+=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curVal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	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itr.set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acc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itr.previous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239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87" y="-91425"/>
            <a:ext cx="8229600" cy="1143000"/>
          </a:xfrm>
        </p:spPr>
        <p:txBody>
          <a:bodyPr/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Calibri" charset="0"/>
                <a:cs typeface="Calibri" charset="0"/>
              </a:rPr>
              <a:t>methods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843" y="1058402"/>
            <a:ext cx="8970489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implements the 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interface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Some useful methods:</a:t>
            </a: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append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end of list</a:t>
            </a: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insert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remove and return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indexOf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o)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index of object </a:t>
            </a:r>
            <a:r>
              <a:rPr lang="en-US" sz="2400" dirty="0">
                <a:latin typeface="Courier" pitchFamily="2" charset="0"/>
                <a:ea typeface="Calibri" charset="0"/>
                <a:cs typeface="Calibri" charset="0"/>
              </a:rPr>
              <a:t>o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if it is present on the list, or -1 otherwise</a:t>
            </a:r>
          </a:p>
          <a:p>
            <a:pPr lvl="2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Note how any object is accepted, not only of type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.equals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is used for the comparison</a:t>
            </a:r>
          </a:p>
          <a:p>
            <a:pPr lvl="1"/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number of elements in list</a:t>
            </a: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9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4" y="-84598"/>
            <a:ext cx="8439899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FIFO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95977" y="944104"/>
            <a:ext cx="8650198" cy="568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 us implement a FIFO (First-In, First-Out) queue: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import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  <a:endParaRPr lang="en-US" sz="20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(name);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xmlns="" val="388696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84598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FIFO usage example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53125" y="1058402"/>
            <a:ext cx="8650198" cy="548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use the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-based FIFO queue: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void main(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    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name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name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name);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6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: write a LIFO queue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4983" y="1058402"/>
            <a:ext cx="8858340" cy="548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Write a LIFO (Last-In, First-Out) queue for strings: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10000"/>
              </a:lnSpc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Recall the following useful methods: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append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end of list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insert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removes and returns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length of list</a:t>
            </a: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5BFF0F-8BFA-914E-9555-0AB7D72A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23" y="1032026"/>
            <a:ext cx="167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48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Useful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LinkedList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Methods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5BFF0F-8BFA-914E-9555-0AB7D72A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14" y="2050956"/>
            <a:ext cx="3724031" cy="3943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78" y="1250462"/>
            <a:ext cx="73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Let’s carry over the useful methods of </a:t>
            </a:r>
            <a:r>
              <a:rPr lang="en-US" sz="2400" b="1" dirty="0" err="1" smtClean="0"/>
              <a:t>LinkedList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72907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LIFO queue solution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4983" y="1058402"/>
            <a:ext cx="8858340" cy="548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 LIFO (Last-In, First-Out) queue: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 /*???*/ }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 smtClean="0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       /*???*/    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7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64831</TotalTime>
  <Words>2340</Words>
  <Application>Microsoft Macintosh PowerPoint</Application>
  <PresentationFormat>On-screen Show (4:3)</PresentationFormat>
  <Paragraphs>455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CMPU-102-51 Spring 2020 Data Structures and Algorithms</vt:lpstr>
      <vt:lpstr>Java’s linked list implementation  (IPUJ 10.1-10.2)</vt:lpstr>
      <vt:lpstr>java.util.LinkedList</vt:lpstr>
      <vt:lpstr>LinkedList methods</vt:lpstr>
      <vt:lpstr>LinkedList usage example: FIFO </vt:lpstr>
      <vt:lpstr>FIFO usage example </vt:lpstr>
      <vt:lpstr>In-class exercise: write a LIFO queue</vt:lpstr>
      <vt:lpstr>Useful LinkedList Methods</vt:lpstr>
      <vt:lpstr>In-class exercise: LIFO queue solution</vt:lpstr>
      <vt:lpstr>Creating generic classes</vt:lpstr>
      <vt:lpstr>Using our generic LIFO</vt:lpstr>
      <vt:lpstr>Running time efficiency</vt:lpstr>
      <vt:lpstr>LinkedList running time efficiency</vt:lpstr>
      <vt:lpstr>Java’s list implementations  (IPUJ 10.1-10.2)</vt:lpstr>
      <vt:lpstr>An alternative to LinkedList   </vt:lpstr>
      <vt:lpstr>Implementing a list using an array</vt:lpstr>
      <vt:lpstr>Array-based list: get</vt:lpstr>
      <vt:lpstr>Array-based list: remove</vt:lpstr>
      <vt:lpstr>java.util.ArrayList</vt:lpstr>
      <vt:lpstr>An alternative to LinkedList   </vt:lpstr>
      <vt:lpstr>Implementing a list using an array</vt:lpstr>
      <vt:lpstr>ArrayList implementation: more</vt:lpstr>
      <vt:lpstr>java.util.ArrayList</vt:lpstr>
      <vt:lpstr>ArrayList or LinkedList?</vt:lpstr>
      <vt:lpstr>In-class exercise: ArrayList or LinkedList?</vt:lpstr>
      <vt:lpstr>Another array-based list: Vector</vt:lpstr>
      <vt:lpstr>Java’s collections framework  (IPUJ Chapter 10)</vt:lpstr>
      <vt:lpstr>Abstract data type (ADT)</vt:lpstr>
      <vt:lpstr>Java collections framework</vt:lpstr>
      <vt:lpstr>The Collection interface</vt:lpstr>
      <vt:lpstr>Collection traversal</vt:lpstr>
      <vt:lpstr>Collection traversal using iterators</vt:lpstr>
      <vt:lpstr>Using an iterator</vt:lpstr>
      <vt:lpstr>The ListIterator class</vt:lpstr>
      <vt:lpstr>ListIterator example: in-class exercise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cmpu102-data structures with java</dc:title>
  <dc:creator>Rui Meireles;Peter Lemieszewski</dc:creator>
  <cp:lastModifiedBy>olga Lemieszewski</cp:lastModifiedBy>
  <cp:revision>1899</cp:revision>
  <cp:lastPrinted>2019-10-15T17:36:20Z</cp:lastPrinted>
  <dcterms:created xsi:type="dcterms:W3CDTF">2011-11-22T14:51:59Z</dcterms:created>
  <dcterms:modified xsi:type="dcterms:W3CDTF">2021-11-02T15:59:10Z</dcterms:modified>
</cp:coreProperties>
</file>