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22"/>
  </p:notesMasterIdLst>
  <p:handoutMasterIdLst>
    <p:handoutMasterId r:id="rId23"/>
  </p:handoutMasterIdLst>
  <p:sldIdLst>
    <p:sldId id="256" r:id="rId2"/>
    <p:sldId id="518" r:id="rId3"/>
    <p:sldId id="434" r:id="rId4"/>
    <p:sldId id="401" r:id="rId5"/>
    <p:sldId id="1247" r:id="rId6"/>
    <p:sldId id="1251" r:id="rId7"/>
    <p:sldId id="1245" r:id="rId8"/>
    <p:sldId id="1248" r:id="rId9"/>
    <p:sldId id="1249" r:id="rId10"/>
    <p:sldId id="1252" r:id="rId11"/>
    <p:sldId id="1254" r:id="rId12"/>
    <p:sldId id="1255" r:id="rId13"/>
    <p:sldId id="1256" r:id="rId14"/>
    <p:sldId id="1257" r:id="rId15"/>
    <p:sldId id="1250" r:id="rId16"/>
    <p:sldId id="513" r:id="rId17"/>
    <p:sldId id="1242" r:id="rId18"/>
    <p:sldId id="441" r:id="rId19"/>
    <p:sldId id="443" r:id="rId20"/>
    <p:sldId id="1243" r:id="rId2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ain" id="{D27C4571-87B6-6548-B2CD-7FBE1E0DE51C}">
          <p14:sldIdLst>
            <p14:sldId id="256"/>
            <p14:sldId id="518"/>
            <p14:sldId id="434"/>
            <p14:sldId id="401"/>
            <p14:sldId id="1247"/>
            <p14:sldId id="1251"/>
            <p14:sldId id="1245"/>
            <p14:sldId id="1248"/>
            <p14:sldId id="1249"/>
            <p14:sldId id="1252"/>
            <p14:sldId id="1254"/>
            <p14:sldId id="1255"/>
            <p14:sldId id="1256"/>
            <p14:sldId id="1257"/>
            <p14:sldId id="1250"/>
            <p14:sldId id="513"/>
            <p14:sldId id="1242"/>
            <p14:sldId id="441"/>
            <p14:sldId id="443"/>
            <p14:sldId id="1243"/>
            <p14:sldId id="124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00B0D2"/>
    <a:srgbClr val="000000"/>
    <a:srgbClr val="00FF00"/>
    <a:srgbClr val="33FFFF"/>
    <a:srgbClr val="F2F2FF"/>
    <a:srgbClr val="E7F7F9"/>
    <a:srgbClr val="792C05"/>
    <a:srgbClr val="8989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79" autoAdjust="0"/>
    <p:restoredTop sz="91244" autoAdjust="0"/>
  </p:normalViewPr>
  <p:slideViewPr>
    <p:cSldViewPr snapToGrid="0" snapToObjects="1">
      <p:cViewPr varScale="1">
        <p:scale>
          <a:sx n="68" d="100"/>
          <a:sy n="68" d="100"/>
        </p:scale>
        <p:origin x="-1113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29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377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781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786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37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375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007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298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062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714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49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183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40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4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08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Curiosity: there are some actual physical processors capable of running Java natively. Check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Java_processor</a:t>
            </a:r>
            <a:r>
              <a:rPr lang="en-US" dirty="0"/>
              <a:t> if curious.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843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Curiosity: there are some actual physical processors capable of running Java natively. Check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Java_processor</a:t>
            </a:r>
            <a:r>
              <a:rPr lang="en-US" dirty="0"/>
              <a:t> if curious.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38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51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088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65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44001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44001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558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7782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5201" y="6549295"/>
            <a:ext cx="488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j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026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 Fall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2021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137392"/>
            <a:ext cx="6958341" cy="127220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 courtesy of: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Hannah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Gommerstadt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Rui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Assistant Profs. of Computer Science, Vassar College, USA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855" y="2781947"/>
            <a:ext cx="8962290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Lab #0: Java warmup</a:t>
            </a:r>
          </a:p>
        </p:txBody>
      </p:sp>
    </p:spTree>
    <p:extLst>
      <p:ext uri="{BB962C8B-B14F-4D97-AF65-F5344CB8AC3E}">
        <p14:creationId xmlns:p14="http://schemas.microsoft.com/office/powerpoint/2010/main" xmlns="" val="25155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 err="1"/>
              <a:t>BlueJ</a:t>
            </a:r>
            <a:r>
              <a:rPr lang="en-US" dirty="0"/>
              <a:t> and objects (1/5)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5908" y="991536"/>
            <a:ext cx="8817835" cy="5126751"/>
          </a:xfrm>
        </p:spPr>
        <p:txBody>
          <a:bodyPr>
            <a:noAutofit/>
          </a:bodyPr>
          <a:lstStyle/>
          <a:p>
            <a:r>
              <a:rPr lang="en-US" sz="2000" dirty="0"/>
              <a:t>We can create objects, inspect their state, and call their methods using </a:t>
            </a:r>
            <a:r>
              <a:rPr lang="en-US" sz="2000" dirty="0" err="1"/>
              <a:t>BlueJ’s</a:t>
            </a:r>
            <a:r>
              <a:rPr lang="en-US" sz="2000" dirty="0"/>
              <a:t> menus. Let’s try it: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Download the “cmpu102-lab0-college” (zip or </a:t>
            </a:r>
            <a:r>
              <a:rPr lang="en-US" sz="1800" dirty="0" err="1"/>
              <a:t>tar.gz</a:t>
            </a:r>
            <a:r>
              <a:rPr lang="en-US" sz="1800" dirty="0"/>
              <a:t>) </a:t>
            </a:r>
            <a:r>
              <a:rPr lang="en-US" sz="1800" dirty="0" err="1"/>
              <a:t>BlueJ</a:t>
            </a:r>
            <a:r>
              <a:rPr lang="en-US" sz="1800" dirty="0"/>
              <a:t> project from Moodle. This project includes code to model a (very) simple college: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914400" lvl="1" indent="-457200">
              <a:buFont typeface="+mj-lt"/>
              <a:buAutoNum type="arabicPeriod" startAt="2"/>
            </a:pPr>
            <a:r>
              <a:rPr lang="en-US" sz="1800" dirty="0"/>
              <a:t>Extract the project archive and open the </a:t>
            </a:r>
            <a:r>
              <a:rPr lang="en-US" sz="1800" dirty="0" err="1">
                <a:latin typeface="Courier" pitchFamily="2" charset="0"/>
              </a:rPr>
              <a:t>package.bluej</a:t>
            </a:r>
            <a:r>
              <a:rPr lang="en-US" sz="1800" dirty="0"/>
              <a:t> file with </a:t>
            </a:r>
            <a:r>
              <a:rPr lang="en-US" sz="1800" dirty="0" err="1"/>
              <a:t>BlueJ</a:t>
            </a:r>
            <a:endParaRPr lang="en-US" sz="1800" dirty="0"/>
          </a:p>
          <a:p>
            <a:pPr marL="914400" lvl="1" indent="-457200">
              <a:buFont typeface="+mj-lt"/>
              <a:buAutoNum type="arabicPeriod" startAt="2"/>
            </a:pPr>
            <a:r>
              <a:rPr lang="en-US" sz="1800" dirty="0"/>
              <a:t>Compile the code.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sz="1800" dirty="0"/>
          </a:p>
          <a:p>
            <a:pPr marL="914400" lvl="1" indent="-457200">
              <a:buFont typeface="+mj-lt"/>
              <a:buAutoNum type="arabicPeriod" startAt="2"/>
            </a:pPr>
            <a:endParaRPr lang="en-US" sz="1800" dirty="0"/>
          </a:p>
          <a:p>
            <a:pPr marL="914400" lvl="1" indent="-457200">
              <a:buFont typeface="+mj-lt"/>
              <a:buAutoNum type="arabicPeriod" startAt="2"/>
            </a:pPr>
            <a:endParaRPr lang="en-US" sz="1800" dirty="0"/>
          </a:p>
          <a:p>
            <a:pPr marL="914400" lvl="1" indent="-457200">
              <a:buFont typeface="+mj-lt"/>
              <a:buAutoNum type="arabicPeriod" startAt="2"/>
            </a:pPr>
            <a:endParaRPr lang="en-US" sz="1800" dirty="0"/>
          </a:p>
          <a:p>
            <a:pPr marL="914400" lvl="1" indent="-457200">
              <a:buFont typeface="+mj-lt"/>
              <a:buAutoNum type="arabicPeriod" startAt="2"/>
            </a:pPr>
            <a:endParaRPr lang="en-US" sz="1800" dirty="0"/>
          </a:p>
          <a:p>
            <a:pPr marL="914400" lvl="1" indent="-457200">
              <a:buFont typeface="+mj-lt"/>
              <a:buAutoNum type="arabicPeriod" startAt="2"/>
            </a:pPr>
            <a:endParaRPr lang="en-US" sz="1800" dirty="0"/>
          </a:p>
          <a:p>
            <a:pPr marL="914400" lvl="1" indent="-457200">
              <a:buFont typeface="+mj-lt"/>
              <a:buAutoNum type="arabicPeriod" startAt="2"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D7D1BC-4AE6-F84D-9A21-50B36227A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133" y="2535031"/>
            <a:ext cx="3115383" cy="23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84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 err="1"/>
              <a:t>BlueJ</a:t>
            </a:r>
            <a:r>
              <a:rPr lang="en-US" dirty="0"/>
              <a:t> and objects (2/5)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5908" y="991536"/>
            <a:ext cx="8817835" cy="5351075"/>
          </a:xfrm>
        </p:spPr>
        <p:txBody>
          <a:bodyPr>
            <a:noAutofit/>
          </a:bodyPr>
          <a:lstStyle/>
          <a:p>
            <a:pPr marL="514350" indent="-457200">
              <a:buFont typeface="+mj-lt"/>
              <a:buAutoNum type="arabicPeriod" startAt="4"/>
            </a:pPr>
            <a:r>
              <a:rPr lang="en-US" sz="1800" dirty="0"/>
              <a:t>Create a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Person</a:t>
            </a:r>
            <a:r>
              <a:rPr lang="en-US" sz="1800" dirty="0"/>
              <a:t> object called president by right-clicking the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Person</a:t>
            </a:r>
            <a:r>
              <a:rPr lang="en-US" sz="1800" dirty="0"/>
              <a:t> class and selecting </a:t>
            </a:r>
            <a:r>
              <a:rPr lang="en-US" sz="1800" dirty="0">
                <a:latin typeface="Courier" pitchFamily="2" charset="0"/>
              </a:rPr>
              <a:t>new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Person</a:t>
            </a:r>
            <a:r>
              <a:rPr lang="en-US" sz="1800" dirty="0">
                <a:latin typeface="Courier" pitchFamily="2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800" dirty="0">
                <a:latin typeface="Courier" pitchFamily="2" charset="0"/>
              </a:rPr>
              <a:t> name)</a:t>
            </a:r>
            <a:r>
              <a:rPr lang="en-US" sz="1800" dirty="0"/>
              <a:t>. Name the object </a:t>
            </a:r>
            <a:r>
              <a:rPr lang="en-US" sz="1800" dirty="0">
                <a:latin typeface="Courier" pitchFamily="2" charset="0"/>
              </a:rPr>
              <a:t>president</a:t>
            </a:r>
            <a:r>
              <a:rPr lang="en-US" sz="1800" dirty="0"/>
              <a:t>, and let its name field be </a:t>
            </a:r>
            <a:r>
              <a:rPr lang="en-US" sz="1800" dirty="0">
                <a:latin typeface="Courier" pitchFamily="2" charset="0"/>
              </a:rPr>
              <a:t>"Pres. Bradley"</a:t>
            </a:r>
            <a:r>
              <a:rPr lang="en-US" sz="1800" dirty="0"/>
              <a:t>. Remember to always use quotation marks to delimit strings.</a:t>
            </a:r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514350" indent="-457200">
              <a:buFont typeface="+mj-lt"/>
              <a:buAutoNum type="arabicPeriod" startAt="4"/>
            </a:pPr>
            <a:r>
              <a:rPr lang="en-US" sz="1800" dirty="0"/>
              <a:t>The new object will be shown on the window’s bottom left. Right-click on it and select inspect.</a:t>
            </a:r>
          </a:p>
          <a:p>
            <a:pPr marL="514350" indent="-457200">
              <a:buFont typeface="+mj-lt"/>
              <a:buAutoNum type="arabicPeriod" startAt="4"/>
            </a:pPr>
            <a:endParaRPr lang="en-US" sz="1800" dirty="0"/>
          </a:p>
          <a:p>
            <a:pPr marL="514350" indent="-457200">
              <a:buFont typeface="+mj-lt"/>
              <a:buAutoNum type="arabicPeriod" startAt="4"/>
            </a:pPr>
            <a:endParaRPr lang="en-US" sz="1800" dirty="0"/>
          </a:p>
          <a:p>
            <a:pPr marL="514350" indent="-457200">
              <a:buFont typeface="+mj-lt"/>
              <a:buAutoNum type="arabicPeriod" startAt="4"/>
            </a:pPr>
            <a:endParaRPr lang="en-US" sz="1800" dirty="0"/>
          </a:p>
          <a:p>
            <a:pPr marL="514350" indent="-457200">
              <a:buFont typeface="+mj-lt"/>
              <a:buAutoNum type="arabicPeriod" startAt="4"/>
            </a:pPr>
            <a:endParaRPr lang="en-US" sz="1800" dirty="0"/>
          </a:p>
          <a:p>
            <a:pPr marL="514350" indent="-457200">
              <a:buFont typeface="+mj-lt"/>
              <a:buAutoNum type="arabicPeriod" startAt="4"/>
            </a:pPr>
            <a:endParaRPr lang="en-US" sz="1800" dirty="0"/>
          </a:p>
          <a:p>
            <a:pPr marL="514350" indent="-457200">
              <a:buFont typeface="+mj-lt"/>
              <a:buAutoNum type="arabicPeriod" startAt="4"/>
            </a:pPr>
            <a:r>
              <a:rPr lang="en-US" sz="1800" dirty="0"/>
              <a:t>Right-click the president object again, and select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toString</a:t>
            </a:r>
            <a:r>
              <a:rPr lang="en-US" sz="1800" dirty="0">
                <a:latin typeface="Courier" pitchFamily="2" charset="0"/>
              </a:rPr>
              <a:t>()</a:t>
            </a:r>
            <a:r>
              <a:rPr lang="en-US" sz="1800" dirty="0"/>
              <a:t>. This will call the corresponding method, which returns a textual representation of the object.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6E84CD-4E69-0946-80BA-EFAA6DDE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905" y="2024108"/>
            <a:ext cx="2336450" cy="1526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E45846-D316-CD48-A7B9-DE3C79656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545" y="4239239"/>
            <a:ext cx="3944558" cy="16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9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 err="1"/>
              <a:t>BlueJ</a:t>
            </a:r>
            <a:r>
              <a:rPr lang="en-US" dirty="0"/>
              <a:t> and objects (3/5)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5908" y="991536"/>
            <a:ext cx="8817835" cy="5351075"/>
          </a:xfrm>
        </p:spPr>
        <p:txBody>
          <a:bodyPr>
            <a:noAutofit/>
          </a:bodyPr>
          <a:lstStyle/>
          <a:p>
            <a:pPr marL="514350" indent="-457200">
              <a:buFont typeface="+mj-lt"/>
              <a:buAutoNum type="arabicPeriod" startAt="7"/>
            </a:pPr>
            <a:r>
              <a:rPr lang="en-US" sz="1800" dirty="0"/>
              <a:t>Create a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Student</a:t>
            </a:r>
            <a:r>
              <a:rPr lang="en-US" sz="1800" dirty="0"/>
              <a:t> object. Give it whatever name and attributes you’d like.</a:t>
            </a:r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514350" indent="-457200">
              <a:buFont typeface="+mj-lt"/>
              <a:buAutoNum type="arabicPeriod" startAt="7"/>
            </a:pPr>
            <a:endParaRPr lang="en-US" sz="1800" dirty="0"/>
          </a:p>
          <a:p>
            <a:pPr marL="514350" indent="-457200">
              <a:buFont typeface="+mj-lt"/>
              <a:buAutoNum type="arabicPeriod" startAt="7"/>
            </a:pPr>
            <a:endParaRPr lang="en-US" sz="1800" dirty="0"/>
          </a:p>
          <a:p>
            <a:pPr marL="514350" indent="-457200">
              <a:buFont typeface="+mj-lt"/>
              <a:buAutoNum type="arabicPeriod" startAt="7"/>
            </a:pPr>
            <a:endParaRPr lang="en-US" sz="1800" dirty="0"/>
          </a:p>
          <a:p>
            <a:pPr marL="514350" indent="-457200">
              <a:buFont typeface="+mj-lt"/>
              <a:buAutoNum type="arabicPeriod" startAt="7"/>
            </a:pPr>
            <a:r>
              <a:rPr lang="en-US" sz="1800" dirty="0"/>
              <a:t>Using the right-click menu, inspect the list of method available for the student object you just created.</a:t>
            </a:r>
          </a:p>
          <a:p>
            <a:pPr marL="514350" indent="-457200">
              <a:buFont typeface="+mj-lt"/>
              <a:buAutoNum type="arabicPeriod" startAt="7"/>
            </a:pPr>
            <a:r>
              <a:rPr lang="en-US" sz="1800" dirty="0"/>
              <a:t>Call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toString</a:t>
            </a:r>
            <a:r>
              <a:rPr lang="en-US" sz="1800" dirty="0">
                <a:latin typeface="Courier" pitchFamily="2" charset="0"/>
              </a:rPr>
              <a:t>()</a:t>
            </a:r>
            <a:r>
              <a:rPr lang="en-US" sz="1800" dirty="0"/>
              <a:t> on the student object. How does the output compare with the one from the president object? What can you say about the </a:t>
            </a:r>
            <a:r>
              <a:rPr lang="en-US" sz="1800" dirty="0" err="1">
                <a:latin typeface="Courier" pitchFamily="2" charset="0"/>
              </a:rPr>
              <a:t>toString</a:t>
            </a:r>
            <a:r>
              <a:rPr lang="en-US" sz="1800" dirty="0">
                <a:latin typeface="Courier" pitchFamily="2" charset="0"/>
              </a:rPr>
              <a:t>()</a:t>
            </a:r>
            <a:r>
              <a:rPr lang="en-US" sz="1800" dirty="0"/>
              <a:t> method?</a:t>
            </a: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75A535-5700-554F-A032-F16C8DC5F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653" y="1718101"/>
            <a:ext cx="2477965" cy="18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7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 err="1"/>
              <a:t>BlueJ</a:t>
            </a:r>
            <a:r>
              <a:rPr lang="en-US" dirty="0"/>
              <a:t> and objects (4/5)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5908" y="991536"/>
            <a:ext cx="8817835" cy="5351075"/>
          </a:xfrm>
        </p:spPr>
        <p:txBody>
          <a:bodyPr>
            <a:noAutofit/>
          </a:bodyPr>
          <a:lstStyle/>
          <a:p>
            <a:pPr marL="514350" indent="-457200">
              <a:buFont typeface="+mj-lt"/>
              <a:buAutoNum type="arabicPeriod" startAt="10"/>
            </a:pPr>
            <a:r>
              <a:rPr lang="en-US" sz="1800" dirty="0"/>
              <a:t>Create an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Employee</a:t>
            </a:r>
            <a:r>
              <a:rPr lang="en-US" sz="1800" dirty="0"/>
              <a:t> object. Give it whatever name and attributes you’d like.</a:t>
            </a:r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514350" indent="-457200">
              <a:buFont typeface="+mj-lt"/>
              <a:buAutoNum type="arabicPeriod" startAt="10"/>
            </a:pPr>
            <a:endParaRPr lang="en-US" sz="1800" dirty="0"/>
          </a:p>
          <a:p>
            <a:pPr marL="514350" indent="-457200">
              <a:buFont typeface="+mj-lt"/>
              <a:buAutoNum type="arabicPeriod" startAt="10"/>
            </a:pPr>
            <a:endParaRPr lang="en-US" sz="1800" dirty="0"/>
          </a:p>
          <a:p>
            <a:pPr marL="514350" indent="-457200">
              <a:buFont typeface="+mj-lt"/>
              <a:buAutoNum type="arabicPeriod" startAt="10"/>
            </a:pPr>
            <a:endParaRPr lang="en-US" sz="1800" dirty="0"/>
          </a:p>
          <a:p>
            <a:pPr marL="514350" indent="-457200">
              <a:buFont typeface="+mj-lt"/>
              <a:buAutoNum type="arabicPeriod" startAt="10"/>
            </a:pPr>
            <a:r>
              <a:rPr lang="en-US" sz="1800" dirty="0"/>
              <a:t>Using the right-click menu, call the </a:t>
            </a:r>
            <a:r>
              <a:rPr lang="en-US" sz="1800" dirty="0" err="1">
                <a:latin typeface="Courier" pitchFamily="2" charset="0"/>
              </a:rPr>
              <a:t>assignBoss</a:t>
            </a:r>
            <a:r>
              <a:rPr lang="en-US" sz="1800" dirty="0">
                <a:latin typeface="Courier" pitchFamily="2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Person</a:t>
            </a:r>
            <a:r>
              <a:rPr lang="en-US" sz="1800" dirty="0">
                <a:latin typeface="Courier" pitchFamily="2" charset="0"/>
              </a:rPr>
              <a:t> boss)</a:t>
            </a:r>
            <a:r>
              <a:rPr lang="en-US" sz="1800" dirty="0"/>
              <a:t> method on the employee you’ve created. Specify the president object as an argument to the method.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2F9849-1C97-0844-A4BF-EF6BD7B9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418" y="1500757"/>
            <a:ext cx="2998388" cy="2244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AA6C28-441E-E04C-9A9C-DB8BA13DE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814" y="4607665"/>
            <a:ext cx="2917596" cy="16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6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 err="1"/>
              <a:t>BlueJ</a:t>
            </a:r>
            <a:r>
              <a:rPr lang="en-US" dirty="0"/>
              <a:t> and objects (5/5)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5908" y="991536"/>
            <a:ext cx="8817835" cy="5351075"/>
          </a:xfrm>
        </p:spPr>
        <p:txBody>
          <a:bodyPr>
            <a:noAutofit/>
          </a:bodyPr>
          <a:lstStyle/>
          <a:p>
            <a:pPr marL="514350" indent="-457200">
              <a:buFont typeface="+mj-lt"/>
              <a:buAutoNum type="arabicPeriod" startAt="12"/>
            </a:pPr>
            <a:r>
              <a:rPr lang="en-US" sz="1800" dirty="0"/>
              <a:t>Inspect the employee object. Notice how a reference to the boss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Person</a:t>
            </a:r>
            <a:r>
              <a:rPr lang="en-US" sz="1800" dirty="0"/>
              <a:t> was created.</a:t>
            </a:r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514350" indent="-457200">
              <a:buFont typeface="+mj-lt"/>
              <a:buAutoNum type="arabicPeriod" startAt="12"/>
            </a:pPr>
            <a:endParaRPr lang="en-US" sz="1800" dirty="0"/>
          </a:p>
          <a:p>
            <a:pPr marL="514350" indent="-457200">
              <a:buFont typeface="+mj-lt"/>
              <a:buAutoNum type="arabicPeriod" startAt="12"/>
            </a:pPr>
            <a:endParaRPr lang="en-US" sz="1800" dirty="0"/>
          </a:p>
          <a:p>
            <a:pPr marL="514350" indent="-457200">
              <a:buFont typeface="+mj-lt"/>
              <a:buAutoNum type="arabicPeriod" startAt="12"/>
            </a:pPr>
            <a:endParaRPr lang="en-US" sz="1800" dirty="0"/>
          </a:p>
          <a:p>
            <a:pPr marL="514350" indent="-457200">
              <a:buFont typeface="+mj-lt"/>
              <a:buAutoNum type="arabicPeriod" startAt="12"/>
            </a:pPr>
            <a:r>
              <a:rPr lang="en-US" sz="1800" dirty="0"/>
              <a:t>Call the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1800" dirty="0">
                <a:latin typeface="Courier" pitchFamily="2" charset="0"/>
              </a:rPr>
              <a:t> </a:t>
            </a:r>
            <a:r>
              <a:rPr lang="en-US" sz="1800" dirty="0" err="1">
                <a:latin typeface="Courier" pitchFamily="2" charset="0"/>
              </a:rPr>
              <a:t>toString</a:t>
            </a:r>
            <a:r>
              <a:rPr lang="en-US" sz="1800" dirty="0">
                <a:latin typeface="Courier" pitchFamily="2" charset="0"/>
              </a:rPr>
              <a:t>()</a:t>
            </a:r>
            <a:r>
              <a:rPr lang="en-US" sz="1800" dirty="0"/>
              <a:t> method on the employee object. What is returned and how does it compare with previous calls to </a:t>
            </a:r>
            <a:r>
              <a:rPr lang="en-US" sz="1800" dirty="0" err="1">
                <a:latin typeface="Courier" pitchFamily="2" charset="0"/>
              </a:rPr>
              <a:t>toString</a:t>
            </a:r>
            <a:r>
              <a:rPr lang="en-US" sz="1800" dirty="0">
                <a:latin typeface="Courier" pitchFamily="2" charset="0"/>
              </a:rPr>
              <a:t>()</a:t>
            </a:r>
            <a:r>
              <a:rPr lang="en-US" sz="1800" dirty="0"/>
              <a:t> on other objects?</a:t>
            </a:r>
          </a:p>
          <a:p>
            <a:pPr marL="514350" indent="-457200">
              <a:buFont typeface="+mj-lt"/>
              <a:buAutoNum type="arabicPeriod" startAt="12"/>
            </a:pPr>
            <a:r>
              <a:rPr lang="en-US" sz="1800" dirty="0"/>
              <a:t>Finally, remember that you can create and inspect objects in this manner in future assignments! It’s a useful debugging tool.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914400" lvl="1" indent="-457200">
              <a:buFont typeface="+mj-lt"/>
              <a:buAutoNum type="arabicPeriod" startAt="2"/>
            </a:pPr>
            <a:endParaRPr lang="en-US" sz="1400" dirty="0"/>
          </a:p>
          <a:p>
            <a:pPr marL="457200" lvl="1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EFC93A-7AC5-5546-81A5-38CC2C62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33529"/>
            <a:ext cx="6720632" cy="22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99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>
            <a:normAutofit/>
          </a:bodyPr>
          <a:lstStyle/>
          <a:p>
            <a:r>
              <a:rPr lang="en-US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xmlns="" val="315648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2480"/>
            <a:ext cx="8229600" cy="2285085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Introduction to Object-Oriented Programming</a:t>
            </a:r>
            <a:br>
              <a:rPr lang="en-US" sz="49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(IPUJ 1.1, 1.5)</a:t>
            </a: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385517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Object-Oriented Programming (OOP)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58765" y="1115552"/>
            <a:ext cx="8826485" cy="5212095"/>
          </a:xfrm>
        </p:spPr>
        <p:txBody>
          <a:bodyPr>
            <a:normAutofit/>
          </a:bodyPr>
          <a:lstStyle/>
          <a:p>
            <a:r>
              <a:rPr lang="en-US" sz="2400" dirty="0"/>
              <a:t>Programs as models of the real world </a:t>
            </a:r>
          </a:p>
          <a:p>
            <a:pPr lvl="1"/>
            <a:r>
              <a:rPr lang="en-US" sz="2000" dirty="0"/>
              <a:t>Send messages between objects to simulate the temporal evolution of a set of real world phenomena</a:t>
            </a:r>
          </a:p>
          <a:p>
            <a:r>
              <a:rPr lang="en-US" sz="2400" b="1" dirty="0"/>
              <a:t>Objects</a:t>
            </a:r>
            <a:r>
              <a:rPr lang="en-US" sz="2400" dirty="0"/>
              <a:t> are the model building blocks (i.e. Lego pieces)</a:t>
            </a:r>
          </a:p>
          <a:p>
            <a:pPr lvl="1"/>
            <a:r>
              <a:rPr lang="en-US" sz="2000" dirty="0"/>
              <a:t>Combine data/state and behavior, are composed of:</a:t>
            </a:r>
          </a:p>
          <a:p>
            <a:pPr lvl="2"/>
            <a:r>
              <a:rPr lang="en-US" sz="1800" b="1" dirty="0"/>
              <a:t>Fields</a:t>
            </a:r>
            <a:r>
              <a:rPr lang="en-US" sz="1800" dirty="0"/>
              <a:t>: object-specific data</a:t>
            </a:r>
          </a:p>
          <a:p>
            <a:pPr lvl="2"/>
            <a:r>
              <a:rPr lang="en-US" sz="1800" b="1" dirty="0"/>
              <a:t>Methods</a:t>
            </a:r>
            <a:r>
              <a:rPr lang="en-US" sz="1800" dirty="0"/>
              <a:t>: procedures that act upon the fields</a:t>
            </a:r>
          </a:p>
          <a:p>
            <a:r>
              <a:rPr lang="en-US" sz="2800" dirty="0"/>
              <a:t>3 main pillars:</a:t>
            </a:r>
          </a:p>
          <a:p>
            <a:pPr lvl="1"/>
            <a:r>
              <a:rPr lang="en-US" sz="2000" b="1" dirty="0"/>
              <a:t>Encapsulation</a:t>
            </a:r>
            <a:r>
              <a:rPr lang="en-US" sz="2000" dirty="0"/>
              <a:t>: state and behavior bottled inside objects</a:t>
            </a:r>
          </a:p>
          <a:p>
            <a:pPr lvl="1"/>
            <a:r>
              <a:rPr lang="en-US" sz="2000" b="1" dirty="0"/>
              <a:t>Inheritance</a:t>
            </a:r>
            <a:r>
              <a:rPr lang="en-US" sz="2000" dirty="0"/>
              <a:t>: specialized types share general type's state and behavior</a:t>
            </a:r>
          </a:p>
          <a:p>
            <a:pPr lvl="1"/>
            <a:r>
              <a:rPr lang="en-US" sz="2000" b="1" dirty="0"/>
              <a:t>Polymorphism</a:t>
            </a:r>
            <a:r>
              <a:rPr lang="en-US" sz="2000" dirty="0"/>
              <a:t>: a method may be implemented differently by different subclasses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B8001D-A0CA-C447-8189-9EE1C189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997" y="2913296"/>
            <a:ext cx="1915362" cy="7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511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Class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17" y="2287164"/>
            <a:ext cx="4114800" cy="3632200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295840" y="993500"/>
            <a:ext cx="8552312" cy="1467990"/>
          </a:xfrm>
        </p:spPr>
        <p:txBody>
          <a:bodyPr>
            <a:normAutofit/>
          </a:bodyPr>
          <a:lstStyle/>
          <a:p>
            <a:r>
              <a:rPr lang="en-US" sz="2400" dirty="0"/>
              <a:t>UML (Unified Modeling Language) class diagrams give us a simple notation to document/communicate our designs</a:t>
            </a:r>
            <a:endParaRPr lang="en-US" sz="24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A10F1A0-3214-9242-9008-B54D64026C43}"/>
              </a:ext>
            </a:extLst>
          </p:cNvPr>
          <p:cNvCxnSpPr>
            <a:cxnSpLocks/>
          </p:cNvCxnSpPr>
          <p:nvPr/>
        </p:nvCxnSpPr>
        <p:spPr>
          <a:xfrm flipH="1">
            <a:off x="5358384" y="2461490"/>
            <a:ext cx="5852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9ED3634-7732-5142-AFBE-292198EF9566}"/>
              </a:ext>
            </a:extLst>
          </p:cNvPr>
          <p:cNvCxnSpPr>
            <a:cxnSpLocks/>
          </p:cNvCxnSpPr>
          <p:nvPr/>
        </p:nvCxnSpPr>
        <p:spPr>
          <a:xfrm>
            <a:off x="3154680" y="2732762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6DAFBF2F-8541-2746-AB8D-3BEC02F2F01C}"/>
              </a:ext>
            </a:extLst>
          </p:cNvPr>
          <p:cNvCxnSpPr>
            <a:cxnSpLocks/>
          </p:cNvCxnSpPr>
          <p:nvPr/>
        </p:nvCxnSpPr>
        <p:spPr>
          <a:xfrm>
            <a:off x="3154680" y="3223490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27117CF-C2EE-244E-84CF-8539DB2625B6}"/>
              </a:ext>
            </a:extLst>
          </p:cNvPr>
          <p:cNvCxnSpPr>
            <a:cxnSpLocks/>
          </p:cNvCxnSpPr>
          <p:nvPr/>
        </p:nvCxnSpPr>
        <p:spPr>
          <a:xfrm>
            <a:off x="3124200" y="3973298"/>
            <a:ext cx="5303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ACBEC04-D2B4-494F-A744-03A92BC12C80}"/>
              </a:ext>
            </a:extLst>
          </p:cNvPr>
          <p:cNvSpPr txBox="1"/>
          <p:nvPr/>
        </p:nvSpPr>
        <p:spPr>
          <a:xfrm>
            <a:off x="5962799" y="228716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6E3A50-BD28-F04A-9A86-4C3C60D36C9A}"/>
              </a:ext>
            </a:extLst>
          </p:cNvPr>
          <p:cNvSpPr txBox="1"/>
          <p:nvPr/>
        </p:nvSpPr>
        <p:spPr>
          <a:xfrm>
            <a:off x="2429541" y="2560189"/>
            <a:ext cx="72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Fields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A4B151A-00EF-9E41-8578-54A8BE9201A3}"/>
              </a:ext>
            </a:extLst>
          </p:cNvPr>
          <p:cNvSpPr txBox="1"/>
          <p:nvPr/>
        </p:nvSpPr>
        <p:spPr>
          <a:xfrm>
            <a:off x="2159198" y="3035253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882FB32-DA4D-AD41-BB24-B1A0ABF700D3}"/>
              </a:ext>
            </a:extLst>
          </p:cNvPr>
          <p:cNvSpPr txBox="1"/>
          <p:nvPr/>
        </p:nvSpPr>
        <p:spPr>
          <a:xfrm>
            <a:off x="1816901" y="3670499"/>
            <a:ext cx="1298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Inheritance</a:t>
            </a:r>
          </a:p>
          <a:p>
            <a:pPr algn="r"/>
            <a:r>
              <a:rPr lang="en-US" dirty="0"/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xmlns="" val="3401552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Exercise: OOP modeling (1/2)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57755" y="1157438"/>
                <a:ext cx="9148364" cy="514710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Design a program to implement some simple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functions</a:t>
                </a:r>
              </a:p>
              <a:p>
                <a:r>
                  <a:rPr lang="en-US" sz="2400" dirty="0"/>
                  <a:t>It should contain the following concepts:</a:t>
                </a:r>
              </a:p>
              <a:p>
                <a:pPr lvl="1"/>
                <a:r>
                  <a:rPr lang="en-US" sz="2000" dirty="0"/>
                  <a:t>A generic function (</a:t>
                </a:r>
                <a:r>
                  <a:rPr lang="en-US" sz="2000" dirty="0">
                    <a:solidFill>
                      <a:srgbClr val="00B050"/>
                    </a:solidFill>
                    <a:latin typeface="Courier" pitchFamily="2" charset="0"/>
                  </a:rPr>
                  <a:t>Function</a:t>
                </a:r>
                <a:r>
                  <a:rPr lang="en-US" sz="2000" dirty="0"/>
                  <a:t>)</a:t>
                </a:r>
              </a:p>
              <a:p>
                <a:pPr lvl="2"/>
                <a:r>
                  <a:rPr lang="en-US" sz="1800" dirty="0"/>
                  <a:t>Has no fields</a:t>
                </a:r>
              </a:p>
              <a:p>
                <a:pPr lvl="2"/>
                <a:r>
                  <a:rPr lang="en-US" sz="1800" dirty="0"/>
                  <a:t>Defines an </a:t>
                </a:r>
                <a:r>
                  <a:rPr lang="en-US" sz="1800" dirty="0" err="1">
                    <a:latin typeface="Courier" pitchFamily="2" charset="0"/>
                  </a:rPr>
                  <a:t>imageOf</a:t>
                </a:r>
                <a:r>
                  <a:rPr lang="en-US" sz="1800" dirty="0">
                    <a:latin typeface="Courier" pitchFamily="2" charset="0"/>
                  </a:rPr>
                  <a:t>(x)</a:t>
                </a:r>
                <a:r>
                  <a:rPr lang="en-US" sz="1800" dirty="0"/>
                  <a:t> method that computes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/>
                  <a:t> corresponding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r>
                  <a:rPr lang="en-US" sz="1800" dirty="0"/>
                  <a:t>Defines a </a:t>
                </a:r>
                <a:r>
                  <a:rPr lang="en-US" sz="1800" dirty="0">
                    <a:latin typeface="Courier" pitchFamily="2" charset="0"/>
                  </a:rPr>
                  <a:t>root()</a:t>
                </a:r>
                <a:r>
                  <a:rPr lang="en-US" sz="1800" dirty="0"/>
                  <a:t> method that computes a value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2000" dirty="0"/>
                  <a:t>A linear function (</a:t>
                </a:r>
                <a:r>
                  <a:rPr lang="en-US" sz="2000" dirty="0" err="1">
                    <a:solidFill>
                      <a:srgbClr val="00B050"/>
                    </a:solidFill>
                    <a:latin typeface="Courier" pitchFamily="2" charset="0"/>
                  </a:rPr>
                  <a:t>LinearFunction</a:t>
                </a:r>
                <a:r>
                  <a:rPr lang="en-US" sz="2000" dirty="0"/>
                  <a:t>) implementing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1800" dirty="0"/>
                  <a:t>Contains the necessary fields according to the linear equation</a:t>
                </a:r>
              </a:p>
              <a:p>
                <a:pPr lvl="2"/>
                <a:r>
                  <a:rPr lang="en-US" sz="1800" dirty="0"/>
                  <a:t>Implements </a:t>
                </a:r>
                <a:r>
                  <a:rPr lang="en-US" sz="1800" dirty="0" err="1">
                    <a:latin typeface="Courier" pitchFamily="2" charset="0"/>
                  </a:rPr>
                  <a:t>imageOf</a:t>
                </a:r>
                <a:r>
                  <a:rPr lang="en-US" sz="1800" dirty="0">
                    <a:latin typeface="Courier" pitchFamily="2" charset="0"/>
                  </a:rPr>
                  <a:t>(x)</a:t>
                </a:r>
                <a:r>
                  <a:rPr lang="en-US" sz="1800" dirty="0"/>
                  <a:t> according to the linear equation</a:t>
                </a:r>
              </a:p>
              <a:p>
                <a:pPr lvl="2"/>
                <a:r>
                  <a:rPr lang="en-US" sz="1800" dirty="0"/>
                  <a:t>Implements </a:t>
                </a:r>
                <a:r>
                  <a:rPr lang="en-US" sz="1800" dirty="0">
                    <a:latin typeface="Courier" pitchFamily="2" charset="0"/>
                  </a:rPr>
                  <a:t>root()</a:t>
                </a:r>
                <a:r>
                  <a:rPr lang="en-US" sz="1800" dirty="0"/>
                  <a:t> according to the linear equation</a:t>
                </a:r>
              </a:p>
              <a:p>
                <a:pPr lvl="1"/>
                <a:r>
                  <a:rPr lang="en-US" sz="2000" dirty="0"/>
                  <a:t>A quadratic function (</a:t>
                </a:r>
                <a:r>
                  <a:rPr lang="en-US" sz="1800" dirty="0" err="1">
                    <a:solidFill>
                      <a:srgbClr val="00B050"/>
                    </a:solidFill>
                    <a:latin typeface="Courier" pitchFamily="2" charset="0"/>
                  </a:rPr>
                  <a:t>QuadraticFunction</a:t>
                </a:r>
                <a:r>
                  <a:rPr lang="en-US" sz="2000" dirty="0"/>
                  <a:t>) implementing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1800" dirty="0"/>
                  <a:t>Contains the necessary fields according to the quadratic equation</a:t>
                </a:r>
              </a:p>
              <a:p>
                <a:pPr lvl="2"/>
                <a:r>
                  <a:rPr lang="en-US" sz="1800" dirty="0"/>
                  <a:t>Implements </a:t>
                </a:r>
                <a:r>
                  <a:rPr lang="en-US" sz="1800" dirty="0" err="1">
                    <a:latin typeface="Courier" pitchFamily="2" charset="0"/>
                  </a:rPr>
                  <a:t>imageOf</a:t>
                </a:r>
                <a:r>
                  <a:rPr lang="en-US" sz="1800" dirty="0">
                    <a:latin typeface="Courier" pitchFamily="2" charset="0"/>
                  </a:rPr>
                  <a:t>(x)</a:t>
                </a:r>
                <a:r>
                  <a:rPr lang="en-US" sz="1800" dirty="0"/>
                  <a:t> according to the quadratic equation</a:t>
                </a:r>
              </a:p>
              <a:p>
                <a:pPr lvl="2"/>
                <a:r>
                  <a:rPr lang="en-US" sz="1800" dirty="0"/>
                  <a:t>Implements </a:t>
                </a:r>
                <a:r>
                  <a:rPr lang="en-US" sz="1800" dirty="0">
                    <a:latin typeface="Courier" pitchFamily="2" charset="0"/>
                  </a:rPr>
                  <a:t>root()</a:t>
                </a:r>
                <a:r>
                  <a:rPr lang="en-US" sz="1800" dirty="0"/>
                  <a:t> according to the quadratic formula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55" y="1157438"/>
                <a:ext cx="9148364" cy="5147109"/>
              </a:xfrm>
              <a:blipFill>
                <a:blip r:embed="rId3"/>
                <a:stretch>
                  <a:fillRect l="-693" t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632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>
            <a:normAutofit/>
          </a:bodyPr>
          <a:lstStyle/>
          <a:p>
            <a:r>
              <a:rPr lang="en-US" dirty="0"/>
              <a:t>Introduction to Java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2.1-2.3)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651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Exercise: OOP modeling (2/2)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255" y="1099688"/>
            <a:ext cx="8951491" cy="5147109"/>
          </a:xfrm>
        </p:spPr>
        <p:txBody>
          <a:bodyPr>
            <a:normAutofit/>
          </a:bodyPr>
          <a:lstStyle/>
          <a:p>
            <a:r>
              <a:rPr lang="en-US" sz="2400" dirty="0"/>
              <a:t>You are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Draw a class diagram for the problem here described.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Identify the use of each the 3 OOP pillars in your design.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If we were to add a new type of function, say an </a:t>
            </a:r>
            <a:r>
              <a:rPr lang="en-US" sz="2000" dirty="0" smtClean="0"/>
              <a:t>exponent, </a:t>
            </a:r>
            <a:r>
              <a:rPr lang="en-US" sz="2000" dirty="0"/>
              <a:t>would your design need to be scrapped? How would you proceed</a:t>
            </a:r>
            <a:r>
              <a:rPr lang="en-US" sz="2000" dirty="0" smtClean="0"/>
              <a:t>?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Bring your (handwritten or printed) solution to class on Tuesday and we’ll review together.</a:t>
            </a:r>
            <a:endParaRPr lang="en-US" sz="1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0070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The Java programming language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22470" y="1095233"/>
            <a:ext cx="8761715" cy="5126751"/>
          </a:xfrm>
        </p:spPr>
        <p:txBody>
          <a:bodyPr>
            <a:noAutofit/>
          </a:bodyPr>
          <a:lstStyle/>
          <a:p>
            <a:r>
              <a:rPr lang="en-US" sz="2400" dirty="0"/>
              <a:t>Released in 1995 by Sun Microsystems</a:t>
            </a:r>
          </a:p>
          <a:p>
            <a:pPr lvl="1"/>
            <a:r>
              <a:rPr lang="en-US" sz="2000" dirty="0"/>
              <a:t>Named after Java coffee</a:t>
            </a:r>
          </a:p>
          <a:p>
            <a:r>
              <a:rPr lang="en-US" sz="2400" dirty="0"/>
              <a:t>Used in everything from web servers to mobile apps</a:t>
            </a:r>
          </a:p>
          <a:p>
            <a:pPr lvl="1"/>
            <a:r>
              <a:rPr lang="en-US" sz="2000" dirty="0"/>
              <a:t>Notable example: Android OS apps</a:t>
            </a:r>
          </a:p>
          <a:p>
            <a:r>
              <a:rPr lang="en-US" sz="2400" dirty="0"/>
              <a:t>Why Java?</a:t>
            </a:r>
          </a:p>
          <a:p>
            <a:pPr lvl="1"/>
            <a:r>
              <a:rPr lang="en-US" sz="2000" dirty="0"/>
              <a:t>Clean OOP implementation</a:t>
            </a:r>
          </a:p>
          <a:p>
            <a:pPr lvl="1"/>
            <a:r>
              <a:rPr lang="en-US" sz="2000" dirty="0"/>
              <a:t>Ease of use:</a:t>
            </a:r>
            <a:endParaRPr lang="en-US" sz="1600" dirty="0"/>
          </a:p>
          <a:p>
            <a:pPr lvl="2"/>
            <a:r>
              <a:rPr lang="en-US" sz="1800" dirty="0"/>
              <a:t>Clear, consistent syntax</a:t>
            </a:r>
          </a:p>
          <a:p>
            <a:pPr lvl="2"/>
            <a:r>
              <a:rPr lang="en-US" sz="1800" dirty="0"/>
              <a:t>Great built-in libraries</a:t>
            </a:r>
          </a:p>
          <a:p>
            <a:pPr lvl="2"/>
            <a:r>
              <a:rPr lang="en-US" sz="1800" dirty="0"/>
              <a:t>Great documentation</a:t>
            </a:r>
          </a:p>
          <a:p>
            <a:pPr lvl="2"/>
            <a:r>
              <a:rPr lang="en-US" sz="1800" dirty="0"/>
              <a:t>Platform-independent</a:t>
            </a:r>
          </a:p>
          <a:p>
            <a:pPr lvl="1"/>
            <a:r>
              <a:rPr lang="en-US" sz="2000" dirty="0"/>
              <a:t>Popularity: #2 in TIOBE index August 2020</a:t>
            </a:r>
          </a:p>
          <a:p>
            <a:pPr lvl="2"/>
            <a:r>
              <a:rPr lang="en-US" sz="1800" dirty="0"/>
              <a:t>Means lots of resources available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6F9230-D48A-5746-BD88-2E64E814A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64" y="2622108"/>
            <a:ext cx="1379958" cy="252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25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A Java "Hello world"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53385" y="2110154"/>
            <a:ext cx="8713764" cy="1565031"/>
          </a:xfrm>
        </p:spPr>
        <p:txBody>
          <a:bodyPr>
            <a:noAutofit/>
          </a:bodyPr>
          <a:lstStyle/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public class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HelloWorld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{ // class definition</a:t>
            </a:r>
          </a:p>
          <a:p>
            <a:pPr marL="457200" lvl="1" indent="-457200" defTabSz="91440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  public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" pitchFamily="2" charset="0"/>
                <a:ea typeface="Courier New" charset="0"/>
                <a:cs typeface="Courier New" charset="0"/>
              </a:rPr>
              <a:t>static void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String[] </a:t>
            </a:r>
            <a:r>
              <a:rPr lang="en-US" sz="1800" dirty="0" err="1">
                <a:latin typeface="Courier" pitchFamily="2" charset="0"/>
                <a:ea typeface="Courier New" charset="0"/>
                <a:cs typeface="Courier New" charset="0"/>
              </a:rPr>
              <a:t>args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){ // exec. starts here</a:t>
            </a:r>
            <a:endParaRPr lang="en-US" sz="1800" u="sng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457200" lvl="1" indent="-457200" defTabSz="914400">
              <a:spcBef>
                <a:spcPts val="0"/>
              </a:spcBef>
              <a:buNone/>
              <a:defRPr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solidFill>
                  <a:srgbClr val="00B050"/>
                </a:solidFill>
                <a:latin typeface="Courie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("Hello world!"); // call print </a:t>
            </a:r>
          </a:p>
          <a:p>
            <a:pPr marL="457200" lvl="1" indent="-457200" defTabSz="914400">
              <a:spcBef>
                <a:spcPts val="0"/>
              </a:spcBef>
              <a:buNone/>
              <a:defRPr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457200" marR="0" lvl="1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dirty="0">
                <a:latin typeface="Courier" pitchFamily="2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67EE8B0B-0D6B-F549-97C7-1B2638AC9070}"/>
              </a:ext>
            </a:extLst>
          </p:cNvPr>
          <p:cNvSpPr txBox="1">
            <a:spLocks/>
          </p:cNvSpPr>
          <p:nvPr/>
        </p:nvSpPr>
        <p:spPr>
          <a:xfrm>
            <a:off x="253385" y="3948948"/>
            <a:ext cx="8637229" cy="176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All Java code is written in the context of a class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Strongly encourages object-oriented design</a:t>
            </a:r>
          </a:p>
          <a:p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Execution begins at a special method called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ourier New" charset="0"/>
                <a:cs typeface="Calibri" panose="020F0502020204030204" pitchFamily="34" charset="0"/>
              </a:rPr>
              <a:t>main</a:t>
            </a:r>
            <a:endParaRPr lang="en-US" sz="24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Please don't worry about the details at this point!</a:t>
            </a:r>
          </a:p>
        </p:txBody>
      </p:sp>
    </p:spTree>
    <p:extLst>
      <p:ext uri="{BB962C8B-B14F-4D97-AF65-F5344CB8AC3E}">
        <p14:creationId xmlns:p14="http://schemas.microsoft.com/office/powerpoint/2010/main" xmlns="" val="56696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Running Java programs (1/3)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5908" y="2871671"/>
            <a:ext cx="8902522" cy="3259630"/>
          </a:xfrm>
        </p:spPr>
        <p:txBody>
          <a:bodyPr>
            <a:noAutofit/>
          </a:bodyPr>
          <a:lstStyle/>
          <a:p>
            <a:r>
              <a:rPr lang="en-US" sz="2400" dirty="0"/>
              <a:t>All computers understand is machine code</a:t>
            </a:r>
          </a:p>
          <a:p>
            <a:pPr lvl="1"/>
            <a:r>
              <a:rPr lang="en-US" sz="2000" dirty="0"/>
              <a:t>Simple instructions determined by computer’s architecture</a:t>
            </a:r>
          </a:p>
          <a:p>
            <a:pPr lvl="1"/>
            <a:r>
              <a:rPr lang="en-US" sz="2000" dirty="0"/>
              <a:t>Corollary: Java needs to be translated into machine code for execution</a:t>
            </a:r>
          </a:p>
          <a:p>
            <a:r>
              <a:rPr lang="en-US" sz="2400" dirty="0"/>
              <a:t>Traditionally, there are 2 possible strategies:</a:t>
            </a:r>
          </a:p>
          <a:p>
            <a:pPr lvl="1"/>
            <a:r>
              <a:rPr lang="en-US" sz="2000" b="1" dirty="0"/>
              <a:t>Compilation</a:t>
            </a:r>
            <a:r>
              <a:rPr lang="en-US" sz="2000" dirty="0"/>
              <a:t>: translation performed prior to execution by compiler</a:t>
            </a:r>
          </a:p>
          <a:p>
            <a:pPr lvl="2"/>
            <a:r>
              <a:rPr lang="en-US" sz="1600" dirty="0"/>
              <a:t>Good: fast execution; bad: resulting program can only be executed in one type of computer</a:t>
            </a:r>
          </a:p>
          <a:p>
            <a:pPr lvl="2"/>
            <a:r>
              <a:rPr lang="en-US" sz="1600" dirty="0"/>
              <a:t>Examples: C, C++</a:t>
            </a:r>
          </a:p>
          <a:p>
            <a:pPr lvl="1"/>
            <a:r>
              <a:rPr lang="en-US" sz="2000" b="1" dirty="0"/>
              <a:t>Interpretation</a:t>
            </a:r>
            <a:r>
              <a:rPr lang="en-US" sz="2000" dirty="0"/>
              <a:t>: translation performed on-the-fly by interpreter</a:t>
            </a:r>
          </a:p>
          <a:p>
            <a:pPr lvl="2"/>
            <a:r>
              <a:rPr lang="en-US" sz="1600" dirty="0"/>
              <a:t>Good: any computer for which there is an interpreter can run the program; bad: slow</a:t>
            </a:r>
          </a:p>
          <a:p>
            <a:pPr lvl="2"/>
            <a:r>
              <a:rPr lang="en-US" sz="1600" dirty="0"/>
              <a:t>Examples: Racket,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C57EED-30BC-F443-BEA1-BFE3E55CA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69" y="954115"/>
            <a:ext cx="5431317" cy="19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2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Running Java programs (1/2)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94410" y="954115"/>
            <a:ext cx="8817835" cy="3209806"/>
          </a:xfrm>
        </p:spPr>
        <p:txBody>
          <a:bodyPr>
            <a:noAutofit/>
          </a:bodyPr>
          <a:lstStyle/>
          <a:p>
            <a:r>
              <a:rPr lang="en-US" sz="2000" dirty="0"/>
              <a:t>Java’s designers wanted both speed and platform independence so they opted for a hybrid approach:</a:t>
            </a:r>
          </a:p>
          <a:p>
            <a:pPr lvl="1"/>
            <a:r>
              <a:rPr lang="en-US" sz="1800" dirty="0"/>
              <a:t>They designed a custom “virtual” architecture that is lower level than Java, but higher level than typical machine code – known as </a:t>
            </a:r>
            <a:r>
              <a:rPr lang="en-US" sz="1800" b="1" dirty="0"/>
              <a:t>Java byte code</a:t>
            </a:r>
          </a:p>
          <a:p>
            <a:pPr lvl="1"/>
            <a:r>
              <a:rPr lang="en-US" sz="1800" dirty="0"/>
              <a:t>First, Java source code is compiled into Java byte code before it is executed</a:t>
            </a:r>
          </a:p>
          <a:p>
            <a:pPr lvl="1"/>
            <a:r>
              <a:rPr lang="en-US" sz="1800" dirty="0"/>
              <a:t>Then, an interpreter translates Java byte code into machine code on-the-fly</a:t>
            </a:r>
          </a:p>
          <a:p>
            <a:pPr lvl="2"/>
            <a:r>
              <a:rPr lang="en-US" sz="1600" dirty="0"/>
              <a:t>Interpreter is known as </a:t>
            </a:r>
            <a:r>
              <a:rPr lang="en-US" sz="1600" b="1" dirty="0"/>
              <a:t>Java Virtual Machine</a:t>
            </a:r>
          </a:p>
          <a:p>
            <a:r>
              <a:rPr lang="en-US" sz="2000" dirty="0"/>
              <a:t>Result: compile once, run “anywhere”, and pretty fast too!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EF4D41-9FC9-9A47-B600-5CDC5689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73" y="3909641"/>
            <a:ext cx="7128695" cy="22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74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Running Java from the command line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67EE8B0B-0D6B-F549-97C7-1B2638AC9070}"/>
              </a:ext>
            </a:extLst>
          </p:cNvPr>
          <p:cNvSpPr txBox="1">
            <a:spLocks/>
          </p:cNvSpPr>
          <p:nvPr/>
        </p:nvSpPr>
        <p:spPr>
          <a:xfrm>
            <a:off x="244167" y="954115"/>
            <a:ext cx="8718321" cy="5522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Let's now try running our “Hello world!” program: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Create a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HelloWorld.java</a:t>
            </a: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file with the contents of slide 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Compile the file by running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javac</a:t>
            </a:r>
            <a:r>
              <a:rPr lang="en-US" sz="18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HelloWorld.java</a:t>
            </a: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on the shell. This will create a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HelloWorld.class</a:t>
            </a: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file, containing Java byte code.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Inspect the byte code by running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javap</a:t>
            </a:r>
            <a:r>
              <a:rPr lang="en-US" sz="18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 -verbose </a:t>
            </a:r>
            <a:r>
              <a:rPr lang="en-US" sz="1800" dirty="0" err="1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HelloWorld.class</a:t>
            </a:r>
            <a:endParaRPr lang="en-US" sz="1800" dirty="0">
              <a:latin typeface="Courier" pitchFamily="2" charset="0"/>
              <a:ea typeface="Courier New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Finally, run the program with "</a:t>
            </a:r>
            <a:r>
              <a:rPr lang="en-US" sz="18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java HelloWorld"</a:t>
            </a: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. The </a:t>
            </a:r>
            <a:r>
              <a:rPr lang="en-US" sz="1800" dirty="0">
                <a:latin typeface="Courier" pitchFamily="2" charset="0"/>
                <a:ea typeface="Courier New" charset="0"/>
                <a:cs typeface="Calibri" panose="020F0502020204030204" pitchFamily="34" charset="0"/>
              </a:rPr>
              <a:t>java</a:t>
            </a:r>
            <a:r>
              <a:rPr lang="en-US" sz="18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 command will execute the main method of the specified class.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51435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51435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  <a:p>
            <a:pPr marL="514350" indent="-457200"/>
            <a:r>
              <a:rPr lang="en-US" sz="20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Never forget that you can run Java from the command line. It can be very useful, e.g. when other means give you trouble.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ea typeface="Courier New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420333-3FFF-D04E-8C8C-D768B953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168" y="3197131"/>
            <a:ext cx="5036232" cy="288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4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BlueJ</a:t>
            </a:r>
            <a:r>
              <a:rPr lang="en-US" dirty="0"/>
              <a:t> IDE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5908" y="1019818"/>
            <a:ext cx="8817835" cy="2059562"/>
          </a:xfrm>
        </p:spPr>
        <p:txBody>
          <a:bodyPr>
            <a:noAutofit/>
          </a:bodyPr>
          <a:lstStyle/>
          <a:p>
            <a:r>
              <a:rPr lang="en-US" sz="2000" dirty="0"/>
              <a:t>An Integrated Development Environment (IDE) is a program designed to make software development easy and fun</a:t>
            </a:r>
          </a:p>
          <a:p>
            <a:r>
              <a:rPr lang="en-US" sz="2000" dirty="0" err="1"/>
              <a:t>BlueJ</a:t>
            </a:r>
            <a:r>
              <a:rPr lang="en-US" sz="2000" dirty="0"/>
              <a:t> is a minimalistic Java IDE designed for education</a:t>
            </a:r>
          </a:p>
          <a:p>
            <a:pPr lvl="1"/>
            <a:r>
              <a:rPr lang="en-US" sz="1800" dirty="0"/>
              <a:t>Features class diagrams auto-generation, syntax highlighting, and a debugger </a:t>
            </a:r>
          </a:p>
          <a:p>
            <a:pPr lvl="1"/>
            <a:r>
              <a:rPr lang="en-US" sz="1800" dirty="0"/>
              <a:t>Written in Java, so it runs on all common computer systems</a:t>
            </a:r>
          </a:p>
          <a:p>
            <a:pPr lvl="1"/>
            <a:r>
              <a:rPr lang="en-US" sz="1800" dirty="0"/>
              <a:t>Pre-installed on CS machines, get from </a:t>
            </a:r>
            <a:r>
              <a:rPr lang="en-US" sz="1800" dirty="0">
                <a:hlinkClick r:id="rId3"/>
              </a:rPr>
              <a:t>https://www.bluej.org</a:t>
            </a:r>
            <a:r>
              <a:rPr lang="en-US" sz="1800" dirty="0"/>
              <a:t> for personal devices</a:t>
            </a:r>
          </a:p>
          <a:p>
            <a:pPr lvl="1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F4A98C-8E23-374C-8C24-2AE813FA8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7" y="3117087"/>
            <a:ext cx="4949825" cy="3592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D9B638-E308-944A-9665-93BD9176F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892" y="3429000"/>
            <a:ext cx="3800835" cy="292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45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37" y="-188885"/>
            <a:ext cx="9340331" cy="1143000"/>
          </a:xfrm>
        </p:spPr>
        <p:txBody>
          <a:bodyPr>
            <a:normAutofit/>
          </a:bodyPr>
          <a:lstStyle/>
          <a:p>
            <a:r>
              <a:rPr lang="en-US" dirty="0"/>
              <a:t>Running programs from within </a:t>
            </a:r>
            <a:r>
              <a:rPr lang="en-US" dirty="0" err="1"/>
              <a:t>BlueJ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65908" y="991536"/>
            <a:ext cx="8817835" cy="5126751"/>
          </a:xfrm>
        </p:spPr>
        <p:txBody>
          <a:bodyPr>
            <a:noAutofit/>
          </a:bodyPr>
          <a:lstStyle/>
          <a:p>
            <a:r>
              <a:rPr lang="en-US" sz="2400" dirty="0"/>
              <a:t>Instructions: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Launch </a:t>
            </a:r>
            <a:r>
              <a:rPr lang="en-US" sz="2000" dirty="0" err="1"/>
              <a:t>BlueJ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Create a new project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Create a new class called </a:t>
            </a:r>
            <a:r>
              <a:rPr lang="en-US" sz="2000" dirty="0">
                <a:solidFill>
                  <a:srgbClr val="00B050"/>
                </a:solidFill>
                <a:latin typeface="Courier" pitchFamily="2" charset="0"/>
              </a:rPr>
              <a:t>HelloWorld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Click on the new class's icon to open up the text editor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Replace the class's stub code with the “Hello world” code from earlier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Press the compile button (or use the keyboard shortcut Ctrl-K)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Right click on the class's icon and choose void main(String[] </a:t>
            </a:r>
            <a:r>
              <a:rPr lang="en-US" sz="2000" dirty="0" err="1"/>
              <a:t>args</a:t>
            </a:r>
            <a:r>
              <a:rPr lang="en-US" sz="20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Press OK in the dialog that pops ups (it is used to pass arguments to the program, but ours doesn't have any)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CBAE5A-FB04-E845-BC7C-537D0A1A5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106" y="4793248"/>
            <a:ext cx="3643787" cy="16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65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52432</TotalTime>
  <Words>1265</Words>
  <Application>Microsoft Macintosh PowerPoint</Application>
  <PresentationFormat>On-screen Show (4:3)</PresentationFormat>
  <Paragraphs>234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CMPU-102 Fall 2021 Data Structures and Algorithms</vt:lpstr>
      <vt:lpstr>Introduction to Java  (IPUJ 2.1-2.3)</vt:lpstr>
      <vt:lpstr>The Java programming language</vt:lpstr>
      <vt:lpstr>A Java "Hello world"</vt:lpstr>
      <vt:lpstr>Running Java programs (1/3)</vt:lpstr>
      <vt:lpstr>Running Java programs (1/2)</vt:lpstr>
      <vt:lpstr>Running Java from the command line</vt:lpstr>
      <vt:lpstr>The BlueJ IDE</vt:lpstr>
      <vt:lpstr>Running programs from within BlueJ</vt:lpstr>
      <vt:lpstr>BlueJ and objects (1/5)</vt:lpstr>
      <vt:lpstr>BlueJ and objects (2/5)</vt:lpstr>
      <vt:lpstr>BlueJ and objects (3/5)</vt:lpstr>
      <vt:lpstr>BlueJ and objects (4/5)</vt:lpstr>
      <vt:lpstr>BlueJ and objects (5/5)</vt:lpstr>
      <vt:lpstr>Extra</vt:lpstr>
      <vt:lpstr>Introduction to Object-Oriented Programming  (IPUJ 1.1, 1.5) </vt:lpstr>
      <vt:lpstr>Object-Oriented Programming (OOP)</vt:lpstr>
      <vt:lpstr>Class diagrams</vt:lpstr>
      <vt:lpstr>Exercise: OOP modeling (1/2)</vt:lpstr>
      <vt:lpstr>Exercise: OOP modeling (2/2)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Context-Aware Routing for Vehicular Ad-hoc Networks</dc:title>
  <dc:creator>Rui Meireles</dc:creator>
  <cp:lastModifiedBy>olga Lemieszewski</cp:lastModifiedBy>
  <cp:revision>1734</cp:revision>
  <cp:lastPrinted>2020-09-03T20:58:10Z</cp:lastPrinted>
  <dcterms:created xsi:type="dcterms:W3CDTF">2011-11-22T14:51:59Z</dcterms:created>
  <dcterms:modified xsi:type="dcterms:W3CDTF">2021-09-03T16:12:56Z</dcterms:modified>
</cp:coreProperties>
</file>