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48.xml.rels" ContentType="application/vnd.openxmlformats-package.relationships+xml"/>
  <Override PartName="/ppt/notesSlides/_rels/notesSlide47.xml.rels" ContentType="application/vnd.openxmlformats-package.relationships+xml"/>
  <Override PartName="/ppt/notesSlides/_rels/notesSlide46.xml.rels" ContentType="application/vnd.openxmlformats-package.relationships+xml"/>
  <Override PartName="/ppt/notesSlides/_rels/notesSlide45.xml.rels" ContentType="application/vnd.openxmlformats-package.relationships+xml"/>
  <Override PartName="/ppt/notesSlides/_rels/notesSlide44.xml.rels" ContentType="application/vnd.openxmlformats-package.relationships+xml"/>
  <Override PartName="/ppt/notesSlides/_rels/notesSlide43.xml.rels" ContentType="application/vnd.openxmlformats-package.relationships+xml"/>
  <Override PartName="/ppt/notesSlides/_rels/notesSlide38.xml.rels" ContentType="application/vnd.openxmlformats-package.relationships+xml"/>
  <Override PartName="/ppt/notesSlides/_rels/notesSlide37.xml.rels" ContentType="application/vnd.openxmlformats-package.relationships+xml"/>
  <Override PartName="/ppt/notesSlides/_rels/notesSlide41.xml.rels" ContentType="application/vnd.openxmlformats-package.relationships+xml"/>
  <Override PartName="/ppt/notesSlides/_rels/notesSlide13.xml.rels" ContentType="application/vnd.openxmlformats-package.relationships+xml"/>
  <Override PartName="/ppt/notesSlides/_rels/notesSlide40.xml.rels" ContentType="application/vnd.openxmlformats-package.relationships+xml"/>
  <Override PartName="/ppt/notesSlides/_rels/notesSlide12.xml.rels" ContentType="application/vnd.openxmlformats-package.relationships+xml"/>
  <Override PartName="/ppt/notesSlides/_rels/notesSlide11.xml.rels" ContentType="application/vnd.openxmlformats-package.relationships+xml"/>
  <Override PartName="/ppt/notesSlides/_rels/notesSlide10.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36.xml.rels" ContentType="application/vnd.openxmlformats-package.relationships+xml"/>
  <Override PartName="/ppt/notesSlides/_rels/notesSlide7.xml.rels" ContentType="application/vnd.openxmlformats-package.relationships+xml"/>
  <Override PartName="/ppt/notesSlides/_rels/notesSlide29.xml.rels" ContentType="application/vnd.openxmlformats-package.relationships+xml"/>
  <Override PartName="/ppt/notesSlides/_rels/notesSlide35.xml.rels" ContentType="application/vnd.openxmlformats-package.relationships+xml"/>
  <Override PartName="/ppt/notesSlides/_rels/notesSlide15.xml.rels" ContentType="application/vnd.openxmlformats-package.relationships+xml"/>
  <Override PartName="/ppt/notesSlides/_rels/notesSlide3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18.xml.rels" ContentType="application/vnd.openxmlformats-package.relationships+xml"/>
  <Override PartName="/ppt/notesSlides/_rels/notesSlide24.xml.rels" ContentType="application/vnd.openxmlformats-package.relationships+xml"/>
  <Override PartName="/ppt/notesSlides/_rels/notesSlide16.xml.rels" ContentType="application/vnd.openxmlformats-package.relationships+xml"/>
  <Override PartName="/ppt/notesSlides/_rels/notesSlide22.xml.rels" ContentType="application/vnd.openxmlformats-package.relationships+xml"/>
  <Override PartName="/ppt/notesSlides/_rels/notesSlide3.xml.rels" ContentType="application/vnd.openxmlformats-package.relationships+xml"/>
  <Override PartName="/ppt/notesSlides/_rels/notesSlide49.xml.rels" ContentType="application/vnd.openxmlformats-package.relationships+xml"/>
  <Override PartName="/ppt/notesSlides/_rels/notesSlide30.xml.rels" ContentType="application/vnd.openxmlformats-package.relationships+xml"/>
  <Override PartName="/ppt/notesSlides/_rels/notesSlide42.xml.rels" ContentType="application/vnd.openxmlformats-package.relationships+xml"/>
  <Override PartName="/ppt/notesSlides/_rels/notesSlide14.xml.rels" ContentType="application/vnd.openxmlformats-package.relationships+xml"/>
  <Override PartName="/ppt/notesSlides/_rels/notesSlide1.xml.rels" ContentType="application/vnd.openxmlformats-package.relationships+xml"/>
  <Override PartName="/ppt/notesSlides/_rels/notesSlide17.xml.rels" ContentType="application/vnd.openxmlformats-package.relationships+xml"/>
  <Override PartName="/ppt/notesSlides/_rels/notesSlide23.xml.rels" ContentType="application/vnd.openxmlformats-package.relationships+xml"/>
  <Override PartName="/ppt/notesSlides/_rels/notesSlide4.xml.rels" ContentType="application/vnd.openxmlformats-package.relationships+xml"/>
  <Override PartName="/ppt/notesSlides/_rels/notesSlide31.xml.rels" ContentType="application/vnd.openxmlformats-package.relationships+xml"/>
  <Override PartName="/ppt/notesSlides/_rels/notesSlide5.xml.rels" ContentType="application/vnd.openxmlformats-package.relationships+xml"/>
  <Override PartName="/ppt/notesSlides/_rels/notesSlide27.xml.rels" ContentType="application/vnd.openxmlformats-package.relationships+xml"/>
  <Override PartName="/ppt/notesSlides/_rels/notesSlide32.xml.rels" ContentType="application/vnd.openxmlformats-package.relationships+xml"/>
  <Override PartName="/ppt/notesSlides/_rels/notesSlide2.xml.rels" ContentType="application/vnd.openxmlformats-package.relationships+xml"/>
  <Override PartName="/ppt/notesSlides/_rels/notesSlide33.xml.rels" ContentType="application/vnd.openxmlformats-package.relationships+xml"/>
  <Override PartName="/ppt/notesSlides/_rels/notesSlide6.xml.rels" ContentType="application/vnd.openxmlformats-package.relationships+xml"/>
  <Override PartName="/ppt/notesSlides/_rels/notesSlide28.xml.rels" ContentType="application/vnd.openxmlformats-package.relationships+xml"/>
  <Override PartName="/ppt/notesSlides/_rels/notesSlide34.xml.rels" ContentType="application/vnd.openxmlformats-package.relationships+xml"/>
  <Override PartName="/ppt/notesSlides/_rels/notesSlide19.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7.xml" ContentType="application/vnd.openxmlformats-officedocument.presentationml.notesSlide+xml"/>
  <Override PartName="/ppt/notesSlides/notesSlide12.xml" ContentType="application/vnd.openxmlformats-officedocument.presentationml.notesSlide+xml"/>
  <Override PartName="/ppt/notesSlides/notesSlide39.xml" ContentType="application/vnd.openxmlformats-officedocument.presentationml.notesSlide+xml"/>
  <Override PartName="/ppt/notesSlides/notesSlide14.xml" ContentType="application/vnd.openxmlformats-officedocument.presentationml.notesSlide+xml"/>
  <Override PartName="/ppt/notesSlides/notesSlide38.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10.xml" ContentType="application/vnd.openxmlformats-officedocument.presentationml.notesSlide+xml"/>
  <Override PartName="/ppt/notesSlides/notesSlide35.xml" ContentType="application/vnd.openxmlformats-officedocument.presentationml.notesSlide+xml"/>
  <Override PartName="/ppt/notesSlides/notesSlide11.xml" ContentType="application/vnd.openxmlformats-officedocument.presentationml.notesSlide+xml"/>
  <Override PartName="/ppt/notesSlides/notesSlide36.xml" ContentType="application/vnd.openxmlformats-officedocument.presentationml.notesSlide+xml"/>
  <Override PartName="/ppt/notesSlides/notesSlide28.xml" ContentType="application/vnd.openxmlformats-officedocument.presentationml.notesSlide+xml"/>
  <Override PartName="/ppt/notesSlides/notesSlide9.xml" ContentType="application/vnd.openxmlformats-officedocument.presentationml.notesSlide+xml"/>
  <Override PartName="/ppt/notesSlides/notesSlide27.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7.xml" ContentType="application/vnd.openxmlformats-officedocument.presentationml.notesSlide+xml"/>
  <Override PartName="/ppt/notesSlides/notesSlide46.xml" ContentType="application/vnd.openxmlformats-officedocument.presentationml.notesSlide+xml"/>
  <Override PartName="/ppt/notesSlides/notesSlide21.xml" ContentType="application/vnd.openxmlformats-officedocument.presentationml.notesSlide+xml"/>
  <Override PartName="/ppt/notesSlides/notesSlide2.xml" ContentType="application/vnd.openxmlformats-officedocument.presentationml.notesSlide+xml"/>
  <Override PartName="/ppt/notesSlides/notesSlide45.xml" ContentType="application/vnd.openxmlformats-officedocument.presentationml.notesSlide+xml"/>
  <Override PartName="/ppt/notesSlides/notesSlide20.xml" ContentType="application/vnd.openxmlformats-officedocument.presentationml.notesSlide+xml"/>
  <Override PartName="/ppt/notesSlides/notesSlide1.xml" ContentType="application/vnd.openxmlformats-officedocument.presentationml.notesSlide+xml"/>
  <Override PartName="/ppt/notesSlides/notesSlide47.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8.xml" ContentType="application/vnd.openxmlformats-officedocument.presentationml.notesSlide+xml"/>
  <Override PartName="/ppt/notesSlides/notesSlide23.xml" ContentType="application/vnd.openxmlformats-officedocument.presentationml.notesSlide+xml"/>
  <Override PartName="/ppt/notesSlides/notesSlide4.xml" ContentType="application/vnd.openxmlformats-officedocument.presentationml.notesSlide+xml"/>
  <Override PartName="/ppt/notesSlides/notesSlide49.xml" ContentType="application/vnd.openxmlformats-officedocument.presentationml.notesSlide+xml"/>
  <Override PartName="/ppt/notesSlides/notesSlide24.xml" ContentType="application/vnd.openxmlformats-officedocument.presentationml.notesSlide+xml"/>
  <Override PartName="/ppt/notesSlides/notesSlide5.xml" ContentType="application/vnd.openxmlformats-officedocument.presentationml.notes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embeddings/oleObject3.bin" ContentType="application/vnd.openxmlformats-officedocument.oleObject"/>
  <Override PartName="/ppt/embeddings/oleObject1.bin" ContentType="application/vnd.openxmlformats-officedocument.oleObject"/>
  <Override PartName="/ppt/embeddings/oleObject2.bin" ContentType="application/vnd.openxmlformats-officedocument.oleObject"/>
  <Override PartName="/ppt/media/image45.tif" ContentType="image/tiff"/>
  <Override PartName="/ppt/media/image44.tif" ContentType="image/tiff"/>
  <Override PartName="/ppt/media/image43.tif" ContentType="image/tiff"/>
  <Override PartName="/ppt/media/image41.tif" ContentType="image/tiff"/>
  <Override PartName="/ppt/media/image37.wmf" ContentType="image/x-wmf"/>
  <Override PartName="/ppt/media/image38.wmf" ContentType="image/x-wmf"/>
  <Override PartName="/ppt/media/image13.wmf" ContentType="image/x-wmf"/>
  <Override PartName="/ppt/media/image39.wmf" ContentType="image/x-wmf"/>
  <Override PartName="/ppt/media/image14.wmf" ContentType="image/x-wmf"/>
  <Override PartName="/ppt/media/image19.wmf" ContentType="image/x-wmf"/>
  <Override PartName="/ppt/media/image21.wmf" ContentType="image/x-wmf"/>
  <Override PartName="/ppt/media/image22.wmf" ContentType="image/x-wmf"/>
  <Override PartName="/ppt/media/image24.wmf" ContentType="image/x-wmf"/>
  <Override PartName="/ppt/media/image27.wmf" ContentType="image/x-wmf"/>
  <Override PartName="/ppt/media/image28.wmf" ContentType="image/x-wmf"/>
  <Override PartName="/ppt/media/image29.wmf" ContentType="image/x-wmf"/>
  <Override PartName="/ppt/media/image32.tif" ContentType="image/tiff"/>
  <Override PartName="/ppt/media/image34.wmf" ContentType="image/x-wmf"/>
  <Override PartName="/ppt/media/image35.wmf" ContentType="image/x-wmf"/>
  <Override PartName="/ppt/media/image36.wmf" ContentType="image/x-wmf"/>
  <Override PartName="/ppt/media/image11.png" ContentType="image/png"/>
  <Override PartName="/ppt/media/image12.png" ContentType="image/png"/>
  <Override PartName="/ppt/media/image16.wmf" ContentType="image/x-wmf"/>
  <Override PartName="/ppt/media/image9.jpeg" ContentType="image/jpeg"/>
  <Override PartName="/ppt/media/image42.tif" ContentType="image/tiff"/>
  <Override PartName="/ppt/media/image17.png" ContentType="image/png"/>
  <Override PartName="/ppt/media/image15.wmf" ContentType="image/x-wmf"/>
  <Override PartName="/ppt/media/image20.png" ContentType="image/png"/>
  <Override PartName="/ppt/media/image18.wmf" ContentType="image/x-wmf"/>
  <Override PartName="/ppt/media/image23.png" ContentType="image/png"/>
  <Override PartName="/ppt/media/image25.wmf" ContentType="image/x-wmf"/>
  <Override PartName="/ppt/media/image30.png" ContentType="image/png"/>
  <Override PartName="/ppt/media/image26.wmf" ContentType="image/x-wmf"/>
  <Override PartName="/ppt/media/image31.png" ContentType="image/png"/>
  <Override PartName="/ppt/media/image40.wmf" ContentType="image/x-wmf"/>
  <Override PartName="/ppt/media/image10.jpeg" ContentType="image/jpeg"/>
  <Override PartName="/ppt/media/image33.wmf" ContentType="image/x-wmf"/>
  <Override PartName="/ppt/media/image8.png" ContentType="image/png"/>
  <Override PartName="/ppt/media/image4.png" ContentType="image/png"/>
  <Override PartName="/ppt/media/image5.png" ContentType="image/png"/>
  <Override PartName="/ppt/media/image6.png" ContentType="image/png"/>
  <Override PartName="/ppt/media/image2.wmf" ContentType="image/x-wmf"/>
  <Override PartName="/ppt/media/image1.wmf" ContentType="image/x-wmf"/>
  <Override PartName="/ppt/media/image3.wmf" ContentType="image/x-wmf"/>
  <Override PartName="/ppt/media/image7.wmf" ContentType="image/x-wmf"/>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31.xml.rels" ContentType="application/vnd.openxmlformats-package.relationships+xml"/>
  <Override PartName="/ppt/slideLayouts/_rels/slideLayout25.xml.rels" ContentType="application/vnd.openxmlformats-package.relationships+xml"/>
  <Override PartName="/ppt/slideLayouts/_rels/slideLayout30.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2.xml" ContentType="application/vnd.openxmlformats-officedocument.presentationml.slide+xml"/>
  <Override PartName="/ppt/slides/slide45.xml" ContentType="application/vnd.openxmlformats-officedocument.presentationml.slide+xml"/>
  <Override PartName="/ppt/slides/slide20.xml" ContentType="application/vnd.openxmlformats-officedocument.presentationml.slide+xml"/>
  <Override PartName="/ppt/slides/slide46.xml" ContentType="application/vnd.openxmlformats-officedocument.presentationml.slide+xml"/>
  <Override PartName="/ppt/slides/slide21.xml" ContentType="application/vnd.openxmlformats-officedocument.presentationml.slide+xml"/>
  <Override PartName="/ppt/slides/slide47.xml" ContentType="application/vnd.openxmlformats-officedocument.presentationml.slide+xml"/>
  <Override PartName="/ppt/slides/slide22.xml" ContentType="application/vnd.openxmlformats-officedocument.presentationml.slide+xml"/>
  <Override PartName="/ppt/slides/slide48.xml" ContentType="application/vnd.openxmlformats-officedocument.presentationml.slide+xml"/>
  <Override PartName="/ppt/slides/slide23.xml" ContentType="application/vnd.openxmlformats-officedocument.presentationml.slide+xml"/>
  <Override PartName="/ppt/slides/slide4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_rels/slide49.xml.rels" ContentType="application/vnd.openxmlformats-package.relationships+xml"/>
  <Override PartName="/ppt/slides/_rels/slide48.xml.rels" ContentType="application/vnd.openxmlformats-package.relationships+xml"/>
  <Override PartName="/ppt/slides/_rels/slide44.xml.rels" ContentType="application/vnd.openxmlformats-package.relationships+xml"/>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34.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3.xml.rels" ContentType="application/vnd.openxmlformats-package.relationships+xml"/>
  <Override PartName="/ppt/slides/_rels/slide3.xml.rels" ContentType="application/vnd.openxmlformats-package.relationships+xml"/>
  <Override PartName="/ppt/slides/_rels/slide45.xml.rels" ContentType="application/vnd.openxmlformats-package.relationships+xml"/>
  <Override PartName="/ppt/slides/_rels/slide4.xml.rels" ContentType="application/vnd.openxmlformats-package.relationships+xml"/>
  <Override PartName="/ppt/slides/_rels/slide35.xml.rels" ContentType="application/vnd.openxmlformats-package.relationships+xml"/>
  <Override PartName="/ppt/slides/_rels/slide5.xml.rels" ContentType="application/vnd.openxmlformats-package.relationships+xml"/>
  <Override PartName="/ppt/slides/_rels/slide36.xml.rels" ContentType="application/vnd.openxmlformats-package.relationships+xml"/>
  <Override PartName="/ppt/slides/_rels/slide6.xml.rels" ContentType="application/vnd.openxmlformats-package.relationships+xml"/>
  <Override PartName="/ppt/slides/_rels/slide17.xml.rels" ContentType="application/vnd.openxmlformats-package.relationships+xml"/>
  <Override PartName="/ppt/slides/_rels/slide46.xml.rels" ContentType="application/vnd.openxmlformats-package.relationships+xml"/>
  <Override PartName="/ppt/slides/_rels/slide18.xml.rels" ContentType="application/vnd.openxmlformats-package.relationships+xml"/>
  <Override PartName="/ppt/slides/_rels/slide47.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30.xml.rels" ContentType="application/vnd.openxmlformats-package.relationships+xml"/>
  <Override PartName="/ppt/slides/_rels/slide25.xml.rels" ContentType="application/vnd.openxmlformats-package.relationships+xml"/>
  <Override PartName="/ppt/slides/_rels/slide31.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32.xml.rels" ContentType="application/vnd.openxmlformats-package.relationships+xml"/>
  <Override PartName="/ppt/slides/_rels/slide28.xml.rels" ContentType="application/vnd.openxmlformats-package.relationships+xml"/>
  <Override PartName="/ppt/slides/_rels/slide10.xml.rels" ContentType="application/vnd.openxmlformats-package.relationships+xml"/>
  <Override PartName="/ppt/slides/_rels/slide29.xml.rels" ContentType="application/vnd.openxmlformats-package.relationships+xml"/>
  <Override PartName="/ppt/slides/slide1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x="9144000" cy="6858000"/>
  <p:notesSz cx="9144000" cy="6858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sldImg"/>
          </p:nvPr>
        </p:nvSpPr>
        <p:spPr>
          <a:xfrm>
            <a:off x="533520" y="764280"/>
            <a:ext cx="6704640" cy="3771360"/>
          </a:xfrm>
          <a:prstGeom prst="rect">
            <a:avLst/>
          </a:prstGeom>
        </p:spPr>
        <p:txBody>
          <a:bodyPr lIns="0" rIns="0" tIns="0" bIns="0" anchor="ctr"/>
          <a:p>
            <a:r>
              <a:rPr b="0" lang="en-US" sz="1800" spc="-1" strike="noStrike">
                <a:solidFill>
                  <a:srgbClr val="000000"/>
                </a:solidFill>
                <a:latin typeface="Calibri"/>
              </a:rPr>
              <a:t>Click to move the slide</a:t>
            </a:r>
            <a:endParaRPr b="0" lang="en-US" sz="1800" spc="-1" strike="noStrike">
              <a:solidFill>
                <a:srgbClr val="000000"/>
              </a:solidFill>
              <a:latin typeface="Calibri"/>
            </a:endParaRPr>
          </a:p>
        </p:txBody>
      </p:sp>
      <p:sp>
        <p:nvSpPr>
          <p:cNvPr id="127" name="PlaceHolder 2"/>
          <p:cNvSpPr>
            <a:spLocks noGrp="1"/>
          </p:cNvSpPr>
          <p:nvPr>
            <p:ph type="body"/>
          </p:nvPr>
        </p:nvSpPr>
        <p:spPr>
          <a:xfrm>
            <a:off x="777240" y="4777560"/>
            <a:ext cx="6217560" cy="452592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128" name="PlaceHolder 3"/>
          <p:cNvSpPr>
            <a:spLocks noGrp="1"/>
          </p:cNvSpPr>
          <p:nvPr>
            <p:ph type="hdr"/>
          </p:nvPr>
        </p:nvSpPr>
        <p:spPr>
          <a:xfrm>
            <a:off x="0" y="0"/>
            <a:ext cx="3372840" cy="502560"/>
          </a:xfrm>
          <a:prstGeom prst="rect">
            <a:avLst/>
          </a:prstGeom>
        </p:spPr>
        <p:txBody>
          <a:bodyPr lIns="0" rIns="0" tIns="0" bIns="0"/>
          <a:p>
            <a:r>
              <a:rPr b="0" lang="en-US" sz="1400" spc="-1" strike="noStrike">
                <a:latin typeface="Times New Roman"/>
              </a:rPr>
              <a:t>&lt;header&gt;</a:t>
            </a:r>
            <a:endParaRPr b="0" lang="en-US" sz="1400" spc="-1" strike="noStrike">
              <a:latin typeface="Times New Roman"/>
            </a:endParaRPr>
          </a:p>
        </p:txBody>
      </p:sp>
      <p:sp>
        <p:nvSpPr>
          <p:cNvPr id="129" name="PlaceHolder 4"/>
          <p:cNvSpPr>
            <a:spLocks noGrp="1"/>
          </p:cNvSpPr>
          <p:nvPr>
            <p:ph type="dt"/>
          </p:nvPr>
        </p:nvSpPr>
        <p:spPr>
          <a:xfrm>
            <a:off x="4399200" y="0"/>
            <a:ext cx="3372840" cy="502560"/>
          </a:xfrm>
          <a:prstGeom prst="rect">
            <a:avLst/>
          </a:prstGeom>
        </p:spPr>
        <p:txBody>
          <a:bodyPr lIns="0" rIns="0" tIns="0" bIns="0"/>
          <a:p>
            <a:pPr algn="r"/>
            <a:r>
              <a:rPr b="0" lang="en-US" sz="1400" spc="-1" strike="noStrike">
                <a:latin typeface="Times New Roman"/>
              </a:rPr>
              <a:t>&lt;date/time&gt;</a:t>
            </a:r>
            <a:endParaRPr b="0" lang="en-US" sz="1400" spc="-1" strike="noStrike">
              <a:latin typeface="Times New Roman"/>
            </a:endParaRPr>
          </a:p>
        </p:txBody>
      </p:sp>
      <p:sp>
        <p:nvSpPr>
          <p:cNvPr id="130" name="PlaceHolder 5"/>
          <p:cNvSpPr>
            <a:spLocks noGrp="1"/>
          </p:cNvSpPr>
          <p:nvPr>
            <p:ph type="ftr"/>
          </p:nvPr>
        </p:nvSpPr>
        <p:spPr>
          <a:xfrm>
            <a:off x="0" y="9555480"/>
            <a:ext cx="3372840" cy="502560"/>
          </a:xfrm>
          <a:prstGeom prst="rect">
            <a:avLst/>
          </a:prstGeom>
        </p:spPr>
        <p:txBody>
          <a:bodyPr lIns="0" rIns="0" tIns="0" bIns="0" anchor="b"/>
          <a:p>
            <a:r>
              <a:rPr b="0" lang="en-US" sz="1400" spc="-1" strike="noStrike">
                <a:latin typeface="Times New Roman"/>
              </a:rPr>
              <a:t>&lt;footer&gt;</a:t>
            </a:r>
            <a:endParaRPr b="0" lang="en-US" sz="1400" spc="-1" strike="noStrike">
              <a:latin typeface="Times New Roman"/>
            </a:endParaRPr>
          </a:p>
        </p:txBody>
      </p:sp>
      <p:sp>
        <p:nvSpPr>
          <p:cNvPr id="131" name="PlaceHolder 6"/>
          <p:cNvSpPr>
            <a:spLocks noGrp="1"/>
          </p:cNvSpPr>
          <p:nvPr>
            <p:ph type="sldNum"/>
          </p:nvPr>
        </p:nvSpPr>
        <p:spPr>
          <a:xfrm>
            <a:off x="4399200" y="9555480"/>
            <a:ext cx="3372840" cy="502560"/>
          </a:xfrm>
          <a:prstGeom prst="rect">
            <a:avLst/>
          </a:prstGeom>
        </p:spPr>
        <p:txBody>
          <a:bodyPr lIns="0" rIns="0" tIns="0" bIns="0" anchor="b"/>
          <a:p>
            <a:pPr algn="r"/>
            <a:fld id="{DE7717D8-A4D9-49C3-AD05-36F5469DD880}"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hyperlink" Target="http://en.wikipedia.org/wiki/Inversion_(discrete_mathematics)" TargetMode="External"/><Relationship Id="rId2" Type="http://schemas.openxmlformats.org/officeDocument/2006/relationships/slide" Target="../slides/slide22.xml"/><Relationship Id="rId3"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hyperlink" Target="https://docs.oracle.com/javase/7/docs/api/java/lang/Comparable.html" TargetMode="External"/><Relationship Id="rId2" Type="http://schemas.openxmlformats.org/officeDocument/2006/relationships/hyperlink" Target="https://docs.oracle.com/javase/7/docs/api/java/util/List.html" TargetMode="External"/><Relationship Id="rId3" Type="http://schemas.openxmlformats.org/officeDocument/2006/relationships/hyperlink" Target="https://docs.oracle.com/javase/7/docs/api/java/util/List.html" TargetMode="External"/><Relationship Id="rId4" Type="http://schemas.openxmlformats.org/officeDocument/2006/relationships/hyperlink" Target="https://docs.oracle.com/javase/7/docs/api/java/util/Comparator.html" TargetMode="External"/><Relationship Id="rId5" Type="http://schemas.openxmlformats.org/officeDocument/2006/relationships/slide" Target="../slides/slide23.xml"/><Relationship Id="rId6"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hyperlink" Target="https://docs.oracle.com/javase/7/docs/api/java/lang/Comparable.html" TargetMode="External"/><Relationship Id="rId2" Type="http://schemas.openxmlformats.org/officeDocument/2006/relationships/hyperlink" Target="https://docs.oracle.com/javase/7/docs/api/java/util/List.html" TargetMode="External"/><Relationship Id="rId3" Type="http://schemas.openxmlformats.org/officeDocument/2006/relationships/hyperlink" Target="https://docs.oracle.com/javase/7/docs/api/java/util/List.html" TargetMode="External"/><Relationship Id="rId4" Type="http://schemas.openxmlformats.org/officeDocument/2006/relationships/hyperlink" Target="https://docs.oracle.com/javase/7/docs/api/java/util/Comparator.html" TargetMode="External"/><Relationship Id="rId5" Type="http://schemas.openxmlformats.org/officeDocument/2006/relationships/slide" Target="../slides/slide46.xml"/><Relationship Id="rId6"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PlaceHolder 1"/>
          <p:cNvSpPr>
            <a:spLocks noGrp="1"/>
          </p:cNvSpPr>
          <p:nvPr>
            <p:ph type="sldImg"/>
          </p:nvPr>
        </p:nvSpPr>
        <p:spPr>
          <a:xfrm>
            <a:off x="2857680" y="514440"/>
            <a:ext cx="3428640" cy="2571480"/>
          </a:xfrm>
          <a:prstGeom prst="rect">
            <a:avLst/>
          </a:prstGeom>
        </p:spPr>
      </p:sp>
      <p:sp>
        <p:nvSpPr>
          <p:cNvPr id="429" name="PlaceHolder 2"/>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
        <p:nvSpPr>
          <p:cNvPr id="430" name="TextShape 3"/>
          <p:cNvSpPr txBox="1"/>
          <p:nvPr/>
        </p:nvSpPr>
        <p:spPr>
          <a:xfrm>
            <a:off x="5179320" y="6513840"/>
            <a:ext cx="3962160" cy="342720"/>
          </a:xfrm>
          <a:prstGeom prst="rect">
            <a:avLst/>
          </a:prstGeom>
          <a:noFill/>
          <a:ln>
            <a:noFill/>
          </a:ln>
        </p:spPr>
        <p:txBody>
          <a:bodyPr anchor="b"/>
          <a:p>
            <a:pPr algn="r">
              <a:lnSpc>
                <a:spcPct val="100000"/>
              </a:lnSpc>
            </a:pPr>
            <a:fld id="{49DC39EE-CAAA-4AAE-A7A4-0032D78A0B68}"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TextShape 1"/>
          <p:cNvSpPr txBox="1"/>
          <p:nvPr/>
        </p:nvSpPr>
        <p:spPr>
          <a:xfrm>
            <a:off x="5179320" y="0"/>
            <a:ext cx="3962160" cy="342720"/>
          </a:xfrm>
          <a:prstGeom prst="rect">
            <a:avLst/>
          </a:prstGeom>
          <a:noFill/>
          <a:ln>
            <a:noFill/>
          </a:ln>
        </p:spPr>
        <p:txBody>
          <a:bodyPr/>
          <a:p>
            <a:pPr algn="r">
              <a:lnSpc>
                <a:spcPct val="100000"/>
              </a:lnSpc>
            </a:pPr>
            <a:fld id="{D9553873-FC27-4DCD-B96B-BD839D400E86}" type="datetime1">
              <a:rPr b="0" lang="en-US" sz="1200" spc="-1" strike="noStrike">
                <a:latin typeface="Times New Roman"/>
              </a:rPr>
              <a:t>12/02/2021</a:t>
            </a:fld>
            <a:endParaRPr b="0" lang="en-US" sz="1200" spc="-1" strike="noStrike">
              <a:latin typeface="Times New Roman"/>
            </a:endParaRPr>
          </a:p>
        </p:txBody>
      </p:sp>
      <p:sp>
        <p:nvSpPr>
          <p:cNvPr id="462" name="TextShape 2"/>
          <p:cNvSpPr txBox="1"/>
          <p:nvPr/>
        </p:nvSpPr>
        <p:spPr>
          <a:xfrm>
            <a:off x="5179320" y="6513840"/>
            <a:ext cx="3962160" cy="342720"/>
          </a:xfrm>
          <a:prstGeom prst="rect">
            <a:avLst/>
          </a:prstGeom>
          <a:noFill/>
          <a:ln>
            <a:noFill/>
          </a:ln>
        </p:spPr>
        <p:txBody>
          <a:bodyPr anchor="b"/>
          <a:p>
            <a:pPr algn="r">
              <a:lnSpc>
                <a:spcPct val="100000"/>
              </a:lnSpc>
            </a:pPr>
            <a:fld id="{F2E5763B-5214-44D1-92F9-C6FCEE9FDA55}" type="slidenum">
              <a:rPr b="0" lang="en-US" sz="1200" spc="-1" strike="noStrike">
                <a:latin typeface="Times New Roman"/>
              </a:rPr>
              <a:t>&lt;number&gt;</a:t>
            </a:fld>
            <a:endParaRPr b="0" lang="en-US" sz="1200" spc="-1" strike="noStrike">
              <a:latin typeface="Times New Roman"/>
            </a:endParaRPr>
          </a:p>
        </p:txBody>
      </p:sp>
      <p:sp>
        <p:nvSpPr>
          <p:cNvPr id="463" name="PlaceHolder 3"/>
          <p:cNvSpPr>
            <a:spLocks noGrp="1"/>
          </p:cNvSpPr>
          <p:nvPr>
            <p:ph type="sldImg"/>
          </p:nvPr>
        </p:nvSpPr>
        <p:spPr>
          <a:xfrm>
            <a:off x="2857680" y="514440"/>
            <a:ext cx="3428640" cy="2571480"/>
          </a:xfrm>
          <a:prstGeom prst="rect">
            <a:avLst/>
          </a:prstGeom>
        </p:spPr>
      </p:sp>
      <p:sp>
        <p:nvSpPr>
          <p:cNvPr id="464" name="PlaceHolder 4"/>
          <p:cNvSpPr>
            <a:spLocks noGrp="1"/>
          </p:cNvSpPr>
          <p:nvPr>
            <p:ph type="body"/>
          </p:nvPr>
        </p:nvSpPr>
        <p:spPr>
          <a:xfrm>
            <a:off x="914400" y="3257640"/>
            <a:ext cx="7314840" cy="3085920"/>
          </a:xfrm>
          <a:prstGeom prst="rect">
            <a:avLst/>
          </a:prstGeom>
        </p:spPr>
        <p:txBody>
          <a:bodyPr/>
          <a:p>
            <a:pPr marL="216000" indent="-216000">
              <a:lnSpc>
                <a:spcPct val="100000"/>
              </a:lnSpc>
            </a:pPr>
            <a:r>
              <a:rPr b="0" lang="en-US" sz="2000" spc="-1" strike="noStrike">
                <a:latin typeface="Arial"/>
              </a:rPr>
              <a:t>3 constant-time operations is itself constant time</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This is good, but surely we’ll have to pay a price when adding elements to the queue?</a:t>
            </a:r>
            <a:endParaRPr b="0" lang="en-US"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TextShape 1"/>
          <p:cNvSpPr txBox="1"/>
          <p:nvPr/>
        </p:nvSpPr>
        <p:spPr>
          <a:xfrm>
            <a:off x="5179320" y="0"/>
            <a:ext cx="3962160" cy="342720"/>
          </a:xfrm>
          <a:prstGeom prst="rect">
            <a:avLst/>
          </a:prstGeom>
          <a:noFill/>
          <a:ln>
            <a:noFill/>
          </a:ln>
        </p:spPr>
        <p:txBody>
          <a:bodyPr/>
          <a:p>
            <a:pPr algn="r">
              <a:lnSpc>
                <a:spcPct val="100000"/>
              </a:lnSpc>
            </a:pPr>
            <a:fld id="{18442B9F-54AD-44BF-8F21-1CF0F596771A}" type="datetime1">
              <a:rPr b="0" lang="en-US" sz="1200" spc="-1" strike="noStrike">
                <a:latin typeface="Times New Roman"/>
              </a:rPr>
              <a:t>12/02/2021</a:t>
            </a:fld>
            <a:endParaRPr b="0" lang="en-US" sz="1200" spc="-1" strike="noStrike">
              <a:latin typeface="Times New Roman"/>
            </a:endParaRPr>
          </a:p>
        </p:txBody>
      </p:sp>
      <p:sp>
        <p:nvSpPr>
          <p:cNvPr id="466" name="TextShape 2"/>
          <p:cNvSpPr txBox="1"/>
          <p:nvPr/>
        </p:nvSpPr>
        <p:spPr>
          <a:xfrm>
            <a:off x="5179320" y="6513840"/>
            <a:ext cx="3962160" cy="342720"/>
          </a:xfrm>
          <a:prstGeom prst="rect">
            <a:avLst/>
          </a:prstGeom>
          <a:noFill/>
          <a:ln>
            <a:noFill/>
          </a:ln>
        </p:spPr>
        <p:txBody>
          <a:bodyPr anchor="b"/>
          <a:p>
            <a:pPr algn="r">
              <a:lnSpc>
                <a:spcPct val="100000"/>
              </a:lnSpc>
            </a:pPr>
            <a:fld id="{4C880D92-845E-496B-8C6B-147A57423887}" type="slidenum">
              <a:rPr b="0" lang="en-US" sz="1200" spc="-1" strike="noStrike">
                <a:latin typeface="Times New Roman"/>
              </a:rPr>
              <a:t>&lt;number&gt;</a:t>
            </a:fld>
            <a:endParaRPr b="0" lang="en-US" sz="1200" spc="-1" strike="noStrike">
              <a:latin typeface="Times New Roman"/>
            </a:endParaRPr>
          </a:p>
        </p:txBody>
      </p:sp>
      <p:sp>
        <p:nvSpPr>
          <p:cNvPr id="467" name="PlaceHolder 3"/>
          <p:cNvSpPr>
            <a:spLocks noGrp="1"/>
          </p:cNvSpPr>
          <p:nvPr>
            <p:ph type="sldImg"/>
          </p:nvPr>
        </p:nvSpPr>
        <p:spPr>
          <a:xfrm>
            <a:off x="2857680" y="514440"/>
            <a:ext cx="3428640" cy="2571480"/>
          </a:xfrm>
          <a:prstGeom prst="rect">
            <a:avLst/>
          </a:prstGeom>
        </p:spPr>
      </p:sp>
      <p:sp>
        <p:nvSpPr>
          <p:cNvPr id="468" name="PlaceHolder 4"/>
          <p:cNvSpPr>
            <a:spLocks noGrp="1"/>
          </p:cNvSpPr>
          <p:nvPr>
            <p:ph type="body"/>
          </p:nvPr>
        </p:nvSpPr>
        <p:spPr>
          <a:xfrm>
            <a:off x="914400" y="3257640"/>
            <a:ext cx="7314840" cy="3085920"/>
          </a:xfrm>
          <a:prstGeom prst="rect">
            <a:avLst/>
          </a:prstGeom>
        </p:spPr>
        <p:txBody>
          <a:bodyPr/>
          <a:p>
            <a:pPr marL="216000" indent="-216000">
              <a:lnSpc>
                <a:spcPct val="100000"/>
              </a:lnSpc>
            </a:pPr>
            <a:r>
              <a:rPr b="0" lang="en-US" sz="2000" spc="-1" strike="noStrike">
                <a:latin typeface="Arial"/>
              </a:rPr>
              <a:t>We need to add in the right place.</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Caveat we’re assuming priorities do not change after insertion</a:t>
            </a:r>
            <a:endParaRPr b="0" lang="en-US"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9" name="TextShape 1"/>
          <p:cNvSpPr txBox="1"/>
          <p:nvPr/>
        </p:nvSpPr>
        <p:spPr>
          <a:xfrm>
            <a:off x="5179320" y="0"/>
            <a:ext cx="3962160" cy="342720"/>
          </a:xfrm>
          <a:prstGeom prst="rect">
            <a:avLst/>
          </a:prstGeom>
          <a:noFill/>
          <a:ln>
            <a:noFill/>
          </a:ln>
        </p:spPr>
        <p:txBody>
          <a:bodyPr/>
          <a:p>
            <a:pPr algn="r">
              <a:lnSpc>
                <a:spcPct val="100000"/>
              </a:lnSpc>
            </a:pPr>
            <a:fld id="{4A31D66B-5690-4C49-9FA2-85D046817927}" type="datetime1">
              <a:rPr b="0" lang="en-US" sz="1200" spc="-1" strike="noStrike">
                <a:latin typeface="Times New Roman"/>
              </a:rPr>
              <a:t>12/02/2021</a:t>
            </a:fld>
            <a:endParaRPr b="0" lang="en-US" sz="1200" spc="-1" strike="noStrike">
              <a:latin typeface="Times New Roman"/>
            </a:endParaRPr>
          </a:p>
        </p:txBody>
      </p:sp>
      <p:sp>
        <p:nvSpPr>
          <p:cNvPr id="470" name="TextShape 2"/>
          <p:cNvSpPr txBox="1"/>
          <p:nvPr/>
        </p:nvSpPr>
        <p:spPr>
          <a:xfrm>
            <a:off x="5179320" y="6513840"/>
            <a:ext cx="3962160" cy="342720"/>
          </a:xfrm>
          <a:prstGeom prst="rect">
            <a:avLst/>
          </a:prstGeom>
          <a:noFill/>
          <a:ln>
            <a:noFill/>
          </a:ln>
        </p:spPr>
        <p:txBody>
          <a:bodyPr anchor="b"/>
          <a:p>
            <a:pPr algn="r">
              <a:lnSpc>
                <a:spcPct val="100000"/>
              </a:lnSpc>
            </a:pPr>
            <a:fld id="{09A6A116-8BB6-4AE5-8487-0215B3E302B9}" type="slidenum">
              <a:rPr b="0" lang="en-US" sz="1200" spc="-1" strike="noStrike">
                <a:latin typeface="Times New Roman"/>
              </a:rPr>
              <a:t>&lt;number&gt;</a:t>
            </a:fld>
            <a:endParaRPr b="0" lang="en-US" sz="1200" spc="-1" strike="noStrike">
              <a:latin typeface="Times New Roman"/>
            </a:endParaRPr>
          </a:p>
        </p:txBody>
      </p:sp>
      <p:sp>
        <p:nvSpPr>
          <p:cNvPr id="471" name="PlaceHolder 3"/>
          <p:cNvSpPr>
            <a:spLocks noGrp="1"/>
          </p:cNvSpPr>
          <p:nvPr>
            <p:ph type="sldImg"/>
          </p:nvPr>
        </p:nvSpPr>
        <p:spPr>
          <a:xfrm>
            <a:off x="2857680" y="514440"/>
            <a:ext cx="3428640" cy="2571480"/>
          </a:xfrm>
          <a:prstGeom prst="rect">
            <a:avLst/>
          </a:prstGeom>
        </p:spPr>
      </p:sp>
      <p:sp>
        <p:nvSpPr>
          <p:cNvPr id="472" name="PlaceHolder 4"/>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3" name="TextShape 1"/>
          <p:cNvSpPr txBox="1"/>
          <p:nvPr/>
        </p:nvSpPr>
        <p:spPr>
          <a:xfrm>
            <a:off x="5179320" y="0"/>
            <a:ext cx="3962160" cy="342720"/>
          </a:xfrm>
          <a:prstGeom prst="rect">
            <a:avLst/>
          </a:prstGeom>
          <a:noFill/>
          <a:ln>
            <a:noFill/>
          </a:ln>
        </p:spPr>
        <p:txBody>
          <a:bodyPr/>
          <a:p>
            <a:pPr algn="r">
              <a:lnSpc>
                <a:spcPct val="100000"/>
              </a:lnSpc>
            </a:pPr>
            <a:fld id="{342379C5-6633-4E8B-A6AC-86212D9B82F3}" type="datetime1">
              <a:rPr b="0" lang="en-US" sz="1200" spc="-1" strike="noStrike">
                <a:latin typeface="Times New Roman"/>
              </a:rPr>
              <a:t>12/02/2021</a:t>
            </a:fld>
            <a:endParaRPr b="0" lang="en-US" sz="1200" spc="-1" strike="noStrike">
              <a:latin typeface="Times New Roman"/>
            </a:endParaRPr>
          </a:p>
        </p:txBody>
      </p:sp>
      <p:sp>
        <p:nvSpPr>
          <p:cNvPr id="474" name="TextShape 2"/>
          <p:cNvSpPr txBox="1"/>
          <p:nvPr/>
        </p:nvSpPr>
        <p:spPr>
          <a:xfrm>
            <a:off x="5179320" y="6513840"/>
            <a:ext cx="3962160" cy="342720"/>
          </a:xfrm>
          <a:prstGeom prst="rect">
            <a:avLst/>
          </a:prstGeom>
          <a:noFill/>
          <a:ln>
            <a:noFill/>
          </a:ln>
        </p:spPr>
        <p:txBody>
          <a:bodyPr anchor="b"/>
          <a:p>
            <a:pPr algn="r">
              <a:lnSpc>
                <a:spcPct val="100000"/>
              </a:lnSpc>
            </a:pPr>
            <a:fld id="{F94EB516-7EFF-4179-8F11-EF1EDE3CF554}" type="slidenum">
              <a:rPr b="0" lang="en-US" sz="1200" spc="-1" strike="noStrike">
                <a:latin typeface="Times New Roman"/>
              </a:rPr>
              <a:t>&lt;number&gt;</a:t>
            </a:fld>
            <a:endParaRPr b="0" lang="en-US" sz="1200" spc="-1" strike="noStrike">
              <a:latin typeface="Times New Roman"/>
            </a:endParaRPr>
          </a:p>
        </p:txBody>
      </p:sp>
      <p:sp>
        <p:nvSpPr>
          <p:cNvPr id="475" name="PlaceHolder 3"/>
          <p:cNvSpPr>
            <a:spLocks noGrp="1"/>
          </p:cNvSpPr>
          <p:nvPr>
            <p:ph type="sldImg"/>
          </p:nvPr>
        </p:nvSpPr>
        <p:spPr>
          <a:xfrm>
            <a:off x="2857680" y="514440"/>
            <a:ext cx="3428640" cy="2571480"/>
          </a:xfrm>
          <a:prstGeom prst="rect">
            <a:avLst/>
          </a:prstGeom>
        </p:spPr>
      </p:sp>
      <p:sp>
        <p:nvSpPr>
          <p:cNvPr id="476" name="PlaceHolder 4"/>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7" name="PlaceHolder 1"/>
          <p:cNvSpPr>
            <a:spLocks noGrp="1"/>
          </p:cNvSpPr>
          <p:nvPr>
            <p:ph type="sldImg"/>
          </p:nvPr>
        </p:nvSpPr>
        <p:spPr>
          <a:xfrm>
            <a:off x="2857680" y="514440"/>
            <a:ext cx="3428640" cy="2571480"/>
          </a:xfrm>
          <a:prstGeom prst="rect">
            <a:avLst/>
          </a:prstGeom>
        </p:spPr>
      </p:sp>
      <p:sp>
        <p:nvSpPr>
          <p:cNvPr id="478" name="PlaceHolder 2"/>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
        <p:nvSpPr>
          <p:cNvPr id="479" name="TextShape 3"/>
          <p:cNvSpPr txBox="1"/>
          <p:nvPr/>
        </p:nvSpPr>
        <p:spPr>
          <a:xfrm>
            <a:off x="5179320" y="6513840"/>
            <a:ext cx="3962160" cy="342720"/>
          </a:xfrm>
          <a:prstGeom prst="rect">
            <a:avLst/>
          </a:prstGeom>
          <a:noFill/>
          <a:ln>
            <a:noFill/>
          </a:ln>
        </p:spPr>
        <p:txBody>
          <a:bodyPr anchor="b"/>
          <a:p>
            <a:pPr algn="r">
              <a:lnSpc>
                <a:spcPct val="100000"/>
              </a:lnSpc>
            </a:pPr>
            <a:fld id="{66CE5B4E-1C24-4E5B-8DF5-96815E01B652}"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TextShape 1"/>
          <p:cNvSpPr txBox="1"/>
          <p:nvPr/>
        </p:nvSpPr>
        <p:spPr>
          <a:xfrm>
            <a:off x="5179320" y="0"/>
            <a:ext cx="3962160" cy="342720"/>
          </a:xfrm>
          <a:prstGeom prst="rect">
            <a:avLst/>
          </a:prstGeom>
          <a:noFill/>
          <a:ln>
            <a:noFill/>
          </a:ln>
        </p:spPr>
        <p:txBody>
          <a:bodyPr/>
          <a:p>
            <a:pPr algn="r">
              <a:lnSpc>
                <a:spcPct val="100000"/>
              </a:lnSpc>
            </a:pPr>
            <a:fld id="{6117D4DB-66D0-418D-8C06-C4B313A687BE}" type="datetime1">
              <a:rPr b="0" lang="en-US" sz="1200" spc="-1" strike="noStrike">
                <a:latin typeface="Times New Roman"/>
              </a:rPr>
              <a:t>12/02/2021</a:t>
            </a:fld>
            <a:endParaRPr b="0" lang="en-US" sz="1200" spc="-1" strike="noStrike">
              <a:latin typeface="Times New Roman"/>
            </a:endParaRPr>
          </a:p>
        </p:txBody>
      </p:sp>
      <p:sp>
        <p:nvSpPr>
          <p:cNvPr id="481" name="TextShape 2"/>
          <p:cNvSpPr txBox="1"/>
          <p:nvPr/>
        </p:nvSpPr>
        <p:spPr>
          <a:xfrm>
            <a:off x="5179320" y="6513840"/>
            <a:ext cx="3962160" cy="342720"/>
          </a:xfrm>
          <a:prstGeom prst="rect">
            <a:avLst/>
          </a:prstGeom>
          <a:noFill/>
          <a:ln>
            <a:noFill/>
          </a:ln>
        </p:spPr>
        <p:txBody>
          <a:bodyPr anchor="b"/>
          <a:p>
            <a:pPr algn="r">
              <a:lnSpc>
                <a:spcPct val="100000"/>
              </a:lnSpc>
            </a:pPr>
            <a:fld id="{67C60519-6255-4897-B7C9-70529875D94B}" type="slidenum">
              <a:rPr b="0" lang="en-US" sz="1200" spc="-1" strike="noStrike">
                <a:latin typeface="Times New Roman"/>
              </a:rPr>
              <a:t>&lt;number&gt;</a:t>
            </a:fld>
            <a:endParaRPr b="0" lang="en-US" sz="1200" spc="-1" strike="noStrike">
              <a:latin typeface="Times New Roman"/>
            </a:endParaRPr>
          </a:p>
        </p:txBody>
      </p:sp>
      <p:sp>
        <p:nvSpPr>
          <p:cNvPr id="482" name="PlaceHolder 3"/>
          <p:cNvSpPr>
            <a:spLocks noGrp="1"/>
          </p:cNvSpPr>
          <p:nvPr>
            <p:ph type="sldImg"/>
          </p:nvPr>
        </p:nvSpPr>
        <p:spPr>
          <a:xfrm>
            <a:off x="2857680" y="514440"/>
            <a:ext cx="3428640" cy="2571480"/>
          </a:xfrm>
          <a:prstGeom prst="rect">
            <a:avLst/>
          </a:prstGeom>
        </p:spPr>
      </p:sp>
      <p:sp>
        <p:nvSpPr>
          <p:cNvPr id="483" name="PlaceHolder 4"/>
          <p:cNvSpPr>
            <a:spLocks noGrp="1"/>
          </p:cNvSpPr>
          <p:nvPr>
            <p:ph type="body"/>
          </p:nvPr>
        </p:nvSpPr>
        <p:spPr>
          <a:xfrm>
            <a:off x="914400" y="3257640"/>
            <a:ext cx="7314840" cy="3085920"/>
          </a:xfrm>
          <a:prstGeom prst="rect">
            <a:avLst/>
          </a:prstGeom>
        </p:spPr>
        <p:txBody>
          <a:bodyPr/>
          <a:p>
            <a:pPr marL="216000" indent="-216000">
              <a:lnSpc>
                <a:spcPct val="100000"/>
              </a:lnSpc>
            </a:pPr>
            <a:r>
              <a:rPr b="0" lang="en-US" sz="2000" spc="-1" strike="noStrike">
                <a:latin typeface="Arial"/>
              </a:rPr>
              <a:t>Luna, Milu, Peppa, Pika</a:t>
            </a:r>
            <a:endParaRPr b="0" lang="en-US"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PlaceHolder 1"/>
          <p:cNvSpPr>
            <a:spLocks noGrp="1"/>
          </p:cNvSpPr>
          <p:nvPr>
            <p:ph type="sldImg"/>
          </p:nvPr>
        </p:nvSpPr>
        <p:spPr>
          <a:xfrm>
            <a:off x="2857680" y="514440"/>
            <a:ext cx="3428640" cy="2571480"/>
          </a:xfrm>
          <a:prstGeom prst="rect">
            <a:avLst/>
          </a:prstGeom>
        </p:spPr>
      </p:sp>
      <p:sp>
        <p:nvSpPr>
          <p:cNvPr id="485" name="PlaceHolder 2"/>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
        <p:nvSpPr>
          <p:cNvPr id="486" name="TextShape 3"/>
          <p:cNvSpPr txBox="1"/>
          <p:nvPr/>
        </p:nvSpPr>
        <p:spPr>
          <a:xfrm>
            <a:off x="5179320" y="6513840"/>
            <a:ext cx="3962160" cy="342720"/>
          </a:xfrm>
          <a:prstGeom prst="rect">
            <a:avLst/>
          </a:prstGeom>
          <a:noFill/>
          <a:ln>
            <a:noFill/>
          </a:ln>
        </p:spPr>
        <p:txBody>
          <a:bodyPr anchor="b"/>
          <a:p>
            <a:pPr algn="r">
              <a:lnSpc>
                <a:spcPct val="100000"/>
              </a:lnSpc>
            </a:pPr>
            <a:fld id="{0EEF55C0-A5DA-428F-A5C2-13E7128BB2D6}"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7" name="TextShape 1"/>
          <p:cNvSpPr txBox="1"/>
          <p:nvPr/>
        </p:nvSpPr>
        <p:spPr>
          <a:xfrm>
            <a:off x="5179320" y="0"/>
            <a:ext cx="3962160" cy="342720"/>
          </a:xfrm>
          <a:prstGeom prst="rect">
            <a:avLst/>
          </a:prstGeom>
          <a:noFill/>
          <a:ln>
            <a:noFill/>
          </a:ln>
        </p:spPr>
        <p:txBody>
          <a:bodyPr/>
          <a:p>
            <a:pPr algn="r">
              <a:lnSpc>
                <a:spcPct val="100000"/>
              </a:lnSpc>
            </a:pPr>
            <a:fld id="{3001771F-D4F8-4B8D-B619-9418B5C9BB0C}" type="datetime1">
              <a:rPr b="0" lang="en-US" sz="1200" spc="-1" strike="noStrike">
                <a:latin typeface="Times New Roman"/>
              </a:rPr>
              <a:t>12/02/2021</a:t>
            </a:fld>
            <a:endParaRPr b="0" lang="en-US" sz="1200" spc="-1" strike="noStrike">
              <a:latin typeface="Times New Roman"/>
            </a:endParaRPr>
          </a:p>
        </p:txBody>
      </p:sp>
      <p:sp>
        <p:nvSpPr>
          <p:cNvPr id="488" name="TextShape 2"/>
          <p:cNvSpPr txBox="1"/>
          <p:nvPr/>
        </p:nvSpPr>
        <p:spPr>
          <a:xfrm>
            <a:off x="5179320" y="6513840"/>
            <a:ext cx="3962160" cy="342720"/>
          </a:xfrm>
          <a:prstGeom prst="rect">
            <a:avLst/>
          </a:prstGeom>
          <a:noFill/>
          <a:ln>
            <a:noFill/>
          </a:ln>
        </p:spPr>
        <p:txBody>
          <a:bodyPr anchor="b"/>
          <a:p>
            <a:pPr algn="r">
              <a:lnSpc>
                <a:spcPct val="100000"/>
              </a:lnSpc>
            </a:pPr>
            <a:fld id="{104791CB-FCC8-4F1E-8E19-C38209E70921}" type="slidenum">
              <a:rPr b="0" lang="en-US" sz="1200" spc="-1" strike="noStrike">
                <a:latin typeface="Times New Roman"/>
              </a:rPr>
              <a:t>&lt;number&gt;</a:t>
            </a:fld>
            <a:endParaRPr b="0" lang="en-US" sz="1200" spc="-1" strike="noStrike">
              <a:latin typeface="Times New Roman"/>
            </a:endParaRPr>
          </a:p>
        </p:txBody>
      </p:sp>
      <p:sp>
        <p:nvSpPr>
          <p:cNvPr id="489" name="PlaceHolder 3"/>
          <p:cNvSpPr>
            <a:spLocks noGrp="1"/>
          </p:cNvSpPr>
          <p:nvPr>
            <p:ph type="sldImg"/>
          </p:nvPr>
        </p:nvSpPr>
        <p:spPr>
          <a:xfrm>
            <a:off x="2857680" y="514440"/>
            <a:ext cx="3428640" cy="2571480"/>
          </a:xfrm>
          <a:prstGeom prst="rect">
            <a:avLst/>
          </a:prstGeom>
        </p:spPr>
      </p:sp>
      <p:sp>
        <p:nvSpPr>
          <p:cNvPr id="490" name="PlaceHolder 4"/>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PlaceHolder 1"/>
          <p:cNvSpPr>
            <a:spLocks noGrp="1"/>
          </p:cNvSpPr>
          <p:nvPr>
            <p:ph type="sldImg"/>
          </p:nvPr>
        </p:nvSpPr>
        <p:spPr>
          <a:xfrm>
            <a:off x="2857680" y="514440"/>
            <a:ext cx="3428640" cy="2571480"/>
          </a:xfrm>
          <a:prstGeom prst="rect">
            <a:avLst/>
          </a:prstGeom>
        </p:spPr>
      </p:sp>
      <p:sp>
        <p:nvSpPr>
          <p:cNvPr id="492" name="PlaceHolder 2"/>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
        <p:nvSpPr>
          <p:cNvPr id="493" name="TextShape 3"/>
          <p:cNvSpPr txBox="1"/>
          <p:nvPr/>
        </p:nvSpPr>
        <p:spPr>
          <a:xfrm>
            <a:off x="5179320" y="6513840"/>
            <a:ext cx="3962160" cy="342720"/>
          </a:xfrm>
          <a:prstGeom prst="rect">
            <a:avLst/>
          </a:prstGeom>
          <a:noFill/>
          <a:ln>
            <a:noFill/>
          </a:ln>
        </p:spPr>
        <p:txBody>
          <a:bodyPr anchor="b"/>
          <a:p>
            <a:pPr algn="r">
              <a:lnSpc>
                <a:spcPct val="100000"/>
              </a:lnSpc>
            </a:pPr>
            <a:fld id="{D8C156B9-3917-418A-B75B-C1575DFBF33A}"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4" name="TextShape 1"/>
          <p:cNvSpPr txBox="1"/>
          <p:nvPr/>
        </p:nvSpPr>
        <p:spPr>
          <a:xfrm>
            <a:off x="5179320" y="0"/>
            <a:ext cx="3962160" cy="342720"/>
          </a:xfrm>
          <a:prstGeom prst="rect">
            <a:avLst/>
          </a:prstGeom>
          <a:noFill/>
          <a:ln>
            <a:noFill/>
          </a:ln>
        </p:spPr>
        <p:txBody>
          <a:bodyPr/>
          <a:p>
            <a:pPr algn="r">
              <a:lnSpc>
                <a:spcPct val="100000"/>
              </a:lnSpc>
            </a:pPr>
            <a:fld id="{94FE9673-4AE1-4E09-AD71-945AAC3990DB}" type="datetime1">
              <a:rPr b="0" lang="en-US" sz="1200" spc="-1" strike="noStrike">
                <a:latin typeface="Times New Roman"/>
              </a:rPr>
              <a:t>12/02/2021</a:t>
            </a:fld>
            <a:endParaRPr b="0" lang="en-US" sz="1200" spc="-1" strike="noStrike">
              <a:latin typeface="Times New Roman"/>
            </a:endParaRPr>
          </a:p>
        </p:txBody>
      </p:sp>
      <p:sp>
        <p:nvSpPr>
          <p:cNvPr id="495" name="TextShape 2"/>
          <p:cNvSpPr txBox="1"/>
          <p:nvPr/>
        </p:nvSpPr>
        <p:spPr>
          <a:xfrm>
            <a:off x="5179320" y="6513840"/>
            <a:ext cx="3962160" cy="342720"/>
          </a:xfrm>
          <a:prstGeom prst="rect">
            <a:avLst/>
          </a:prstGeom>
          <a:noFill/>
          <a:ln>
            <a:noFill/>
          </a:ln>
        </p:spPr>
        <p:txBody>
          <a:bodyPr anchor="b"/>
          <a:p>
            <a:pPr algn="r">
              <a:lnSpc>
                <a:spcPct val="100000"/>
              </a:lnSpc>
            </a:pPr>
            <a:fld id="{942E1F79-5C21-4EDE-BE66-D36E287A4B3C}" type="slidenum">
              <a:rPr b="0" lang="en-US" sz="1200" spc="-1" strike="noStrike">
                <a:latin typeface="Times New Roman"/>
              </a:rPr>
              <a:t>&lt;number&gt;</a:t>
            </a:fld>
            <a:endParaRPr b="0" lang="en-US" sz="1200" spc="-1" strike="noStrike">
              <a:latin typeface="Times New Roman"/>
            </a:endParaRPr>
          </a:p>
        </p:txBody>
      </p:sp>
      <p:sp>
        <p:nvSpPr>
          <p:cNvPr id="496" name="PlaceHolder 3"/>
          <p:cNvSpPr>
            <a:spLocks noGrp="1"/>
          </p:cNvSpPr>
          <p:nvPr>
            <p:ph type="sldImg"/>
          </p:nvPr>
        </p:nvSpPr>
        <p:spPr>
          <a:xfrm>
            <a:off x="2857680" y="514440"/>
            <a:ext cx="3428640" cy="2571480"/>
          </a:xfrm>
          <a:prstGeom prst="rect">
            <a:avLst/>
          </a:prstGeom>
        </p:spPr>
      </p:sp>
      <p:sp>
        <p:nvSpPr>
          <p:cNvPr id="497" name="PlaceHolder 4"/>
          <p:cNvSpPr>
            <a:spLocks noGrp="1"/>
          </p:cNvSpPr>
          <p:nvPr>
            <p:ph type="body"/>
          </p:nvPr>
        </p:nvSpPr>
        <p:spPr>
          <a:xfrm>
            <a:off x="914400" y="3257640"/>
            <a:ext cx="7314840" cy="3085920"/>
          </a:xfrm>
          <a:prstGeom prst="rect">
            <a:avLst/>
          </a:prstGeom>
        </p:spPr>
        <p:txBody>
          <a:bodyPr/>
          <a:p>
            <a:pPr>
              <a:lnSpc>
                <a:spcPct val="100000"/>
              </a:lnSpc>
            </a:pPr>
            <a:r>
              <a:rPr b="0" lang="en-US" sz="2400" spc="-1" strike="noStrike">
                <a:latin typeface="Arial"/>
              </a:rPr>
              <a:t>Insertion sorting a hand of playing cards:</a:t>
            </a:r>
            <a:endParaRPr b="0" lang="en-US" sz="2400" spc="-1" strike="noStrike">
              <a:latin typeface="Arial"/>
            </a:endParaRPr>
          </a:p>
          <a:p>
            <a:pPr lvl="1" marL="914400" indent="-456840">
              <a:lnSpc>
                <a:spcPct val="100000"/>
              </a:lnSpc>
              <a:buClr>
                <a:srgbClr val="000000"/>
              </a:buClr>
              <a:buFont typeface="+mj-lt"/>
              <a:buAutoNum type="arabicPeriod"/>
            </a:pPr>
            <a:r>
              <a:rPr b="0" lang="en-US" sz="2400" spc="-1" strike="noStrike">
                <a:latin typeface="Arial"/>
              </a:rPr>
              <a:t>Start by picking a card with your left hand</a:t>
            </a:r>
            <a:endParaRPr b="0" lang="en-US" sz="2400" spc="-1" strike="noStrike">
              <a:latin typeface="Arial"/>
            </a:endParaRPr>
          </a:p>
          <a:p>
            <a:pPr lvl="1" marL="914400" indent="-456840">
              <a:lnSpc>
                <a:spcPct val="100000"/>
              </a:lnSpc>
              <a:buClr>
                <a:srgbClr val="000000"/>
              </a:buClr>
              <a:buFont typeface="+mj-lt"/>
              <a:buAutoNum type="arabicPeriod"/>
            </a:pPr>
            <a:r>
              <a:rPr b="0" lang="en-US" sz="2400" spc="-1" strike="noStrike">
                <a:latin typeface="Arial"/>
              </a:rPr>
              <a:t>Pick a card with your right hand</a:t>
            </a:r>
            <a:endParaRPr b="0" lang="en-US" sz="2400" spc="-1" strike="noStrike">
              <a:latin typeface="Arial"/>
            </a:endParaRPr>
          </a:p>
          <a:p>
            <a:pPr lvl="1" marL="914400" indent="-456840">
              <a:lnSpc>
                <a:spcPct val="100000"/>
              </a:lnSpc>
              <a:buClr>
                <a:srgbClr val="000000"/>
              </a:buClr>
              <a:buFont typeface="+mj-lt"/>
              <a:buAutoNum type="arabicPeriod"/>
            </a:pPr>
            <a:r>
              <a:rPr b="0" lang="en-US" sz="2400" spc="-1" strike="noStrike">
                <a:latin typeface="Arial"/>
              </a:rPr>
              <a:t>Insert it in order into the left hand pile </a:t>
            </a:r>
            <a:endParaRPr b="0" lang="en-US" sz="2400" spc="-1" strike="noStrike">
              <a:latin typeface="Arial"/>
            </a:endParaRPr>
          </a:p>
          <a:p>
            <a:pPr lvl="1" marL="914400" indent="-456840">
              <a:lnSpc>
                <a:spcPct val="100000"/>
              </a:lnSpc>
              <a:buClr>
                <a:srgbClr val="000000"/>
              </a:buClr>
              <a:buFont typeface="+mj-lt"/>
              <a:buAutoNum type="arabicPeriod"/>
            </a:pPr>
            <a:r>
              <a:rPr b="0" lang="en-US" sz="2400" spc="-1" strike="noStrike">
                <a:latin typeface="Arial"/>
              </a:rPr>
              <a:t>Repeat steps 2 and 3 until no cards left</a:t>
            </a:r>
            <a:endParaRPr b="0" lang="en-US" sz="2400" spc="-1" strike="noStrike">
              <a:latin typeface="Arial"/>
            </a:endParaRPr>
          </a:p>
          <a:p>
            <a:pPr>
              <a:lnSpc>
                <a:spcPct val="100000"/>
              </a:lnSpc>
            </a:pPr>
            <a:endParaRPr b="0" lang="en-US" sz="24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PlaceHolder 1"/>
          <p:cNvSpPr>
            <a:spLocks noGrp="1"/>
          </p:cNvSpPr>
          <p:nvPr>
            <p:ph type="sldImg"/>
          </p:nvPr>
        </p:nvSpPr>
        <p:spPr>
          <a:xfrm>
            <a:off x="2857680" y="514440"/>
            <a:ext cx="3428640" cy="2571480"/>
          </a:xfrm>
          <a:prstGeom prst="rect">
            <a:avLst/>
          </a:prstGeom>
        </p:spPr>
      </p:sp>
      <p:sp>
        <p:nvSpPr>
          <p:cNvPr id="432" name="PlaceHolder 2"/>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
        <p:nvSpPr>
          <p:cNvPr id="433" name="TextShape 3"/>
          <p:cNvSpPr txBox="1"/>
          <p:nvPr/>
        </p:nvSpPr>
        <p:spPr>
          <a:xfrm>
            <a:off x="5179320" y="6513840"/>
            <a:ext cx="3962160" cy="342720"/>
          </a:xfrm>
          <a:prstGeom prst="rect">
            <a:avLst/>
          </a:prstGeom>
          <a:noFill/>
          <a:ln>
            <a:noFill/>
          </a:ln>
        </p:spPr>
        <p:txBody>
          <a:bodyPr anchor="b"/>
          <a:p>
            <a:pPr algn="r">
              <a:lnSpc>
                <a:spcPct val="100000"/>
              </a:lnSpc>
            </a:pPr>
            <a:fld id="{E2505A92-AF07-4273-AA9E-B4CFD4E403D5}"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TextShape 1"/>
          <p:cNvSpPr txBox="1"/>
          <p:nvPr/>
        </p:nvSpPr>
        <p:spPr>
          <a:xfrm>
            <a:off x="5179320" y="0"/>
            <a:ext cx="3962160" cy="342720"/>
          </a:xfrm>
          <a:prstGeom prst="rect">
            <a:avLst/>
          </a:prstGeom>
          <a:noFill/>
          <a:ln>
            <a:noFill/>
          </a:ln>
        </p:spPr>
        <p:txBody>
          <a:bodyPr/>
          <a:p>
            <a:pPr algn="r">
              <a:lnSpc>
                <a:spcPct val="100000"/>
              </a:lnSpc>
            </a:pPr>
            <a:fld id="{90BA1E4A-B368-4F2E-A03D-8CE57C629223}" type="datetime1">
              <a:rPr b="0" lang="en-US" sz="1200" spc="-1" strike="noStrike">
                <a:latin typeface="Times New Roman"/>
              </a:rPr>
              <a:t>12/02/2021</a:t>
            </a:fld>
            <a:endParaRPr b="0" lang="en-US" sz="1200" spc="-1" strike="noStrike">
              <a:latin typeface="Times New Roman"/>
            </a:endParaRPr>
          </a:p>
        </p:txBody>
      </p:sp>
      <p:sp>
        <p:nvSpPr>
          <p:cNvPr id="499" name="TextShape 2"/>
          <p:cNvSpPr txBox="1"/>
          <p:nvPr/>
        </p:nvSpPr>
        <p:spPr>
          <a:xfrm>
            <a:off x="5179320" y="6513840"/>
            <a:ext cx="3962160" cy="342720"/>
          </a:xfrm>
          <a:prstGeom prst="rect">
            <a:avLst/>
          </a:prstGeom>
          <a:noFill/>
          <a:ln>
            <a:noFill/>
          </a:ln>
        </p:spPr>
        <p:txBody>
          <a:bodyPr anchor="b"/>
          <a:p>
            <a:pPr algn="r">
              <a:lnSpc>
                <a:spcPct val="100000"/>
              </a:lnSpc>
            </a:pPr>
            <a:fld id="{3AC0D90D-D97C-4B60-9C9A-2A399915E128}" type="slidenum">
              <a:rPr b="0" lang="en-US" sz="1200" spc="-1" strike="noStrike">
                <a:latin typeface="Times New Roman"/>
              </a:rPr>
              <a:t>&lt;number&gt;</a:t>
            </a:fld>
            <a:endParaRPr b="0" lang="en-US" sz="1200" spc="-1" strike="noStrike">
              <a:latin typeface="Times New Roman"/>
            </a:endParaRPr>
          </a:p>
        </p:txBody>
      </p:sp>
      <p:sp>
        <p:nvSpPr>
          <p:cNvPr id="500" name="PlaceHolder 3"/>
          <p:cNvSpPr>
            <a:spLocks noGrp="1"/>
          </p:cNvSpPr>
          <p:nvPr>
            <p:ph type="sldImg"/>
          </p:nvPr>
        </p:nvSpPr>
        <p:spPr>
          <a:xfrm>
            <a:off x="2857680" y="514440"/>
            <a:ext cx="3428640" cy="2571480"/>
          </a:xfrm>
          <a:prstGeom prst="rect">
            <a:avLst/>
          </a:prstGeom>
        </p:spPr>
      </p:sp>
      <p:sp>
        <p:nvSpPr>
          <p:cNvPr id="501" name="PlaceHolder 4"/>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2" name="TextShape 1"/>
          <p:cNvSpPr txBox="1"/>
          <p:nvPr/>
        </p:nvSpPr>
        <p:spPr>
          <a:xfrm>
            <a:off x="5179320" y="6513840"/>
            <a:ext cx="3962160" cy="342720"/>
          </a:xfrm>
          <a:prstGeom prst="rect">
            <a:avLst/>
          </a:prstGeom>
          <a:noFill/>
          <a:ln>
            <a:noFill/>
          </a:ln>
        </p:spPr>
        <p:txBody>
          <a:bodyPr anchor="b"/>
          <a:p>
            <a:pPr algn="r">
              <a:lnSpc>
                <a:spcPct val="100000"/>
              </a:lnSpc>
            </a:pPr>
            <a:fld id="{9F6EDA5B-C74A-4FD9-A7D5-957A42E55D2D}" type="slidenum">
              <a:rPr b="0" lang="en-US" sz="1200" spc="-1" strike="noStrike">
                <a:latin typeface="Times New Roman"/>
              </a:rPr>
              <a:t>&lt;number&gt;</a:t>
            </a:fld>
            <a:endParaRPr b="0" lang="en-US" sz="1200" spc="-1" strike="noStrike">
              <a:latin typeface="Times New Roman"/>
            </a:endParaRPr>
          </a:p>
        </p:txBody>
      </p:sp>
      <p:sp>
        <p:nvSpPr>
          <p:cNvPr id="503" name="PlaceHolder 2"/>
          <p:cNvSpPr>
            <a:spLocks noGrp="1"/>
          </p:cNvSpPr>
          <p:nvPr>
            <p:ph type="sldImg"/>
          </p:nvPr>
        </p:nvSpPr>
        <p:spPr>
          <a:xfrm>
            <a:off x="1143000" y="685800"/>
            <a:ext cx="4571640" cy="3428640"/>
          </a:xfrm>
          <a:prstGeom prst="rect">
            <a:avLst/>
          </a:prstGeom>
        </p:spPr>
      </p:sp>
      <p:sp>
        <p:nvSpPr>
          <p:cNvPr id="504" name="PlaceHolder 3"/>
          <p:cNvSpPr>
            <a:spLocks noGrp="1"/>
          </p:cNvSpPr>
          <p:nvPr>
            <p:ph type="body"/>
          </p:nvPr>
        </p:nvSpPr>
        <p:spPr>
          <a:xfrm>
            <a:off x="914400" y="4343400"/>
            <a:ext cx="5028840" cy="4114440"/>
          </a:xfrm>
          <a:prstGeom prst="rect">
            <a:avLst/>
          </a:prstGeom>
        </p:spPr>
        <p:txBody>
          <a:bodyPr/>
          <a:p>
            <a:endParaRPr b="0" lang="en-US" sz="20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5" name="TextShape 1"/>
          <p:cNvSpPr txBox="1"/>
          <p:nvPr/>
        </p:nvSpPr>
        <p:spPr>
          <a:xfrm>
            <a:off x="5179320" y="6513840"/>
            <a:ext cx="3962160" cy="342720"/>
          </a:xfrm>
          <a:prstGeom prst="rect">
            <a:avLst/>
          </a:prstGeom>
          <a:noFill/>
          <a:ln>
            <a:noFill/>
          </a:ln>
        </p:spPr>
        <p:txBody>
          <a:bodyPr anchor="b"/>
          <a:p>
            <a:pPr algn="r">
              <a:lnSpc>
                <a:spcPct val="100000"/>
              </a:lnSpc>
            </a:pPr>
            <a:fld id="{392D9B58-32CD-4520-9D89-3824D6CFF6D4}" type="slidenum">
              <a:rPr b="0" lang="en-US" sz="1200" spc="-1" strike="noStrike">
                <a:latin typeface="Times New Roman"/>
              </a:rPr>
              <a:t>&lt;number&gt;</a:t>
            </a:fld>
            <a:endParaRPr b="0" lang="en-US" sz="1200" spc="-1" strike="noStrike">
              <a:latin typeface="Times New Roman"/>
            </a:endParaRPr>
          </a:p>
        </p:txBody>
      </p:sp>
      <p:sp>
        <p:nvSpPr>
          <p:cNvPr id="506" name="PlaceHolder 2"/>
          <p:cNvSpPr>
            <a:spLocks noGrp="1"/>
          </p:cNvSpPr>
          <p:nvPr>
            <p:ph type="sldImg"/>
          </p:nvPr>
        </p:nvSpPr>
        <p:spPr>
          <a:xfrm>
            <a:off x="1143000" y="685800"/>
            <a:ext cx="4571640" cy="3428640"/>
          </a:xfrm>
          <a:prstGeom prst="rect">
            <a:avLst/>
          </a:prstGeom>
        </p:spPr>
      </p:sp>
      <p:sp>
        <p:nvSpPr>
          <p:cNvPr id="507" name="PlaceHolder 3"/>
          <p:cNvSpPr>
            <a:spLocks noGrp="1"/>
          </p:cNvSpPr>
          <p:nvPr>
            <p:ph type="body"/>
          </p:nvPr>
        </p:nvSpPr>
        <p:spPr>
          <a:xfrm>
            <a:off x="914400" y="4343400"/>
            <a:ext cx="5028840" cy="4114440"/>
          </a:xfrm>
          <a:prstGeom prst="rect">
            <a:avLst/>
          </a:prstGeom>
        </p:spPr>
        <p:txBody>
          <a:bodyPr/>
          <a:p>
            <a:pPr marL="216000" indent="-216000">
              <a:lnSpc>
                <a:spcPct val="100000"/>
              </a:lnSpc>
            </a:pPr>
            <a:r>
              <a:rPr b="0" lang="en-US" sz="2000" spc="-1" strike="noStrike">
                <a:latin typeface="Arial"/>
              </a:rPr>
              <a:t>Good insertion sort running time analysis: https://stackoverflow.com/questions/17055341/why-is-insertion-sort-Θn2-in-the-average-case/17055342#17055342</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1200" spc="-1" strike="noStrike">
                <a:solidFill>
                  <a:srgbClr val="000000"/>
                </a:solidFill>
                <a:latin typeface="+mn-lt"/>
                <a:ea typeface="+mn-ea"/>
              </a:rPr>
              <a:t>To answer this question, let's first determine how we can evaluate the runtime of insertion sort. If we can find a nice mathematical expression for the runtime, we can then manipulate that expression to determine the average runtime.</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The key observation we need to have is that the runtime of insertion sort is closely related to the number of </a:t>
            </a:r>
            <a:r>
              <a:rPr b="0" lang="en-US" sz="1200" spc="-1" strike="noStrike" u="sng">
                <a:solidFill>
                  <a:srgbClr val="000000"/>
                </a:solidFill>
                <a:uFillTx/>
                <a:latin typeface="+mn-lt"/>
                <a:ea typeface="+mn-ea"/>
                <a:hlinkClick r:id="rId1"/>
              </a:rPr>
              <a:t>inversions</a:t>
            </a:r>
            <a:r>
              <a:rPr b="0" lang="en-US" sz="1200" spc="-1" strike="noStrike">
                <a:solidFill>
                  <a:srgbClr val="000000"/>
                </a:solidFill>
                <a:latin typeface="+mn-lt"/>
                <a:ea typeface="+mn-ea"/>
              </a:rPr>
              <a:t> in the input array. An inversion in an array is a pair of elements A[i] and A[j] that are in the wrong relative order - that is, i &lt; j, but A[j] &lt; A[i]. For example, in this array:</a:t>
            </a:r>
            <a:endParaRPr b="0" lang="en-US" sz="1200" spc="-1" strike="noStrike">
              <a:latin typeface="Arial"/>
            </a:endParaRPr>
          </a:p>
          <a:p>
            <a:pPr marL="216000" indent="-216000">
              <a:lnSpc>
                <a:spcPct val="100000"/>
              </a:lnSpc>
            </a:pPr>
            <a:r>
              <a:rPr b="0" lang="en-US" sz="2000" spc="-1" strike="noStrike">
                <a:solidFill>
                  <a:srgbClr val="000000"/>
                </a:solidFill>
                <a:latin typeface="+mn-lt"/>
                <a:ea typeface="+mn-ea"/>
              </a:rPr>
              <a:t>0 1 3 2 4 5 </a:t>
            </a:r>
            <a:r>
              <a:rPr b="0" lang="en-US" sz="1200" spc="-1" strike="noStrike">
                <a:solidFill>
                  <a:srgbClr val="000000"/>
                </a:solidFill>
                <a:latin typeface="+mn-lt"/>
                <a:ea typeface="+mn-ea"/>
              </a:rPr>
              <a:t>There is one inversion: the 3 and 2 should be switched. In this array:</a:t>
            </a:r>
            <a:endParaRPr b="0" lang="en-US" sz="1200" spc="-1" strike="noStrike">
              <a:latin typeface="Arial"/>
            </a:endParaRPr>
          </a:p>
          <a:p>
            <a:pPr marL="216000" indent="-216000">
              <a:lnSpc>
                <a:spcPct val="100000"/>
              </a:lnSpc>
            </a:pPr>
            <a:r>
              <a:rPr b="0" lang="en-US" sz="2000" spc="-1" strike="noStrike">
                <a:solidFill>
                  <a:srgbClr val="000000"/>
                </a:solidFill>
                <a:latin typeface="+mn-lt"/>
                <a:ea typeface="+mn-ea"/>
              </a:rPr>
              <a:t>4 1 0 3 2 </a:t>
            </a:r>
            <a:r>
              <a:rPr b="0" lang="en-US" sz="1200" spc="-1" strike="noStrike">
                <a:solidFill>
                  <a:srgbClr val="000000"/>
                </a:solidFill>
                <a:latin typeface="+mn-lt"/>
                <a:ea typeface="+mn-ea"/>
              </a:rPr>
              <a:t>There are 6 inversions:</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4 and 1</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4 and 0</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4 and 3</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4 and 2</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1 and 0</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3 and 2</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One important property of inversions is that a sorted array has no inversions in it, since every element should be smaller than everything coming after it and larger than everything coming before it.</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The reason this is significant is that there is a direct link between the amount of work done in insertion sort and the number of inversions in the original array. To see this, let's review some quick pseudocode for insertion sort:</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For i = 2 .. n: (Assuming 1-indexing)</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Set j = i - 1.</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While A[j] &gt; A[j + 1]:</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Swap A[j] and A[j + 1].</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Set j = j - 1.</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Normally, when determining the total amount of work done by a function like this, we could determine the maximum amount of work done by the inner loop, then multiply it by the number of iterations of the outer loop. This will give an upper bound, but not necessarily a tight bound. A better way to account for the total work done is to recognize that there are two different sources of work:</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The outer loop, which counts 2, 3, ..., n, and</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The inner loop, which performs swaps.</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That outer loop always does Θ(n) work. The inner loop, however, does an amount of work that's proportional to the total number of swaps made across the entire runtime of the algorithm. To see how much work that loop will do, we will need to determine how many total swaps are made across all iterations of the algorithm.</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This is where inversions come in. Notice that when insertion sort runs, it always swaps adjacent elements in the array, and it only swaps the two elements if they form an inversion. So what happens to the total number of inversions in the array after we perform a swap? Well, graphically, we have this:</a:t>
            </a:r>
            <a:endParaRPr b="0" lang="en-US" sz="1200" spc="-1" strike="noStrike">
              <a:latin typeface="Arial"/>
            </a:endParaRPr>
          </a:p>
          <a:p>
            <a:pPr marL="216000" indent="-216000">
              <a:lnSpc>
                <a:spcPct val="100000"/>
              </a:lnSpc>
            </a:pPr>
            <a:r>
              <a:rPr b="0" lang="en-US" sz="2000" spc="-1" strike="noStrike">
                <a:solidFill>
                  <a:srgbClr val="000000"/>
                </a:solidFill>
                <a:latin typeface="+mn-lt"/>
                <a:ea typeface="+mn-ea"/>
              </a:rPr>
              <a:t>[---- X ----] A[j] A[j+1] [---- Y ----] </a:t>
            </a:r>
            <a:r>
              <a:rPr b="0" lang="en-US" sz="1200" spc="-1" strike="noStrike">
                <a:solidFill>
                  <a:srgbClr val="000000"/>
                </a:solidFill>
                <a:latin typeface="+mn-lt"/>
                <a:ea typeface="+mn-ea"/>
              </a:rPr>
              <a:t>Here, X is the part of the array coming before the swapped pair and Y is the part of the array coming after the swapped pair.</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Let's suppose that we swap A[j] and A[j+1]. What happens to the number of inversions? Well, let's consider some arbitrary inversion between two elements. There are 6 possibilities:</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Both elements are in X, or both elements are in Y, or one element is in X and one element is in Y. Then the inversion is still there, since we didn't move any of those elements.</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One element is in X or Y and the other is either A[j] or A[j+1]. Then the inversion is still there, since the relative orderings of the elements haven't changed, even though their absolute positions might have.</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One element is A[j] and the other A[j+1]. Then the inversion is removed after the swap.</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This means that after performing a swap, we decrease the number of inversions by exactly one, because only the inversion of the adjacent pair has disappeared. This is hugely important for the following reason: If we start off with I inversions, each swap will decrease the number by exactly one. Once no inversions are left, no more swaps are performed. Therefore, </a:t>
            </a:r>
            <a:r>
              <a:rPr b="1" lang="en-US" sz="1200" spc="-1" strike="noStrike">
                <a:solidFill>
                  <a:srgbClr val="000000"/>
                </a:solidFill>
                <a:latin typeface="+mn-lt"/>
                <a:ea typeface="+mn-ea"/>
              </a:rPr>
              <a:t>the number of swaps equals the number of inversions</a:t>
            </a: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Given this, we can accurately express the runtime of insertion sort as Θ(n + I), where I is the number of inversions of the original array. This matches our original runtime bounds - in a sorted array, there are 0 inversions, and the runtime is Θ(n + 0) = Θ(n), and in a reverse-sorted array, there are n(n - 1)/2 inversions, and the runtime is Θ(n + n(n-1)/2) = Θ(n</a:t>
            </a:r>
            <a:r>
              <a:rPr b="0" lang="en-US" sz="1200" spc="-1" strike="noStrike" baseline="30000">
                <a:solidFill>
                  <a:srgbClr val="000000"/>
                </a:solidFill>
                <a:latin typeface="+mn-lt"/>
                <a:ea typeface="+mn-ea"/>
              </a:rPr>
              <a:t>2</a:t>
            </a:r>
            <a:r>
              <a:rPr b="0" lang="en-US" sz="1200" spc="-1" strike="noStrike">
                <a:solidFill>
                  <a:srgbClr val="000000"/>
                </a:solidFill>
                <a:latin typeface="+mn-lt"/>
                <a:ea typeface="+mn-ea"/>
              </a:rPr>
              <a:t>). Nifty!</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So now we have a super precise way of analyzing the runtime of insertion sort given a particular array. Let's see how we can analyze its average runtime. To do this, we'll need to make an assumption about the distribution of the inputs. Since insertion sort is a comparison-based sorting algorithm, the actual values of the input array don't actually matter; only their relative ordering actually matters. In what follows, I'm going to assume that all the array elements are distinct, though if this isn't the case the analysis doesn't change all that much. I'll point out where things go off-script when we get there.</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To solve this problem, we're going to introduce a bunch of indicator variables of the form X</a:t>
            </a:r>
            <a:r>
              <a:rPr b="0" lang="en-US" sz="1200" spc="-1" strike="noStrike" baseline="-25000">
                <a:solidFill>
                  <a:srgbClr val="000000"/>
                </a:solidFill>
                <a:latin typeface="+mn-lt"/>
                <a:ea typeface="+mn-ea"/>
              </a:rPr>
              <a:t>ij</a:t>
            </a:r>
            <a:r>
              <a:rPr b="0" lang="en-US" sz="1200" spc="-1" strike="noStrike">
                <a:solidFill>
                  <a:srgbClr val="000000"/>
                </a:solidFill>
                <a:latin typeface="+mn-lt"/>
                <a:ea typeface="+mn-ea"/>
              </a:rPr>
              <a:t>, where X</a:t>
            </a:r>
            <a:r>
              <a:rPr b="0" lang="en-US" sz="1200" spc="-1" strike="noStrike" baseline="-25000">
                <a:solidFill>
                  <a:srgbClr val="000000"/>
                </a:solidFill>
                <a:latin typeface="+mn-lt"/>
                <a:ea typeface="+mn-ea"/>
              </a:rPr>
              <a:t>ij</a:t>
            </a:r>
            <a:r>
              <a:rPr b="0" lang="en-US" sz="1200" spc="-1" strike="noStrike">
                <a:solidFill>
                  <a:srgbClr val="000000"/>
                </a:solidFill>
                <a:latin typeface="+mn-lt"/>
                <a:ea typeface="+mn-ea"/>
              </a:rPr>
              <a:t> is a random variable that is 1 if A[i] and A[j] form an inversion and 0 otherwise. There will be n(n - 1)/2 of these variables, one for each distinct pair of elements. Note that these variables account for each possible inversion in the array.</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Given these X's, we can define a new random variable I that is equal to the total number of inversions in the array. This will be given by the sum of the X's:</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I = Σ X</a:t>
            </a:r>
            <a:r>
              <a:rPr b="0" lang="en-US" sz="1200" spc="-1" strike="noStrike" baseline="-25000">
                <a:solidFill>
                  <a:srgbClr val="000000"/>
                </a:solidFill>
                <a:latin typeface="+mn-lt"/>
                <a:ea typeface="+mn-ea"/>
              </a:rPr>
              <a:t>ij</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We're interested in E[I], the expected number of inversions in the array. Using linearity of expectation, this is</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E[I] = E[Σ X</a:t>
            </a:r>
            <a:r>
              <a:rPr b="0" lang="en-US" sz="1200" spc="-1" strike="noStrike" baseline="-25000">
                <a:solidFill>
                  <a:srgbClr val="000000"/>
                </a:solidFill>
                <a:latin typeface="+mn-lt"/>
                <a:ea typeface="+mn-ea"/>
              </a:rPr>
              <a:t>ij</a:t>
            </a:r>
            <a:r>
              <a:rPr b="0" lang="en-US" sz="1200" spc="-1" strike="noStrike">
                <a:solidFill>
                  <a:srgbClr val="000000"/>
                </a:solidFill>
                <a:latin typeface="+mn-lt"/>
                <a:ea typeface="+mn-ea"/>
              </a:rPr>
              <a:t>] = Σ E[X</a:t>
            </a:r>
            <a:r>
              <a:rPr b="0" lang="en-US" sz="1200" spc="-1" strike="noStrike" baseline="-25000">
                <a:solidFill>
                  <a:srgbClr val="000000"/>
                </a:solidFill>
                <a:latin typeface="+mn-lt"/>
                <a:ea typeface="+mn-ea"/>
              </a:rPr>
              <a:t>ij</a:t>
            </a: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So now if we can get the value of E[X</a:t>
            </a:r>
            <a:r>
              <a:rPr b="0" lang="en-US" sz="1200" spc="-1" strike="noStrike" baseline="-25000">
                <a:solidFill>
                  <a:srgbClr val="000000"/>
                </a:solidFill>
                <a:latin typeface="+mn-lt"/>
                <a:ea typeface="+mn-ea"/>
              </a:rPr>
              <a:t>ij</a:t>
            </a:r>
            <a:r>
              <a:rPr b="0" lang="en-US" sz="1200" spc="-1" strike="noStrike">
                <a:solidFill>
                  <a:srgbClr val="000000"/>
                </a:solidFill>
                <a:latin typeface="+mn-lt"/>
                <a:ea typeface="+mn-ea"/>
              </a:rPr>
              <a:t>], we can determine the expected number of inversions and, therefore, the expected runtime!</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Fortunately, since all the X</a:t>
            </a:r>
            <a:r>
              <a:rPr b="0" lang="en-US" sz="1200" spc="-1" strike="noStrike" baseline="-25000">
                <a:solidFill>
                  <a:srgbClr val="000000"/>
                </a:solidFill>
                <a:latin typeface="+mn-lt"/>
                <a:ea typeface="+mn-ea"/>
              </a:rPr>
              <a:t>ij</a:t>
            </a:r>
            <a:r>
              <a:rPr b="0" lang="en-US" sz="1200" spc="-1" strike="noStrike">
                <a:solidFill>
                  <a:srgbClr val="000000"/>
                </a:solidFill>
                <a:latin typeface="+mn-lt"/>
                <a:ea typeface="+mn-ea"/>
              </a:rPr>
              <a:t>'s are binary indicator variables, we have that</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E[X</a:t>
            </a:r>
            <a:r>
              <a:rPr b="0" lang="en-US" sz="1200" spc="-1" strike="noStrike" baseline="-25000">
                <a:solidFill>
                  <a:srgbClr val="000000"/>
                </a:solidFill>
                <a:latin typeface="+mn-lt"/>
                <a:ea typeface="+mn-ea"/>
              </a:rPr>
              <a:t>ij</a:t>
            </a:r>
            <a:r>
              <a:rPr b="0" lang="en-US" sz="1200" spc="-1" strike="noStrike">
                <a:solidFill>
                  <a:srgbClr val="000000"/>
                </a:solidFill>
                <a:latin typeface="+mn-lt"/>
                <a:ea typeface="+mn-ea"/>
              </a:rPr>
              <a:t>] = Pr[X</a:t>
            </a:r>
            <a:r>
              <a:rPr b="0" lang="en-US" sz="1200" spc="-1" strike="noStrike" baseline="-25000">
                <a:solidFill>
                  <a:srgbClr val="000000"/>
                </a:solidFill>
                <a:latin typeface="+mn-lt"/>
                <a:ea typeface="+mn-ea"/>
              </a:rPr>
              <a:t>ij</a:t>
            </a:r>
            <a:r>
              <a:rPr b="0" lang="en-US" sz="1200" spc="-1" strike="noStrike">
                <a:solidFill>
                  <a:srgbClr val="000000"/>
                </a:solidFill>
                <a:latin typeface="+mn-lt"/>
                <a:ea typeface="+mn-ea"/>
              </a:rPr>
              <a:t> = 1] = Pr[A[i] and A[j] are an inversion]</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So what's the probability, given a random input array with no duplicates, that A[i] and A[j] are an inversion? Well, half the time, A[i] will be less than A[j], and the other half of the time A[i] will be greater than A[j]. (If duplicates are allowed, there's a sneaky extra term to handle duplicates, but we'll ignore that for now). Consequently, the probability that there's an inversion between A[i] and A[j] is 1 / 2. Therefore:</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E[I] = ΣE[X</a:t>
            </a:r>
            <a:r>
              <a:rPr b="0" lang="en-US" sz="1200" spc="-1" strike="noStrike" baseline="-25000">
                <a:solidFill>
                  <a:srgbClr val="000000"/>
                </a:solidFill>
                <a:latin typeface="+mn-lt"/>
                <a:ea typeface="+mn-ea"/>
              </a:rPr>
              <a:t>ij</a:t>
            </a:r>
            <a:r>
              <a:rPr b="0" lang="en-US" sz="1200" spc="-1" strike="noStrike">
                <a:solidFill>
                  <a:srgbClr val="000000"/>
                </a:solidFill>
                <a:latin typeface="+mn-lt"/>
                <a:ea typeface="+mn-ea"/>
              </a:rPr>
              <a:t>] = Σ (1 / 2)</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Since there are n(n - 1)/2 terms in the sum, this works out to</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E[I] = n(n - 1) / 4 = Θ(n</a:t>
            </a:r>
            <a:r>
              <a:rPr b="0" lang="en-US" sz="1200" spc="-1" strike="noStrike" baseline="30000">
                <a:solidFill>
                  <a:srgbClr val="000000"/>
                </a:solidFill>
                <a:latin typeface="+mn-lt"/>
                <a:ea typeface="+mn-ea"/>
              </a:rPr>
              <a:t>2</a:t>
            </a: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And so, on expectation, there will be Θ(n</a:t>
            </a:r>
            <a:r>
              <a:rPr b="0" lang="en-US" sz="1200" spc="-1" strike="noStrike" baseline="30000">
                <a:solidFill>
                  <a:srgbClr val="000000"/>
                </a:solidFill>
                <a:latin typeface="+mn-lt"/>
                <a:ea typeface="+mn-ea"/>
              </a:rPr>
              <a:t>2</a:t>
            </a:r>
            <a:r>
              <a:rPr b="0" lang="en-US" sz="1200" spc="-1" strike="noStrike">
                <a:solidFill>
                  <a:srgbClr val="000000"/>
                </a:solidFill>
                <a:latin typeface="+mn-lt"/>
                <a:ea typeface="+mn-ea"/>
              </a:rPr>
              <a:t>) inversions, so on expectation the runtime will be Θ(n</a:t>
            </a:r>
            <a:r>
              <a:rPr b="0" lang="en-US" sz="1200" spc="-1" strike="noStrike" baseline="30000">
                <a:solidFill>
                  <a:srgbClr val="000000"/>
                </a:solidFill>
                <a:latin typeface="+mn-lt"/>
                <a:ea typeface="+mn-ea"/>
              </a:rPr>
              <a:t>2</a:t>
            </a:r>
            <a:r>
              <a:rPr b="0" lang="en-US" sz="1200" spc="-1" strike="noStrike">
                <a:solidFill>
                  <a:srgbClr val="000000"/>
                </a:solidFill>
                <a:latin typeface="+mn-lt"/>
                <a:ea typeface="+mn-ea"/>
              </a:rPr>
              <a:t> + n) = </a:t>
            </a:r>
            <a:r>
              <a:rPr b="1" lang="en-US" sz="1200" spc="-1" strike="noStrike">
                <a:solidFill>
                  <a:srgbClr val="000000"/>
                </a:solidFill>
                <a:latin typeface="+mn-lt"/>
                <a:ea typeface="+mn-ea"/>
              </a:rPr>
              <a:t>Θ(n</a:t>
            </a:r>
            <a:r>
              <a:rPr b="1" lang="en-US" sz="1200" spc="-1" strike="noStrike" baseline="30000">
                <a:solidFill>
                  <a:srgbClr val="000000"/>
                </a:solidFill>
                <a:latin typeface="+mn-lt"/>
                <a:ea typeface="+mn-ea"/>
              </a:rPr>
              <a:t>2</a:t>
            </a:r>
            <a:r>
              <a:rPr b="1" lang="en-US" sz="1200" spc="-1" strike="noStrike">
                <a:solidFill>
                  <a:srgbClr val="000000"/>
                </a:solidFill>
                <a:latin typeface="+mn-lt"/>
                <a:ea typeface="+mn-ea"/>
              </a:rPr>
              <a:t>)</a:t>
            </a:r>
            <a:r>
              <a:rPr b="0" lang="en-US" sz="1200" spc="-1" strike="noStrike">
                <a:solidFill>
                  <a:srgbClr val="000000"/>
                </a:solidFill>
                <a:latin typeface="+mn-lt"/>
                <a:ea typeface="+mn-ea"/>
              </a:rPr>
              <a:t>. This explains why the average-case behavior of insertion sort is Θ(n</a:t>
            </a:r>
            <a:r>
              <a:rPr b="0" lang="en-US" sz="1200" spc="-1" strike="noStrike" baseline="30000">
                <a:solidFill>
                  <a:srgbClr val="000000"/>
                </a:solidFill>
                <a:latin typeface="+mn-lt"/>
                <a:ea typeface="+mn-ea"/>
              </a:rPr>
              <a:t>2</a:t>
            </a: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pPr>
            <a:endParaRPr b="0" lang="en-US" sz="12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8" name="TextShape 1"/>
          <p:cNvSpPr txBox="1"/>
          <p:nvPr/>
        </p:nvSpPr>
        <p:spPr>
          <a:xfrm>
            <a:off x="5179320" y="0"/>
            <a:ext cx="3962160" cy="342720"/>
          </a:xfrm>
          <a:prstGeom prst="rect">
            <a:avLst/>
          </a:prstGeom>
          <a:noFill/>
          <a:ln>
            <a:noFill/>
          </a:ln>
        </p:spPr>
        <p:txBody>
          <a:bodyPr/>
          <a:p>
            <a:pPr algn="r">
              <a:lnSpc>
                <a:spcPct val="100000"/>
              </a:lnSpc>
            </a:pPr>
            <a:fld id="{0E22063D-FBE8-4993-B9AB-4D3C742F463D}" type="datetime1">
              <a:rPr b="0" lang="en-US" sz="1200" spc="-1" strike="noStrike">
                <a:latin typeface="Times New Roman"/>
              </a:rPr>
              <a:t>12/02/2021</a:t>
            </a:fld>
            <a:endParaRPr b="0" lang="en-US" sz="1200" spc="-1" strike="noStrike">
              <a:latin typeface="Times New Roman"/>
            </a:endParaRPr>
          </a:p>
        </p:txBody>
      </p:sp>
      <p:sp>
        <p:nvSpPr>
          <p:cNvPr id="509" name="TextShape 2"/>
          <p:cNvSpPr txBox="1"/>
          <p:nvPr/>
        </p:nvSpPr>
        <p:spPr>
          <a:xfrm>
            <a:off x="5179320" y="6513840"/>
            <a:ext cx="3962160" cy="342720"/>
          </a:xfrm>
          <a:prstGeom prst="rect">
            <a:avLst/>
          </a:prstGeom>
          <a:noFill/>
          <a:ln>
            <a:noFill/>
          </a:ln>
        </p:spPr>
        <p:txBody>
          <a:bodyPr anchor="b"/>
          <a:p>
            <a:pPr algn="r">
              <a:lnSpc>
                <a:spcPct val="100000"/>
              </a:lnSpc>
            </a:pPr>
            <a:fld id="{2389BA78-0421-4A18-9731-5F6B3C3D1F06}" type="slidenum">
              <a:rPr b="0" lang="en-US" sz="1200" spc="-1" strike="noStrike">
                <a:latin typeface="Times New Roman"/>
              </a:rPr>
              <a:t>&lt;number&gt;</a:t>
            </a:fld>
            <a:endParaRPr b="0" lang="en-US" sz="1200" spc="-1" strike="noStrike">
              <a:latin typeface="Times New Roman"/>
            </a:endParaRPr>
          </a:p>
        </p:txBody>
      </p:sp>
      <p:sp>
        <p:nvSpPr>
          <p:cNvPr id="510" name="PlaceHolder 3"/>
          <p:cNvSpPr>
            <a:spLocks noGrp="1"/>
          </p:cNvSpPr>
          <p:nvPr>
            <p:ph type="sldImg"/>
          </p:nvPr>
        </p:nvSpPr>
        <p:spPr>
          <a:xfrm>
            <a:off x="2857680" y="514440"/>
            <a:ext cx="3428640" cy="2571480"/>
          </a:xfrm>
          <a:prstGeom prst="rect">
            <a:avLst/>
          </a:prstGeom>
        </p:spPr>
      </p:sp>
      <p:sp>
        <p:nvSpPr>
          <p:cNvPr id="511" name="PlaceHolder 4"/>
          <p:cNvSpPr>
            <a:spLocks noGrp="1"/>
          </p:cNvSpPr>
          <p:nvPr>
            <p:ph type="body"/>
          </p:nvPr>
        </p:nvSpPr>
        <p:spPr>
          <a:xfrm>
            <a:off x="914400" y="3257640"/>
            <a:ext cx="7314840" cy="3085920"/>
          </a:xfrm>
          <a:prstGeom prst="rect">
            <a:avLst/>
          </a:prstGeom>
        </p:spPr>
        <p:txBody>
          <a:bodyPr/>
          <a:p>
            <a:pPr marL="216000" indent="-216000">
              <a:lnSpc>
                <a:spcPct val="100000"/>
              </a:lnSpc>
            </a:pPr>
            <a:r>
              <a:rPr b="0" lang="en-US" sz="2000" spc="-1" strike="noStrike">
                <a:latin typeface="Arial"/>
              </a:rPr>
              <a:t>Actual signatures: </a:t>
            </a:r>
            <a:endParaRPr b="0" lang="en-US" sz="2000" spc="-1" strike="noStrike">
              <a:latin typeface="Arial"/>
            </a:endParaRPr>
          </a:p>
          <a:p>
            <a:pPr marL="216000" indent="-216000">
              <a:lnSpc>
                <a:spcPct val="100000"/>
              </a:lnSpc>
            </a:pPr>
            <a:r>
              <a:rPr b="0" lang="en-US" sz="2000" spc="-1" strike="noStrike">
                <a:latin typeface="Arial"/>
              </a:rPr>
              <a:t>public static &lt;T extends </a:t>
            </a:r>
            <a:r>
              <a:rPr b="0" lang="en-US" sz="1200" spc="-1" strike="noStrike">
                <a:solidFill>
                  <a:srgbClr val="000000"/>
                </a:solidFill>
                <a:latin typeface="+mn-lt"/>
                <a:ea typeface="+mn-ea"/>
                <a:hlinkClick r:id="rId1"/>
              </a:rPr>
              <a:t>Comparable</a:t>
            </a:r>
            <a:r>
              <a:rPr b="0" lang="en-US" sz="2000" spc="-1" strike="noStrike">
                <a:solidFill>
                  <a:srgbClr val="000000"/>
                </a:solidFill>
                <a:latin typeface="+mn-lt"/>
                <a:ea typeface="+mn-ea"/>
              </a:rPr>
              <a:t>&lt;? super T&gt;&gt; void sort(</a:t>
            </a:r>
            <a:r>
              <a:rPr b="0" lang="en-US" sz="1200" spc="-1" strike="noStrike">
                <a:solidFill>
                  <a:srgbClr val="000000"/>
                </a:solidFill>
                <a:latin typeface="+mn-lt"/>
                <a:ea typeface="+mn-ea"/>
                <a:hlinkClick r:id="rId2"/>
              </a:rPr>
              <a:t>List</a:t>
            </a:r>
            <a:r>
              <a:rPr b="0" lang="en-US" sz="2000" spc="-1" strike="noStrike">
                <a:solidFill>
                  <a:srgbClr val="000000"/>
                </a:solidFill>
                <a:latin typeface="+mn-lt"/>
                <a:ea typeface="+mn-ea"/>
              </a:rPr>
              <a:t>&lt;T&gt; list)</a:t>
            </a:r>
            <a:endParaRPr b="0" lang="en-US" sz="2000" spc="-1" strike="noStrike">
              <a:latin typeface="Arial"/>
            </a:endParaRPr>
          </a:p>
          <a:p>
            <a:pPr marL="216000" indent="-216000">
              <a:lnSpc>
                <a:spcPct val="100000"/>
              </a:lnSpc>
            </a:pPr>
            <a:r>
              <a:rPr b="0" lang="en-US" sz="2000" spc="-1" strike="noStrike">
                <a:solidFill>
                  <a:srgbClr val="000000"/>
                </a:solidFill>
                <a:latin typeface="+mn-lt"/>
                <a:ea typeface="+mn-ea"/>
              </a:rPr>
              <a:t>public static &lt;T&gt; void sort(</a:t>
            </a:r>
            <a:r>
              <a:rPr b="0" lang="en-US" sz="1200" spc="-1" strike="noStrike">
                <a:solidFill>
                  <a:srgbClr val="000000"/>
                </a:solidFill>
                <a:latin typeface="+mn-lt"/>
                <a:ea typeface="+mn-ea"/>
                <a:hlinkClick r:id="rId3"/>
              </a:rPr>
              <a:t>List</a:t>
            </a:r>
            <a:r>
              <a:rPr b="0" lang="en-US" sz="2000" spc="-1" strike="noStrike">
                <a:solidFill>
                  <a:srgbClr val="000000"/>
                </a:solidFill>
                <a:latin typeface="+mn-lt"/>
                <a:ea typeface="+mn-ea"/>
              </a:rPr>
              <a:t>&lt;T&gt; list, </a:t>
            </a:r>
            <a:r>
              <a:rPr b="0" lang="en-US" sz="1200" spc="-1" strike="noStrike">
                <a:solidFill>
                  <a:srgbClr val="000000"/>
                </a:solidFill>
                <a:latin typeface="+mn-lt"/>
                <a:ea typeface="+mn-ea"/>
                <a:hlinkClick r:id="rId4"/>
              </a:rPr>
              <a:t>Comparator</a:t>
            </a:r>
            <a:r>
              <a:rPr b="0" lang="en-US" sz="2000" spc="-1" strike="noStrike">
                <a:solidFill>
                  <a:srgbClr val="000000"/>
                </a:solidFill>
                <a:latin typeface="+mn-lt"/>
                <a:ea typeface="+mn-ea"/>
              </a:rPr>
              <a:t>&lt;? super T&gt; c)</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solidFill>
                  <a:srgbClr val="000000"/>
                </a:solidFill>
                <a:latin typeface="+mn-lt"/>
                <a:ea typeface="+mn-ea"/>
              </a:rPr>
              <a:t>Don’t really know why</a:t>
            </a:r>
            <a:endParaRPr b="0" lang="en-US" sz="2000" spc="-1" strike="noStrike">
              <a:latin typeface="Arial"/>
            </a:endParaRPr>
          </a:p>
          <a:p>
            <a:pPr marL="216000" indent="-216000">
              <a:lnSpc>
                <a:spcPct val="100000"/>
              </a:lnSpc>
            </a:pPr>
            <a:endParaRPr b="0" lang="en-US" sz="20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2" name="PlaceHolder 1"/>
          <p:cNvSpPr>
            <a:spLocks noGrp="1"/>
          </p:cNvSpPr>
          <p:nvPr>
            <p:ph type="sldImg"/>
          </p:nvPr>
        </p:nvSpPr>
        <p:spPr>
          <a:xfrm>
            <a:off x="2857680" y="514440"/>
            <a:ext cx="3428640" cy="2571480"/>
          </a:xfrm>
          <a:prstGeom prst="rect">
            <a:avLst/>
          </a:prstGeom>
        </p:spPr>
      </p:sp>
      <p:sp>
        <p:nvSpPr>
          <p:cNvPr id="513" name="PlaceHolder 2"/>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
        <p:nvSpPr>
          <p:cNvPr id="514" name="TextShape 3"/>
          <p:cNvSpPr txBox="1"/>
          <p:nvPr/>
        </p:nvSpPr>
        <p:spPr>
          <a:xfrm>
            <a:off x="5179320" y="6513840"/>
            <a:ext cx="3962160" cy="342720"/>
          </a:xfrm>
          <a:prstGeom prst="rect">
            <a:avLst/>
          </a:prstGeom>
          <a:noFill/>
          <a:ln>
            <a:noFill/>
          </a:ln>
        </p:spPr>
        <p:txBody>
          <a:bodyPr anchor="b"/>
          <a:p>
            <a:pPr algn="r">
              <a:lnSpc>
                <a:spcPct val="100000"/>
              </a:lnSpc>
            </a:pPr>
            <a:fld id="{AFD42977-827B-4C4A-96C1-7C5FC948927F}"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5" name="TextShape 1"/>
          <p:cNvSpPr txBox="1"/>
          <p:nvPr/>
        </p:nvSpPr>
        <p:spPr>
          <a:xfrm>
            <a:off x="5179320" y="0"/>
            <a:ext cx="3962160" cy="342720"/>
          </a:xfrm>
          <a:prstGeom prst="rect">
            <a:avLst/>
          </a:prstGeom>
          <a:noFill/>
          <a:ln>
            <a:noFill/>
          </a:ln>
        </p:spPr>
        <p:txBody>
          <a:bodyPr/>
          <a:p>
            <a:pPr algn="r">
              <a:lnSpc>
                <a:spcPct val="100000"/>
              </a:lnSpc>
            </a:pPr>
            <a:fld id="{B1B9CBE2-E05F-4703-A7F9-7F15B8A9DE86}" type="datetime1">
              <a:rPr b="0" lang="en-US" sz="1200" spc="-1" strike="noStrike">
                <a:latin typeface="Times New Roman"/>
              </a:rPr>
              <a:t>12/02/2021</a:t>
            </a:fld>
            <a:endParaRPr b="0" lang="en-US" sz="1200" spc="-1" strike="noStrike">
              <a:latin typeface="Times New Roman"/>
            </a:endParaRPr>
          </a:p>
        </p:txBody>
      </p:sp>
      <p:sp>
        <p:nvSpPr>
          <p:cNvPr id="516" name="TextShape 2"/>
          <p:cNvSpPr txBox="1"/>
          <p:nvPr/>
        </p:nvSpPr>
        <p:spPr>
          <a:xfrm>
            <a:off x="5179320" y="6513840"/>
            <a:ext cx="3962160" cy="342720"/>
          </a:xfrm>
          <a:prstGeom prst="rect">
            <a:avLst/>
          </a:prstGeom>
          <a:noFill/>
          <a:ln>
            <a:noFill/>
          </a:ln>
        </p:spPr>
        <p:txBody>
          <a:bodyPr anchor="b"/>
          <a:p>
            <a:pPr algn="r">
              <a:lnSpc>
                <a:spcPct val="100000"/>
              </a:lnSpc>
            </a:pPr>
            <a:fld id="{8CA71740-0FD9-4F69-984A-4998948BF231}" type="slidenum">
              <a:rPr b="0" lang="en-US" sz="1200" spc="-1" strike="noStrike">
                <a:latin typeface="Times New Roman"/>
              </a:rPr>
              <a:t>&lt;number&gt;</a:t>
            </a:fld>
            <a:endParaRPr b="0" lang="en-US" sz="1200" spc="-1" strike="noStrike">
              <a:latin typeface="Times New Roman"/>
            </a:endParaRPr>
          </a:p>
        </p:txBody>
      </p:sp>
      <p:sp>
        <p:nvSpPr>
          <p:cNvPr id="517" name="PlaceHolder 3"/>
          <p:cNvSpPr>
            <a:spLocks noGrp="1"/>
          </p:cNvSpPr>
          <p:nvPr>
            <p:ph type="sldImg"/>
          </p:nvPr>
        </p:nvSpPr>
        <p:spPr>
          <a:xfrm>
            <a:off x="2857680" y="514440"/>
            <a:ext cx="3428640" cy="2571480"/>
          </a:xfrm>
          <a:prstGeom prst="rect">
            <a:avLst/>
          </a:prstGeom>
        </p:spPr>
      </p:sp>
      <p:sp>
        <p:nvSpPr>
          <p:cNvPr id="518" name="PlaceHolder 4"/>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9" name="TextShape 1"/>
          <p:cNvSpPr txBox="1"/>
          <p:nvPr/>
        </p:nvSpPr>
        <p:spPr>
          <a:xfrm>
            <a:off x="5179320" y="0"/>
            <a:ext cx="3962160" cy="342720"/>
          </a:xfrm>
          <a:prstGeom prst="rect">
            <a:avLst/>
          </a:prstGeom>
          <a:noFill/>
          <a:ln>
            <a:noFill/>
          </a:ln>
        </p:spPr>
        <p:txBody>
          <a:bodyPr/>
          <a:p>
            <a:pPr algn="r">
              <a:lnSpc>
                <a:spcPct val="100000"/>
              </a:lnSpc>
            </a:pPr>
            <a:fld id="{9FE4A9CC-E172-4DB8-9244-30CDD08C5D3D}" type="datetime1">
              <a:rPr b="0" lang="en-US" sz="1200" spc="-1" strike="noStrike">
                <a:latin typeface="Times New Roman"/>
              </a:rPr>
              <a:t>12/02/2021</a:t>
            </a:fld>
            <a:endParaRPr b="0" lang="en-US" sz="1200" spc="-1" strike="noStrike">
              <a:latin typeface="Times New Roman"/>
            </a:endParaRPr>
          </a:p>
        </p:txBody>
      </p:sp>
      <p:sp>
        <p:nvSpPr>
          <p:cNvPr id="520" name="TextShape 2"/>
          <p:cNvSpPr txBox="1"/>
          <p:nvPr/>
        </p:nvSpPr>
        <p:spPr>
          <a:xfrm>
            <a:off x="5179320" y="6513840"/>
            <a:ext cx="3962160" cy="342720"/>
          </a:xfrm>
          <a:prstGeom prst="rect">
            <a:avLst/>
          </a:prstGeom>
          <a:noFill/>
          <a:ln>
            <a:noFill/>
          </a:ln>
        </p:spPr>
        <p:txBody>
          <a:bodyPr anchor="b"/>
          <a:p>
            <a:pPr algn="r">
              <a:lnSpc>
                <a:spcPct val="100000"/>
              </a:lnSpc>
            </a:pPr>
            <a:fld id="{DE158CFD-889D-4858-BD50-1C691A9EED78}" type="slidenum">
              <a:rPr b="0" lang="en-US" sz="1200" spc="-1" strike="noStrike">
                <a:latin typeface="Times New Roman"/>
              </a:rPr>
              <a:t>&lt;number&gt;</a:t>
            </a:fld>
            <a:endParaRPr b="0" lang="en-US" sz="1200" spc="-1" strike="noStrike">
              <a:latin typeface="Times New Roman"/>
            </a:endParaRPr>
          </a:p>
        </p:txBody>
      </p:sp>
      <p:sp>
        <p:nvSpPr>
          <p:cNvPr id="521" name="PlaceHolder 3"/>
          <p:cNvSpPr>
            <a:spLocks noGrp="1"/>
          </p:cNvSpPr>
          <p:nvPr>
            <p:ph type="sldImg"/>
          </p:nvPr>
        </p:nvSpPr>
        <p:spPr>
          <a:xfrm>
            <a:off x="2857680" y="514440"/>
            <a:ext cx="3428640" cy="2571480"/>
          </a:xfrm>
          <a:prstGeom prst="rect">
            <a:avLst/>
          </a:prstGeom>
        </p:spPr>
      </p:sp>
      <p:sp>
        <p:nvSpPr>
          <p:cNvPr id="522" name="PlaceHolder 4"/>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TextShape 1"/>
          <p:cNvSpPr txBox="1"/>
          <p:nvPr/>
        </p:nvSpPr>
        <p:spPr>
          <a:xfrm>
            <a:off x="5179320" y="0"/>
            <a:ext cx="3962160" cy="342720"/>
          </a:xfrm>
          <a:prstGeom prst="rect">
            <a:avLst/>
          </a:prstGeom>
          <a:noFill/>
          <a:ln>
            <a:noFill/>
          </a:ln>
        </p:spPr>
        <p:txBody>
          <a:bodyPr/>
          <a:p>
            <a:pPr algn="r">
              <a:lnSpc>
                <a:spcPct val="100000"/>
              </a:lnSpc>
            </a:pPr>
            <a:fld id="{D6D03FFC-A806-42AE-A2DD-BC0B4A243C5E}" type="datetime1">
              <a:rPr b="0" lang="en-US" sz="1200" spc="-1" strike="noStrike">
                <a:latin typeface="Times New Roman"/>
              </a:rPr>
              <a:t>12/02/2021</a:t>
            </a:fld>
            <a:endParaRPr b="0" lang="en-US" sz="1200" spc="-1" strike="noStrike">
              <a:latin typeface="Times New Roman"/>
            </a:endParaRPr>
          </a:p>
        </p:txBody>
      </p:sp>
      <p:sp>
        <p:nvSpPr>
          <p:cNvPr id="524" name="TextShape 2"/>
          <p:cNvSpPr txBox="1"/>
          <p:nvPr/>
        </p:nvSpPr>
        <p:spPr>
          <a:xfrm>
            <a:off x="5179320" y="6513840"/>
            <a:ext cx="3962160" cy="342720"/>
          </a:xfrm>
          <a:prstGeom prst="rect">
            <a:avLst/>
          </a:prstGeom>
          <a:noFill/>
          <a:ln>
            <a:noFill/>
          </a:ln>
        </p:spPr>
        <p:txBody>
          <a:bodyPr anchor="b"/>
          <a:p>
            <a:pPr algn="r">
              <a:lnSpc>
                <a:spcPct val="100000"/>
              </a:lnSpc>
            </a:pPr>
            <a:fld id="{3E957865-B2B7-4AD4-934B-8918F1142D40}" type="slidenum">
              <a:rPr b="0" lang="en-US" sz="1200" spc="-1" strike="noStrike">
                <a:latin typeface="Times New Roman"/>
              </a:rPr>
              <a:t>&lt;number&gt;</a:t>
            </a:fld>
            <a:endParaRPr b="0" lang="en-US" sz="1200" spc="-1" strike="noStrike">
              <a:latin typeface="Times New Roman"/>
            </a:endParaRPr>
          </a:p>
        </p:txBody>
      </p:sp>
      <p:sp>
        <p:nvSpPr>
          <p:cNvPr id="525" name="PlaceHolder 3"/>
          <p:cNvSpPr>
            <a:spLocks noGrp="1"/>
          </p:cNvSpPr>
          <p:nvPr>
            <p:ph type="sldImg"/>
          </p:nvPr>
        </p:nvSpPr>
        <p:spPr>
          <a:xfrm>
            <a:off x="2857680" y="514440"/>
            <a:ext cx="3428640" cy="2571480"/>
          </a:xfrm>
          <a:prstGeom prst="rect">
            <a:avLst/>
          </a:prstGeom>
        </p:spPr>
      </p:sp>
      <p:sp>
        <p:nvSpPr>
          <p:cNvPr id="526" name="PlaceHolder 4"/>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7" name="TextShape 1"/>
          <p:cNvSpPr txBox="1"/>
          <p:nvPr/>
        </p:nvSpPr>
        <p:spPr>
          <a:xfrm>
            <a:off x="5179320" y="0"/>
            <a:ext cx="3962160" cy="342720"/>
          </a:xfrm>
          <a:prstGeom prst="rect">
            <a:avLst/>
          </a:prstGeom>
          <a:noFill/>
          <a:ln>
            <a:noFill/>
          </a:ln>
        </p:spPr>
        <p:txBody>
          <a:bodyPr/>
          <a:p>
            <a:pPr algn="r">
              <a:lnSpc>
                <a:spcPct val="100000"/>
              </a:lnSpc>
            </a:pPr>
            <a:fld id="{FFCB2171-C582-4102-9514-66A1EAE97D26}" type="datetime1">
              <a:rPr b="0" lang="en-US" sz="1200" spc="-1" strike="noStrike">
                <a:latin typeface="Times New Roman"/>
              </a:rPr>
              <a:t>12/02/2021</a:t>
            </a:fld>
            <a:endParaRPr b="0" lang="en-US" sz="1200" spc="-1" strike="noStrike">
              <a:latin typeface="Times New Roman"/>
            </a:endParaRPr>
          </a:p>
        </p:txBody>
      </p:sp>
      <p:sp>
        <p:nvSpPr>
          <p:cNvPr id="528" name="TextShape 2"/>
          <p:cNvSpPr txBox="1"/>
          <p:nvPr/>
        </p:nvSpPr>
        <p:spPr>
          <a:xfrm>
            <a:off x="5179320" y="6513840"/>
            <a:ext cx="3962160" cy="342720"/>
          </a:xfrm>
          <a:prstGeom prst="rect">
            <a:avLst/>
          </a:prstGeom>
          <a:noFill/>
          <a:ln>
            <a:noFill/>
          </a:ln>
        </p:spPr>
        <p:txBody>
          <a:bodyPr anchor="b"/>
          <a:p>
            <a:pPr algn="r">
              <a:lnSpc>
                <a:spcPct val="100000"/>
              </a:lnSpc>
            </a:pPr>
            <a:fld id="{58F3E3D5-8B4D-4E96-8CB0-A3B55F30C966}" type="slidenum">
              <a:rPr b="0" lang="en-US" sz="1200" spc="-1" strike="noStrike">
                <a:latin typeface="Times New Roman"/>
              </a:rPr>
              <a:t>&lt;number&gt;</a:t>
            </a:fld>
            <a:endParaRPr b="0" lang="en-US" sz="1200" spc="-1" strike="noStrike">
              <a:latin typeface="Times New Roman"/>
            </a:endParaRPr>
          </a:p>
        </p:txBody>
      </p:sp>
      <p:sp>
        <p:nvSpPr>
          <p:cNvPr id="529" name="PlaceHolder 3"/>
          <p:cNvSpPr>
            <a:spLocks noGrp="1"/>
          </p:cNvSpPr>
          <p:nvPr>
            <p:ph type="sldImg"/>
          </p:nvPr>
        </p:nvSpPr>
        <p:spPr>
          <a:xfrm>
            <a:off x="2857680" y="514440"/>
            <a:ext cx="3428640" cy="2571480"/>
          </a:xfrm>
          <a:prstGeom prst="rect">
            <a:avLst/>
          </a:prstGeom>
        </p:spPr>
      </p:sp>
      <p:sp>
        <p:nvSpPr>
          <p:cNvPr id="530" name="PlaceHolder 4"/>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TextShape 1"/>
          <p:cNvSpPr txBox="1"/>
          <p:nvPr/>
        </p:nvSpPr>
        <p:spPr>
          <a:xfrm>
            <a:off x="5179320" y="0"/>
            <a:ext cx="3962160" cy="342720"/>
          </a:xfrm>
          <a:prstGeom prst="rect">
            <a:avLst/>
          </a:prstGeom>
          <a:noFill/>
          <a:ln>
            <a:noFill/>
          </a:ln>
        </p:spPr>
        <p:txBody>
          <a:bodyPr/>
          <a:p>
            <a:pPr algn="r">
              <a:lnSpc>
                <a:spcPct val="100000"/>
              </a:lnSpc>
            </a:pPr>
            <a:fld id="{D69B6F7E-E640-4ED6-B30D-CABA19847909}" type="datetime1">
              <a:rPr b="0" lang="en-US" sz="1200" spc="-1" strike="noStrike">
                <a:latin typeface="Times New Roman"/>
              </a:rPr>
              <a:t>12/02/2021</a:t>
            </a:fld>
            <a:endParaRPr b="0" lang="en-US" sz="1200" spc="-1" strike="noStrike">
              <a:latin typeface="Times New Roman"/>
            </a:endParaRPr>
          </a:p>
        </p:txBody>
      </p:sp>
      <p:sp>
        <p:nvSpPr>
          <p:cNvPr id="532" name="TextShape 2"/>
          <p:cNvSpPr txBox="1"/>
          <p:nvPr/>
        </p:nvSpPr>
        <p:spPr>
          <a:xfrm>
            <a:off x="5179320" y="6513840"/>
            <a:ext cx="3962160" cy="342720"/>
          </a:xfrm>
          <a:prstGeom prst="rect">
            <a:avLst/>
          </a:prstGeom>
          <a:noFill/>
          <a:ln>
            <a:noFill/>
          </a:ln>
        </p:spPr>
        <p:txBody>
          <a:bodyPr anchor="b"/>
          <a:p>
            <a:pPr algn="r">
              <a:lnSpc>
                <a:spcPct val="100000"/>
              </a:lnSpc>
            </a:pPr>
            <a:fld id="{1BD0AEF3-2AB1-4C35-AE9D-C0929F6E70F1}" type="slidenum">
              <a:rPr b="0" lang="en-US" sz="1200" spc="-1" strike="noStrike">
                <a:latin typeface="Times New Roman"/>
              </a:rPr>
              <a:t>&lt;number&gt;</a:t>
            </a:fld>
            <a:endParaRPr b="0" lang="en-US" sz="1200" spc="-1" strike="noStrike">
              <a:latin typeface="Times New Roman"/>
            </a:endParaRPr>
          </a:p>
        </p:txBody>
      </p:sp>
      <p:sp>
        <p:nvSpPr>
          <p:cNvPr id="533" name="PlaceHolder 3"/>
          <p:cNvSpPr>
            <a:spLocks noGrp="1"/>
          </p:cNvSpPr>
          <p:nvPr>
            <p:ph type="sldImg"/>
          </p:nvPr>
        </p:nvSpPr>
        <p:spPr>
          <a:xfrm>
            <a:off x="2857680" y="514440"/>
            <a:ext cx="3428640" cy="2571480"/>
          </a:xfrm>
          <a:prstGeom prst="rect">
            <a:avLst/>
          </a:prstGeom>
        </p:spPr>
      </p:sp>
      <p:sp>
        <p:nvSpPr>
          <p:cNvPr id="534" name="PlaceHolder 4"/>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TextShape 1"/>
          <p:cNvSpPr txBox="1"/>
          <p:nvPr/>
        </p:nvSpPr>
        <p:spPr>
          <a:xfrm>
            <a:off x="5179320" y="0"/>
            <a:ext cx="3962160" cy="342720"/>
          </a:xfrm>
          <a:prstGeom prst="rect">
            <a:avLst/>
          </a:prstGeom>
          <a:noFill/>
          <a:ln>
            <a:noFill/>
          </a:ln>
        </p:spPr>
        <p:txBody>
          <a:bodyPr/>
          <a:p>
            <a:pPr algn="r">
              <a:lnSpc>
                <a:spcPct val="100000"/>
              </a:lnSpc>
            </a:pPr>
            <a:fld id="{30DE71EC-F2E9-453A-8B6E-E1B68BCF2DFD}" type="datetime1">
              <a:rPr b="0" lang="en-US" sz="1200" spc="-1" strike="noStrike">
                <a:latin typeface="Times New Roman"/>
              </a:rPr>
              <a:t>12/02/2021</a:t>
            </a:fld>
            <a:endParaRPr b="0" lang="en-US" sz="1200" spc="-1" strike="noStrike">
              <a:latin typeface="Times New Roman"/>
            </a:endParaRPr>
          </a:p>
        </p:txBody>
      </p:sp>
      <p:sp>
        <p:nvSpPr>
          <p:cNvPr id="435" name="TextShape 2"/>
          <p:cNvSpPr txBox="1"/>
          <p:nvPr/>
        </p:nvSpPr>
        <p:spPr>
          <a:xfrm>
            <a:off x="5179320" y="6513840"/>
            <a:ext cx="3962160" cy="342720"/>
          </a:xfrm>
          <a:prstGeom prst="rect">
            <a:avLst/>
          </a:prstGeom>
          <a:noFill/>
          <a:ln>
            <a:noFill/>
          </a:ln>
        </p:spPr>
        <p:txBody>
          <a:bodyPr anchor="b"/>
          <a:p>
            <a:pPr algn="r">
              <a:lnSpc>
                <a:spcPct val="100000"/>
              </a:lnSpc>
            </a:pPr>
            <a:fld id="{8E84E2C3-3DE4-4736-B7DA-AAC6E1FA5A39}" type="slidenum">
              <a:rPr b="0" lang="en-US" sz="1200" spc="-1" strike="noStrike">
                <a:latin typeface="Times New Roman"/>
              </a:rPr>
              <a:t>&lt;number&gt;</a:t>
            </a:fld>
            <a:endParaRPr b="0" lang="en-US" sz="1200" spc="-1" strike="noStrike">
              <a:latin typeface="Times New Roman"/>
            </a:endParaRPr>
          </a:p>
        </p:txBody>
      </p:sp>
      <p:sp>
        <p:nvSpPr>
          <p:cNvPr id="436" name="PlaceHolder 3"/>
          <p:cNvSpPr>
            <a:spLocks noGrp="1"/>
          </p:cNvSpPr>
          <p:nvPr>
            <p:ph type="sldImg"/>
          </p:nvPr>
        </p:nvSpPr>
        <p:spPr>
          <a:xfrm>
            <a:off x="2857680" y="514440"/>
            <a:ext cx="3428640" cy="2571480"/>
          </a:xfrm>
          <a:prstGeom prst="rect">
            <a:avLst/>
          </a:prstGeom>
        </p:spPr>
      </p:sp>
      <p:sp>
        <p:nvSpPr>
          <p:cNvPr id="437" name="PlaceHolder 4"/>
          <p:cNvSpPr>
            <a:spLocks noGrp="1"/>
          </p:cNvSpPr>
          <p:nvPr>
            <p:ph type="body"/>
          </p:nvPr>
        </p:nvSpPr>
        <p:spPr>
          <a:xfrm>
            <a:off x="914400" y="3257640"/>
            <a:ext cx="7314840" cy="3085920"/>
          </a:xfrm>
          <a:prstGeom prst="rect">
            <a:avLst/>
          </a:prstGeom>
        </p:spPr>
        <p:txBody>
          <a:bodyPr/>
          <a:p>
            <a:pPr marL="216000" indent="-216000">
              <a:lnSpc>
                <a:spcPct val="100000"/>
              </a:lnSpc>
            </a:pPr>
            <a:r>
              <a:rPr b="0" lang="en-US" sz="2000" spc="-1" strike="noStrike">
                <a:latin typeface="Arial"/>
              </a:rPr>
              <a:t>For queues and stacks</a:t>
            </a:r>
            <a:endParaRPr b="0" lang="en-US" sz="20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TextShape 1"/>
          <p:cNvSpPr txBox="1"/>
          <p:nvPr/>
        </p:nvSpPr>
        <p:spPr>
          <a:xfrm>
            <a:off x="5179320" y="0"/>
            <a:ext cx="3962160" cy="342720"/>
          </a:xfrm>
          <a:prstGeom prst="rect">
            <a:avLst/>
          </a:prstGeom>
          <a:noFill/>
          <a:ln>
            <a:noFill/>
          </a:ln>
        </p:spPr>
        <p:txBody>
          <a:bodyPr/>
          <a:p>
            <a:pPr algn="r">
              <a:lnSpc>
                <a:spcPct val="100000"/>
              </a:lnSpc>
            </a:pPr>
            <a:fld id="{75552F40-12A3-447A-9A6F-0A77419E4045}" type="datetime1">
              <a:rPr b="0" lang="en-US" sz="1200" spc="-1" strike="noStrike">
                <a:latin typeface="Times New Roman"/>
              </a:rPr>
              <a:t>12/02/2021</a:t>
            </a:fld>
            <a:endParaRPr b="0" lang="en-US" sz="1200" spc="-1" strike="noStrike">
              <a:latin typeface="Times New Roman"/>
            </a:endParaRPr>
          </a:p>
        </p:txBody>
      </p:sp>
      <p:sp>
        <p:nvSpPr>
          <p:cNvPr id="536" name="TextShape 2"/>
          <p:cNvSpPr txBox="1"/>
          <p:nvPr/>
        </p:nvSpPr>
        <p:spPr>
          <a:xfrm>
            <a:off x="5179320" y="6513840"/>
            <a:ext cx="3962160" cy="342720"/>
          </a:xfrm>
          <a:prstGeom prst="rect">
            <a:avLst/>
          </a:prstGeom>
          <a:noFill/>
          <a:ln>
            <a:noFill/>
          </a:ln>
        </p:spPr>
        <p:txBody>
          <a:bodyPr anchor="b"/>
          <a:p>
            <a:pPr algn="r">
              <a:lnSpc>
                <a:spcPct val="100000"/>
              </a:lnSpc>
            </a:pPr>
            <a:fld id="{5B9ABAD3-495C-48EF-B230-057ABB6520F7}" type="slidenum">
              <a:rPr b="0" lang="en-US" sz="1200" spc="-1" strike="noStrike">
                <a:latin typeface="Times New Roman"/>
              </a:rPr>
              <a:t>&lt;number&gt;</a:t>
            </a:fld>
            <a:endParaRPr b="0" lang="en-US" sz="1200" spc="-1" strike="noStrike">
              <a:latin typeface="Times New Roman"/>
            </a:endParaRPr>
          </a:p>
        </p:txBody>
      </p:sp>
      <p:sp>
        <p:nvSpPr>
          <p:cNvPr id="537" name="PlaceHolder 3"/>
          <p:cNvSpPr>
            <a:spLocks noGrp="1"/>
          </p:cNvSpPr>
          <p:nvPr>
            <p:ph type="sldImg"/>
          </p:nvPr>
        </p:nvSpPr>
        <p:spPr>
          <a:xfrm>
            <a:off x="2857680" y="514440"/>
            <a:ext cx="3428640" cy="2571480"/>
          </a:xfrm>
          <a:prstGeom prst="rect">
            <a:avLst/>
          </a:prstGeom>
        </p:spPr>
      </p:sp>
      <p:sp>
        <p:nvSpPr>
          <p:cNvPr id="538" name="PlaceHolder 4"/>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9" name="TextShape 1"/>
          <p:cNvSpPr txBox="1"/>
          <p:nvPr/>
        </p:nvSpPr>
        <p:spPr>
          <a:xfrm>
            <a:off x="5179320" y="0"/>
            <a:ext cx="3962160" cy="342720"/>
          </a:xfrm>
          <a:prstGeom prst="rect">
            <a:avLst/>
          </a:prstGeom>
          <a:noFill/>
          <a:ln>
            <a:noFill/>
          </a:ln>
        </p:spPr>
        <p:txBody>
          <a:bodyPr/>
          <a:p>
            <a:pPr algn="r">
              <a:lnSpc>
                <a:spcPct val="100000"/>
              </a:lnSpc>
            </a:pPr>
            <a:fld id="{D3044E23-F273-4057-8BFB-A888E9401F83}" type="datetime1">
              <a:rPr b="0" lang="en-US" sz="1200" spc="-1" strike="noStrike">
                <a:latin typeface="Times New Roman"/>
              </a:rPr>
              <a:t>12/02/2021</a:t>
            </a:fld>
            <a:endParaRPr b="0" lang="en-US" sz="1200" spc="-1" strike="noStrike">
              <a:latin typeface="Times New Roman"/>
            </a:endParaRPr>
          </a:p>
        </p:txBody>
      </p:sp>
      <p:sp>
        <p:nvSpPr>
          <p:cNvPr id="540" name="TextShape 2"/>
          <p:cNvSpPr txBox="1"/>
          <p:nvPr/>
        </p:nvSpPr>
        <p:spPr>
          <a:xfrm>
            <a:off x="5179320" y="6513840"/>
            <a:ext cx="3962160" cy="342720"/>
          </a:xfrm>
          <a:prstGeom prst="rect">
            <a:avLst/>
          </a:prstGeom>
          <a:noFill/>
          <a:ln>
            <a:noFill/>
          </a:ln>
        </p:spPr>
        <p:txBody>
          <a:bodyPr anchor="b"/>
          <a:p>
            <a:pPr algn="r">
              <a:lnSpc>
                <a:spcPct val="100000"/>
              </a:lnSpc>
            </a:pPr>
            <a:fld id="{E7CDD303-2276-4F5C-8C01-19ED55001288}" type="slidenum">
              <a:rPr b="0" lang="en-US" sz="1200" spc="-1" strike="noStrike">
                <a:latin typeface="Times New Roman"/>
              </a:rPr>
              <a:t>&lt;number&gt;</a:t>
            </a:fld>
            <a:endParaRPr b="0" lang="en-US" sz="1200" spc="-1" strike="noStrike">
              <a:latin typeface="Times New Roman"/>
            </a:endParaRPr>
          </a:p>
        </p:txBody>
      </p:sp>
      <p:sp>
        <p:nvSpPr>
          <p:cNvPr id="541" name="PlaceHolder 3"/>
          <p:cNvSpPr>
            <a:spLocks noGrp="1"/>
          </p:cNvSpPr>
          <p:nvPr>
            <p:ph type="sldImg"/>
          </p:nvPr>
        </p:nvSpPr>
        <p:spPr>
          <a:xfrm>
            <a:off x="2857680" y="514440"/>
            <a:ext cx="3428640" cy="2571480"/>
          </a:xfrm>
          <a:prstGeom prst="rect">
            <a:avLst/>
          </a:prstGeom>
        </p:spPr>
      </p:sp>
      <p:sp>
        <p:nvSpPr>
          <p:cNvPr id="542" name="PlaceHolder 4"/>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3" name="TextShape 1"/>
          <p:cNvSpPr txBox="1"/>
          <p:nvPr/>
        </p:nvSpPr>
        <p:spPr>
          <a:xfrm>
            <a:off x="5179320" y="0"/>
            <a:ext cx="3962160" cy="342720"/>
          </a:xfrm>
          <a:prstGeom prst="rect">
            <a:avLst/>
          </a:prstGeom>
          <a:noFill/>
          <a:ln>
            <a:noFill/>
          </a:ln>
        </p:spPr>
        <p:txBody>
          <a:bodyPr/>
          <a:p>
            <a:pPr algn="r">
              <a:lnSpc>
                <a:spcPct val="100000"/>
              </a:lnSpc>
            </a:pPr>
            <a:fld id="{B1229DB6-562E-4141-980A-A4388DA17BE7}" type="datetime1">
              <a:rPr b="0" lang="en-US" sz="1200" spc="-1" strike="noStrike">
                <a:latin typeface="Times New Roman"/>
              </a:rPr>
              <a:t>12/02/2021</a:t>
            </a:fld>
            <a:endParaRPr b="0" lang="en-US" sz="1200" spc="-1" strike="noStrike">
              <a:latin typeface="Times New Roman"/>
            </a:endParaRPr>
          </a:p>
        </p:txBody>
      </p:sp>
      <p:sp>
        <p:nvSpPr>
          <p:cNvPr id="544" name="TextShape 2"/>
          <p:cNvSpPr txBox="1"/>
          <p:nvPr/>
        </p:nvSpPr>
        <p:spPr>
          <a:xfrm>
            <a:off x="5179320" y="6513840"/>
            <a:ext cx="3962160" cy="342720"/>
          </a:xfrm>
          <a:prstGeom prst="rect">
            <a:avLst/>
          </a:prstGeom>
          <a:noFill/>
          <a:ln>
            <a:noFill/>
          </a:ln>
        </p:spPr>
        <p:txBody>
          <a:bodyPr anchor="b"/>
          <a:p>
            <a:pPr algn="r">
              <a:lnSpc>
                <a:spcPct val="100000"/>
              </a:lnSpc>
            </a:pPr>
            <a:fld id="{D552602E-0B91-4282-A72A-5DC2AA90B6F6}" type="slidenum">
              <a:rPr b="0" lang="en-US" sz="1200" spc="-1" strike="noStrike">
                <a:latin typeface="Times New Roman"/>
              </a:rPr>
              <a:t>&lt;number&gt;</a:t>
            </a:fld>
            <a:endParaRPr b="0" lang="en-US" sz="1200" spc="-1" strike="noStrike">
              <a:latin typeface="Times New Roman"/>
            </a:endParaRPr>
          </a:p>
        </p:txBody>
      </p:sp>
      <p:sp>
        <p:nvSpPr>
          <p:cNvPr id="545" name="PlaceHolder 3"/>
          <p:cNvSpPr>
            <a:spLocks noGrp="1"/>
          </p:cNvSpPr>
          <p:nvPr>
            <p:ph type="sldImg"/>
          </p:nvPr>
        </p:nvSpPr>
        <p:spPr>
          <a:xfrm>
            <a:off x="2857680" y="514440"/>
            <a:ext cx="3428640" cy="2571480"/>
          </a:xfrm>
          <a:prstGeom prst="rect">
            <a:avLst/>
          </a:prstGeom>
        </p:spPr>
      </p:sp>
      <p:sp>
        <p:nvSpPr>
          <p:cNvPr id="546" name="PlaceHolder 4"/>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TextShape 1"/>
          <p:cNvSpPr txBox="1"/>
          <p:nvPr/>
        </p:nvSpPr>
        <p:spPr>
          <a:xfrm>
            <a:off x="5179320" y="0"/>
            <a:ext cx="3962160" cy="342720"/>
          </a:xfrm>
          <a:prstGeom prst="rect">
            <a:avLst/>
          </a:prstGeom>
          <a:noFill/>
          <a:ln>
            <a:noFill/>
          </a:ln>
        </p:spPr>
        <p:txBody>
          <a:bodyPr/>
          <a:p>
            <a:pPr algn="r">
              <a:lnSpc>
                <a:spcPct val="100000"/>
              </a:lnSpc>
            </a:pPr>
            <a:fld id="{EDA06813-8F4E-4E2B-AC59-A0FD6F7C8DF9}" type="datetime1">
              <a:rPr b="0" lang="en-US" sz="1200" spc="-1" strike="noStrike">
                <a:latin typeface="Times New Roman"/>
              </a:rPr>
              <a:t>12/02/2021</a:t>
            </a:fld>
            <a:endParaRPr b="0" lang="en-US" sz="1200" spc="-1" strike="noStrike">
              <a:latin typeface="Times New Roman"/>
            </a:endParaRPr>
          </a:p>
        </p:txBody>
      </p:sp>
      <p:sp>
        <p:nvSpPr>
          <p:cNvPr id="548" name="TextShape 2"/>
          <p:cNvSpPr txBox="1"/>
          <p:nvPr/>
        </p:nvSpPr>
        <p:spPr>
          <a:xfrm>
            <a:off x="5179320" y="6513840"/>
            <a:ext cx="3962160" cy="342720"/>
          </a:xfrm>
          <a:prstGeom prst="rect">
            <a:avLst/>
          </a:prstGeom>
          <a:noFill/>
          <a:ln>
            <a:noFill/>
          </a:ln>
        </p:spPr>
        <p:txBody>
          <a:bodyPr anchor="b"/>
          <a:p>
            <a:pPr algn="r">
              <a:lnSpc>
                <a:spcPct val="100000"/>
              </a:lnSpc>
            </a:pPr>
            <a:fld id="{92A6FEA6-99AB-4F6D-874F-EF36D6B2D9EE}" type="slidenum">
              <a:rPr b="0" lang="en-US" sz="1200" spc="-1" strike="noStrike">
                <a:latin typeface="Times New Roman"/>
              </a:rPr>
              <a:t>&lt;number&gt;</a:t>
            </a:fld>
            <a:endParaRPr b="0" lang="en-US" sz="1200" spc="-1" strike="noStrike">
              <a:latin typeface="Times New Roman"/>
            </a:endParaRPr>
          </a:p>
        </p:txBody>
      </p:sp>
      <p:sp>
        <p:nvSpPr>
          <p:cNvPr id="549" name="PlaceHolder 3"/>
          <p:cNvSpPr>
            <a:spLocks noGrp="1"/>
          </p:cNvSpPr>
          <p:nvPr>
            <p:ph type="sldImg"/>
          </p:nvPr>
        </p:nvSpPr>
        <p:spPr>
          <a:xfrm>
            <a:off x="2857680" y="514440"/>
            <a:ext cx="3428640" cy="2571480"/>
          </a:xfrm>
          <a:prstGeom prst="rect">
            <a:avLst/>
          </a:prstGeom>
        </p:spPr>
      </p:sp>
      <p:sp>
        <p:nvSpPr>
          <p:cNvPr id="550" name="PlaceHolder 4"/>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1" name="TextShape 1"/>
          <p:cNvSpPr txBox="1"/>
          <p:nvPr/>
        </p:nvSpPr>
        <p:spPr>
          <a:xfrm>
            <a:off x="5179320" y="0"/>
            <a:ext cx="3962160" cy="342720"/>
          </a:xfrm>
          <a:prstGeom prst="rect">
            <a:avLst/>
          </a:prstGeom>
          <a:noFill/>
          <a:ln>
            <a:noFill/>
          </a:ln>
        </p:spPr>
        <p:txBody>
          <a:bodyPr/>
          <a:p>
            <a:pPr algn="r">
              <a:lnSpc>
                <a:spcPct val="100000"/>
              </a:lnSpc>
            </a:pPr>
            <a:fld id="{04695E5D-7078-4F29-A7AE-BC1817A66CB5}" type="datetime1">
              <a:rPr b="0" lang="en-US" sz="1200" spc="-1" strike="noStrike">
                <a:latin typeface="Times New Roman"/>
              </a:rPr>
              <a:t>12/02/2021</a:t>
            </a:fld>
            <a:endParaRPr b="0" lang="en-US" sz="1200" spc="-1" strike="noStrike">
              <a:latin typeface="Times New Roman"/>
            </a:endParaRPr>
          </a:p>
        </p:txBody>
      </p:sp>
      <p:sp>
        <p:nvSpPr>
          <p:cNvPr id="552" name="TextShape 2"/>
          <p:cNvSpPr txBox="1"/>
          <p:nvPr/>
        </p:nvSpPr>
        <p:spPr>
          <a:xfrm>
            <a:off x="5179320" y="6513840"/>
            <a:ext cx="3962160" cy="342720"/>
          </a:xfrm>
          <a:prstGeom prst="rect">
            <a:avLst/>
          </a:prstGeom>
          <a:noFill/>
          <a:ln>
            <a:noFill/>
          </a:ln>
        </p:spPr>
        <p:txBody>
          <a:bodyPr anchor="b"/>
          <a:p>
            <a:pPr algn="r">
              <a:lnSpc>
                <a:spcPct val="100000"/>
              </a:lnSpc>
            </a:pPr>
            <a:fld id="{589A201D-BE0C-494F-A85A-88F00686C174}" type="slidenum">
              <a:rPr b="0" lang="en-US" sz="1200" spc="-1" strike="noStrike">
                <a:latin typeface="Times New Roman"/>
              </a:rPr>
              <a:t>&lt;number&gt;</a:t>
            </a:fld>
            <a:endParaRPr b="0" lang="en-US" sz="1200" spc="-1" strike="noStrike">
              <a:latin typeface="Times New Roman"/>
            </a:endParaRPr>
          </a:p>
        </p:txBody>
      </p:sp>
      <p:sp>
        <p:nvSpPr>
          <p:cNvPr id="553" name="PlaceHolder 3"/>
          <p:cNvSpPr>
            <a:spLocks noGrp="1"/>
          </p:cNvSpPr>
          <p:nvPr>
            <p:ph type="sldImg"/>
          </p:nvPr>
        </p:nvSpPr>
        <p:spPr>
          <a:xfrm>
            <a:off x="2857680" y="514440"/>
            <a:ext cx="3428640" cy="2571480"/>
          </a:xfrm>
          <a:prstGeom prst="rect">
            <a:avLst/>
          </a:prstGeom>
        </p:spPr>
      </p:sp>
      <p:sp>
        <p:nvSpPr>
          <p:cNvPr id="554" name="PlaceHolder 4"/>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5" name="TextShape 1"/>
          <p:cNvSpPr txBox="1"/>
          <p:nvPr/>
        </p:nvSpPr>
        <p:spPr>
          <a:xfrm>
            <a:off x="5179320" y="6513840"/>
            <a:ext cx="3962160" cy="342720"/>
          </a:xfrm>
          <a:prstGeom prst="rect">
            <a:avLst/>
          </a:prstGeom>
          <a:noFill/>
          <a:ln>
            <a:noFill/>
          </a:ln>
        </p:spPr>
        <p:txBody>
          <a:bodyPr anchor="b"/>
          <a:p>
            <a:pPr algn="r">
              <a:lnSpc>
                <a:spcPct val="100000"/>
              </a:lnSpc>
            </a:pPr>
            <a:fld id="{A67AF8E0-959D-4892-82DA-220DDDEE10DD}" type="slidenum">
              <a:rPr b="0" lang="en-US" sz="1200" spc="-1" strike="noStrike">
                <a:latin typeface="Times New Roman"/>
              </a:rPr>
              <a:t>&lt;number&gt;</a:t>
            </a:fld>
            <a:endParaRPr b="0" lang="en-US" sz="1200" spc="-1" strike="noStrike">
              <a:latin typeface="Times New Roman"/>
            </a:endParaRPr>
          </a:p>
        </p:txBody>
      </p:sp>
      <p:sp>
        <p:nvSpPr>
          <p:cNvPr id="556" name="PlaceHolder 2"/>
          <p:cNvSpPr>
            <a:spLocks noGrp="1"/>
          </p:cNvSpPr>
          <p:nvPr>
            <p:ph type="sldImg"/>
          </p:nvPr>
        </p:nvSpPr>
        <p:spPr>
          <a:xfrm>
            <a:off x="1143000" y="685800"/>
            <a:ext cx="4571640" cy="3428640"/>
          </a:xfrm>
          <a:prstGeom prst="rect">
            <a:avLst/>
          </a:prstGeom>
        </p:spPr>
      </p:sp>
      <p:sp>
        <p:nvSpPr>
          <p:cNvPr id="557" name="PlaceHolder 3"/>
          <p:cNvSpPr>
            <a:spLocks noGrp="1"/>
          </p:cNvSpPr>
          <p:nvPr>
            <p:ph type="body"/>
          </p:nvPr>
        </p:nvSpPr>
        <p:spPr>
          <a:xfrm>
            <a:off x="914400" y="4343400"/>
            <a:ext cx="5028840" cy="4114440"/>
          </a:xfrm>
          <a:prstGeom prst="rect">
            <a:avLst/>
          </a:prstGeom>
        </p:spPr>
        <p:txBody>
          <a:bodyPr/>
          <a:p>
            <a:pPr marL="216000" indent="-216000">
              <a:lnSpc>
                <a:spcPct val="100000"/>
              </a:lnSpc>
            </a:pPr>
            <a:r>
              <a:rPr b="0" lang="en-US" sz="2000" spc="-1" strike="noStrike">
                <a:latin typeface="Arial"/>
              </a:rPr>
              <a:t>Explain what the notation A[i..j-1] means.</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Show an example of how insertions sort works.</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Any ideas how we might go about proving this loop invariant?  Induction!</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Suppose that for each positive integer n we have a statement S(n) that is either true or false.</a:t>
            </a:r>
            <a:endParaRPr b="0" lang="en-US" sz="2000" spc="-1" strike="noStrike">
              <a:latin typeface="Arial"/>
            </a:endParaRPr>
          </a:p>
          <a:p>
            <a:pPr marL="216000" indent="-216000">
              <a:lnSpc>
                <a:spcPct val="100000"/>
              </a:lnSpc>
            </a:pPr>
            <a:r>
              <a:rPr b="0" lang="en-US" sz="2000" spc="-1" strike="noStrike">
                <a:latin typeface="Arial"/>
              </a:rPr>
              <a:t>Show that</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S(1) -- the base case -- is true (Basis step)</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Assume that S(i) is true for all i &lt; n + 1 (Inductive hypothesis)</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Use the inductive hypothesis to show that S(n+1) is true (Inductive step)</a:t>
            </a:r>
            <a:endParaRPr b="0" lang="en-US" sz="2000" spc="-1" strike="noStrike">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8" name="TextShape 1"/>
          <p:cNvSpPr txBox="1"/>
          <p:nvPr/>
        </p:nvSpPr>
        <p:spPr>
          <a:xfrm>
            <a:off x="5179320" y="6513840"/>
            <a:ext cx="3962160" cy="342720"/>
          </a:xfrm>
          <a:prstGeom prst="rect">
            <a:avLst/>
          </a:prstGeom>
          <a:noFill/>
          <a:ln>
            <a:noFill/>
          </a:ln>
        </p:spPr>
        <p:txBody>
          <a:bodyPr anchor="b"/>
          <a:p>
            <a:pPr algn="r">
              <a:lnSpc>
                <a:spcPct val="100000"/>
              </a:lnSpc>
            </a:pPr>
            <a:fld id="{37FBE86F-98FB-453E-9CEF-E4CBBF08D847}" type="slidenum">
              <a:rPr b="0" lang="en-US" sz="1200" spc="-1" strike="noStrike">
                <a:latin typeface="Times New Roman"/>
              </a:rPr>
              <a:t>&lt;number&gt;</a:t>
            </a:fld>
            <a:endParaRPr b="0" lang="en-US" sz="1200" spc="-1" strike="noStrike">
              <a:latin typeface="Times New Roman"/>
            </a:endParaRPr>
          </a:p>
        </p:txBody>
      </p:sp>
      <p:sp>
        <p:nvSpPr>
          <p:cNvPr id="559" name="PlaceHolder 2"/>
          <p:cNvSpPr>
            <a:spLocks noGrp="1"/>
          </p:cNvSpPr>
          <p:nvPr>
            <p:ph type="sldImg"/>
          </p:nvPr>
        </p:nvSpPr>
        <p:spPr>
          <a:xfrm>
            <a:off x="1143000" y="685800"/>
            <a:ext cx="4571640" cy="3428640"/>
          </a:xfrm>
          <a:prstGeom prst="rect">
            <a:avLst/>
          </a:prstGeom>
        </p:spPr>
      </p:sp>
      <p:sp>
        <p:nvSpPr>
          <p:cNvPr id="560" name="PlaceHolder 3"/>
          <p:cNvSpPr>
            <a:spLocks noGrp="1"/>
          </p:cNvSpPr>
          <p:nvPr>
            <p:ph type="body"/>
          </p:nvPr>
        </p:nvSpPr>
        <p:spPr>
          <a:xfrm>
            <a:off x="914400" y="4343400"/>
            <a:ext cx="5028840" cy="4114440"/>
          </a:xfrm>
          <a:prstGeom prst="rect">
            <a:avLst/>
          </a:prstGeom>
        </p:spPr>
        <p:txBody>
          <a:bodyPr/>
          <a:p>
            <a:pPr marL="216000" indent="-216000">
              <a:lnSpc>
                <a:spcPct val="100000"/>
              </a:lnSpc>
            </a:pPr>
            <a:r>
              <a:rPr b="0" lang="en-US" sz="2000" spc="-1" strike="noStrike">
                <a:latin typeface="Arial"/>
              </a:rPr>
              <a:t>Add costs and times column on board.</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Best case:</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always find that A[i] &lt; = key the first time while is tested in line 4.</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Running time, T(n) = an + b for constants a and b.</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Worst case</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always find that A[i] &gt; key in while loop test of line 4.</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have to compare key to all elements to left of the jth position (j - 1) elements.</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summation j as j goes from 1 to n is known as an arithmetic series.  This series will appear often in analyses.</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a:t>
            </a:r>
            <a:r>
              <a:rPr b="0" lang="en-US" sz="2000" spc="-1" strike="noStrike">
                <a:latin typeface="Arial"/>
              </a:rPr>
              <a:t>* show value of summations in while loop</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Running time is an^2 + bn + c for constants a, b, and c</a:t>
            </a:r>
            <a:endParaRPr b="0" lang="en-US" sz="2000" spc="-1" strike="noStrike">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TextShape 1"/>
          <p:cNvSpPr txBox="1"/>
          <p:nvPr/>
        </p:nvSpPr>
        <p:spPr>
          <a:xfrm>
            <a:off x="5179320" y="6513840"/>
            <a:ext cx="3962160" cy="342720"/>
          </a:xfrm>
          <a:prstGeom prst="rect">
            <a:avLst/>
          </a:prstGeom>
          <a:noFill/>
          <a:ln>
            <a:noFill/>
          </a:ln>
        </p:spPr>
        <p:txBody>
          <a:bodyPr anchor="b"/>
          <a:p>
            <a:pPr algn="r">
              <a:lnSpc>
                <a:spcPct val="100000"/>
              </a:lnSpc>
            </a:pPr>
            <a:fld id="{19C06522-7CC2-4CAF-AE6C-5384F05BB34B}" type="slidenum">
              <a:rPr b="0" lang="en-US" sz="1200" spc="-1" strike="noStrike">
                <a:latin typeface="Times New Roman"/>
              </a:rPr>
              <a:t>&lt;number&gt;</a:t>
            </a:fld>
            <a:endParaRPr b="0" lang="en-US" sz="1200" spc="-1" strike="noStrike">
              <a:latin typeface="Times New Roman"/>
            </a:endParaRPr>
          </a:p>
        </p:txBody>
      </p:sp>
      <p:sp>
        <p:nvSpPr>
          <p:cNvPr id="562" name="PlaceHolder 2"/>
          <p:cNvSpPr>
            <a:spLocks noGrp="1"/>
          </p:cNvSpPr>
          <p:nvPr>
            <p:ph type="sldImg"/>
          </p:nvPr>
        </p:nvSpPr>
        <p:spPr>
          <a:xfrm>
            <a:off x="1143000" y="685800"/>
            <a:ext cx="4571640" cy="3428640"/>
          </a:xfrm>
          <a:prstGeom prst="rect">
            <a:avLst/>
          </a:prstGeom>
        </p:spPr>
      </p:sp>
      <p:sp>
        <p:nvSpPr>
          <p:cNvPr id="563" name="PlaceHolder 3"/>
          <p:cNvSpPr>
            <a:spLocks noGrp="1"/>
          </p:cNvSpPr>
          <p:nvPr>
            <p:ph type="body"/>
          </p:nvPr>
        </p:nvSpPr>
        <p:spPr>
          <a:xfrm>
            <a:off x="914400" y="4343400"/>
            <a:ext cx="5028840" cy="4114440"/>
          </a:xfrm>
          <a:prstGeom prst="rect">
            <a:avLst/>
          </a:prstGeom>
        </p:spPr>
        <p:txBody>
          <a:bodyPr/>
          <a:p>
            <a:pPr marL="216000" indent="-216000">
              <a:lnSpc>
                <a:spcPct val="100000"/>
              </a:lnSpc>
            </a:pPr>
            <a:r>
              <a:rPr b="0" lang="en-US" sz="2000" spc="-1" strike="noStrike">
                <a:latin typeface="Arial"/>
              </a:rPr>
              <a:t>Add costs and times column on board.</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Best case:</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always find that A[i] &lt; = key the first time while is tested in line 4.</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Running time, T(n) = an + b for constants a and b.</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Worst case</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always find that A[i] &gt; key in while loop test of line 4.</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have to compare key to all elements to left of the jth position (j - 1) elements.</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summation j as j goes from 1 to n is known as an arithmetic series.  This series will appear often in analyses.</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a:t>
            </a:r>
            <a:r>
              <a:rPr b="0" lang="en-US" sz="2000" spc="-1" strike="noStrike">
                <a:latin typeface="Arial"/>
              </a:rPr>
              <a:t>* show value of summations in while loop</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Running time is an^2 + bn + c for constants a, b, and c</a:t>
            </a:r>
            <a:endParaRPr b="0" lang="en-US" sz="2000" spc="-1" strike="noStrike">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4" name="TextShape 1"/>
          <p:cNvSpPr txBox="1"/>
          <p:nvPr/>
        </p:nvSpPr>
        <p:spPr>
          <a:xfrm>
            <a:off x="5179320" y="6513840"/>
            <a:ext cx="3962160" cy="342720"/>
          </a:xfrm>
          <a:prstGeom prst="rect">
            <a:avLst/>
          </a:prstGeom>
          <a:noFill/>
          <a:ln>
            <a:noFill/>
          </a:ln>
        </p:spPr>
        <p:txBody>
          <a:bodyPr anchor="b"/>
          <a:p>
            <a:pPr algn="r">
              <a:lnSpc>
                <a:spcPct val="100000"/>
              </a:lnSpc>
            </a:pPr>
            <a:fld id="{0BDC394D-A216-427A-BC96-6382CD9DD440}" type="slidenum">
              <a:rPr b="0" lang="en-US" sz="1200" spc="-1" strike="noStrike">
                <a:latin typeface="Times New Roman"/>
              </a:rPr>
              <a:t>&lt;number&gt;</a:t>
            </a:fld>
            <a:endParaRPr b="0" lang="en-US" sz="1200" spc="-1" strike="noStrike">
              <a:latin typeface="Times New Roman"/>
            </a:endParaRPr>
          </a:p>
        </p:txBody>
      </p:sp>
      <p:sp>
        <p:nvSpPr>
          <p:cNvPr id="565" name="PlaceHolder 2"/>
          <p:cNvSpPr>
            <a:spLocks noGrp="1"/>
          </p:cNvSpPr>
          <p:nvPr>
            <p:ph type="sldImg"/>
          </p:nvPr>
        </p:nvSpPr>
        <p:spPr>
          <a:xfrm>
            <a:off x="1143000" y="685800"/>
            <a:ext cx="4571640" cy="3428640"/>
          </a:xfrm>
          <a:prstGeom prst="rect">
            <a:avLst/>
          </a:prstGeom>
        </p:spPr>
      </p:sp>
      <p:sp>
        <p:nvSpPr>
          <p:cNvPr id="566" name="PlaceHolder 3"/>
          <p:cNvSpPr>
            <a:spLocks noGrp="1"/>
          </p:cNvSpPr>
          <p:nvPr>
            <p:ph type="body"/>
          </p:nvPr>
        </p:nvSpPr>
        <p:spPr>
          <a:xfrm>
            <a:off x="914400" y="4343400"/>
            <a:ext cx="5028840" cy="4114440"/>
          </a:xfrm>
          <a:prstGeom prst="rect">
            <a:avLst/>
          </a:prstGeom>
        </p:spPr>
        <p:txBody>
          <a:bodyPr/>
          <a:p>
            <a:pPr marL="216000" indent="-216000">
              <a:lnSpc>
                <a:spcPct val="100000"/>
              </a:lnSpc>
            </a:pPr>
            <a:r>
              <a:rPr b="0" lang="en-US" sz="2000" spc="-1" strike="noStrike">
                <a:latin typeface="Arial"/>
              </a:rPr>
              <a:t>Add costs and times column on board.</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Best case:</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always find that A[i] &lt; = key the first time while is tested in line 4.</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Running time, T(n) = an + b for constants a and b.</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Worst case</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always find that A[i] &gt; key in while loop test of line 4.</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have to compare key to all elements to left of the jth position (j - 1) elements.</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summation j as j goes from 1 to n is known as an arithmetic series.  This series will appear often in analyses.</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a:t>
            </a:r>
            <a:r>
              <a:rPr b="0" lang="en-US" sz="2000" spc="-1" strike="noStrike">
                <a:latin typeface="Arial"/>
              </a:rPr>
              <a:t>* show value of summations in while loop</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Running time is an^2 + bn + c for constants a, b, and c</a:t>
            </a:r>
            <a:endParaRPr b="0" lang="en-US" sz="2000" spc="-1" strike="noStrike">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7" name="TextShape 1"/>
          <p:cNvSpPr txBox="1"/>
          <p:nvPr/>
        </p:nvSpPr>
        <p:spPr>
          <a:xfrm>
            <a:off x="5179320" y="6513840"/>
            <a:ext cx="3962160" cy="342720"/>
          </a:xfrm>
          <a:prstGeom prst="rect">
            <a:avLst/>
          </a:prstGeom>
          <a:noFill/>
          <a:ln>
            <a:noFill/>
          </a:ln>
        </p:spPr>
        <p:txBody>
          <a:bodyPr anchor="b"/>
          <a:p>
            <a:pPr algn="r">
              <a:lnSpc>
                <a:spcPct val="100000"/>
              </a:lnSpc>
            </a:pPr>
            <a:fld id="{9F63BA67-B395-4E2A-A88C-7B18432780D6}" type="slidenum">
              <a:rPr b="0" lang="en-US" sz="1200" spc="-1" strike="noStrike">
                <a:latin typeface="Times New Roman"/>
              </a:rPr>
              <a:t>&lt;number&gt;</a:t>
            </a:fld>
            <a:endParaRPr b="0" lang="en-US" sz="1200" spc="-1" strike="noStrike">
              <a:latin typeface="Times New Roman"/>
            </a:endParaRPr>
          </a:p>
        </p:txBody>
      </p:sp>
      <p:sp>
        <p:nvSpPr>
          <p:cNvPr id="568" name="PlaceHolder 2"/>
          <p:cNvSpPr>
            <a:spLocks noGrp="1"/>
          </p:cNvSpPr>
          <p:nvPr>
            <p:ph type="sldImg"/>
          </p:nvPr>
        </p:nvSpPr>
        <p:spPr>
          <a:xfrm>
            <a:off x="1143000" y="685800"/>
            <a:ext cx="4571640" cy="3428640"/>
          </a:xfrm>
          <a:prstGeom prst="rect">
            <a:avLst/>
          </a:prstGeom>
        </p:spPr>
      </p:sp>
      <p:sp>
        <p:nvSpPr>
          <p:cNvPr id="569" name="PlaceHolder 3"/>
          <p:cNvSpPr>
            <a:spLocks noGrp="1"/>
          </p:cNvSpPr>
          <p:nvPr>
            <p:ph type="body"/>
          </p:nvPr>
        </p:nvSpPr>
        <p:spPr>
          <a:xfrm>
            <a:off x="914400" y="4343400"/>
            <a:ext cx="5028840" cy="4114440"/>
          </a:xfrm>
          <a:prstGeom prst="rect">
            <a:avLst/>
          </a:prstGeom>
        </p:spPr>
        <p:txBody>
          <a:bodyPr/>
          <a:p>
            <a:pPr marL="216000" indent="-216000">
              <a:lnSpc>
                <a:spcPct val="100000"/>
              </a:lnSpc>
            </a:pPr>
            <a:r>
              <a:rPr b="0" lang="en-US" sz="2000" spc="-1" strike="noStrike">
                <a:latin typeface="Arial"/>
              </a:rPr>
              <a:t>Add costs and times column on board.</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Best case:</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always find that A[i] &lt; = key the first time while is tested in line 4.</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Running time, T(n) = an + b for constants a and b.</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Worst case</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always find that A[i] &gt; key in while loop test of line 4.</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have to compare key to all elements to left of the jth position (j - 1) elements.</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summation j as j goes from 1 to n is known as an arithmetic series.  This series will appear often in analyses.</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a:t>
            </a:r>
            <a:r>
              <a:rPr b="0" lang="en-US" sz="2000" spc="-1" strike="noStrike">
                <a:latin typeface="Arial"/>
              </a:rPr>
              <a:t>* show value of summations in while loop</a:t>
            </a:r>
            <a:endParaRPr b="0" lang="en-US" sz="2000" spc="-1" strike="noStrike">
              <a:latin typeface="Arial"/>
            </a:endParaRPr>
          </a:p>
          <a:p>
            <a:pPr marL="216000" indent="-216000">
              <a:lnSpc>
                <a:spcPct val="100000"/>
              </a:lnSpc>
            </a:pPr>
            <a:r>
              <a:rPr b="0" lang="en-US" sz="2000" spc="-1" strike="noStrike">
                <a:latin typeface="Arial"/>
              </a:rPr>
              <a:t>	</a:t>
            </a:r>
            <a:r>
              <a:rPr b="0" lang="en-US" sz="2000" spc="-1" strike="noStrike">
                <a:latin typeface="Arial"/>
              </a:rPr>
              <a:t>- Running time is an^2 + bn + c for constants a, b, and c</a:t>
            </a:r>
            <a:endParaRPr b="0" lang="en-US"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TextShape 1"/>
          <p:cNvSpPr txBox="1"/>
          <p:nvPr/>
        </p:nvSpPr>
        <p:spPr>
          <a:xfrm>
            <a:off x="5179320" y="0"/>
            <a:ext cx="3962160" cy="342720"/>
          </a:xfrm>
          <a:prstGeom prst="rect">
            <a:avLst/>
          </a:prstGeom>
          <a:noFill/>
          <a:ln>
            <a:noFill/>
          </a:ln>
        </p:spPr>
        <p:txBody>
          <a:bodyPr/>
          <a:p>
            <a:pPr algn="r">
              <a:lnSpc>
                <a:spcPct val="100000"/>
              </a:lnSpc>
            </a:pPr>
            <a:fld id="{F0DCFD7A-142B-4233-9479-66296C093146}" type="datetime1">
              <a:rPr b="0" lang="en-US" sz="1200" spc="-1" strike="noStrike">
                <a:latin typeface="Times New Roman"/>
              </a:rPr>
              <a:t>12/02/2021</a:t>
            </a:fld>
            <a:endParaRPr b="0" lang="en-US" sz="1200" spc="-1" strike="noStrike">
              <a:latin typeface="Times New Roman"/>
            </a:endParaRPr>
          </a:p>
        </p:txBody>
      </p:sp>
      <p:sp>
        <p:nvSpPr>
          <p:cNvPr id="439" name="TextShape 2"/>
          <p:cNvSpPr txBox="1"/>
          <p:nvPr/>
        </p:nvSpPr>
        <p:spPr>
          <a:xfrm>
            <a:off x="5179320" y="6513840"/>
            <a:ext cx="3962160" cy="342720"/>
          </a:xfrm>
          <a:prstGeom prst="rect">
            <a:avLst/>
          </a:prstGeom>
          <a:noFill/>
          <a:ln>
            <a:noFill/>
          </a:ln>
        </p:spPr>
        <p:txBody>
          <a:bodyPr anchor="b"/>
          <a:p>
            <a:pPr algn="r">
              <a:lnSpc>
                <a:spcPct val="100000"/>
              </a:lnSpc>
            </a:pPr>
            <a:fld id="{D60184AA-8C88-450F-9290-4A456A64C255}" type="slidenum">
              <a:rPr b="0" lang="en-US" sz="1200" spc="-1" strike="noStrike">
                <a:latin typeface="Times New Roman"/>
              </a:rPr>
              <a:t>&lt;number&gt;</a:t>
            </a:fld>
            <a:endParaRPr b="0" lang="en-US" sz="1200" spc="-1" strike="noStrike">
              <a:latin typeface="Times New Roman"/>
            </a:endParaRPr>
          </a:p>
        </p:txBody>
      </p:sp>
      <p:sp>
        <p:nvSpPr>
          <p:cNvPr id="440" name="PlaceHolder 3"/>
          <p:cNvSpPr>
            <a:spLocks noGrp="1"/>
          </p:cNvSpPr>
          <p:nvPr>
            <p:ph type="sldImg"/>
          </p:nvPr>
        </p:nvSpPr>
        <p:spPr>
          <a:xfrm>
            <a:off x="2857680" y="514440"/>
            <a:ext cx="3428640" cy="2571480"/>
          </a:xfrm>
          <a:prstGeom prst="rect">
            <a:avLst/>
          </a:prstGeom>
        </p:spPr>
      </p:sp>
      <p:sp>
        <p:nvSpPr>
          <p:cNvPr id="441" name="PlaceHolder 4"/>
          <p:cNvSpPr>
            <a:spLocks noGrp="1"/>
          </p:cNvSpPr>
          <p:nvPr>
            <p:ph type="body"/>
          </p:nvPr>
        </p:nvSpPr>
        <p:spPr>
          <a:xfrm>
            <a:off x="914400" y="3257640"/>
            <a:ext cx="7314840" cy="3085920"/>
          </a:xfrm>
          <a:prstGeom prst="rect">
            <a:avLst/>
          </a:prstGeom>
        </p:spPr>
        <p:txBody>
          <a:bodyPr/>
          <a:p>
            <a:pPr>
              <a:lnSpc>
                <a:spcPct val="100000"/>
              </a:lnSpc>
            </a:pPr>
            <a:r>
              <a:rPr b="0" lang="en-US" sz="1200" spc="-1" strike="noStrike">
                <a:latin typeface="Arial"/>
              </a:rPr>
              <a:t>2 types of priority queues – min-priority queue, max-priority queue.</a:t>
            </a:r>
            <a:endParaRPr b="0" lang="en-US" sz="1200" spc="-1" strike="noStrike">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0" name="PlaceHolder 1"/>
          <p:cNvSpPr>
            <a:spLocks noGrp="1"/>
          </p:cNvSpPr>
          <p:nvPr>
            <p:ph type="sldImg"/>
          </p:nvPr>
        </p:nvSpPr>
        <p:spPr>
          <a:xfrm>
            <a:off x="2857680" y="514440"/>
            <a:ext cx="3428640" cy="2571480"/>
          </a:xfrm>
          <a:prstGeom prst="rect">
            <a:avLst/>
          </a:prstGeom>
        </p:spPr>
      </p:sp>
      <p:sp>
        <p:nvSpPr>
          <p:cNvPr id="571" name="PlaceHolder 2"/>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
        <p:nvSpPr>
          <p:cNvPr id="572" name="TextShape 3"/>
          <p:cNvSpPr txBox="1"/>
          <p:nvPr/>
        </p:nvSpPr>
        <p:spPr>
          <a:xfrm>
            <a:off x="5179320" y="6513840"/>
            <a:ext cx="3962160" cy="342720"/>
          </a:xfrm>
          <a:prstGeom prst="rect">
            <a:avLst/>
          </a:prstGeom>
          <a:noFill/>
          <a:ln>
            <a:noFill/>
          </a:ln>
        </p:spPr>
        <p:txBody>
          <a:bodyPr anchor="b"/>
          <a:p>
            <a:pPr algn="r">
              <a:lnSpc>
                <a:spcPct val="100000"/>
              </a:lnSpc>
            </a:pPr>
            <a:fld id="{E5204D08-E4D0-4A26-9BFE-12FA7CA75E59}"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TextShape 1"/>
          <p:cNvSpPr txBox="1"/>
          <p:nvPr/>
        </p:nvSpPr>
        <p:spPr>
          <a:xfrm>
            <a:off x="5179320" y="0"/>
            <a:ext cx="3962160" cy="342720"/>
          </a:xfrm>
          <a:prstGeom prst="rect">
            <a:avLst/>
          </a:prstGeom>
          <a:noFill/>
          <a:ln>
            <a:noFill/>
          </a:ln>
        </p:spPr>
        <p:txBody>
          <a:bodyPr/>
          <a:p>
            <a:pPr algn="r">
              <a:lnSpc>
                <a:spcPct val="100000"/>
              </a:lnSpc>
            </a:pPr>
            <a:fld id="{2C0FDFAC-7F5D-477A-827E-EE87E78953FF}" type="datetime1">
              <a:rPr b="0" lang="en-US" sz="1200" spc="-1" strike="noStrike">
                <a:latin typeface="Times New Roman"/>
              </a:rPr>
              <a:t>12/02/2021</a:t>
            </a:fld>
            <a:endParaRPr b="0" lang="en-US" sz="1200" spc="-1" strike="noStrike">
              <a:latin typeface="Times New Roman"/>
            </a:endParaRPr>
          </a:p>
        </p:txBody>
      </p:sp>
      <p:sp>
        <p:nvSpPr>
          <p:cNvPr id="574" name="TextShape 2"/>
          <p:cNvSpPr txBox="1"/>
          <p:nvPr/>
        </p:nvSpPr>
        <p:spPr>
          <a:xfrm>
            <a:off x="5179320" y="6513840"/>
            <a:ext cx="3962160" cy="342720"/>
          </a:xfrm>
          <a:prstGeom prst="rect">
            <a:avLst/>
          </a:prstGeom>
          <a:noFill/>
          <a:ln>
            <a:noFill/>
          </a:ln>
        </p:spPr>
        <p:txBody>
          <a:bodyPr anchor="b"/>
          <a:p>
            <a:pPr algn="r">
              <a:lnSpc>
                <a:spcPct val="100000"/>
              </a:lnSpc>
            </a:pPr>
            <a:fld id="{CB6180D3-EF4A-4511-B27E-1F74BAC5D31E}" type="slidenum">
              <a:rPr b="0" lang="en-US" sz="1200" spc="-1" strike="noStrike">
                <a:latin typeface="Times New Roman"/>
              </a:rPr>
              <a:t>&lt;number&gt;</a:t>
            </a:fld>
            <a:endParaRPr b="0" lang="en-US" sz="1200" spc="-1" strike="noStrike">
              <a:latin typeface="Times New Roman"/>
            </a:endParaRPr>
          </a:p>
        </p:txBody>
      </p:sp>
      <p:sp>
        <p:nvSpPr>
          <p:cNvPr id="575" name="PlaceHolder 3"/>
          <p:cNvSpPr>
            <a:spLocks noGrp="1"/>
          </p:cNvSpPr>
          <p:nvPr>
            <p:ph type="sldImg"/>
          </p:nvPr>
        </p:nvSpPr>
        <p:spPr>
          <a:xfrm>
            <a:off x="2857680" y="514440"/>
            <a:ext cx="3428640" cy="2571480"/>
          </a:xfrm>
          <a:prstGeom prst="rect">
            <a:avLst/>
          </a:prstGeom>
        </p:spPr>
      </p:sp>
      <p:sp>
        <p:nvSpPr>
          <p:cNvPr id="576" name="PlaceHolder 4"/>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7" name="TextShape 1"/>
          <p:cNvSpPr txBox="1"/>
          <p:nvPr/>
        </p:nvSpPr>
        <p:spPr>
          <a:xfrm>
            <a:off x="5179320" y="0"/>
            <a:ext cx="3962160" cy="342720"/>
          </a:xfrm>
          <a:prstGeom prst="rect">
            <a:avLst/>
          </a:prstGeom>
          <a:noFill/>
          <a:ln>
            <a:noFill/>
          </a:ln>
        </p:spPr>
        <p:txBody>
          <a:bodyPr/>
          <a:p>
            <a:pPr algn="r">
              <a:lnSpc>
                <a:spcPct val="100000"/>
              </a:lnSpc>
            </a:pPr>
            <a:fld id="{6EFE86FA-5F68-4BBC-9D76-2C865AC21024}" type="datetime1">
              <a:rPr b="0" lang="en-US" sz="1200" spc="-1" strike="noStrike">
                <a:latin typeface="Times New Roman"/>
              </a:rPr>
              <a:t>12/02/2021</a:t>
            </a:fld>
            <a:endParaRPr b="0" lang="en-US" sz="1200" spc="-1" strike="noStrike">
              <a:latin typeface="Times New Roman"/>
            </a:endParaRPr>
          </a:p>
        </p:txBody>
      </p:sp>
      <p:sp>
        <p:nvSpPr>
          <p:cNvPr id="578" name="TextShape 2"/>
          <p:cNvSpPr txBox="1"/>
          <p:nvPr/>
        </p:nvSpPr>
        <p:spPr>
          <a:xfrm>
            <a:off x="5179320" y="6513840"/>
            <a:ext cx="3962160" cy="342720"/>
          </a:xfrm>
          <a:prstGeom prst="rect">
            <a:avLst/>
          </a:prstGeom>
          <a:noFill/>
          <a:ln>
            <a:noFill/>
          </a:ln>
        </p:spPr>
        <p:txBody>
          <a:bodyPr anchor="b"/>
          <a:p>
            <a:pPr algn="r">
              <a:lnSpc>
                <a:spcPct val="100000"/>
              </a:lnSpc>
            </a:pPr>
            <a:fld id="{F76F102A-EBA5-4CE0-A1C9-EDC52B70CD7E}" type="slidenum">
              <a:rPr b="0" lang="en-US" sz="1200" spc="-1" strike="noStrike">
                <a:latin typeface="Times New Roman"/>
              </a:rPr>
              <a:t>&lt;number&gt;</a:t>
            </a:fld>
            <a:endParaRPr b="0" lang="en-US" sz="1200" spc="-1" strike="noStrike">
              <a:latin typeface="Times New Roman"/>
            </a:endParaRPr>
          </a:p>
        </p:txBody>
      </p:sp>
      <p:sp>
        <p:nvSpPr>
          <p:cNvPr id="579" name="PlaceHolder 3"/>
          <p:cNvSpPr>
            <a:spLocks noGrp="1"/>
          </p:cNvSpPr>
          <p:nvPr>
            <p:ph type="sldImg"/>
          </p:nvPr>
        </p:nvSpPr>
        <p:spPr>
          <a:xfrm>
            <a:off x="2857680" y="514440"/>
            <a:ext cx="3428640" cy="2571480"/>
          </a:xfrm>
          <a:prstGeom prst="rect">
            <a:avLst/>
          </a:prstGeom>
        </p:spPr>
      </p:sp>
      <p:sp>
        <p:nvSpPr>
          <p:cNvPr id="580" name="PlaceHolder 4"/>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1" name="TextShape 1"/>
          <p:cNvSpPr txBox="1"/>
          <p:nvPr/>
        </p:nvSpPr>
        <p:spPr>
          <a:xfrm>
            <a:off x="5179320" y="0"/>
            <a:ext cx="3962160" cy="342720"/>
          </a:xfrm>
          <a:prstGeom prst="rect">
            <a:avLst/>
          </a:prstGeom>
          <a:noFill/>
          <a:ln>
            <a:noFill/>
          </a:ln>
        </p:spPr>
        <p:txBody>
          <a:bodyPr/>
          <a:p>
            <a:pPr algn="r">
              <a:lnSpc>
                <a:spcPct val="100000"/>
              </a:lnSpc>
            </a:pPr>
            <a:fld id="{E211C8C9-359C-4F36-97D4-276AED40A90D}" type="datetime1">
              <a:rPr b="0" lang="en-US" sz="1200" spc="-1" strike="noStrike">
                <a:latin typeface="Times New Roman"/>
              </a:rPr>
              <a:t>12/02/2021</a:t>
            </a:fld>
            <a:endParaRPr b="0" lang="en-US" sz="1200" spc="-1" strike="noStrike">
              <a:latin typeface="Times New Roman"/>
            </a:endParaRPr>
          </a:p>
        </p:txBody>
      </p:sp>
      <p:sp>
        <p:nvSpPr>
          <p:cNvPr id="582" name="TextShape 2"/>
          <p:cNvSpPr txBox="1"/>
          <p:nvPr/>
        </p:nvSpPr>
        <p:spPr>
          <a:xfrm>
            <a:off x="5179320" y="6513840"/>
            <a:ext cx="3962160" cy="342720"/>
          </a:xfrm>
          <a:prstGeom prst="rect">
            <a:avLst/>
          </a:prstGeom>
          <a:noFill/>
          <a:ln>
            <a:noFill/>
          </a:ln>
        </p:spPr>
        <p:txBody>
          <a:bodyPr anchor="b"/>
          <a:p>
            <a:pPr algn="r">
              <a:lnSpc>
                <a:spcPct val="100000"/>
              </a:lnSpc>
            </a:pPr>
            <a:fld id="{DAB7945B-FC4A-463C-9D0E-51C74C3D174A}" type="slidenum">
              <a:rPr b="0" lang="en-US" sz="1200" spc="-1" strike="noStrike">
                <a:latin typeface="Times New Roman"/>
              </a:rPr>
              <a:t>&lt;number&gt;</a:t>
            </a:fld>
            <a:endParaRPr b="0" lang="en-US" sz="1200" spc="-1" strike="noStrike">
              <a:latin typeface="Times New Roman"/>
            </a:endParaRPr>
          </a:p>
        </p:txBody>
      </p:sp>
      <p:sp>
        <p:nvSpPr>
          <p:cNvPr id="583" name="PlaceHolder 3"/>
          <p:cNvSpPr>
            <a:spLocks noGrp="1"/>
          </p:cNvSpPr>
          <p:nvPr>
            <p:ph type="sldImg"/>
          </p:nvPr>
        </p:nvSpPr>
        <p:spPr>
          <a:xfrm>
            <a:off x="2857680" y="514440"/>
            <a:ext cx="3428640" cy="2571480"/>
          </a:xfrm>
          <a:prstGeom prst="rect">
            <a:avLst/>
          </a:prstGeom>
        </p:spPr>
      </p:sp>
      <p:sp>
        <p:nvSpPr>
          <p:cNvPr id="584" name="PlaceHolder 4"/>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5" name="TextShape 1"/>
          <p:cNvSpPr txBox="1"/>
          <p:nvPr/>
        </p:nvSpPr>
        <p:spPr>
          <a:xfrm>
            <a:off x="5179320" y="0"/>
            <a:ext cx="3962160" cy="342720"/>
          </a:xfrm>
          <a:prstGeom prst="rect">
            <a:avLst/>
          </a:prstGeom>
          <a:noFill/>
          <a:ln>
            <a:noFill/>
          </a:ln>
        </p:spPr>
        <p:txBody>
          <a:bodyPr/>
          <a:p>
            <a:pPr algn="r">
              <a:lnSpc>
                <a:spcPct val="100000"/>
              </a:lnSpc>
            </a:pPr>
            <a:fld id="{9D2D468E-48E0-46A2-823B-A7DF540B87D0}" type="datetime1">
              <a:rPr b="0" lang="en-US" sz="1200" spc="-1" strike="noStrike">
                <a:latin typeface="Times New Roman"/>
              </a:rPr>
              <a:t>12/02/2021</a:t>
            </a:fld>
            <a:endParaRPr b="0" lang="en-US" sz="1200" spc="-1" strike="noStrike">
              <a:latin typeface="Times New Roman"/>
            </a:endParaRPr>
          </a:p>
        </p:txBody>
      </p:sp>
      <p:sp>
        <p:nvSpPr>
          <p:cNvPr id="586" name="TextShape 2"/>
          <p:cNvSpPr txBox="1"/>
          <p:nvPr/>
        </p:nvSpPr>
        <p:spPr>
          <a:xfrm>
            <a:off x="5179320" y="6513840"/>
            <a:ext cx="3962160" cy="342720"/>
          </a:xfrm>
          <a:prstGeom prst="rect">
            <a:avLst/>
          </a:prstGeom>
          <a:noFill/>
          <a:ln>
            <a:noFill/>
          </a:ln>
        </p:spPr>
        <p:txBody>
          <a:bodyPr anchor="b"/>
          <a:p>
            <a:pPr algn="r">
              <a:lnSpc>
                <a:spcPct val="100000"/>
              </a:lnSpc>
            </a:pPr>
            <a:fld id="{B72BA790-638C-4CE5-B57F-E830864FB238}" type="slidenum">
              <a:rPr b="0" lang="en-US" sz="1200" spc="-1" strike="noStrike">
                <a:latin typeface="Times New Roman"/>
              </a:rPr>
              <a:t>&lt;number&gt;</a:t>
            </a:fld>
            <a:endParaRPr b="0" lang="en-US" sz="1200" spc="-1" strike="noStrike">
              <a:latin typeface="Times New Roman"/>
            </a:endParaRPr>
          </a:p>
        </p:txBody>
      </p:sp>
      <p:sp>
        <p:nvSpPr>
          <p:cNvPr id="587" name="PlaceHolder 3"/>
          <p:cNvSpPr>
            <a:spLocks noGrp="1"/>
          </p:cNvSpPr>
          <p:nvPr>
            <p:ph type="sldImg"/>
          </p:nvPr>
        </p:nvSpPr>
        <p:spPr>
          <a:xfrm>
            <a:off x="2857680" y="514440"/>
            <a:ext cx="3428640" cy="2571480"/>
          </a:xfrm>
          <a:prstGeom prst="rect">
            <a:avLst/>
          </a:prstGeom>
        </p:spPr>
      </p:sp>
      <p:sp>
        <p:nvSpPr>
          <p:cNvPr id="588" name="PlaceHolder 4"/>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9" name="TextShape 1"/>
          <p:cNvSpPr txBox="1"/>
          <p:nvPr/>
        </p:nvSpPr>
        <p:spPr>
          <a:xfrm>
            <a:off x="5179320" y="0"/>
            <a:ext cx="3962160" cy="342720"/>
          </a:xfrm>
          <a:prstGeom prst="rect">
            <a:avLst/>
          </a:prstGeom>
          <a:noFill/>
          <a:ln>
            <a:noFill/>
          </a:ln>
        </p:spPr>
        <p:txBody>
          <a:bodyPr/>
          <a:p>
            <a:pPr algn="r">
              <a:lnSpc>
                <a:spcPct val="100000"/>
              </a:lnSpc>
            </a:pPr>
            <a:fld id="{419BEE08-3630-4065-9B95-E10487C1C255}" type="datetime1">
              <a:rPr b="0" lang="en-US" sz="1200" spc="-1" strike="noStrike">
                <a:latin typeface="Times New Roman"/>
              </a:rPr>
              <a:t>12/02/2021</a:t>
            </a:fld>
            <a:endParaRPr b="0" lang="en-US" sz="1200" spc="-1" strike="noStrike">
              <a:latin typeface="Times New Roman"/>
            </a:endParaRPr>
          </a:p>
        </p:txBody>
      </p:sp>
      <p:sp>
        <p:nvSpPr>
          <p:cNvPr id="590" name="TextShape 2"/>
          <p:cNvSpPr txBox="1"/>
          <p:nvPr/>
        </p:nvSpPr>
        <p:spPr>
          <a:xfrm>
            <a:off x="5179320" y="6513840"/>
            <a:ext cx="3962160" cy="342720"/>
          </a:xfrm>
          <a:prstGeom prst="rect">
            <a:avLst/>
          </a:prstGeom>
          <a:noFill/>
          <a:ln>
            <a:noFill/>
          </a:ln>
        </p:spPr>
        <p:txBody>
          <a:bodyPr anchor="b"/>
          <a:p>
            <a:pPr algn="r">
              <a:lnSpc>
                <a:spcPct val="100000"/>
              </a:lnSpc>
            </a:pPr>
            <a:fld id="{B4DE2066-6F1A-4D2B-97B7-2BC732707119}" type="slidenum">
              <a:rPr b="0" lang="en-US" sz="1200" spc="-1" strike="noStrike">
                <a:latin typeface="Times New Roman"/>
              </a:rPr>
              <a:t>&lt;number&gt;</a:t>
            </a:fld>
            <a:endParaRPr b="0" lang="en-US" sz="1200" spc="-1" strike="noStrike">
              <a:latin typeface="Times New Roman"/>
            </a:endParaRPr>
          </a:p>
        </p:txBody>
      </p:sp>
      <p:sp>
        <p:nvSpPr>
          <p:cNvPr id="591" name="PlaceHolder 3"/>
          <p:cNvSpPr>
            <a:spLocks noGrp="1"/>
          </p:cNvSpPr>
          <p:nvPr>
            <p:ph type="sldImg"/>
          </p:nvPr>
        </p:nvSpPr>
        <p:spPr>
          <a:xfrm>
            <a:off x="2857680" y="514440"/>
            <a:ext cx="3428640" cy="2571480"/>
          </a:xfrm>
          <a:prstGeom prst="rect">
            <a:avLst/>
          </a:prstGeom>
        </p:spPr>
      </p:sp>
      <p:sp>
        <p:nvSpPr>
          <p:cNvPr id="592" name="PlaceHolder 4"/>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3" name="TextShape 1"/>
          <p:cNvSpPr txBox="1"/>
          <p:nvPr/>
        </p:nvSpPr>
        <p:spPr>
          <a:xfrm>
            <a:off x="5179320" y="0"/>
            <a:ext cx="3962160" cy="342720"/>
          </a:xfrm>
          <a:prstGeom prst="rect">
            <a:avLst/>
          </a:prstGeom>
          <a:noFill/>
          <a:ln>
            <a:noFill/>
          </a:ln>
        </p:spPr>
        <p:txBody>
          <a:bodyPr/>
          <a:p>
            <a:pPr algn="r">
              <a:lnSpc>
                <a:spcPct val="100000"/>
              </a:lnSpc>
            </a:pPr>
            <a:fld id="{5351BF10-6B46-459C-B190-8AF132EFFF1B}" type="datetime1">
              <a:rPr b="0" lang="en-US" sz="1200" spc="-1" strike="noStrike">
                <a:latin typeface="Times New Roman"/>
              </a:rPr>
              <a:t>12/02/2021</a:t>
            </a:fld>
            <a:endParaRPr b="0" lang="en-US" sz="1200" spc="-1" strike="noStrike">
              <a:latin typeface="Times New Roman"/>
            </a:endParaRPr>
          </a:p>
        </p:txBody>
      </p:sp>
      <p:sp>
        <p:nvSpPr>
          <p:cNvPr id="594" name="TextShape 2"/>
          <p:cNvSpPr txBox="1"/>
          <p:nvPr/>
        </p:nvSpPr>
        <p:spPr>
          <a:xfrm>
            <a:off x="5179320" y="6513840"/>
            <a:ext cx="3962160" cy="342720"/>
          </a:xfrm>
          <a:prstGeom prst="rect">
            <a:avLst/>
          </a:prstGeom>
          <a:noFill/>
          <a:ln>
            <a:noFill/>
          </a:ln>
        </p:spPr>
        <p:txBody>
          <a:bodyPr anchor="b"/>
          <a:p>
            <a:pPr algn="r">
              <a:lnSpc>
                <a:spcPct val="100000"/>
              </a:lnSpc>
            </a:pPr>
            <a:fld id="{2580347D-B126-44CA-BE3C-38F05DAB179D}" type="slidenum">
              <a:rPr b="0" lang="en-US" sz="1200" spc="-1" strike="noStrike">
                <a:latin typeface="Times New Roman"/>
              </a:rPr>
              <a:t>&lt;number&gt;</a:t>
            </a:fld>
            <a:endParaRPr b="0" lang="en-US" sz="1200" spc="-1" strike="noStrike">
              <a:latin typeface="Times New Roman"/>
            </a:endParaRPr>
          </a:p>
        </p:txBody>
      </p:sp>
      <p:sp>
        <p:nvSpPr>
          <p:cNvPr id="595" name="PlaceHolder 3"/>
          <p:cNvSpPr>
            <a:spLocks noGrp="1"/>
          </p:cNvSpPr>
          <p:nvPr>
            <p:ph type="sldImg"/>
          </p:nvPr>
        </p:nvSpPr>
        <p:spPr>
          <a:xfrm>
            <a:off x="2857680" y="514440"/>
            <a:ext cx="3428640" cy="2571480"/>
          </a:xfrm>
          <a:prstGeom prst="rect">
            <a:avLst/>
          </a:prstGeom>
        </p:spPr>
      </p:sp>
      <p:sp>
        <p:nvSpPr>
          <p:cNvPr id="596" name="PlaceHolder 4"/>
          <p:cNvSpPr>
            <a:spLocks noGrp="1"/>
          </p:cNvSpPr>
          <p:nvPr>
            <p:ph type="body"/>
          </p:nvPr>
        </p:nvSpPr>
        <p:spPr>
          <a:xfrm>
            <a:off x="914400" y="3257640"/>
            <a:ext cx="7314840" cy="3085920"/>
          </a:xfrm>
          <a:prstGeom prst="rect">
            <a:avLst/>
          </a:prstGeom>
        </p:spPr>
        <p:txBody>
          <a:bodyPr/>
          <a:p>
            <a:pPr marL="216000" indent="-216000">
              <a:lnSpc>
                <a:spcPct val="100000"/>
              </a:lnSpc>
            </a:pPr>
            <a:r>
              <a:rPr b="0" lang="en-US" sz="2000" spc="-1" strike="noStrike">
                <a:latin typeface="Arial"/>
              </a:rPr>
              <a:t>Actual signatures: </a:t>
            </a:r>
            <a:endParaRPr b="0" lang="en-US" sz="2000" spc="-1" strike="noStrike">
              <a:latin typeface="Arial"/>
            </a:endParaRPr>
          </a:p>
          <a:p>
            <a:pPr marL="216000" indent="-216000">
              <a:lnSpc>
                <a:spcPct val="100000"/>
              </a:lnSpc>
            </a:pPr>
            <a:r>
              <a:rPr b="0" lang="en-US" sz="2000" spc="-1" strike="noStrike">
                <a:latin typeface="Arial"/>
              </a:rPr>
              <a:t>public static &lt;T extends </a:t>
            </a:r>
            <a:r>
              <a:rPr b="0" lang="en-US" sz="1200" spc="-1" strike="noStrike">
                <a:solidFill>
                  <a:srgbClr val="000000"/>
                </a:solidFill>
                <a:latin typeface="+mn-lt"/>
                <a:ea typeface="+mn-ea"/>
                <a:hlinkClick r:id="rId1"/>
              </a:rPr>
              <a:t>Comparable</a:t>
            </a:r>
            <a:r>
              <a:rPr b="0" lang="en-US" sz="2000" spc="-1" strike="noStrike">
                <a:solidFill>
                  <a:srgbClr val="000000"/>
                </a:solidFill>
                <a:latin typeface="+mn-lt"/>
                <a:ea typeface="+mn-ea"/>
              </a:rPr>
              <a:t>&lt;? super T&gt;&gt; void sort(</a:t>
            </a:r>
            <a:r>
              <a:rPr b="0" lang="en-US" sz="1200" spc="-1" strike="noStrike">
                <a:solidFill>
                  <a:srgbClr val="000000"/>
                </a:solidFill>
                <a:latin typeface="+mn-lt"/>
                <a:ea typeface="+mn-ea"/>
                <a:hlinkClick r:id="rId2"/>
              </a:rPr>
              <a:t>List</a:t>
            </a:r>
            <a:r>
              <a:rPr b="0" lang="en-US" sz="2000" spc="-1" strike="noStrike">
                <a:solidFill>
                  <a:srgbClr val="000000"/>
                </a:solidFill>
                <a:latin typeface="+mn-lt"/>
                <a:ea typeface="+mn-ea"/>
              </a:rPr>
              <a:t>&lt;T&gt; list)</a:t>
            </a:r>
            <a:endParaRPr b="0" lang="en-US" sz="2000" spc="-1" strike="noStrike">
              <a:latin typeface="Arial"/>
            </a:endParaRPr>
          </a:p>
          <a:p>
            <a:pPr marL="216000" indent="-216000">
              <a:lnSpc>
                <a:spcPct val="100000"/>
              </a:lnSpc>
            </a:pPr>
            <a:r>
              <a:rPr b="0" lang="en-US" sz="2000" spc="-1" strike="noStrike">
                <a:solidFill>
                  <a:srgbClr val="000000"/>
                </a:solidFill>
                <a:latin typeface="+mn-lt"/>
                <a:ea typeface="+mn-ea"/>
              </a:rPr>
              <a:t>public static &lt;T&gt; void sort(</a:t>
            </a:r>
            <a:r>
              <a:rPr b="0" lang="en-US" sz="1200" spc="-1" strike="noStrike">
                <a:solidFill>
                  <a:srgbClr val="000000"/>
                </a:solidFill>
                <a:latin typeface="+mn-lt"/>
                <a:ea typeface="+mn-ea"/>
                <a:hlinkClick r:id="rId3"/>
              </a:rPr>
              <a:t>List</a:t>
            </a:r>
            <a:r>
              <a:rPr b="0" lang="en-US" sz="2000" spc="-1" strike="noStrike">
                <a:solidFill>
                  <a:srgbClr val="000000"/>
                </a:solidFill>
                <a:latin typeface="+mn-lt"/>
                <a:ea typeface="+mn-ea"/>
              </a:rPr>
              <a:t>&lt;T&gt; list, </a:t>
            </a:r>
            <a:r>
              <a:rPr b="0" lang="en-US" sz="1200" spc="-1" strike="noStrike">
                <a:solidFill>
                  <a:srgbClr val="000000"/>
                </a:solidFill>
                <a:latin typeface="+mn-lt"/>
                <a:ea typeface="+mn-ea"/>
                <a:hlinkClick r:id="rId4"/>
              </a:rPr>
              <a:t>Comparator</a:t>
            </a:r>
            <a:r>
              <a:rPr b="0" lang="en-US" sz="2000" spc="-1" strike="noStrike">
                <a:solidFill>
                  <a:srgbClr val="000000"/>
                </a:solidFill>
                <a:latin typeface="+mn-lt"/>
                <a:ea typeface="+mn-ea"/>
              </a:rPr>
              <a:t>&lt;? super T&gt; c)</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solidFill>
                  <a:srgbClr val="000000"/>
                </a:solidFill>
                <a:latin typeface="+mn-lt"/>
                <a:ea typeface="+mn-ea"/>
              </a:rPr>
              <a:t>Don’t really know why</a:t>
            </a:r>
            <a:endParaRPr b="0" lang="en-US" sz="2000" spc="-1" strike="noStrike">
              <a:latin typeface="Arial"/>
            </a:endParaRPr>
          </a:p>
          <a:p>
            <a:pPr marL="216000" indent="-216000">
              <a:lnSpc>
                <a:spcPct val="100000"/>
              </a:lnSpc>
            </a:pPr>
            <a:endParaRPr b="0" lang="en-US" sz="2000" spc="-1" strike="noStrike">
              <a:latin typeface="Arial"/>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7" name="TextShape 1"/>
          <p:cNvSpPr txBox="1"/>
          <p:nvPr/>
        </p:nvSpPr>
        <p:spPr>
          <a:xfrm>
            <a:off x="5179320" y="0"/>
            <a:ext cx="3962160" cy="342720"/>
          </a:xfrm>
          <a:prstGeom prst="rect">
            <a:avLst/>
          </a:prstGeom>
          <a:noFill/>
          <a:ln>
            <a:noFill/>
          </a:ln>
        </p:spPr>
        <p:txBody>
          <a:bodyPr/>
          <a:p>
            <a:pPr algn="r">
              <a:lnSpc>
                <a:spcPct val="100000"/>
              </a:lnSpc>
            </a:pPr>
            <a:fld id="{6658803C-F4BC-4D1D-B394-DB7C6CA2BF91}" type="datetime1">
              <a:rPr b="0" lang="en-US" sz="1200" spc="-1" strike="noStrike">
                <a:latin typeface="Times New Roman"/>
              </a:rPr>
              <a:t>12/02/2021</a:t>
            </a:fld>
            <a:endParaRPr b="0" lang="en-US" sz="1200" spc="-1" strike="noStrike">
              <a:latin typeface="Times New Roman"/>
            </a:endParaRPr>
          </a:p>
        </p:txBody>
      </p:sp>
      <p:sp>
        <p:nvSpPr>
          <p:cNvPr id="598" name="TextShape 2"/>
          <p:cNvSpPr txBox="1"/>
          <p:nvPr/>
        </p:nvSpPr>
        <p:spPr>
          <a:xfrm>
            <a:off x="5179320" y="6513840"/>
            <a:ext cx="3962160" cy="342720"/>
          </a:xfrm>
          <a:prstGeom prst="rect">
            <a:avLst/>
          </a:prstGeom>
          <a:noFill/>
          <a:ln>
            <a:noFill/>
          </a:ln>
        </p:spPr>
        <p:txBody>
          <a:bodyPr anchor="b"/>
          <a:p>
            <a:pPr algn="r">
              <a:lnSpc>
                <a:spcPct val="100000"/>
              </a:lnSpc>
            </a:pPr>
            <a:fld id="{D9E3FFCA-4B20-4948-B488-5AF284E05E4D}" type="slidenum">
              <a:rPr b="0" lang="en-US" sz="1200" spc="-1" strike="noStrike">
                <a:latin typeface="Times New Roman"/>
              </a:rPr>
              <a:t>&lt;number&gt;</a:t>
            </a:fld>
            <a:endParaRPr b="0" lang="en-US" sz="1200" spc="-1" strike="noStrike">
              <a:latin typeface="Times New Roman"/>
            </a:endParaRPr>
          </a:p>
        </p:txBody>
      </p:sp>
      <p:sp>
        <p:nvSpPr>
          <p:cNvPr id="599" name="PlaceHolder 3"/>
          <p:cNvSpPr>
            <a:spLocks noGrp="1"/>
          </p:cNvSpPr>
          <p:nvPr>
            <p:ph type="sldImg"/>
          </p:nvPr>
        </p:nvSpPr>
        <p:spPr>
          <a:xfrm>
            <a:off x="2857680" y="514440"/>
            <a:ext cx="3428640" cy="2571480"/>
          </a:xfrm>
          <a:prstGeom prst="rect">
            <a:avLst/>
          </a:prstGeom>
        </p:spPr>
      </p:sp>
      <p:sp>
        <p:nvSpPr>
          <p:cNvPr id="600" name="PlaceHolder 4"/>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1" name="TextShape 1"/>
          <p:cNvSpPr txBox="1"/>
          <p:nvPr/>
        </p:nvSpPr>
        <p:spPr>
          <a:xfrm>
            <a:off x="5179320" y="0"/>
            <a:ext cx="3962160" cy="342720"/>
          </a:xfrm>
          <a:prstGeom prst="rect">
            <a:avLst/>
          </a:prstGeom>
          <a:noFill/>
          <a:ln>
            <a:noFill/>
          </a:ln>
        </p:spPr>
        <p:txBody>
          <a:bodyPr/>
          <a:p>
            <a:pPr algn="r">
              <a:lnSpc>
                <a:spcPct val="100000"/>
              </a:lnSpc>
            </a:pPr>
            <a:fld id="{C6099077-5109-4D64-BFD4-E2B7D9D84D4B}" type="datetime1">
              <a:rPr b="0" lang="en-US" sz="1200" spc="-1" strike="noStrike">
                <a:latin typeface="Times New Roman"/>
              </a:rPr>
              <a:t>12/02/2021</a:t>
            </a:fld>
            <a:endParaRPr b="0" lang="en-US" sz="1200" spc="-1" strike="noStrike">
              <a:latin typeface="Times New Roman"/>
            </a:endParaRPr>
          </a:p>
        </p:txBody>
      </p:sp>
      <p:sp>
        <p:nvSpPr>
          <p:cNvPr id="602" name="TextShape 2"/>
          <p:cNvSpPr txBox="1"/>
          <p:nvPr/>
        </p:nvSpPr>
        <p:spPr>
          <a:xfrm>
            <a:off x="5179320" y="6513840"/>
            <a:ext cx="3962160" cy="342720"/>
          </a:xfrm>
          <a:prstGeom prst="rect">
            <a:avLst/>
          </a:prstGeom>
          <a:noFill/>
          <a:ln>
            <a:noFill/>
          </a:ln>
        </p:spPr>
        <p:txBody>
          <a:bodyPr anchor="b"/>
          <a:p>
            <a:pPr algn="r">
              <a:lnSpc>
                <a:spcPct val="100000"/>
              </a:lnSpc>
            </a:pPr>
            <a:fld id="{861B5B46-0B6E-4282-8C17-081D3739195B}" type="slidenum">
              <a:rPr b="0" lang="en-US" sz="1200" spc="-1" strike="noStrike">
                <a:latin typeface="Times New Roman"/>
              </a:rPr>
              <a:t>&lt;number&gt;</a:t>
            </a:fld>
            <a:endParaRPr b="0" lang="en-US" sz="1200" spc="-1" strike="noStrike">
              <a:latin typeface="Times New Roman"/>
            </a:endParaRPr>
          </a:p>
        </p:txBody>
      </p:sp>
      <p:sp>
        <p:nvSpPr>
          <p:cNvPr id="603" name="PlaceHolder 3"/>
          <p:cNvSpPr>
            <a:spLocks noGrp="1"/>
          </p:cNvSpPr>
          <p:nvPr>
            <p:ph type="sldImg"/>
          </p:nvPr>
        </p:nvSpPr>
        <p:spPr>
          <a:xfrm>
            <a:off x="2857680" y="514440"/>
            <a:ext cx="3428640" cy="2571480"/>
          </a:xfrm>
          <a:prstGeom prst="rect">
            <a:avLst/>
          </a:prstGeom>
        </p:spPr>
      </p:sp>
      <p:sp>
        <p:nvSpPr>
          <p:cNvPr id="604" name="PlaceHolder 4"/>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5" name="PlaceHolder 1"/>
          <p:cNvSpPr>
            <a:spLocks noGrp="1"/>
          </p:cNvSpPr>
          <p:nvPr>
            <p:ph type="sldImg"/>
          </p:nvPr>
        </p:nvSpPr>
        <p:spPr>
          <a:xfrm>
            <a:off x="2857680" y="514440"/>
            <a:ext cx="3428640" cy="2571480"/>
          </a:xfrm>
          <a:prstGeom prst="rect">
            <a:avLst/>
          </a:prstGeom>
        </p:spPr>
      </p:sp>
      <p:sp>
        <p:nvSpPr>
          <p:cNvPr id="606" name="PlaceHolder 2"/>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
        <p:nvSpPr>
          <p:cNvPr id="607" name="TextShape 3"/>
          <p:cNvSpPr txBox="1"/>
          <p:nvPr/>
        </p:nvSpPr>
        <p:spPr>
          <a:xfrm>
            <a:off x="5179320" y="6513840"/>
            <a:ext cx="3962160" cy="342720"/>
          </a:xfrm>
          <a:prstGeom prst="rect">
            <a:avLst/>
          </a:prstGeom>
          <a:noFill/>
          <a:ln>
            <a:noFill/>
          </a:ln>
        </p:spPr>
        <p:txBody>
          <a:bodyPr anchor="b"/>
          <a:p>
            <a:pPr algn="r">
              <a:lnSpc>
                <a:spcPct val="100000"/>
              </a:lnSpc>
            </a:pPr>
            <a:fld id="{11A90A37-7466-456A-8CB7-51B488EF5BE7}"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2" name="TextShape 1"/>
          <p:cNvSpPr txBox="1"/>
          <p:nvPr/>
        </p:nvSpPr>
        <p:spPr>
          <a:xfrm>
            <a:off x="5179320" y="0"/>
            <a:ext cx="3962160" cy="342720"/>
          </a:xfrm>
          <a:prstGeom prst="rect">
            <a:avLst/>
          </a:prstGeom>
          <a:noFill/>
          <a:ln>
            <a:noFill/>
          </a:ln>
        </p:spPr>
        <p:txBody>
          <a:bodyPr/>
          <a:p>
            <a:pPr algn="r">
              <a:lnSpc>
                <a:spcPct val="100000"/>
              </a:lnSpc>
            </a:pPr>
            <a:fld id="{E22FFDA7-D416-48BA-9FE0-D3D4BB6059F3}" type="datetime1">
              <a:rPr b="0" lang="en-US" sz="1200" spc="-1" strike="noStrike">
                <a:latin typeface="Times New Roman"/>
              </a:rPr>
              <a:t>12/02/2021</a:t>
            </a:fld>
            <a:endParaRPr b="0" lang="en-US" sz="1200" spc="-1" strike="noStrike">
              <a:latin typeface="Times New Roman"/>
            </a:endParaRPr>
          </a:p>
        </p:txBody>
      </p:sp>
      <p:sp>
        <p:nvSpPr>
          <p:cNvPr id="443" name="TextShape 2"/>
          <p:cNvSpPr txBox="1"/>
          <p:nvPr/>
        </p:nvSpPr>
        <p:spPr>
          <a:xfrm>
            <a:off x="5179320" y="6513840"/>
            <a:ext cx="3962160" cy="342720"/>
          </a:xfrm>
          <a:prstGeom prst="rect">
            <a:avLst/>
          </a:prstGeom>
          <a:noFill/>
          <a:ln>
            <a:noFill/>
          </a:ln>
        </p:spPr>
        <p:txBody>
          <a:bodyPr anchor="b"/>
          <a:p>
            <a:pPr algn="r">
              <a:lnSpc>
                <a:spcPct val="100000"/>
              </a:lnSpc>
            </a:pPr>
            <a:fld id="{5E6FFB4E-A57E-473A-B230-95D48898E776}" type="slidenum">
              <a:rPr b="0" lang="en-US" sz="1200" spc="-1" strike="noStrike">
                <a:latin typeface="Times New Roman"/>
              </a:rPr>
              <a:t>&lt;number&gt;</a:t>
            </a:fld>
            <a:endParaRPr b="0" lang="en-US" sz="1200" spc="-1" strike="noStrike">
              <a:latin typeface="Times New Roman"/>
            </a:endParaRPr>
          </a:p>
        </p:txBody>
      </p:sp>
      <p:sp>
        <p:nvSpPr>
          <p:cNvPr id="444" name="PlaceHolder 3"/>
          <p:cNvSpPr>
            <a:spLocks noGrp="1"/>
          </p:cNvSpPr>
          <p:nvPr>
            <p:ph type="sldImg"/>
          </p:nvPr>
        </p:nvSpPr>
        <p:spPr>
          <a:xfrm>
            <a:off x="2857680" y="514440"/>
            <a:ext cx="3428640" cy="2571480"/>
          </a:xfrm>
          <a:prstGeom prst="rect">
            <a:avLst/>
          </a:prstGeom>
        </p:spPr>
      </p:sp>
      <p:sp>
        <p:nvSpPr>
          <p:cNvPr id="445" name="PlaceHolder 4"/>
          <p:cNvSpPr>
            <a:spLocks noGrp="1"/>
          </p:cNvSpPr>
          <p:nvPr>
            <p:ph type="body"/>
          </p:nvPr>
        </p:nvSpPr>
        <p:spPr>
          <a:xfrm>
            <a:off x="914400" y="3257640"/>
            <a:ext cx="7314840" cy="3085920"/>
          </a:xfrm>
          <a:prstGeom prst="rect">
            <a:avLst/>
          </a:prstGeom>
        </p:spPr>
        <p:txBody>
          <a:bodyPr/>
          <a:p>
            <a:pPr>
              <a:lnSpc>
                <a:spcPct val="100000"/>
              </a:lnSpc>
            </a:pPr>
            <a:r>
              <a:rPr b="0" lang="en-US" sz="1200" spc="-1" strike="noStrike">
                <a:latin typeface="Arial"/>
              </a:rPr>
              <a:t>A lot of standard library classes already implement Comparable, like String,Date, Integer, Long, etc</a:t>
            </a:r>
            <a:endParaRPr b="0" lang="en-US" sz="12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TextShape 1"/>
          <p:cNvSpPr txBox="1"/>
          <p:nvPr/>
        </p:nvSpPr>
        <p:spPr>
          <a:xfrm>
            <a:off x="5179320" y="0"/>
            <a:ext cx="3962160" cy="342720"/>
          </a:xfrm>
          <a:prstGeom prst="rect">
            <a:avLst/>
          </a:prstGeom>
          <a:noFill/>
          <a:ln>
            <a:noFill/>
          </a:ln>
        </p:spPr>
        <p:txBody>
          <a:bodyPr/>
          <a:p>
            <a:pPr algn="r">
              <a:lnSpc>
                <a:spcPct val="100000"/>
              </a:lnSpc>
            </a:pPr>
            <a:fld id="{4F340D7F-AA6E-4F0C-8ED4-444C21A5CC29}" type="datetime1">
              <a:rPr b="0" lang="en-US" sz="1200" spc="-1" strike="noStrike">
                <a:latin typeface="Times New Roman"/>
              </a:rPr>
              <a:t>12/02/2021</a:t>
            </a:fld>
            <a:endParaRPr b="0" lang="en-US" sz="1200" spc="-1" strike="noStrike">
              <a:latin typeface="Times New Roman"/>
            </a:endParaRPr>
          </a:p>
        </p:txBody>
      </p:sp>
      <p:sp>
        <p:nvSpPr>
          <p:cNvPr id="447" name="TextShape 2"/>
          <p:cNvSpPr txBox="1"/>
          <p:nvPr/>
        </p:nvSpPr>
        <p:spPr>
          <a:xfrm>
            <a:off x="5179320" y="6513840"/>
            <a:ext cx="3962160" cy="342720"/>
          </a:xfrm>
          <a:prstGeom prst="rect">
            <a:avLst/>
          </a:prstGeom>
          <a:noFill/>
          <a:ln>
            <a:noFill/>
          </a:ln>
        </p:spPr>
        <p:txBody>
          <a:bodyPr anchor="b"/>
          <a:p>
            <a:pPr algn="r">
              <a:lnSpc>
                <a:spcPct val="100000"/>
              </a:lnSpc>
            </a:pPr>
            <a:fld id="{9FACED67-98F2-4B0C-BEF4-687EF368B849}" type="slidenum">
              <a:rPr b="0" lang="en-US" sz="1200" spc="-1" strike="noStrike">
                <a:latin typeface="Times New Roman"/>
              </a:rPr>
              <a:t>&lt;number&gt;</a:t>
            </a:fld>
            <a:endParaRPr b="0" lang="en-US" sz="1200" spc="-1" strike="noStrike">
              <a:latin typeface="Times New Roman"/>
            </a:endParaRPr>
          </a:p>
        </p:txBody>
      </p:sp>
      <p:sp>
        <p:nvSpPr>
          <p:cNvPr id="448" name="PlaceHolder 3"/>
          <p:cNvSpPr>
            <a:spLocks noGrp="1"/>
          </p:cNvSpPr>
          <p:nvPr>
            <p:ph type="sldImg"/>
          </p:nvPr>
        </p:nvSpPr>
        <p:spPr>
          <a:xfrm>
            <a:off x="2857680" y="514440"/>
            <a:ext cx="3428640" cy="2571480"/>
          </a:xfrm>
          <a:prstGeom prst="rect">
            <a:avLst/>
          </a:prstGeom>
        </p:spPr>
      </p:sp>
      <p:sp>
        <p:nvSpPr>
          <p:cNvPr id="449" name="PlaceHolder 4"/>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PlaceHolder 1"/>
          <p:cNvSpPr>
            <a:spLocks noGrp="1"/>
          </p:cNvSpPr>
          <p:nvPr>
            <p:ph type="sldImg"/>
          </p:nvPr>
        </p:nvSpPr>
        <p:spPr>
          <a:xfrm>
            <a:off x="2857680" y="514440"/>
            <a:ext cx="3428640" cy="2571480"/>
          </a:xfrm>
          <a:prstGeom prst="rect">
            <a:avLst/>
          </a:prstGeom>
        </p:spPr>
      </p:sp>
      <p:sp>
        <p:nvSpPr>
          <p:cNvPr id="451" name="PlaceHolder 2"/>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
        <p:nvSpPr>
          <p:cNvPr id="452" name="TextShape 3"/>
          <p:cNvSpPr txBox="1"/>
          <p:nvPr/>
        </p:nvSpPr>
        <p:spPr>
          <a:xfrm>
            <a:off x="5179320" y="6513840"/>
            <a:ext cx="3962160" cy="342720"/>
          </a:xfrm>
          <a:prstGeom prst="rect">
            <a:avLst/>
          </a:prstGeom>
          <a:noFill/>
          <a:ln>
            <a:noFill/>
          </a:ln>
        </p:spPr>
        <p:txBody>
          <a:bodyPr anchor="b"/>
          <a:p>
            <a:pPr algn="r">
              <a:lnSpc>
                <a:spcPct val="100000"/>
              </a:lnSpc>
            </a:pPr>
            <a:fld id="{CD4FE669-6A1D-4616-9130-FA524B1C65F3}"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TextShape 1"/>
          <p:cNvSpPr txBox="1"/>
          <p:nvPr/>
        </p:nvSpPr>
        <p:spPr>
          <a:xfrm>
            <a:off x="5179320" y="0"/>
            <a:ext cx="3962160" cy="342720"/>
          </a:xfrm>
          <a:prstGeom prst="rect">
            <a:avLst/>
          </a:prstGeom>
          <a:noFill/>
          <a:ln>
            <a:noFill/>
          </a:ln>
        </p:spPr>
        <p:txBody>
          <a:bodyPr/>
          <a:p>
            <a:pPr algn="r">
              <a:lnSpc>
                <a:spcPct val="100000"/>
              </a:lnSpc>
            </a:pPr>
            <a:fld id="{9ED66DE7-1711-4085-A715-29DC19A0A3EB}" type="datetime1">
              <a:rPr b="0" lang="en-US" sz="1200" spc="-1" strike="noStrike">
                <a:latin typeface="Times New Roman"/>
              </a:rPr>
              <a:t>12/02/2021</a:t>
            </a:fld>
            <a:endParaRPr b="0" lang="en-US" sz="1200" spc="-1" strike="noStrike">
              <a:latin typeface="Times New Roman"/>
            </a:endParaRPr>
          </a:p>
        </p:txBody>
      </p:sp>
      <p:sp>
        <p:nvSpPr>
          <p:cNvPr id="454" name="TextShape 2"/>
          <p:cNvSpPr txBox="1"/>
          <p:nvPr/>
        </p:nvSpPr>
        <p:spPr>
          <a:xfrm>
            <a:off x="5179320" y="6513840"/>
            <a:ext cx="3962160" cy="342720"/>
          </a:xfrm>
          <a:prstGeom prst="rect">
            <a:avLst/>
          </a:prstGeom>
          <a:noFill/>
          <a:ln>
            <a:noFill/>
          </a:ln>
        </p:spPr>
        <p:txBody>
          <a:bodyPr anchor="b"/>
          <a:p>
            <a:pPr algn="r">
              <a:lnSpc>
                <a:spcPct val="100000"/>
              </a:lnSpc>
            </a:pPr>
            <a:fld id="{CD0DA53A-441A-4422-9C5A-536C1BAEB74D}" type="slidenum">
              <a:rPr b="0" lang="en-US" sz="1200" spc="-1" strike="noStrike">
                <a:latin typeface="Times New Roman"/>
              </a:rPr>
              <a:t>&lt;number&gt;</a:t>
            </a:fld>
            <a:endParaRPr b="0" lang="en-US" sz="1200" spc="-1" strike="noStrike">
              <a:latin typeface="Times New Roman"/>
            </a:endParaRPr>
          </a:p>
        </p:txBody>
      </p:sp>
      <p:sp>
        <p:nvSpPr>
          <p:cNvPr id="455" name="PlaceHolder 3"/>
          <p:cNvSpPr>
            <a:spLocks noGrp="1"/>
          </p:cNvSpPr>
          <p:nvPr>
            <p:ph type="sldImg"/>
          </p:nvPr>
        </p:nvSpPr>
        <p:spPr>
          <a:xfrm>
            <a:off x="2857680" y="514440"/>
            <a:ext cx="3428640" cy="2571480"/>
          </a:xfrm>
          <a:prstGeom prst="rect">
            <a:avLst/>
          </a:prstGeom>
        </p:spPr>
      </p:sp>
      <p:sp>
        <p:nvSpPr>
          <p:cNvPr id="456" name="PlaceHolder 4"/>
          <p:cNvSpPr>
            <a:spLocks noGrp="1"/>
          </p:cNvSpPr>
          <p:nvPr>
            <p:ph type="body"/>
          </p:nvPr>
        </p:nvSpPr>
        <p:spPr>
          <a:xfrm>
            <a:off x="914400" y="3257640"/>
            <a:ext cx="7314840" cy="3085920"/>
          </a:xfrm>
          <a:prstGeom prst="rect">
            <a:avLst/>
          </a:prstGeom>
        </p:spPr>
        <p:txBody>
          <a:bodyPr/>
          <a:p>
            <a:pPr>
              <a:lnSpc>
                <a:spcPct val="100000"/>
              </a:lnSpc>
            </a:pPr>
            <a:r>
              <a:rPr b="0" lang="en-US" sz="1200" spc="-1" strike="noStrike">
                <a:latin typeface="Arial"/>
              </a:rPr>
              <a:t>Average case will also be quadratic, just with smaller constant.</a:t>
            </a:r>
            <a:endParaRPr b="0" lang="en-US" sz="1200" spc="-1" strike="noStrike">
              <a:latin typeface="Arial"/>
            </a:endParaRPr>
          </a:p>
          <a:p>
            <a:pPr>
              <a:lnSpc>
                <a:spcPct val="100000"/>
              </a:lnSpc>
            </a:pPr>
            <a:r>
              <a:rPr b="0" lang="en-US" sz="1200" spc="-1" strike="noStrike">
                <a:latin typeface="Arial"/>
              </a:rPr>
              <a:t>Remove is no better than peek(), because we need to </a:t>
            </a:r>
            <a:endParaRPr b="0" lang="en-US" sz="12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TextShape 1"/>
          <p:cNvSpPr txBox="1"/>
          <p:nvPr/>
        </p:nvSpPr>
        <p:spPr>
          <a:xfrm>
            <a:off x="5179320" y="0"/>
            <a:ext cx="3962160" cy="342720"/>
          </a:xfrm>
          <a:prstGeom prst="rect">
            <a:avLst/>
          </a:prstGeom>
          <a:noFill/>
          <a:ln>
            <a:noFill/>
          </a:ln>
        </p:spPr>
        <p:txBody>
          <a:bodyPr/>
          <a:p>
            <a:pPr algn="r">
              <a:lnSpc>
                <a:spcPct val="100000"/>
              </a:lnSpc>
            </a:pPr>
            <a:fld id="{E10ADDCD-A0B3-4213-B8A5-2F739A71813B}" type="datetime1">
              <a:rPr b="0" lang="en-US" sz="1200" spc="-1" strike="noStrike">
                <a:latin typeface="Times New Roman"/>
              </a:rPr>
              <a:t>12/02/2021</a:t>
            </a:fld>
            <a:endParaRPr b="0" lang="en-US" sz="1200" spc="-1" strike="noStrike">
              <a:latin typeface="Times New Roman"/>
            </a:endParaRPr>
          </a:p>
        </p:txBody>
      </p:sp>
      <p:sp>
        <p:nvSpPr>
          <p:cNvPr id="458" name="TextShape 2"/>
          <p:cNvSpPr txBox="1"/>
          <p:nvPr/>
        </p:nvSpPr>
        <p:spPr>
          <a:xfrm>
            <a:off x="5179320" y="6513840"/>
            <a:ext cx="3962160" cy="342720"/>
          </a:xfrm>
          <a:prstGeom prst="rect">
            <a:avLst/>
          </a:prstGeom>
          <a:noFill/>
          <a:ln>
            <a:noFill/>
          </a:ln>
        </p:spPr>
        <p:txBody>
          <a:bodyPr anchor="b"/>
          <a:p>
            <a:pPr algn="r">
              <a:lnSpc>
                <a:spcPct val="100000"/>
              </a:lnSpc>
            </a:pPr>
            <a:fld id="{55479E95-4413-4FE3-BC5B-F9D1FC8D9E7B}" type="slidenum">
              <a:rPr b="0" lang="en-US" sz="1200" spc="-1" strike="noStrike">
                <a:latin typeface="Times New Roman"/>
              </a:rPr>
              <a:t>&lt;number&gt;</a:t>
            </a:fld>
            <a:endParaRPr b="0" lang="en-US" sz="1200" spc="-1" strike="noStrike">
              <a:latin typeface="Times New Roman"/>
            </a:endParaRPr>
          </a:p>
        </p:txBody>
      </p:sp>
      <p:sp>
        <p:nvSpPr>
          <p:cNvPr id="459" name="PlaceHolder 3"/>
          <p:cNvSpPr>
            <a:spLocks noGrp="1"/>
          </p:cNvSpPr>
          <p:nvPr>
            <p:ph type="sldImg"/>
          </p:nvPr>
        </p:nvSpPr>
        <p:spPr>
          <a:xfrm>
            <a:off x="2857680" y="514440"/>
            <a:ext cx="3428640" cy="2571480"/>
          </a:xfrm>
          <a:prstGeom prst="rect">
            <a:avLst/>
          </a:prstGeom>
        </p:spPr>
      </p:sp>
      <p:sp>
        <p:nvSpPr>
          <p:cNvPr id="460" name="PlaceHolder 4"/>
          <p:cNvSpPr>
            <a:spLocks noGrp="1"/>
          </p:cNvSpPr>
          <p:nvPr>
            <p:ph type="body"/>
          </p:nvPr>
        </p:nvSpPr>
        <p:spPr>
          <a:xfrm>
            <a:off x="914400" y="3257640"/>
            <a:ext cx="7314840" cy="3085920"/>
          </a:xfrm>
          <a:prstGeom prst="rect">
            <a:avLst/>
          </a:prstGeom>
        </p:spPr>
        <p:txBody>
          <a:bodyPr/>
          <a:p>
            <a:endParaRPr b="0" lang="en-US"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15588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57"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58" name="PlaceHolder 4"/>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3" name="PlaceHolder 4"/>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4" name="PlaceHolder 5"/>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9" name="PlaceHolder 5"/>
          <p:cNvSpPr>
            <a:spLocks noGrp="1"/>
          </p:cNvSpPr>
          <p:nvPr>
            <p:ph type="body"/>
          </p:nvPr>
        </p:nvSpPr>
        <p:spPr>
          <a:xfrm>
            <a:off x="45720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81" name="PlaceHolder 7"/>
          <p:cNvSpPr>
            <a:spLocks noGrp="1"/>
          </p:cNvSpPr>
          <p:nvPr>
            <p:ph type="body"/>
          </p:nvPr>
        </p:nvSpPr>
        <p:spPr>
          <a:xfrm>
            <a:off x="602208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91"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93" name="PlaceHolder 2"/>
          <p:cNvSpPr>
            <a:spLocks noGrp="1"/>
          </p:cNvSpPr>
          <p:nvPr>
            <p:ph type="body"/>
          </p:nvPr>
        </p:nvSpPr>
        <p:spPr>
          <a:xfrm>
            <a:off x="457200" y="1600200"/>
            <a:ext cx="822924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95"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96"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457200" y="-15588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00"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01"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02" name="PlaceHolder 4"/>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04"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05"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06"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08"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09"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10" name="PlaceHolder 4"/>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12" name="PlaceHolder 2"/>
          <p:cNvSpPr>
            <a:spLocks noGrp="1"/>
          </p:cNvSpPr>
          <p:nvPr>
            <p:ph type="body"/>
          </p:nvPr>
        </p:nvSpPr>
        <p:spPr>
          <a:xfrm>
            <a:off x="457200" y="160020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13" name="PlaceHolder 3"/>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15"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16"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17" name="PlaceHolder 4"/>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18" name="PlaceHolder 5"/>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20" name="PlaceHolder 2"/>
          <p:cNvSpPr>
            <a:spLocks noGrp="1"/>
          </p:cNvSpPr>
          <p:nvPr>
            <p:ph type="body"/>
          </p:nvPr>
        </p:nvSpPr>
        <p:spPr>
          <a:xfrm>
            <a:off x="45720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21" name="PlaceHolder 3"/>
          <p:cNvSpPr>
            <a:spLocks noGrp="1"/>
          </p:cNvSpPr>
          <p:nvPr>
            <p:ph type="body"/>
          </p:nvPr>
        </p:nvSpPr>
        <p:spPr>
          <a:xfrm>
            <a:off x="323964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22" name="PlaceHolder 4"/>
          <p:cNvSpPr>
            <a:spLocks noGrp="1"/>
          </p:cNvSpPr>
          <p:nvPr>
            <p:ph type="body"/>
          </p:nvPr>
        </p:nvSpPr>
        <p:spPr>
          <a:xfrm>
            <a:off x="602208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23" name="PlaceHolder 5"/>
          <p:cNvSpPr>
            <a:spLocks noGrp="1"/>
          </p:cNvSpPr>
          <p:nvPr>
            <p:ph type="body"/>
          </p:nvPr>
        </p:nvSpPr>
        <p:spPr>
          <a:xfrm>
            <a:off x="45720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24" name="PlaceHolder 6"/>
          <p:cNvSpPr>
            <a:spLocks noGrp="1"/>
          </p:cNvSpPr>
          <p:nvPr>
            <p:ph type="body"/>
          </p:nvPr>
        </p:nvSpPr>
        <p:spPr>
          <a:xfrm>
            <a:off x="323964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25" name="PlaceHolder 7"/>
          <p:cNvSpPr>
            <a:spLocks noGrp="1"/>
          </p:cNvSpPr>
          <p:nvPr>
            <p:ph type="body"/>
          </p:nvPr>
        </p:nvSpPr>
        <p:spPr>
          <a:xfrm>
            <a:off x="602208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15588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6"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1558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0" y="6549120"/>
            <a:ext cx="9143640" cy="308520"/>
          </a:xfrm>
          <a:prstGeom prst="rect">
            <a:avLst/>
          </a:prstGeom>
          <a:solidFill>
            <a:srgbClr val="990000"/>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 name="CustomShape 2"/>
          <p:cNvSpPr/>
          <p:nvPr/>
        </p:nvSpPr>
        <p:spPr>
          <a:xfrm>
            <a:off x="0" y="-10800"/>
            <a:ext cx="9143640" cy="852120"/>
          </a:xfrm>
          <a:prstGeom prst="rect">
            <a:avLst/>
          </a:prstGeom>
          <a:solidFill>
            <a:srgbClr val="990000"/>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 name="CustomShape 3"/>
          <p:cNvSpPr/>
          <p:nvPr/>
        </p:nvSpPr>
        <p:spPr>
          <a:xfrm>
            <a:off x="8626320" y="6513840"/>
            <a:ext cx="449640" cy="333720"/>
          </a:xfrm>
          <a:prstGeom prst="rect">
            <a:avLst/>
          </a:prstGeom>
          <a:noFill/>
          <a:ln>
            <a:noFill/>
          </a:ln>
        </p:spPr>
        <p:style>
          <a:lnRef idx="0"/>
          <a:fillRef idx="0"/>
          <a:effectRef idx="0"/>
          <a:fontRef idx="minor"/>
        </p:style>
        <p:txBody>
          <a:bodyPr lIns="90000" rIns="90000" tIns="45000" bIns="45000"/>
          <a:p>
            <a:pPr>
              <a:lnSpc>
                <a:spcPct val="100000"/>
              </a:lnSpc>
            </a:pPr>
            <a:fld id="{D94CBA85-7A90-49CE-B338-D9D64FABA5DA}" type="slidenum">
              <a:rPr b="0" lang="en-US" sz="1600" spc="-1" strike="noStrike">
                <a:solidFill>
                  <a:srgbClr val="ffffff"/>
                </a:solidFill>
                <a:latin typeface="Calibri"/>
              </a:rPr>
              <a:t>&lt;number&gt;</a:t>
            </a:fld>
            <a:endParaRPr b="0" lang="en-US" sz="1600" spc="-1" strike="noStrike">
              <a:latin typeface="Arial"/>
            </a:endParaRPr>
          </a:p>
        </p:txBody>
      </p:sp>
      <p:sp>
        <p:nvSpPr>
          <p:cNvPr id="3" name="PlaceHolder 4"/>
          <p:cNvSpPr>
            <a:spLocks noGrp="1"/>
          </p:cNvSpPr>
          <p:nvPr>
            <p:ph type="title"/>
          </p:nvPr>
        </p:nvSpPr>
        <p:spPr>
          <a:xfrm>
            <a:off x="685800" y="2130480"/>
            <a:ext cx="7772040" cy="1469520"/>
          </a:xfrm>
          <a:prstGeom prst="rect">
            <a:avLst/>
          </a:prstGeom>
        </p:spPr>
        <p:txBody>
          <a:bodyPr anchor="ctr"/>
          <a:p>
            <a:pPr algn="ctr">
              <a:lnSpc>
                <a:spcPct val="100000"/>
              </a:lnSpc>
            </a:pPr>
            <a:r>
              <a:rPr b="0" lang="en-US" sz="4400" spc="-1" strike="noStrike">
                <a:solidFill>
                  <a:srgbClr val="000000"/>
                </a:solidFill>
                <a:latin typeface="Calibri"/>
              </a:rPr>
              <a:t>Click to </a:t>
            </a:r>
            <a:r>
              <a:rPr b="0" lang="en-US" sz="4400" spc="-1" strike="noStrike">
                <a:solidFill>
                  <a:srgbClr val="000000"/>
                </a:solidFill>
                <a:latin typeface="Calibri"/>
              </a:rPr>
              <a:t>edit </a:t>
            </a:r>
            <a:r>
              <a:rPr b="0" lang="en-US" sz="4400" spc="-1" strike="noStrike">
                <a:solidFill>
                  <a:srgbClr val="000000"/>
                </a:solidFill>
                <a:latin typeface="Calibri"/>
              </a:rPr>
              <a:t>Master </a:t>
            </a:r>
            <a:r>
              <a:rPr b="0" lang="en-US" sz="4400" spc="-1" strike="noStrike">
                <a:solidFill>
                  <a:srgbClr val="000000"/>
                </a:solidFill>
                <a:latin typeface="Calibri"/>
              </a:rPr>
              <a:t>title </a:t>
            </a:r>
            <a:r>
              <a:rPr b="0" lang="en-US" sz="4400" spc="-1" strike="noStrike">
                <a:solidFill>
                  <a:srgbClr val="000000"/>
                </a:solidFill>
                <a:latin typeface="Calibri"/>
              </a:rPr>
              <a:t>style</a:t>
            </a:r>
            <a:endParaRPr b="0" lang="en-US" sz="4400" spc="-1" strike="noStrike">
              <a:solidFill>
                <a:srgbClr val="000000"/>
              </a:solidFill>
              <a:latin typeface="Calibri"/>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CustomShape 1"/>
          <p:cNvSpPr/>
          <p:nvPr/>
        </p:nvSpPr>
        <p:spPr>
          <a:xfrm>
            <a:off x="0" y="6549120"/>
            <a:ext cx="9143640" cy="308520"/>
          </a:xfrm>
          <a:prstGeom prst="rect">
            <a:avLst/>
          </a:prstGeom>
          <a:solidFill>
            <a:srgbClr val="990000"/>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2" name="CustomShape 2"/>
          <p:cNvSpPr/>
          <p:nvPr/>
        </p:nvSpPr>
        <p:spPr>
          <a:xfrm>
            <a:off x="0" y="-10800"/>
            <a:ext cx="9143640" cy="852120"/>
          </a:xfrm>
          <a:prstGeom prst="rect">
            <a:avLst/>
          </a:prstGeom>
          <a:solidFill>
            <a:srgbClr val="990000"/>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3" name="CustomShape 3"/>
          <p:cNvSpPr/>
          <p:nvPr/>
        </p:nvSpPr>
        <p:spPr>
          <a:xfrm>
            <a:off x="8626320" y="6513840"/>
            <a:ext cx="449640" cy="333720"/>
          </a:xfrm>
          <a:prstGeom prst="rect">
            <a:avLst/>
          </a:prstGeom>
          <a:noFill/>
          <a:ln>
            <a:noFill/>
          </a:ln>
        </p:spPr>
        <p:style>
          <a:lnRef idx="0"/>
          <a:fillRef idx="0"/>
          <a:effectRef idx="0"/>
          <a:fontRef idx="minor"/>
        </p:style>
        <p:txBody>
          <a:bodyPr lIns="90000" rIns="90000" tIns="45000" bIns="45000"/>
          <a:p>
            <a:pPr>
              <a:lnSpc>
                <a:spcPct val="100000"/>
              </a:lnSpc>
            </a:pPr>
            <a:fld id="{2060EEA5-CAD4-4EF1-87BA-5D95F3ECFAAF}" type="slidenum">
              <a:rPr b="0" lang="en-US" sz="1600" spc="-1" strike="noStrike">
                <a:solidFill>
                  <a:srgbClr val="ffffff"/>
                </a:solidFill>
                <a:latin typeface="Calibri"/>
              </a:rPr>
              <a:t>&lt;number&gt;</a:t>
            </a:fld>
            <a:endParaRPr b="0" lang="en-US" sz="1600" spc="-1" strike="noStrike">
              <a:latin typeface="Arial"/>
            </a:endParaRPr>
          </a:p>
        </p:txBody>
      </p:sp>
      <p:sp>
        <p:nvSpPr>
          <p:cNvPr id="44" name="PlaceHolder 4"/>
          <p:cNvSpPr>
            <a:spLocks noGrp="1"/>
          </p:cNvSpPr>
          <p:nvPr>
            <p:ph type="title"/>
          </p:nvPr>
        </p:nvSpPr>
        <p:spPr>
          <a:xfrm>
            <a:off x="457200" y="-155880"/>
            <a:ext cx="8229240" cy="1142640"/>
          </a:xfrm>
          <a:prstGeom prst="rect">
            <a:avLst/>
          </a:prstGeom>
        </p:spPr>
        <p:txBody>
          <a:bodyPr anchor="ctr"/>
          <a:p>
            <a:pPr algn="ctr">
              <a:lnSpc>
                <a:spcPct val="100000"/>
              </a:lnSpc>
            </a:pPr>
            <a:r>
              <a:rPr b="0" lang="en-US" sz="4400" spc="-1" strike="noStrike">
                <a:solidFill>
                  <a:srgbClr val="ffffff"/>
                </a:solidFill>
                <a:latin typeface="Calibri"/>
              </a:rPr>
              <a:t>Click to edit Master title </a:t>
            </a:r>
            <a:r>
              <a:rPr b="0" lang="en-US" sz="4400" spc="-1" strike="noStrike">
                <a:solidFill>
                  <a:srgbClr val="ffffff"/>
                </a:solidFill>
                <a:latin typeface="Calibri"/>
              </a:rPr>
              <a:t>style</a:t>
            </a:r>
            <a:endParaRPr b="0" lang="en-US" sz="4400" spc="-1" strike="noStrike">
              <a:solidFill>
                <a:srgbClr val="000000"/>
              </a:solidFill>
              <a:latin typeface="Calibri"/>
            </a:endParaRPr>
          </a:p>
        </p:txBody>
      </p:sp>
      <p:sp>
        <p:nvSpPr>
          <p:cNvPr id="45" name="PlaceHolder 5"/>
          <p:cNvSpPr>
            <a:spLocks noGrp="1"/>
          </p:cNvSpPr>
          <p:nvPr>
            <p:ph type="body"/>
          </p:nvPr>
        </p:nvSpPr>
        <p:spPr>
          <a:xfrm>
            <a:off x="457200" y="1600200"/>
            <a:ext cx="8229240" cy="4525560"/>
          </a:xfrm>
          <a:prstGeom prst="rect">
            <a:avLst/>
          </a:prstGeom>
        </p:spPr>
        <p:txBody>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Click to edit Master text styles</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Second level</a:t>
            </a:r>
            <a:endParaRPr b="0" lang="en-US"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n-US" sz="2400" spc="-1" strike="noStrike">
                <a:solidFill>
                  <a:srgbClr val="000000"/>
                </a:solidFill>
                <a:latin typeface="Calibri"/>
              </a:rPr>
              <a:t>Third level</a:t>
            </a:r>
            <a:endParaRPr b="0" lang="en-US"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n-US" sz="2000" spc="-1" strike="noStrike">
                <a:solidFill>
                  <a:srgbClr val="000000"/>
                </a:solidFill>
                <a:latin typeface="Calibri"/>
              </a:rPr>
              <a:t>Fourth level</a:t>
            </a:r>
            <a:endParaRPr b="0" lang="en-US"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n-US" sz="2000" spc="-1" strike="noStrike">
                <a:solidFill>
                  <a:srgbClr val="000000"/>
                </a:solidFill>
                <a:latin typeface="Calibri"/>
              </a:rPr>
              <a:t>Fifth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CustomShape 1"/>
          <p:cNvSpPr/>
          <p:nvPr/>
        </p:nvSpPr>
        <p:spPr>
          <a:xfrm>
            <a:off x="0" y="6549120"/>
            <a:ext cx="9143640" cy="308520"/>
          </a:xfrm>
          <a:prstGeom prst="rect">
            <a:avLst/>
          </a:prstGeom>
          <a:solidFill>
            <a:srgbClr val="990000"/>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3" name="CustomShape 2"/>
          <p:cNvSpPr/>
          <p:nvPr/>
        </p:nvSpPr>
        <p:spPr>
          <a:xfrm>
            <a:off x="0" y="-10800"/>
            <a:ext cx="9143640" cy="852120"/>
          </a:xfrm>
          <a:prstGeom prst="rect">
            <a:avLst/>
          </a:prstGeom>
          <a:solidFill>
            <a:srgbClr val="990000"/>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4" name="CustomShape 3"/>
          <p:cNvSpPr/>
          <p:nvPr/>
        </p:nvSpPr>
        <p:spPr>
          <a:xfrm>
            <a:off x="8626320" y="6513840"/>
            <a:ext cx="449640" cy="333720"/>
          </a:xfrm>
          <a:prstGeom prst="rect">
            <a:avLst/>
          </a:prstGeom>
          <a:noFill/>
          <a:ln>
            <a:noFill/>
          </a:ln>
        </p:spPr>
        <p:style>
          <a:lnRef idx="0"/>
          <a:fillRef idx="0"/>
          <a:effectRef idx="0"/>
          <a:fontRef idx="minor"/>
        </p:style>
        <p:txBody>
          <a:bodyPr lIns="90000" rIns="90000" tIns="45000" bIns="45000"/>
          <a:p>
            <a:pPr>
              <a:lnSpc>
                <a:spcPct val="100000"/>
              </a:lnSpc>
            </a:pPr>
            <a:fld id="{270391C7-89E9-4B92-8126-067022E84315}" type="slidenum">
              <a:rPr b="0" lang="en-US" sz="1600" spc="-1" strike="noStrike">
                <a:solidFill>
                  <a:srgbClr val="ffffff"/>
                </a:solidFill>
                <a:latin typeface="Calibri"/>
              </a:rPr>
              <a:t>&lt;number&gt;</a:t>
            </a:fld>
            <a:endParaRPr b="0" lang="en-US" sz="1600" spc="-1" strike="noStrike">
              <a:latin typeface="Arial"/>
            </a:endParaRPr>
          </a:p>
        </p:txBody>
      </p:sp>
      <p:sp>
        <p:nvSpPr>
          <p:cNvPr id="85" name="PlaceHolder 4"/>
          <p:cNvSpPr>
            <a:spLocks noGrp="1"/>
          </p:cNvSpPr>
          <p:nvPr>
            <p:ph type="title"/>
          </p:nvPr>
        </p:nvSpPr>
        <p:spPr>
          <a:xfrm>
            <a:off x="685800" y="609480"/>
            <a:ext cx="7772040" cy="1142640"/>
          </a:xfrm>
          <a:prstGeom prst="rect">
            <a:avLst/>
          </a:prstGeom>
        </p:spPr>
        <p:txBody>
          <a:bodyPr anchor="ctr"/>
          <a:p>
            <a:pPr algn="ctr">
              <a:lnSpc>
                <a:spcPct val="100000"/>
              </a:lnSpc>
            </a:pPr>
            <a:r>
              <a:rPr b="0" lang="en-US" sz="4400" spc="-1" strike="noStrike">
                <a:solidFill>
                  <a:srgbClr val="ffffff"/>
                </a:solidFill>
                <a:latin typeface="Calibri"/>
              </a:rPr>
              <a:t>Click to edit Master title style</a:t>
            </a:r>
            <a:endParaRPr b="0" lang="en-US" sz="4400" spc="-1" strike="noStrike">
              <a:solidFill>
                <a:srgbClr val="000000"/>
              </a:solidFill>
              <a:latin typeface="Calibri"/>
            </a:endParaRPr>
          </a:p>
        </p:txBody>
      </p:sp>
      <p:sp>
        <p:nvSpPr>
          <p:cNvPr id="86" name="PlaceHolder 5"/>
          <p:cNvSpPr>
            <a:spLocks noGrp="1"/>
          </p:cNvSpPr>
          <p:nvPr>
            <p:ph type="body"/>
          </p:nvPr>
        </p:nvSpPr>
        <p:spPr>
          <a:xfrm>
            <a:off x="685800" y="1981080"/>
            <a:ext cx="3809520" cy="4114440"/>
          </a:xfrm>
          <a:prstGeom prst="rect">
            <a:avLst/>
          </a:prstGeom>
        </p:spPr>
        <p:txBody>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Click to edit Master text styles</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Second level</a:t>
            </a:r>
            <a:endParaRPr b="0" lang="en-US"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n-US" sz="2400" spc="-1" strike="noStrike">
                <a:solidFill>
                  <a:srgbClr val="000000"/>
                </a:solidFill>
                <a:latin typeface="Calibri"/>
              </a:rPr>
              <a:t>Third level</a:t>
            </a:r>
            <a:endParaRPr b="0" lang="en-US"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n-US" sz="2000" spc="-1" strike="noStrike">
                <a:solidFill>
                  <a:srgbClr val="000000"/>
                </a:solidFill>
                <a:latin typeface="Calibri"/>
              </a:rPr>
              <a:t>Fourth level</a:t>
            </a:r>
            <a:endParaRPr b="0" lang="en-US"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n-US" sz="2000" spc="-1" strike="noStrike">
                <a:solidFill>
                  <a:srgbClr val="000000"/>
                </a:solidFill>
                <a:latin typeface="Calibri"/>
              </a:rPr>
              <a:t>Fifth level</a:t>
            </a:r>
            <a:endParaRPr b="0" lang="en-US" sz="2000" spc="-1" strike="noStrike">
              <a:solidFill>
                <a:srgbClr val="000000"/>
              </a:solidFill>
              <a:latin typeface="Calibri"/>
            </a:endParaRPr>
          </a:p>
        </p:txBody>
      </p:sp>
      <p:sp>
        <p:nvSpPr>
          <p:cNvPr id="87" name="PlaceHolder 6"/>
          <p:cNvSpPr>
            <a:spLocks noGrp="1"/>
          </p:cNvSpPr>
          <p:nvPr>
            <p:ph type="body"/>
          </p:nvPr>
        </p:nvSpPr>
        <p:spPr>
          <a:xfrm>
            <a:off x="4648320" y="1981080"/>
            <a:ext cx="3809520" cy="4114440"/>
          </a:xfrm>
          <a:prstGeom prst="rect">
            <a:avLst/>
          </a:prstGeom>
        </p:spPr>
        <p:txBody>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Click to edit Master text styles</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Second level</a:t>
            </a:r>
            <a:endParaRPr b="0" lang="en-US"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n-US" sz="2400" spc="-1" strike="noStrike">
                <a:solidFill>
                  <a:srgbClr val="000000"/>
                </a:solidFill>
                <a:latin typeface="Calibri"/>
              </a:rPr>
              <a:t>Third level</a:t>
            </a:r>
            <a:endParaRPr b="0" lang="en-US"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n-US" sz="2000" spc="-1" strike="noStrike">
                <a:solidFill>
                  <a:srgbClr val="000000"/>
                </a:solidFill>
                <a:latin typeface="Calibri"/>
              </a:rPr>
              <a:t>Fourth level</a:t>
            </a:r>
            <a:endParaRPr b="0" lang="en-US"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n-US" sz="2000" spc="-1" strike="noStrike">
                <a:solidFill>
                  <a:srgbClr val="000000"/>
                </a:solidFill>
                <a:latin typeface="Calibri"/>
              </a:rPr>
              <a:t>Fifth level</a:t>
            </a:r>
            <a:endParaRPr b="0" lang="en-US" sz="2000" spc="-1" strike="noStrike">
              <a:solidFill>
                <a:srgbClr val="000000"/>
              </a:solidFill>
              <a:latin typeface="Calibri"/>
            </a:endParaRPr>
          </a:p>
        </p:txBody>
      </p:sp>
      <p:sp>
        <p:nvSpPr>
          <p:cNvPr id="88" name="PlaceHolder 7"/>
          <p:cNvSpPr>
            <a:spLocks noGrp="1"/>
          </p:cNvSpPr>
          <p:nvPr>
            <p:ph type="dt"/>
          </p:nvPr>
        </p:nvSpPr>
        <p:spPr>
          <a:xfrm>
            <a:off x="685800" y="6248520"/>
            <a:ext cx="1904760" cy="456840"/>
          </a:xfrm>
          <a:prstGeom prst="rect">
            <a:avLst/>
          </a:prstGeom>
        </p:spPr>
        <p:txBody>
          <a:bodyPr lIns="90000" rIns="90000" tIns="45000" bIns="45000"/>
          <a:p>
            <a:endParaRPr b="0" lang="en-US" sz="2400" spc="-1" strike="noStrike">
              <a:latin typeface="Times New Roman"/>
            </a:endParaRPr>
          </a:p>
        </p:txBody>
      </p:sp>
      <p:sp>
        <p:nvSpPr>
          <p:cNvPr id="89" name="PlaceHolder 8"/>
          <p:cNvSpPr>
            <a:spLocks noGrp="1"/>
          </p:cNvSpPr>
          <p:nvPr>
            <p:ph type="ftr"/>
          </p:nvPr>
        </p:nvSpPr>
        <p:spPr>
          <a:xfrm>
            <a:off x="3124080" y="6248520"/>
            <a:ext cx="2895120" cy="456840"/>
          </a:xfrm>
          <a:prstGeom prst="rect">
            <a:avLst/>
          </a:prstGeom>
        </p:spPr>
        <p:txBody>
          <a:bodyPr lIns="90000" rIns="90000" tIns="45000" bIns="45000"/>
          <a:p>
            <a:endParaRPr b="0" lang="en-US" sz="2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wmf"/><Relationship Id="rId3" Type="http://schemas.openxmlformats.org/officeDocument/2006/relationships/image" Target="../media/image19.wmf"/><Relationship Id="rId4" Type="http://schemas.openxmlformats.org/officeDocument/2006/relationships/slideLayout" Target="../slideLayouts/slideLayout13.xml"/><Relationship Id="rId5"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wmf"/><Relationship Id="rId3" Type="http://schemas.openxmlformats.org/officeDocument/2006/relationships/image" Target="../media/image22.wmf"/><Relationship Id="rId4" Type="http://schemas.openxmlformats.org/officeDocument/2006/relationships/image" Target="../media/image23.png"/><Relationship Id="rId5" Type="http://schemas.openxmlformats.org/officeDocument/2006/relationships/image" Target="../media/image24.wmf"/><Relationship Id="rId6" Type="http://schemas.openxmlformats.org/officeDocument/2006/relationships/image" Target="../media/image25.wmf"/><Relationship Id="rId7" Type="http://schemas.openxmlformats.org/officeDocument/2006/relationships/slideLayout" Target="../slideLayouts/slideLayout13.xml"/><Relationship Id="rId8"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6.wmf"/><Relationship Id="rId2" Type="http://schemas.openxmlformats.org/officeDocument/2006/relationships/slideLayout" Target="../slideLayouts/slideLayout13.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7.wmf"/><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8.wmf"/><Relationship Id="rId2" Type="http://schemas.openxmlformats.org/officeDocument/2006/relationships/slideLayout" Target="../slideLayouts/slideLayout13.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9.wmf"/><Relationship Id="rId2" Type="http://schemas.openxmlformats.org/officeDocument/2006/relationships/slideLayout" Target="../slideLayouts/slideLayout13.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slideLayout" Target="../slideLayouts/slideLayout13.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32.tif"/><Relationship Id="rId2" Type="http://schemas.openxmlformats.org/officeDocument/2006/relationships/slideLayout" Target="../slideLayouts/slideLayout25.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33.wmf"/><Relationship Id="rId2" Type="http://schemas.openxmlformats.org/officeDocument/2006/relationships/slideLayout" Target="../slideLayouts/slideLayout13.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34.wmf"/><Relationship Id="rId2" Type="http://schemas.openxmlformats.org/officeDocument/2006/relationships/slideLayout" Target="../slideLayouts/slideLayout13.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35.wmf"/><Relationship Id="rId2" Type="http://schemas.openxmlformats.org/officeDocument/2006/relationships/slideLayout" Target="../slideLayouts/slideLayout13.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36.wmf"/><Relationship Id="rId2" Type="http://schemas.openxmlformats.org/officeDocument/2006/relationships/slideLayout" Target="../slideLayouts/slideLayout13.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37.wmf"/><Relationship Id="rId2" Type="http://schemas.openxmlformats.org/officeDocument/2006/relationships/slideLayout" Target="../slideLayouts/slideLayout13.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8.wmf"/><Relationship Id="rId3" Type="http://schemas.openxmlformats.org/officeDocument/2006/relationships/oleObject" Target="../embeddings/oleObject2.bin"/><Relationship Id="rId4" Type="http://schemas.openxmlformats.org/officeDocument/2006/relationships/image" Target="../media/image39.wmf"/><Relationship Id="rId5" Type="http://schemas.openxmlformats.org/officeDocument/2006/relationships/oleObject" Target="../embeddings/oleObject3.bin"/><Relationship Id="rId6" Type="http://schemas.openxmlformats.org/officeDocument/2006/relationships/image" Target="../media/image40.wmf"/><Relationship Id="rId7" Type="http://schemas.openxmlformats.org/officeDocument/2006/relationships/slideLayout" Target="../slideLayouts/slideLayout25.xml"/><Relationship Id="rId8"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2.wmf"/><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41.tif"/><Relationship Id="rId2" Type="http://schemas.openxmlformats.org/officeDocument/2006/relationships/slideLayout" Target="../slideLayouts/slideLayout13.xml"/><Relationship Id="rId3"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42.tif"/><Relationship Id="rId2" Type="http://schemas.openxmlformats.org/officeDocument/2006/relationships/image" Target="../media/image43.tif"/><Relationship Id="rId3" Type="http://schemas.openxmlformats.org/officeDocument/2006/relationships/slideLayout" Target="../slideLayouts/slideLayout13.xml"/><Relationship Id="rId4"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44.tif"/><Relationship Id="rId2" Type="http://schemas.openxmlformats.org/officeDocument/2006/relationships/image" Target="../media/image45.tif"/><Relationship Id="rId3" Type="http://schemas.openxmlformats.org/officeDocument/2006/relationships/slideLayout" Target="../slideLayouts/slideLayout13.xml"/><Relationship Id="rId4"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slideLayout" Target="../slideLayouts/slideLayout13.xml"/><Relationship Id="rId6"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slideLayout" Target="../slideLayouts/slideLayout13.xml"/><Relationship Id="rId7"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 Id="rId3" Type="http://schemas.openxmlformats.org/officeDocument/2006/relationships/image" Target="../media/image15.wmf"/><Relationship Id="rId4" Type="http://schemas.openxmlformats.org/officeDocument/2006/relationships/image" Target="../media/image16.wmf"/><Relationship Id="rId5" Type="http://schemas.openxmlformats.org/officeDocument/2006/relationships/slideLayout" Target="../slideLayouts/slideLayout13.xml"/><Relationship Id="rId6"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extShape 1"/>
          <p:cNvSpPr txBox="1"/>
          <p:nvPr/>
        </p:nvSpPr>
        <p:spPr>
          <a:xfrm>
            <a:off x="0" y="776880"/>
            <a:ext cx="9143640" cy="1644840"/>
          </a:xfrm>
          <a:prstGeom prst="rect">
            <a:avLst/>
          </a:prstGeom>
          <a:noFill/>
          <a:ln>
            <a:noFill/>
          </a:ln>
        </p:spPr>
        <p:txBody>
          <a:bodyPr anchor="ctr"/>
          <a:p>
            <a:pPr algn="ctr">
              <a:lnSpc>
                <a:spcPct val="100000"/>
              </a:lnSpc>
            </a:pPr>
            <a:r>
              <a:rPr b="1" lang="en-US" sz="3200" spc="-1" strike="noStrike">
                <a:solidFill>
                  <a:srgbClr val="808080"/>
                </a:solidFill>
                <a:latin typeface="Calibri"/>
              </a:rPr>
              <a:t>CMPU-102 Fall 2021</a:t>
            </a:r>
            <a:br/>
            <a:r>
              <a:rPr b="1" lang="en-US" sz="3200" spc="-1" strike="noStrike">
                <a:solidFill>
                  <a:srgbClr val="808080"/>
                </a:solidFill>
                <a:latin typeface="Calibri"/>
              </a:rPr>
              <a:t>Data Structures and Algorithms</a:t>
            </a:r>
            <a:endParaRPr b="0" lang="en-US" sz="3200" spc="-1" strike="noStrike">
              <a:solidFill>
                <a:srgbClr val="000000"/>
              </a:solidFill>
              <a:latin typeface="Calibri"/>
            </a:endParaRPr>
          </a:p>
        </p:txBody>
      </p:sp>
      <p:sp>
        <p:nvSpPr>
          <p:cNvPr id="133" name="TextShape 2"/>
          <p:cNvSpPr txBox="1"/>
          <p:nvPr/>
        </p:nvSpPr>
        <p:spPr>
          <a:xfrm>
            <a:off x="1058400" y="5272920"/>
            <a:ext cx="6958080" cy="1271880"/>
          </a:xfrm>
          <a:prstGeom prst="rect">
            <a:avLst/>
          </a:prstGeom>
          <a:noFill/>
          <a:ln>
            <a:noFill/>
          </a:ln>
        </p:spPr>
        <p:txBody>
          <a:bodyPr/>
          <a:p>
            <a:pPr algn="ctr">
              <a:lnSpc>
                <a:spcPct val="100000"/>
              </a:lnSpc>
              <a:spcBef>
                <a:spcPts val="561"/>
              </a:spcBef>
            </a:pPr>
            <a:r>
              <a:rPr b="0" lang="en-US" sz="2800" spc="-1" strike="noStrike">
                <a:solidFill>
                  <a:srgbClr val="595959"/>
                </a:solidFill>
                <a:latin typeface="Calibri"/>
              </a:rPr>
              <a:t>Hannah Gommerstadt &amp; Rui Meireles</a:t>
            </a:r>
            <a:endParaRPr b="0" lang="en-US" sz="2800" spc="-1" strike="noStrike">
              <a:latin typeface="Arial"/>
            </a:endParaRPr>
          </a:p>
          <a:p>
            <a:pPr algn="ctr">
              <a:lnSpc>
                <a:spcPct val="100000"/>
              </a:lnSpc>
              <a:spcBef>
                <a:spcPts val="400"/>
              </a:spcBef>
            </a:pPr>
            <a:r>
              <a:rPr b="0" lang="en-US" sz="2000" spc="-1" strike="noStrike">
                <a:solidFill>
                  <a:srgbClr val="595959"/>
                </a:solidFill>
                <a:latin typeface="Calibri"/>
              </a:rPr>
              <a:t>Assistant Profs. of Computer Science, Vassar College, USA</a:t>
            </a:r>
            <a:endParaRPr b="0" lang="en-US" sz="2000" spc="-1" strike="noStrike">
              <a:latin typeface="Arial"/>
            </a:endParaRPr>
          </a:p>
        </p:txBody>
      </p:sp>
      <p:sp>
        <p:nvSpPr>
          <p:cNvPr id="134" name="CustomShape 3"/>
          <p:cNvSpPr/>
          <p:nvPr/>
        </p:nvSpPr>
        <p:spPr>
          <a:xfrm>
            <a:off x="8388000" y="6573960"/>
            <a:ext cx="634680" cy="300600"/>
          </a:xfrm>
          <a:prstGeom prst="rect">
            <a:avLst/>
          </a:prstGeom>
          <a:solidFill>
            <a:srgbClr val="990000"/>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35" name="CustomShape 4"/>
          <p:cNvSpPr/>
          <p:nvPr/>
        </p:nvSpPr>
        <p:spPr>
          <a:xfrm>
            <a:off x="209520" y="2852640"/>
            <a:ext cx="8505360" cy="1644840"/>
          </a:xfrm>
          <a:prstGeom prst="rect">
            <a:avLst/>
          </a:prstGeom>
          <a:noFill/>
          <a:ln>
            <a:noFill/>
          </a:ln>
        </p:spPr>
        <p:style>
          <a:lnRef idx="0"/>
          <a:fillRef idx="0"/>
          <a:effectRef idx="0"/>
          <a:fontRef idx="minor"/>
        </p:style>
        <p:txBody>
          <a:bodyPr anchor="ctr"/>
          <a:p>
            <a:pPr algn="ctr">
              <a:lnSpc>
                <a:spcPct val="100000"/>
              </a:lnSpc>
            </a:pPr>
            <a:r>
              <a:rPr b="1" lang="en-US" sz="4000" spc="-1" strike="noStrike">
                <a:solidFill>
                  <a:srgbClr val="000000"/>
                </a:solidFill>
                <a:latin typeface="Calibri"/>
              </a:rPr>
              <a:t>Lecture #12: Priority queues;</a:t>
            </a:r>
            <a:endParaRPr b="0" lang="en-US" sz="4000" spc="-1" strike="noStrike">
              <a:latin typeface="Arial"/>
            </a:endParaRPr>
          </a:p>
          <a:p>
            <a:pPr algn="ctr">
              <a:lnSpc>
                <a:spcPct val="100000"/>
              </a:lnSpc>
            </a:pPr>
            <a:r>
              <a:rPr b="1" lang="en-US" sz="4000" spc="-1" strike="noStrike">
                <a:solidFill>
                  <a:srgbClr val="808080"/>
                </a:solidFill>
                <a:latin typeface="Calibri"/>
              </a:rPr>
              <a:t>Sorting – insertion sort</a:t>
            </a:r>
            <a:endParaRPr b="0" lang="en-US" sz="4000" spc="-1" strike="noStrike">
              <a:latin typeface="Arial"/>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CustomShape 1"/>
          <p:cNvSpPr/>
          <p:nvPr/>
        </p:nvSpPr>
        <p:spPr>
          <a:xfrm>
            <a:off x="123120" y="1189440"/>
            <a:ext cx="8897040" cy="5493240"/>
          </a:xfrm>
          <a:prstGeom prst="rect">
            <a:avLst/>
          </a:prstGeom>
          <a:noFill/>
          <a:ln>
            <a:noFill/>
          </a:ln>
        </p:spPr>
        <p:style>
          <a:lnRef idx="0"/>
          <a:fillRef idx="0"/>
          <a:effectRef idx="0"/>
          <a:fontRef idx="minor"/>
        </p:style>
        <p:txBody>
          <a:bodyPr/>
          <a:p>
            <a:pPr marL="231840" indent="-231480">
              <a:lnSpc>
                <a:spcPct val="100000"/>
              </a:lnSpc>
              <a:spcBef>
                <a:spcPts val="479"/>
              </a:spcBef>
              <a:buClr>
                <a:srgbClr val="00b050"/>
              </a:buClr>
              <a:buFont typeface="Arial"/>
              <a:buChar char="•"/>
            </a:pPr>
            <a:r>
              <a:rPr b="0" lang="en-US" sz="2400" spc="-1" strike="noStrike">
                <a:solidFill>
                  <a:srgbClr val="00b050"/>
                </a:solidFill>
                <a:latin typeface="Courier Regular"/>
                <a:ea typeface="Courier New"/>
              </a:rPr>
              <a:t>E</a:t>
            </a:r>
            <a:r>
              <a:rPr b="0" lang="en-US" sz="2400" spc="-1" strike="noStrike">
                <a:solidFill>
                  <a:srgbClr val="000000"/>
                </a:solidFill>
                <a:latin typeface="Courier Regular"/>
                <a:ea typeface="Courier New"/>
              </a:rPr>
              <a:t> peek()</a:t>
            </a:r>
            <a:r>
              <a:rPr b="0" lang="en-US" sz="2400" spc="-1" strike="noStrike">
                <a:solidFill>
                  <a:srgbClr val="000000"/>
                </a:solidFill>
                <a:latin typeface="Calibri"/>
                <a:ea typeface="Courier New"/>
              </a:rPr>
              <a:t> – </a:t>
            </a:r>
            <a:r>
              <a:rPr b="0" lang="en-US" sz="2400" spc="-1" strike="noStrike">
                <a:solidFill>
                  <a:srgbClr val="000000"/>
                </a:solidFill>
                <a:latin typeface="Calibri"/>
                <a:ea typeface="Courier New"/>
              </a:rPr>
              <a:t>return highest-priority element</a:t>
            </a:r>
            <a:endParaRPr b="0" lang="en-US" sz="2400" spc="-1" strike="noStrike">
              <a:latin typeface="Arial"/>
            </a:endParaRPr>
          </a:p>
          <a:p>
            <a:pPr lvl="1" marL="514440" indent="-28224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Invariant: head index always refers to highest-priority element</a:t>
            </a:r>
            <a:endParaRPr b="0" lang="en-US" sz="2000" spc="-1" strike="noStrike">
              <a:latin typeface="Arial"/>
            </a:endParaRPr>
          </a:p>
          <a:p>
            <a:pPr lvl="1" marL="514440" indent="-28224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Corollary: operation boils down to indexed array access – constant time </a:t>
            </a:r>
            <a:endParaRPr b="0" lang="en-US" sz="2000" spc="-1" strike="noStrike">
              <a:latin typeface="Arial"/>
            </a:endParaRPr>
          </a:p>
          <a:p>
            <a:pPr>
              <a:lnSpc>
                <a:spcPct val="100000"/>
              </a:lnSpc>
              <a:spcBef>
                <a:spcPts val="439"/>
              </a:spcBef>
            </a:pPr>
            <a:endParaRPr b="0" lang="en-US" sz="2000" spc="-1" strike="noStrike">
              <a:latin typeface="Arial"/>
            </a:endParaRPr>
          </a:p>
          <a:p>
            <a:pPr>
              <a:lnSpc>
                <a:spcPct val="100000"/>
              </a:lnSpc>
              <a:spcBef>
                <a:spcPts val="360"/>
              </a:spcBef>
            </a:pPr>
            <a:endParaRPr b="0" lang="en-US" sz="2000" spc="-1" strike="noStrike">
              <a:latin typeface="Arial"/>
            </a:endParaRPr>
          </a:p>
          <a:p>
            <a:pPr>
              <a:lnSpc>
                <a:spcPct val="100000"/>
              </a:lnSpc>
              <a:spcBef>
                <a:spcPts val="320"/>
              </a:spcBef>
            </a:pPr>
            <a:endParaRPr b="0" lang="en-US" sz="2000" spc="-1" strike="noStrike">
              <a:latin typeface="Arial"/>
            </a:endParaRPr>
          </a:p>
          <a:p>
            <a:pPr>
              <a:lnSpc>
                <a:spcPct val="100000"/>
              </a:lnSpc>
              <a:spcBef>
                <a:spcPts val="400"/>
              </a:spcBef>
            </a:pPr>
            <a:endParaRPr b="0" lang="en-US" sz="2000" spc="-1" strike="noStrike">
              <a:latin typeface="Arial"/>
            </a:endParaRPr>
          </a:p>
          <a:p>
            <a:pPr>
              <a:lnSpc>
                <a:spcPct val="100000"/>
              </a:lnSpc>
              <a:spcBef>
                <a:spcPts val="400"/>
              </a:spcBef>
            </a:pPr>
            <a:endParaRPr b="0" lang="en-US" sz="2000" spc="-1" strike="noStrike">
              <a:latin typeface="Arial"/>
            </a:endParaRPr>
          </a:p>
          <a:p>
            <a:pPr>
              <a:lnSpc>
                <a:spcPct val="100000"/>
              </a:lnSpc>
              <a:spcBef>
                <a:spcPts val="400"/>
              </a:spcBef>
            </a:pPr>
            <a:endParaRPr b="0" lang="en-US" sz="2000" spc="-1" strike="noStrike">
              <a:latin typeface="Arial"/>
            </a:endParaRPr>
          </a:p>
          <a:p>
            <a:pPr marL="231840" indent="-231480">
              <a:lnSpc>
                <a:spcPct val="100000"/>
              </a:lnSpc>
              <a:spcBef>
                <a:spcPts val="479"/>
              </a:spcBef>
              <a:buClr>
                <a:srgbClr val="00b050"/>
              </a:buClr>
              <a:buFont typeface="Arial"/>
              <a:buChar char="•"/>
            </a:pPr>
            <a:r>
              <a:rPr b="0" lang="en-US" sz="2400" spc="-1" strike="noStrike">
                <a:solidFill>
                  <a:srgbClr val="00b050"/>
                </a:solidFill>
                <a:latin typeface="Courier Regular"/>
                <a:ea typeface="Courier New"/>
              </a:rPr>
              <a:t>E</a:t>
            </a:r>
            <a:r>
              <a:rPr b="0" lang="en-US" sz="2400" spc="-1" strike="noStrike">
                <a:solidFill>
                  <a:srgbClr val="000000"/>
                </a:solidFill>
                <a:latin typeface="Courier Regular"/>
                <a:ea typeface="Courier New"/>
              </a:rPr>
              <a:t> remove()</a:t>
            </a:r>
            <a:r>
              <a:rPr b="0" lang="en-US" sz="2400" spc="-1" strike="noStrike">
                <a:solidFill>
                  <a:srgbClr val="000000"/>
                </a:solidFill>
                <a:latin typeface="Calibri"/>
                <a:ea typeface="Courier New"/>
              </a:rPr>
              <a:t> – remove and </a:t>
            </a:r>
            <a:r>
              <a:rPr b="0" lang="en-US" sz="2400" spc="-1" strike="noStrike">
                <a:solidFill>
                  <a:srgbClr val="000000"/>
                </a:solidFill>
                <a:latin typeface="Calibri"/>
                <a:ea typeface="Courier New"/>
              </a:rPr>
              <a:t>return highest-priority element</a:t>
            </a:r>
            <a:endParaRPr b="0" lang="en-US" sz="2400" spc="-1" strike="noStrike">
              <a:latin typeface="Arial"/>
            </a:endParaRPr>
          </a:p>
          <a:p>
            <a:pPr lvl="1" marL="514440" indent="-28224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Tasks: </a:t>
            </a:r>
            <a:endParaRPr b="0" lang="en-US" sz="2000" spc="-1" strike="noStrike">
              <a:latin typeface="Arial"/>
            </a:endParaRPr>
          </a:p>
          <a:p>
            <a:pPr lvl="2" marL="914400" indent="-282240">
              <a:lnSpc>
                <a:spcPct val="100000"/>
              </a:lnSpc>
              <a:spcBef>
                <a:spcPts val="360"/>
              </a:spcBef>
              <a:buClr>
                <a:srgbClr val="000000"/>
              </a:buClr>
              <a:buFont typeface="Calibri"/>
              <a:buAutoNum type="arabicPeriod"/>
            </a:pPr>
            <a:r>
              <a:rPr b="0" lang="en-US" sz="1800" spc="-1" strike="noStrike">
                <a:solidFill>
                  <a:srgbClr val="000000"/>
                </a:solidFill>
                <a:latin typeface="Calibri"/>
                <a:ea typeface="Courier New"/>
              </a:rPr>
              <a:t>Use head index to retrieve highest-priority element</a:t>
            </a:r>
            <a:endParaRPr b="0" lang="en-US" sz="1800" spc="-1" strike="noStrike">
              <a:latin typeface="Arial"/>
            </a:endParaRPr>
          </a:p>
          <a:p>
            <a:pPr lvl="2" marL="914400" indent="-282240">
              <a:lnSpc>
                <a:spcPct val="100000"/>
              </a:lnSpc>
              <a:spcBef>
                <a:spcPts val="360"/>
              </a:spcBef>
              <a:buClr>
                <a:srgbClr val="000000"/>
              </a:buClr>
              <a:buFont typeface="Calibri"/>
              <a:buAutoNum type="arabicPeriod"/>
            </a:pPr>
            <a:r>
              <a:rPr b="0" lang="en-US" sz="1800" spc="-1" strike="noStrike">
                <a:solidFill>
                  <a:srgbClr val="000000"/>
                </a:solidFill>
                <a:latin typeface="Calibri"/>
                <a:ea typeface="Courier New"/>
              </a:rPr>
              <a:t>Set head index contents to </a:t>
            </a:r>
            <a:r>
              <a:rPr b="0" lang="en-US" sz="1800" spc="-1" strike="noStrike">
                <a:solidFill>
                  <a:srgbClr val="000000"/>
                </a:solidFill>
                <a:latin typeface="Courier New"/>
                <a:ea typeface="Courier New"/>
              </a:rPr>
              <a:t>null</a:t>
            </a:r>
            <a:r>
              <a:rPr b="0" lang="en-US" sz="1800" spc="-1" strike="noStrike">
                <a:solidFill>
                  <a:srgbClr val="000000"/>
                </a:solidFill>
                <a:latin typeface="Calibri"/>
                <a:ea typeface="Courier New"/>
              </a:rPr>
              <a:t> and decrement head index</a:t>
            </a:r>
            <a:endParaRPr b="0" lang="en-US" sz="1800" spc="-1" strike="noStrike">
              <a:latin typeface="Arial"/>
            </a:endParaRPr>
          </a:p>
          <a:p>
            <a:pPr lvl="1" marL="514440" indent="-28224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Running time: constant time  on queue size</a:t>
            </a:r>
            <a:endParaRPr b="0" lang="en-US" sz="2000" spc="-1" strike="noStrike">
              <a:latin typeface="Arial"/>
            </a:endParaRPr>
          </a:p>
        </p:txBody>
      </p:sp>
      <p:sp>
        <p:nvSpPr>
          <p:cNvPr id="190" name="CustomShape 2"/>
          <p:cNvSpPr/>
          <p:nvPr/>
        </p:nvSpPr>
        <p:spPr>
          <a:xfrm>
            <a:off x="123120" y="1189440"/>
            <a:ext cx="8897040" cy="5493240"/>
          </a:xfrm>
          <a:prstGeom prst="rect">
            <a:avLst/>
          </a:prstGeom>
          <a:blipFill rotWithShape="0">
            <a:blip r:embed="rId1"/>
            <a:stretch>
              <a:fillRect l="-854" t="-921" r="0" b="0"/>
            </a:stretch>
          </a:blipFill>
          <a:ln>
            <a:noFill/>
          </a:ln>
        </p:spPr>
        <p:style>
          <a:lnRef idx="0"/>
          <a:fillRef idx="0"/>
          <a:effectRef idx="0"/>
          <a:fontRef idx="minor"/>
        </p:style>
        <p:txBody>
          <a:bodyPr lIns="90000" rIns="90000" tIns="45000" bIns="45000"/>
          <a:p>
            <a:pPr>
              <a:lnSpc>
                <a:spcPct val="100000"/>
              </a:lnSpc>
            </a:pPr>
            <a:r>
              <a:rPr b="0" lang="en-US" sz="1800" spc="-1" strike="noStrike">
                <a:latin typeface="Calibri"/>
              </a:rPr>
              <a:t> </a:t>
            </a:r>
            <a:endParaRPr b="0" lang="en-US" sz="1800" spc="-1" strike="noStrike">
              <a:latin typeface="Arial"/>
            </a:endParaRPr>
          </a:p>
        </p:txBody>
      </p:sp>
      <p:pic>
        <p:nvPicPr>
          <p:cNvPr id="191" name="Picture 24" descr=""/>
          <p:cNvPicPr/>
          <p:nvPr/>
        </p:nvPicPr>
        <p:blipFill>
          <a:blip r:embed="rId2"/>
          <a:stretch/>
        </p:blipFill>
        <p:spPr>
          <a:xfrm>
            <a:off x="515880" y="3019320"/>
            <a:ext cx="3092040" cy="1258200"/>
          </a:xfrm>
          <a:prstGeom prst="rect">
            <a:avLst/>
          </a:prstGeom>
          <a:ln>
            <a:noFill/>
          </a:ln>
        </p:spPr>
      </p:pic>
      <p:sp>
        <p:nvSpPr>
          <p:cNvPr id="192" name="TextShape 3"/>
          <p:cNvSpPr txBox="1"/>
          <p:nvPr/>
        </p:nvSpPr>
        <p:spPr>
          <a:xfrm>
            <a:off x="0" y="-160200"/>
            <a:ext cx="9143640" cy="1142640"/>
          </a:xfrm>
          <a:prstGeom prst="rect">
            <a:avLst/>
          </a:prstGeom>
          <a:noFill/>
          <a:ln>
            <a:noFill/>
          </a:ln>
        </p:spPr>
        <p:txBody>
          <a:bodyPr anchor="ctr">
            <a:normAutofit/>
          </a:bodyPr>
          <a:p>
            <a:pPr algn="ctr">
              <a:lnSpc>
                <a:spcPct val="100000"/>
              </a:lnSpc>
            </a:pPr>
            <a:r>
              <a:rPr b="0" lang="en-US" sz="4400" spc="-1" strike="noStrike">
                <a:solidFill>
                  <a:srgbClr val="ffffff"/>
                </a:solidFill>
                <a:latin typeface="Calibri"/>
                <a:ea typeface="Calibri"/>
              </a:rPr>
              <a:t>Array-based prio. queue: </a:t>
            </a:r>
            <a:r>
              <a:rPr b="0" lang="en-US" sz="4400" spc="-1" strike="noStrike">
                <a:solidFill>
                  <a:srgbClr val="ffffff"/>
                </a:solidFill>
                <a:latin typeface="Courier New"/>
                <a:ea typeface="Calibri"/>
              </a:rPr>
              <a:t>peek</a:t>
            </a:r>
            <a:r>
              <a:rPr b="0" lang="en-US" sz="4400" spc="-1" strike="noStrike">
                <a:solidFill>
                  <a:srgbClr val="ffffff"/>
                </a:solidFill>
                <a:latin typeface="Calibri"/>
                <a:ea typeface="Calibri"/>
              </a:rPr>
              <a:t> &amp; </a:t>
            </a:r>
            <a:r>
              <a:rPr b="0" lang="en-US" sz="4400" spc="-1" strike="noStrike">
                <a:solidFill>
                  <a:srgbClr val="ffffff"/>
                </a:solidFill>
                <a:latin typeface="Courier New"/>
                <a:ea typeface="Calibri"/>
              </a:rPr>
              <a:t>remove</a:t>
            </a:r>
            <a:endParaRPr b="0" lang="en-US" sz="4400" spc="-1" strike="noStrike">
              <a:solidFill>
                <a:srgbClr val="000000"/>
              </a:solidFill>
              <a:latin typeface="Calibri"/>
            </a:endParaRPr>
          </a:p>
        </p:txBody>
      </p:sp>
      <p:grpSp>
        <p:nvGrpSpPr>
          <p:cNvPr id="193" name="Group 4"/>
          <p:cNvGrpSpPr/>
          <p:nvPr/>
        </p:nvGrpSpPr>
        <p:grpSpPr>
          <a:xfrm>
            <a:off x="3972960" y="2960640"/>
            <a:ext cx="4617360" cy="1313640"/>
            <a:chOff x="3972960" y="2960640"/>
            <a:chExt cx="4617360" cy="1313640"/>
          </a:xfrm>
        </p:grpSpPr>
        <p:pic>
          <p:nvPicPr>
            <p:cNvPr id="194" name="Picture 25" descr=""/>
            <p:cNvPicPr/>
            <p:nvPr/>
          </p:nvPicPr>
          <p:blipFill>
            <a:blip r:embed="rId3"/>
            <a:stretch/>
          </p:blipFill>
          <p:spPr>
            <a:xfrm>
              <a:off x="5510160" y="3020760"/>
              <a:ext cx="3080160" cy="1253520"/>
            </a:xfrm>
            <a:prstGeom prst="rect">
              <a:avLst/>
            </a:prstGeom>
            <a:ln>
              <a:noFill/>
            </a:ln>
          </p:spPr>
        </p:pic>
        <p:sp>
          <p:nvSpPr>
            <p:cNvPr id="195" name="CustomShape 5"/>
            <p:cNvSpPr/>
            <p:nvPr/>
          </p:nvSpPr>
          <p:spPr>
            <a:xfrm>
              <a:off x="3972960" y="2960640"/>
              <a:ext cx="1221840" cy="82044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600" spc="-1" strike="noStrike">
                  <a:solidFill>
                    <a:srgbClr val="000000"/>
                  </a:solidFill>
                  <a:latin typeface="Courier New"/>
                </a:rPr>
                <a:t>remove()</a:t>
              </a:r>
              <a:endParaRPr b="0" lang="en-US" sz="1600" spc="-1" strike="noStrike">
                <a:latin typeface="Arial"/>
              </a:endParaRPr>
            </a:p>
            <a:p>
              <a:pPr algn="ctr">
                <a:lnSpc>
                  <a:spcPct val="100000"/>
                </a:lnSpc>
              </a:pPr>
              <a:endParaRPr b="0" lang="en-US" sz="1600" spc="-1" strike="noStrike">
                <a:latin typeface="Arial"/>
              </a:endParaRPr>
            </a:p>
            <a:p>
              <a:pPr algn="ctr">
                <a:lnSpc>
                  <a:spcPct val="100000"/>
                </a:lnSpc>
              </a:pPr>
              <a:r>
                <a:rPr b="0" lang="en-US" sz="1600" spc="-1" strike="noStrike">
                  <a:solidFill>
                    <a:srgbClr val="000000"/>
                  </a:solidFill>
                  <a:latin typeface="Calibri"/>
                </a:rPr>
                <a:t>returns Luna</a:t>
              </a:r>
              <a:endParaRPr b="0" lang="en-US" sz="1600" spc="-1" strike="noStrike">
                <a:latin typeface="Arial"/>
              </a:endParaRPr>
            </a:p>
          </p:txBody>
        </p:sp>
        <p:sp>
          <p:nvSpPr>
            <p:cNvPr id="196" name="CustomShape 6"/>
            <p:cNvSpPr/>
            <p:nvPr/>
          </p:nvSpPr>
          <p:spPr>
            <a:xfrm>
              <a:off x="4113000" y="3352320"/>
              <a:ext cx="918000" cy="360"/>
            </a:xfrm>
            <a:custGeom>
              <a:avLst/>
              <a:gdLst/>
              <a:ahLst/>
              <a:rect l="l" t="t" r="r" b="b"/>
              <a:pathLst>
                <a:path w="21600" h="21600">
                  <a:moveTo>
                    <a:pt x="0" y="0"/>
                  </a:moveTo>
                  <a:lnTo>
                    <a:pt x="21600" y="21600"/>
                  </a:lnTo>
                </a:path>
              </a:pathLst>
            </a:custGeom>
            <a:noFill/>
            <a:ln>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grpSp>
      <p:sp>
        <p:nvSpPr>
          <p:cNvPr id="197" name="CustomShape 7"/>
          <p:cNvSpPr/>
          <p:nvPr/>
        </p:nvSpPr>
        <p:spPr>
          <a:xfrm>
            <a:off x="2021760" y="2974320"/>
            <a:ext cx="856440" cy="738000"/>
          </a:xfrm>
          <a:prstGeom prst="frame">
            <a:avLst>
              <a:gd name="adj1" fmla="val 4791"/>
            </a:avLst>
          </a:prstGeom>
          <a:solidFill>
            <a:srgbClr val="ff0000"/>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Tree>
  </p:cSld>
  <p:timing>
    <p:tnLst>
      <p:par>
        <p:cTn id="126" dur="indefinite" restart="never" nodeType="tmRoot">
          <p:childTnLst>
            <p:seq>
              <p:cTn id="127" dur="indefinite" nodeType="mainSeq">
                <p:childTnLst>
                  <p:par>
                    <p:cTn id="128" fill="hold">
                      <p:stCondLst>
                        <p:cond delay="indefinite"/>
                      </p:stCondLst>
                      <p:childTnLst>
                        <p:par>
                          <p:cTn id="129" fill="hold">
                            <p:stCondLst>
                              <p:cond delay="0"/>
                            </p:stCondLst>
                            <p:childTnLst>
                              <p:par>
                                <p:cTn id="130" nodeType="clickEffect" fill="hold" presetClass="entr" presetID="9">
                                  <p:stCondLst>
                                    <p:cond delay="0"/>
                                  </p:stCondLst>
                                  <p:childTnLst>
                                    <p:set>
                                      <p:cBhvr>
                                        <p:cTn id="131" dur="1" fill="hold">
                                          <p:stCondLst>
                                            <p:cond delay="0"/>
                                          </p:stCondLst>
                                        </p:cTn>
                                        <p:tgtEl>
                                          <p:spTgt spid="193"/>
                                        </p:tgtEl>
                                        <p:attrNameLst>
                                          <p:attrName>style.visibility</p:attrName>
                                        </p:attrNameLst>
                                      </p:cBhvr>
                                      <p:to>
                                        <p:strVal val="visible"/>
                                      </p:to>
                                    </p:set>
                                    <p:animEffect filter="dissolve" transition="in">
                                      <p:cBhvr additive="repl">
                                        <p:cTn id="132" dur="500"/>
                                        <p:tgtEl>
                                          <p:spTgt spid="193"/>
                                        </p:tgtEl>
                                      </p:cBhvr>
                                    </p:animEffect>
                                  </p:childTnLst>
                                </p:cTn>
                              </p:par>
                              <p:par>
                                <p:cTn id="133" nodeType="withEffect" fill="hold" presetClass="entr" presetID="9">
                                  <p:stCondLst>
                                    <p:cond delay="0"/>
                                  </p:stCondLst>
                                  <p:childTnLst>
                                    <p:set>
                                      <p:cBhvr>
                                        <p:cTn id="134" dur="1" fill="hold">
                                          <p:stCondLst>
                                            <p:cond delay="0"/>
                                          </p:stCondLst>
                                        </p:cTn>
                                        <p:tgtEl>
                                          <p:spTgt spid="190">
                                            <p:txEl>
                                              <p:pRg st="9" end="9"/>
                                            </p:txEl>
                                          </p:spTgt>
                                        </p:tgtEl>
                                        <p:attrNameLst>
                                          <p:attrName>style.visibility</p:attrName>
                                        </p:attrNameLst>
                                      </p:cBhvr>
                                      <p:to>
                                        <p:strVal val="visible"/>
                                      </p:to>
                                    </p:set>
                                    <p:animEffect filter="dissolve" transition="in">
                                      <p:cBhvr additive="repl">
                                        <p:cTn id="135" dur="500"/>
                                        <p:tgtEl>
                                          <p:spTgt spid="190">
                                            <p:txEl>
                                              <p:pRg st="9" end="9"/>
                                            </p:txEl>
                                          </p:spTgt>
                                        </p:tgtEl>
                                      </p:cBhvr>
                                    </p:animEffect>
                                  </p:childTnLst>
                                </p:cTn>
                              </p:par>
                              <p:par>
                                <p:cTn id="136" nodeType="withEffect" fill="hold" presetClass="entr" presetID="9">
                                  <p:stCondLst>
                                    <p:cond delay="0"/>
                                  </p:stCondLst>
                                  <p:childTnLst>
                                    <p:set>
                                      <p:cBhvr>
                                        <p:cTn id="137" dur="1" fill="hold">
                                          <p:stCondLst>
                                            <p:cond delay="0"/>
                                          </p:stCondLst>
                                        </p:cTn>
                                        <p:tgtEl>
                                          <p:spTgt spid="190">
                                            <p:txEl>
                                              <p:pRg st="10" end="10"/>
                                            </p:txEl>
                                          </p:spTgt>
                                        </p:tgtEl>
                                        <p:attrNameLst>
                                          <p:attrName>style.visibility</p:attrName>
                                        </p:attrNameLst>
                                      </p:cBhvr>
                                      <p:to>
                                        <p:strVal val="visible"/>
                                      </p:to>
                                    </p:set>
                                    <p:animEffect filter="dissolve" transition="in">
                                      <p:cBhvr additive="repl">
                                        <p:cTn id="138" dur="500"/>
                                        <p:tgtEl>
                                          <p:spTgt spid="190">
                                            <p:txEl>
                                              <p:pRg st="10" end="10"/>
                                            </p:txEl>
                                          </p:spTgt>
                                        </p:tgtEl>
                                      </p:cBhvr>
                                    </p:animEffect>
                                  </p:childTnLst>
                                </p:cTn>
                              </p:par>
                              <p:par>
                                <p:cTn id="139" nodeType="withEffect" fill="hold" presetClass="entr" presetID="9">
                                  <p:stCondLst>
                                    <p:cond delay="0"/>
                                  </p:stCondLst>
                                  <p:childTnLst>
                                    <p:set>
                                      <p:cBhvr>
                                        <p:cTn id="140" dur="1" fill="hold">
                                          <p:stCondLst>
                                            <p:cond delay="0"/>
                                          </p:stCondLst>
                                        </p:cTn>
                                        <p:tgtEl>
                                          <p:spTgt spid="190">
                                            <p:txEl>
                                              <p:pRg st="11" end="11"/>
                                            </p:txEl>
                                          </p:spTgt>
                                        </p:tgtEl>
                                        <p:attrNameLst>
                                          <p:attrName>style.visibility</p:attrName>
                                        </p:attrNameLst>
                                      </p:cBhvr>
                                      <p:to>
                                        <p:strVal val="visible"/>
                                      </p:to>
                                    </p:set>
                                    <p:animEffect filter="dissolve" transition="in">
                                      <p:cBhvr additive="repl">
                                        <p:cTn id="141" dur="500"/>
                                        <p:tgtEl>
                                          <p:spTgt spid="190">
                                            <p:txEl>
                                              <p:pRg st="11" end="11"/>
                                            </p:txEl>
                                          </p:spTgt>
                                        </p:tgtEl>
                                      </p:cBhvr>
                                    </p:animEffect>
                                  </p:childTnLst>
                                </p:cTn>
                              </p:par>
                              <p:par>
                                <p:cTn id="142" nodeType="withEffect" fill="hold" presetClass="entr" presetID="9">
                                  <p:stCondLst>
                                    <p:cond delay="0"/>
                                  </p:stCondLst>
                                  <p:childTnLst>
                                    <p:set>
                                      <p:cBhvr>
                                        <p:cTn id="143" dur="1" fill="hold">
                                          <p:stCondLst>
                                            <p:cond delay="0"/>
                                          </p:stCondLst>
                                        </p:cTn>
                                        <p:tgtEl>
                                          <p:spTgt spid="190">
                                            <p:txEl>
                                              <p:pRg st="12" end="12"/>
                                            </p:txEl>
                                          </p:spTgt>
                                        </p:tgtEl>
                                        <p:attrNameLst>
                                          <p:attrName>style.visibility</p:attrName>
                                        </p:attrNameLst>
                                      </p:cBhvr>
                                      <p:to>
                                        <p:strVal val="visible"/>
                                      </p:to>
                                    </p:set>
                                    <p:animEffect filter="dissolve" transition="in">
                                      <p:cBhvr additive="repl">
                                        <p:cTn id="144" dur="500"/>
                                        <p:tgtEl>
                                          <p:spTgt spid="190">
                                            <p:txEl>
                                              <p:pRg st="12" end="12"/>
                                            </p:txEl>
                                          </p:spTgt>
                                        </p:tgtEl>
                                      </p:cBhvr>
                                    </p:animEffect>
                                  </p:childTnLst>
                                </p:cTn>
                              </p:par>
                            </p:childTnLst>
                          </p:cTn>
                        </p:par>
                      </p:childTnLst>
                    </p:cTn>
                  </p:par>
                  <p:par>
                    <p:cTn id="145" fill="hold">
                      <p:stCondLst>
                        <p:cond delay="indefinite"/>
                      </p:stCondLst>
                      <p:childTnLst>
                        <p:par>
                          <p:cTn id="146" fill="hold">
                            <p:stCondLst>
                              <p:cond delay="0"/>
                            </p:stCondLst>
                            <p:childTnLst>
                              <p:par>
                                <p:cTn id="147" nodeType="clickEffect" fill="hold" presetClass="entr" presetID="9">
                                  <p:stCondLst>
                                    <p:cond delay="0"/>
                                  </p:stCondLst>
                                  <p:childTnLst>
                                    <p:set>
                                      <p:cBhvr>
                                        <p:cTn id="148" dur="1" fill="hold">
                                          <p:stCondLst>
                                            <p:cond delay="0"/>
                                          </p:stCondLst>
                                        </p:cTn>
                                        <p:tgtEl>
                                          <p:spTgt spid="190">
                                            <p:txEl>
                                              <p:pRg st="13" end="13"/>
                                            </p:txEl>
                                          </p:spTgt>
                                        </p:tgtEl>
                                        <p:attrNameLst>
                                          <p:attrName>style.visibility</p:attrName>
                                        </p:attrNameLst>
                                      </p:cBhvr>
                                      <p:to>
                                        <p:strVal val="visible"/>
                                      </p:to>
                                    </p:set>
                                    <p:animEffect filter="dissolve" transition="in">
                                      <p:cBhvr additive="repl">
                                        <p:cTn id="149" dur="500"/>
                                        <p:tgtEl>
                                          <p:spTgt spid="190">
                                            <p:txEl>
                                              <p:pRg st="13" end="1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123480" y="898920"/>
            <a:ext cx="8897040" cy="2540520"/>
          </a:xfrm>
          <a:prstGeom prst="rect">
            <a:avLst/>
          </a:prstGeom>
          <a:noFill/>
          <a:ln>
            <a:noFill/>
          </a:ln>
        </p:spPr>
        <p:style>
          <a:lnRef idx="0"/>
          <a:fillRef idx="0"/>
          <a:effectRef idx="0"/>
          <a:fontRef idx="minor"/>
        </p:style>
        <p:txBody>
          <a:bodyPr/>
          <a:p>
            <a:pPr marL="231840" indent="-231480">
              <a:lnSpc>
                <a:spcPct val="100000"/>
              </a:lnSpc>
              <a:spcBef>
                <a:spcPts val="479"/>
              </a:spcBef>
              <a:buClr>
                <a:srgbClr val="00b050"/>
              </a:buClr>
              <a:buFont typeface="Arial"/>
              <a:buChar char="•"/>
            </a:pPr>
            <a:r>
              <a:rPr b="0" lang="en-US" sz="2400" spc="-1" strike="noStrike">
                <a:solidFill>
                  <a:srgbClr val="00b050"/>
                </a:solidFill>
                <a:latin typeface="Courier Regular"/>
                <a:ea typeface="Courier New"/>
              </a:rPr>
              <a:t>boolean</a:t>
            </a:r>
            <a:r>
              <a:rPr b="0" lang="en-US" sz="2400" spc="-1" strike="noStrike">
                <a:solidFill>
                  <a:srgbClr val="000000"/>
                </a:solidFill>
                <a:latin typeface="Courier Regular"/>
                <a:ea typeface="Courier New"/>
              </a:rPr>
              <a:t> add(</a:t>
            </a:r>
            <a:r>
              <a:rPr b="0" lang="en-US" sz="2400" spc="-1" strike="noStrike">
                <a:solidFill>
                  <a:srgbClr val="00b050"/>
                </a:solidFill>
                <a:latin typeface="Courier Regular"/>
                <a:ea typeface="Courier New"/>
              </a:rPr>
              <a:t>E</a:t>
            </a:r>
            <a:r>
              <a:rPr b="0" lang="en-US" sz="2400" spc="-1" strike="noStrike">
                <a:solidFill>
                  <a:srgbClr val="000000"/>
                </a:solidFill>
                <a:latin typeface="Courier Regular"/>
                <a:ea typeface="Courier New"/>
              </a:rPr>
              <a:t>elem)</a:t>
            </a:r>
            <a:r>
              <a:rPr b="0" lang="en-US" sz="2400" spc="-1" strike="noStrike">
                <a:solidFill>
                  <a:srgbClr val="000000"/>
                </a:solidFill>
                <a:latin typeface="Calibri"/>
                <a:ea typeface="Courier New"/>
              </a:rPr>
              <a:t> – add </a:t>
            </a:r>
            <a:r>
              <a:rPr b="0" lang="en-US" sz="2400" spc="-1" strike="noStrike">
                <a:solidFill>
                  <a:srgbClr val="000000"/>
                </a:solidFill>
                <a:latin typeface="Courier Regular"/>
                <a:ea typeface="Courier New"/>
              </a:rPr>
              <a:t>elem</a:t>
            </a:r>
            <a:r>
              <a:rPr b="0" lang="en-US" sz="2400" spc="-1" strike="noStrike">
                <a:solidFill>
                  <a:srgbClr val="000000"/>
                </a:solidFill>
                <a:latin typeface="Calibri"/>
                <a:ea typeface="Courier New"/>
              </a:rPr>
              <a:t> to priority queue</a:t>
            </a:r>
            <a:endParaRPr b="0" lang="en-US" sz="2400" spc="-1" strike="noStrike">
              <a:latin typeface="Arial"/>
            </a:endParaRPr>
          </a:p>
          <a:p>
            <a:pPr lvl="1" marL="515880" indent="-286920">
              <a:lnSpc>
                <a:spcPct val="100000"/>
              </a:lnSpc>
              <a:spcBef>
                <a:spcPts val="400"/>
              </a:spcBef>
              <a:buClr>
                <a:srgbClr val="000000"/>
              </a:buClr>
              <a:buFont typeface="Calibri"/>
              <a:buAutoNum type="arabicPeriod"/>
            </a:pPr>
            <a:r>
              <a:rPr b="0" lang="en-US" sz="2000" spc="-1" strike="noStrike">
                <a:solidFill>
                  <a:srgbClr val="000000"/>
                </a:solidFill>
                <a:latin typeface="Calibri"/>
                <a:ea typeface="Courier New"/>
              </a:rPr>
              <a:t>Is there free space on the array? If not, create a larger one and copy things over</a:t>
            </a:r>
            <a:endParaRPr b="0" lang="en-US" sz="2000" spc="-1" strike="noStrike">
              <a:latin typeface="Arial"/>
            </a:endParaRPr>
          </a:p>
          <a:p>
            <a:pPr lvl="1" marL="515880" indent="-286920">
              <a:lnSpc>
                <a:spcPct val="100000"/>
              </a:lnSpc>
              <a:spcBef>
                <a:spcPts val="400"/>
              </a:spcBef>
              <a:buClr>
                <a:srgbClr val="000000"/>
              </a:buClr>
              <a:buFont typeface="Calibri"/>
              <a:buAutoNum type="arabicPeriod"/>
            </a:pPr>
            <a:r>
              <a:rPr b="0" lang="en-US" sz="2000" spc="-1" strike="noStrike">
                <a:solidFill>
                  <a:srgbClr val="000000"/>
                </a:solidFill>
                <a:latin typeface="Calibri"/>
                <a:ea typeface="Courier New"/>
              </a:rPr>
              <a:t>Increment head index</a:t>
            </a:r>
            <a:endParaRPr b="0" lang="en-US" sz="2000" spc="-1" strike="noStrike">
              <a:latin typeface="Arial"/>
            </a:endParaRPr>
          </a:p>
          <a:p>
            <a:pPr lvl="1" marL="515880" indent="-286920">
              <a:lnSpc>
                <a:spcPct val="100000"/>
              </a:lnSpc>
              <a:spcBef>
                <a:spcPts val="400"/>
              </a:spcBef>
              <a:buClr>
                <a:srgbClr val="000000"/>
              </a:buClr>
              <a:buFont typeface="Calibri"/>
              <a:buAutoNum type="arabicPeriod"/>
            </a:pPr>
            <a:r>
              <a:rPr b="0" lang="en-US" sz="2000" spc="-1" strike="noStrike">
                <a:solidFill>
                  <a:srgbClr val="000000"/>
                </a:solidFill>
                <a:latin typeface="Calibri"/>
                <a:ea typeface="Courier New"/>
              </a:rPr>
              <a:t>Let , then compare  with </a:t>
            </a:r>
            <a:r>
              <a:rPr b="0" lang="en-US" sz="2000" spc="-1" strike="noStrike">
                <a:solidFill>
                  <a:srgbClr val="000000"/>
                </a:solidFill>
                <a:latin typeface="Courier New"/>
                <a:ea typeface="Courier New"/>
              </a:rPr>
              <a:t>elem</a:t>
            </a:r>
            <a:r>
              <a:rPr b="0" lang="en-US" sz="2000" spc="-1" strike="noStrike">
                <a:solidFill>
                  <a:srgbClr val="000000"/>
                </a:solidFill>
                <a:latin typeface="Calibri"/>
                <a:ea typeface="Courier New"/>
              </a:rPr>
              <a:t>:</a:t>
            </a:r>
            <a:endParaRPr b="0" lang="en-US" sz="2000" spc="-1" strike="noStrike">
              <a:latin typeface="Arial"/>
            </a:endParaRPr>
          </a:p>
          <a:p>
            <a:pPr lvl="2" marL="804960" indent="-290160">
              <a:lnSpc>
                <a:spcPct val="100000"/>
              </a:lnSpc>
              <a:spcBef>
                <a:spcPts val="360"/>
              </a:spcBef>
              <a:buClr>
                <a:srgbClr val="000000"/>
              </a:buClr>
              <a:buFont typeface="Calibri"/>
              <a:buAutoNum type="alphaLcParenR"/>
            </a:pPr>
            <a:r>
              <a:rPr b="0" lang="en-US" sz="1800" spc="-1" strike="noStrike">
                <a:solidFill>
                  <a:srgbClr val="000000"/>
                </a:solidFill>
                <a:latin typeface="Calibri"/>
                <a:ea typeface="Courier New"/>
              </a:rPr>
              <a:t>If  lower priority than </a:t>
            </a:r>
            <a:r>
              <a:rPr b="0" lang="en-US" sz="1800" spc="-1" strike="noStrike">
                <a:solidFill>
                  <a:srgbClr val="000000"/>
                </a:solidFill>
                <a:latin typeface="Courier New"/>
                <a:ea typeface="Courier New"/>
              </a:rPr>
              <a:t>elem</a:t>
            </a:r>
            <a:r>
              <a:rPr b="0" lang="en-US" sz="1800" spc="-1" strike="noStrike">
                <a:solidFill>
                  <a:srgbClr val="000000"/>
                </a:solidFill>
                <a:latin typeface="Wingdings"/>
                <a:ea typeface="Courier New"/>
              </a:rPr>
              <a:t></a:t>
            </a:r>
            <a:r>
              <a:rPr b="0" lang="en-US" sz="1800" spc="-1" strike="noStrike">
                <a:solidFill>
                  <a:srgbClr val="000000"/>
                </a:solidFill>
                <a:latin typeface="Calibri"/>
                <a:ea typeface="Courier New"/>
              </a:rPr>
              <a:t> write </a:t>
            </a:r>
            <a:r>
              <a:rPr b="0" lang="en-US" sz="1800" spc="-1" strike="noStrike">
                <a:solidFill>
                  <a:srgbClr val="000000"/>
                </a:solidFill>
                <a:latin typeface="Courier New"/>
                <a:ea typeface="Courier New"/>
              </a:rPr>
              <a:t>elem</a:t>
            </a:r>
            <a:r>
              <a:rPr b="0" lang="en-US" sz="1800" spc="-1" strike="noStrike">
                <a:solidFill>
                  <a:srgbClr val="000000"/>
                </a:solidFill>
                <a:latin typeface="Calibri"/>
                <a:ea typeface="Courier New"/>
              </a:rPr>
              <a:t> at index  and return </a:t>
            </a:r>
            <a:r>
              <a:rPr b="0" lang="en-US" sz="1800" spc="-1" strike="noStrike">
                <a:solidFill>
                  <a:srgbClr val="000000"/>
                </a:solidFill>
                <a:latin typeface="Courier New"/>
                <a:ea typeface="Courier New"/>
              </a:rPr>
              <a:t>true</a:t>
            </a:r>
            <a:endParaRPr b="0" lang="en-US" sz="1800" spc="-1" strike="noStrike">
              <a:latin typeface="Arial"/>
            </a:endParaRPr>
          </a:p>
          <a:p>
            <a:pPr lvl="2" marL="804960" indent="-290160">
              <a:lnSpc>
                <a:spcPct val="100000"/>
              </a:lnSpc>
              <a:spcBef>
                <a:spcPts val="360"/>
              </a:spcBef>
              <a:buClr>
                <a:srgbClr val="000000"/>
              </a:buClr>
              <a:buFont typeface="Calibri"/>
              <a:buAutoNum type="alphaLcParenR"/>
            </a:pPr>
            <a:r>
              <a:rPr b="0" lang="en-US" sz="1800" spc="-1" strike="noStrike">
                <a:solidFill>
                  <a:srgbClr val="000000"/>
                </a:solidFill>
                <a:latin typeface="Calibri"/>
                <a:ea typeface="Courier New"/>
              </a:rPr>
              <a:t>Otherwise decrement  and redo comparison</a:t>
            </a:r>
            <a:endParaRPr b="0" lang="en-US" sz="1800" spc="-1" strike="noStrike">
              <a:latin typeface="Arial"/>
            </a:endParaRPr>
          </a:p>
          <a:p>
            <a:pPr>
              <a:lnSpc>
                <a:spcPct val="100000"/>
              </a:lnSpc>
              <a:spcBef>
                <a:spcPts val="479"/>
              </a:spcBef>
            </a:pPr>
            <a:endParaRPr b="0" lang="en-US" sz="1800" spc="-1" strike="noStrike">
              <a:latin typeface="Arial"/>
            </a:endParaRPr>
          </a:p>
          <a:p>
            <a:pPr>
              <a:lnSpc>
                <a:spcPct val="100000"/>
              </a:lnSpc>
              <a:spcBef>
                <a:spcPts val="479"/>
              </a:spcBef>
            </a:pPr>
            <a:endParaRPr b="0" lang="en-US" sz="1800" spc="-1" strike="noStrike">
              <a:latin typeface="Arial"/>
            </a:endParaRPr>
          </a:p>
          <a:p>
            <a:pPr>
              <a:lnSpc>
                <a:spcPct val="100000"/>
              </a:lnSpc>
              <a:spcBef>
                <a:spcPts val="479"/>
              </a:spcBef>
            </a:pPr>
            <a:endParaRPr b="0" lang="en-US" sz="1800" spc="-1" strike="noStrike">
              <a:latin typeface="Arial"/>
            </a:endParaRPr>
          </a:p>
          <a:p>
            <a:pPr>
              <a:lnSpc>
                <a:spcPct val="100000"/>
              </a:lnSpc>
              <a:spcBef>
                <a:spcPts val="479"/>
              </a:spcBef>
            </a:pPr>
            <a:endParaRPr b="0" lang="en-US" sz="1800" spc="-1" strike="noStrike">
              <a:latin typeface="Arial"/>
            </a:endParaRPr>
          </a:p>
          <a:p>
            <a:pPr>
              <a:lnSpc>
                <a:spcPct val="100000"/>
              </a:lnSpc>
              <a:spcBef>
                <a:spcPts val="479"/>
              </a:spcBef>
            </a:pPr>
            <a:endParaRPr b="0" lang="en-US" sz="1800" spc="-1" strike="noStrike">
              <a:latin typeface="Arial"/>
            </a:endParaRPr>
          </a:p>
          <a:p>
            <a:pPr>
              <a:lnSpc>
                <a:spcPct val="100000"/>
              </a:lnSpc>
              <a:spcBef>
                <a:spcPts val="479"/>
              </a:spcBef>
            </a:pPr>
            <a:endParaRPr b="0" lang="en-US" sz="1800" spc="-1" strike="noStrike">
              <a:latin typeface="Arial"/>
            </a:endParaRPr>
          </a:p>
          <a:p>
            <a:pPr>
              <a:lnSpc>
                <a:spcPct val="100000"/>
              </a:lnSpc>
              <a:spcBef>
                <a:spcPts val="400"/>
              </a:spcBef>
            </a:pPr>
            <a:endParaRPr b="0" lang="en-US" sz="1800" spc="-1" strike="noStrike">
              <a:latin typeface="Arial"/>
            </a:endParaRPr>
          </a:p>
          <a:p>
            <a:pPr marL="231840" indent="-225000">
              <a:lnSpc>
                <a:spcPct val="100000"/>
              </a:lnSpc>
              <a:spcBef>
                <a:spcPts val="479"/>
              </a:spcBef>
              <a:buClr>
                <a:srgbClr val="000000"/>
              </a:buClr>
              <a:buFont typeface="Arial"/>
              <a:buChar char="•"/>
            </a:pPr>
            <a:r>
              <a:rPr b="0" lang="en-US" sz="2400" spc="-1" strike="noStrike">
                <a:solidFill>
                  <a:srgbClr val="000000"/>
                </a:solidFill>
                <a:latin typeface="Calibri"/>
                <a:ea typeface="Courier New"/>
              </a:rPr>
              <a:t>Running time: best case , average and worst case </a:t>
            </a:r>
            <a:endParaRPr b="0" lang="en-US" sz="2400" spc="-1" strike="noStrike">
              <a:latin typeface="Arial"/>
            </a:endParaRPr>
          </a:p>
        </p:txBody>
      </p:sp>
      <p:sp>
        <p:nvSpPr>
          <p:cNvPr id="199" name="CustomShape 2"/>
          <p:cNvSpPr/>
          <p:nvPr/>
        </p:nvSpPr>
        <p:spPr>
          <a:xfrm>
            <a:off x="123480" y="898920"/>
            <a:ext cx="8897040" cy="2540520"/>
          </a:xfrm>
          <a:prstGeom prst="rect">
            <a:avLst/>
          </a:prstGeom>
          <a:blipFill rotWithShape="0">
            <a:blip r:embed="rId1"/>
            <a:stretch>
              <a:fillRect l="-853" t="-1985" r="-570" b="-126861"/>
            </a:stretch>
          </a:blipFill>
          <a:ln>
            <a:noFill/>
          </a:ln>
        </p:spPr>
        <p:style>
          <a:lnRef idx="0"/>
          <a:fillRef idx="0"/>
          <a:effectRef idx="0"/>
          <a:fontRef idx="minor"/>
        </p:style>
        <p:txBody>
          <a:bodyPr lIns="90000" rIns="90000" tIns="45000" bIns="45000"/>
          <a:p>
            <a:pPr>
              <a:lnSpc>
                <a:spcPct val="100000"/>
              </a:lnSpc>
            </a:pPr>
            <a:r>
              <a:rPr b="0" lang="en-US" sz="1800" spc="-1" strike="noStrike">
                <a:latin typeface="Calibri"/>
              </a:rPr>
              <a:t> </a:t>
            </a:r>
            <a:endParaRPr b="0" lang="en-US" sz="1800" spc="-1" strike="noStrike">
              <a:latin typeface="Arial"/>
            </a:endParaRPr>
          </a:p>
        </p:txBody>
      </p:sp>
      <p:sp>
        <p:nvSpPr>
          <p:cNvPr id="200" name="TextShape 3"/>
          <p:cNvSpPr txBox="1"/>
          <p:nvPr/>
        </p:nvSpPr>
        <p:spPr>
          <a:xfrm>
            <a:off x="0" y="-160200"/>
            <a:ext cx="9143640" cy="1142640"/>
          </a:xfrm>
          <a:prstGeom prst="rect">
            <a:avLst/>
          </a:prstGeom>
          <a:noFill/>
          <a:ln>
            <a:noFill/>
          </a:ln>
        </p:spPr>
        <p:txBody>
          <a:bodyPr anchor="ctr">
            <a:normAutofit/>
          </a:bodyPr>
          <a:p>
            <a:pPr algn="ctr">
              <a:lnSpc>
                <a:spcPct val="100000"/>
              </a:lnSpc>
            </a:pPr>
            <a:r>
              <a:rPr b="0" lang="en-US" sz="4400" spc="-1" strike="noStrike">
                <a:solidFill>
                  <a:srgbClr val="ffffff"/>
                </a:solidFill>
                <a:latin typeface="Calibri"/>
                <a:ea typeface="Calibri"/>
              </a:rPr>
              <a:t>Array-based priority queue: </a:t>
            </a:r>
            <a:r>
              <a:rPr b="0" lang="en-US" sz="4400" spc="-1" strike="noStrike">
                <a:solidFill>
                  <a:srgbClr val="ffffff"/>
                </a:solidFill>
                <a:latin typeface="Courier New"/>
                <a:ea typeface="Calibri"/>
              </a:rPr>
              <a:t>add()</a:t>
            </a:r>
            <a:endParaRPr b="0" lang="en-US" sz="4400" spc="-1" strike="noStrike">
              <a:solidFill>
                <a:srgbClr val="000000"/>
              </a:solidFill>
              <a:latin typeface="Calibri"/>
            </a:endParaRPr>
          </a:p>
        </p:txBody>
      </p:sp>
      <p:grpSp>
        <p:nvGrpSpPr>
          <p:cNvPr id="201" name="Group 4"/>
          <p:cNvGrpSpPr/>
          <p:nvPr/>
        </p:nvGrpSpPr>
        <p:grpSpPr>
          <a:xfrm>
            <a:off x="5402520" y="4244040"/>
            <a:ext cx="2728080" cy="1751760"/>
            <a:chOff x="5402520" y="4244040"/>
            <a:chExt cx="2728080" cy="1751760"/>
          </a:xfrm>
        </p:grpSpPr>
        <p:pic>
          <p:nvPicPr>
            <p:cNvPr id="202" name="Picture 48" descr=""/>
            <p:cNvPicPr/>
            <p:nvPr/>
          </p:nvPicPr>
          <p:blipFill>
            <a:blip r:embed="rId2"/>
            <a:stretch/>
          </p:blipFill>
          <p:spPr>
            <a:xfrm>
              <a:off x="5402520" y="4889160"/>
              <a:ext cx="2728080" cy="1106640"/>
            </a:xfrm>
            <a:prstGeom prst="rect">
              <a:avLst/>
            </a:prstGeom>
            <a:ln>
              <a:noFill/>
            </a:ln>
          </p:spPr>
        </p:pic>
        <p:sp>
          <p:nvSpPr>
            <p:cNvPr id="203" name="CustomShape 5"/>
            <p:cNvSpPr/>
            <p:nvPr/>
          </p:nvSpPr>
          <p:spPr>
            <a:xfrm>
              <a:off x="6779160" y="4244040"/>
              <a:ext cx="360" cy="538200"/>
            </a:xfrm>
            <a:custGeom>
              <a:avLst/>
              <a:gdLst/>
              <a:ahLst/>
              <a:rect l="l" t="t" r="r" b="b"/>
              <a:pathLst>
                <a:path w="21600" h="21600">
                  <a:moveTo>
                    <a:pt x="0" y="0"/>
                  </a:moveTo>
                  <a:lnTo>
                    <a:pt x="21600" y="21600"/>
                  </a:lnTo>
                </a:path>
              </a:pathLst>
            </a:custGeom>
            <a:noFill/>
            <a:ln>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grpSp>
      <p:grpSp>
        <p:nvGrpSpPr>
          <p:cNvPr id="204" name="Group 6"/>
          <p:cNvGrpSpPr/>
          <p:nvPr/>
        </p:nvGrpSpPr>
        <p:grpSpPr>
          <a:xfrm>
            <a:off x="1005480" y="3150720"/>
            <a:ext cx="2723400" cy="1498320"/>
            <a:chOff x="1005480" y="3150720"/>
            <a:chExt cx="2723400" cy="1498320"/>
          </a:xfrm>
        </p:grpSpPr>
        <p:pic>
          <p:nvPicPr>
            <p:cNvPr id="205" name="Picture 39" descr=""/>
            <p:cNvPicPr/>
            <p:nvPr/>
          </p:nvPicPr>
          <p:blipFill>
            <a:blip r:embed="rId3"/>
            <a:stretch/>
          </p:blipFill>
          <p:spPr>
            <a:xfrm>
              <a:off x="1005480" y="3540960"/>
              <a:ext cx="2723400" cy="1108080"/>
            </a:xfrm>
            <a:prstGeom prst="rect">
              <a:avLst/>
            </a:prstGeom>
            <a:ln>
              <a:noFill/>
            </a:ln>
          </p:spPr>
        </p:pic>
        <p:grpSp>
          <p:nvGrpSpPr>
            <p:cNvPr id="206" name="Group 7"/>
            <p:cNvGrpSpPr/>
            <p:nvPr/>
          </p:nvGrpSpPr>
          <p:grpSpPr>
            <a:xfrm>
              <a:off x="3128760" y="3150720"/>
              <a:ext cx="516600" cy="714240"/>
              <a:chOff x="3128760" y="3150720"/>
              <a:chExt cx="516600" cy="714240"/>
            </a:xfrm>
          </p:grpSpPr>
          <p:pic>
            <p:nvPicPr>
              <p:cNvPr id="207" name="Picture 8" descr=""/>
              <p:cNvPicPr/>
              <p:nvPr/>
            </p:nvPicPr>
            <p:blipFill>
              <a:blip r:embed="rId4"/>
              <a:stretch/>
            </p:blipFill>
            <p:spPr>
              <a:xfrm>
                <a:off x="3128760" y="3150720"/>
                <a:ext cx="516600" cy="714240"/>
              </a:xfrm>
              <a:prstGeom prst="rect">
                <a:avLst/>
              </a:prstGeom>
              <a:ln>
                <a:noFill/>
              </a:ln>
            </p:spPr>
          </p:pic>
          <p:sp>
            <p:nvSpPr>
              <p:cNvPr id="208" name="CustomShape 8"/>
              <p:cNvSpPr/>
              <p:nvPr/>
            </p:nvSpPr>
            <p:spPr>
              <a:xfrm>
                <a:off x="3169440" y="3491280"/>
                <a:ext cx="29700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1800" spc="-1" strike="noStrike">
                    <a:solidFill>
                      <a:srgbClr val="000000"/>
                    </a:solidFill>
                    <a:latin typeface="Calibri"/>
                  </a:rPr>
                  <a:t>7</a:t>
                </a:r>
                <a:endParaRPr b="0" lang="en-US" sz="1800" spc="-1" strike="noStrike">
                  <a:latin typeface="Arial"/>
                </a:endParaRPr>
              </a:p>
            </p:txBody>
          </p:sp>
        </p:grpSp>
        <p:sp>
          <p:nvSpPr>
            <p:cNvPr id="209" name="CustomShape 9"/>
            <p:cNvSpPr/>
            <p:nvPr/>
          </p:nvSpPr>
          <p:spPr>
            <a:xfrm>
              <a:off x="2333880" y="3504600"/>
              <a:ext cx="762120" cy="660240"/>
            </a:xfrm>
            <a:prstGeom prst="frame">
              <a:avLst>
                <a:gd name="adj1" fmla="val 4791"/>
              </a:avLst>
            </a:prstGeom>
            <a:solidFill>
              <a:srgbClr val="ff0000"/>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grpSp>
      <p:grpSp>
        <p:nvGrpSpPr>
          <p:cNvPr id="210" name="Group 10"/>
          <p:cNvGrpSpPr/>
          <p:nvPr/>
        </p:nvGrpSpPr>
        <p:grpSpPr>
          <a:xfrm>
            <a:off x="1004400" y="4240080"/>
            <a:ext cx="2723400" cy="1755720"/>
            <a:chOff x="1004400" y="4240080"/>
            <a:chExt cx="2723400" cy="1755720"/>
          </a:xfrm>
        </p:grpSpPr>
        <p:pic>
          <p:nvPicPr>
            <p:cNvPr id="211" name="Picture 42" descr=""/>
            <p:cNvPicPr/>
            <p:nvPr/>
          </p:nvPicPr>
          <p:blipFill>
            <a:blip r:embed="rId5"/>
            <a:stretch/>
          </p:blipFill>
          <p:spPr>
            <a:xfrm>
              <a:off x="1004400" y="4887720"/>
              <a:ext cx="2723400" cy="1108080"/>
            </a:xfrm>
            <a:prstGeom prst="rect">
              <a:avLst/>
            </a:prstGeom>
            <a:ln>
              <a:noFill/>
            </a:ln>
          </p:spPr>
        </p:pic>
        <p:sp>
          <p:nvSpPr>
            <p:cNvPr id="212" name="CustomShape 11"/>
            <p:cNvSpPr/>
            <p:nvPr/>
          </p:nvSpPr>
          <p:spPr>
            <a:xfrm>
              <a:off x="2374200" y="4240080"/>
              <a:ext cx="360" cy="538200"/>
            </a:xfrm>
            <a:custGeom>
              <a:avLst/>
              <a:gdLst/>
              <a:ahLst/>
              <a:rect l="l" t="t" r="r" b="b"/>
              <a:pathLst>
                <a:path w="21600" h="21600">
                  <a:moveTo>
                    <a:pt x="0" y="0"/>
                  </a:moveTo>
                  <a:lnTo>
                    <a:pt x="21600" y="21600"/>
                  </a:lnTo>
                </a:path>
              </a:pathLst>
            </a:custGeom>
            <a:noFill/>
            <a:ln>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13" name="CustomShape 12"/>
            <p:cNvSpPr/>
            <p:nvPr/>
          </p:nvSpPr>
          <p:spPr>
            <a:xfrm>
              <a:off x="1656720" y="4842000"/>
              <a:ext cx="762120" cy="660240"/>
            </a:xfrm>
            <a:prstGeom prst="frame">
              <a:avLst>
                <a:gd name="adj1" fmla="val 4791"/>
              </a:avLst>
            </a:prstGeom>
            <a:solidFill>
              <a:srgbClr val="ff0000"/>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grpSp>
      <p:grpSp>
        <p:nvGrpSpPr>
          <p:cNvPr id="214" name="Group 13"/>
          <p:cNvGrpSpPr/>
          <p:nvPr/>
        </p:nvGrpSpPr>
        <p:grpSpPr>
          <a:xfrm>
            <a:off x="3810600" y="3501000"/>
            <a:ext cx="4319640" cy="1762200"/>
            <a:chOff x="3810600" y="3501000"/>
            <a:chExt cx="4319640" cy="1762200"/>
          </a:xfrm>
        </p:grpSpPr>
        <p:pic>
          <p:nvPicPr>
            <p:cNvPr id="215" name="Picture 49" descr=""/>
            <p:cNvPicPr/>
            <p:nvPr/>
          </p:nvPicPr>
          <p:blipFill>
            <a:blip r:embed="rId6"/>
            <a:stretch/>
          </p:blipFill>
          <p:spPr>
            <a:xfrm>
              <a:off x="5400000" y="3541680"/>
              <a:ext cx="2730240" cy="1107720"/>
            </a:xfrm>
            <a:prstGeom prst="rect">
              <a:avLst/>
            </a:prstGeom>
            <a:ln>
              <a:noFill/>
            </a:ln>
          </p:spPr>
        </p:pic>
        <p:sp>
          <p:nvSpPr>
            <p:cNvPr id="216" name="CustomShape 14"/>
            <p:cNvSpPr/>
            <p:nvPr/>
          </p:nvSpPr>
          <p:spPr>
            <a:xfrm flipV="1">
              <a:off x="3810600" y="2458080"/>
              <a:ext cx="1523880" cy="1402560"/>
            </a:xfrm>
            <a:custGeom>
              <a:avLst/>
              <a:gdLst/>
              <a:ahLst/>
              <a:rect l="l" t="t" r="r" b="b"/>
              <a:pathLst>
                <a:path w="21600" h="21600">
                  <a:moveTo>
                    <a:pt x="0" y="0"/>
                  </a:moveTo>
                  <a:lnTo>
                    <a:pt x="21600" y="21600"/>
                  </a:lnTo>
                </a:path>
              </a:pathLst>
            </a:custGeom>
            <a:noFill/>
            <a:ln>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17" name="CustomShape 15"/>
            <p:cNvSpPr/>
            <p:nvPr/>
          </p:nvSpPr>
          <p:spPr>
            <a:xfrm>
              <a:off x="5371200" y="3501000"/>
              <a:ext cx="762120" cy="660240"/>
            </a:xfrm>
            <a:prstGeom prst="frame">
              <a:avLst>
                <a:gd name="adj1" fmla="val 4791"/>
              </a:avLst>
            </a:prstGeom>
            <a:solidFill>
              <a:srgbClr val="ff0000"/>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grpSp>
    </p:spTree>
  </p:cSld>
  <p:timing>
    <p:tnLst>
      <p:par>
        <p:cTn id="150" dur="indefinite" restart="never" nodeType="tmRoot">
          <p:childTnLst>
            <p:seq>
              <p:cTn id="151" dur="indefinite" nodeType="mainSeq">
                <p:childTnLst>
                  <p:par>
                    <p:cTn id="152" fill="hold">
                      <p:stCondLst>
                        <p:cond delay="indefinite"/>
                      </p:stCondLst>
                      <p:childTnLst>
                        <p:par>
                          <p:cTn id="153" fill="hold">
                            <p:stCondLst>
                              <p:cond delay="0"/>
                            </p:stCondLst>
                            <p:childTnLst>
                              <p:par>
                                <p:cTn id="154" nodeType="clickEffect" fill="hold" presetClass="entr" presetID="9">
                                  <p:stCondLst>
                                    <p:cond delay="0"/>
                                  </p:stCondLst>
                                  <p:childTnLst>
                                    <p:set>
                                      <p:cBhvr>
                                        <p:cTn id="155" dur="1" fill="hold">
                                          <p:stCondLst>
                                            <p:cond delay="0"/>
                                          </p:stCondLst>
                                        </p:cTn>
                                        <p:tgtEl>
                                          <p:spTgt spid="199">
                                            <p:txEl>
                                              <p:pRg st="2" end="2"/>
                                            </p:txEl>
                                          </p:spTgt>
                                        </p:tgtEl>
                                        <p:attrNameLst>
                                          <p:attrName>style.visibility</p:attrName>
                                        </p:attrNameLst>
                                      </p:cBhvr>
                                      <p:to>
                                        <p:strVal val="visible"/>
                                      </p:to>
                                    </p:set>
                                    <p:animEffect filter="dissolve" transition="in">
                                      <p:cBhvr additive="repl">
                                        <p:cTn id="156" dur="500"/>
                                        <p:tgtEl>
                                          <p:spTgt spid="199">
                                            <p:txEl>
                                              <p:pRg st="2" end="2"/>
                                            </p:txEl>
                                          </p:spTgt>
                                        </p:tgtEl>
                                      </p:cBhvr>
                                    </p:animEffect>
                                  </p:childTnLst>
                                </p:cTn>
                              </p:par>
                            </p:childTnLst>
                          </p:cTn>
                        </p:par>
                      </p:childTnLst>
                    </p:cTn>
                  </p:par>
                  <p:par>
                    <p:cTn id="157" fill="hold">
                      <p:stCondLst>
                        <p:cond delay="indefinite"/>
                      </p:stCondLst>
                      <p:childTnLst>
                        <p:par>
                          <p:cTn id="158" fill="hold">
                            <p:stCondLst>
                              <p:cond delay="0"/>
                            </p:stCondLst>
                            <p:childTnLst>
                              <p:par>
                                <p:cTn id="159" nodeType="clickEffect" fill="hold" presetClass="entr" presetID="9">
                                  <p:stCondLst>
                                    <p:cond delay="0"/>
                                  </p:stCondLst>
                                  <p:childTnLst>
                                    <p:set>
                                      <p:cBhvr>
                                        <p:cTn id="160" dur="1" fill="hold">
                                          <p:stCondLst>
                                            <p:cond delay="0"/>
                                          </p:stCondLst>
                                        </p:cTn>
                                        <p:tgtEl>
                                          <p:spTgt spid="199">
                                            <p:txEl>
                                              <p:pRg st="3" end="3"/>
                                            </p:txEl>
                                          </p:spTgt>
                                        </p:tgtEl>
                                        <p:attrNameLst>
                                          <p:attrName>style.visibility</p:attrName>
                                        </p:attrNameLst>
                                      </p:cBhvr>
                                      <p:to>
                                        <p:strVal val="visible"/>
                                      </p:to>
                                    </p:set>
                                    <p:animEffect filter="dissolve" transition="in">
                                      <p:cBhvr additive="repl">
                                        <p:cTn id="161" dur="500"/>
                                        <p:tgtEl>
                                          <p:spTgt spid="199">
                                            <p:txEl>
                                              <p:pRg st="3" end="3"/>
                                            </p:txEl>
                                          </p:spTgt>
                                        </p:tgtEl>
                                      </p:cBhvr>
                                    </p:animEffect>
                                  </p:childTnLst>
                                </p:cTn>
                              </p:par>
                              <p:par>
                                <p:cTn id="162" nodeType="withEffect" fill="hold" presetClass="entr" presetID="9">
                                  <p:stCondLst>
                                    <p:cond delay="0"/>
                                  </p:stCondLst>
                                  <p:childTnLst>
                                    <p:set>
                                      <p:cBhvr>
                                        <p:cTn id="163" dur="1" fill="hold">
                                          <p:stCondLst>
                                            <p:cond delay="0"/>
                                          </p:stCondLst>
                                        </p:cTn>
                                        <p:tgtEl>
                                          <p:spTgt spid="204"/>
                                        </p:tgtEl>
                                        <p:attrNameLst>
                                          <p:attrName>style.visibility</p:attrName>
                                        </p:attrNameLst>
                                      </p:cBhvr>
                                      <p:to>
                                        <p:strVal val="visible"/>
                                      </p:to>
                                    </p:set>
                                    <p:animEffect filter="dissolve" transition="in">
                                      <p:cBhvr additive="repl">
                                        <p:cTn id="164" dur="500"/>
                                        <p:tgtEl>
                                          <p:spTgt spid="204"/>
                                        </p:tgtEl>
                                      </p:cBhvr>
                                    </p:animEffect>
                                  </p:childTnLst>
                                </p:cTn>
                              </p:par>
                              <p:par>
                                <p:cTn id="165" nodeType="withEffect" fill="hold" presetClass="entr" presetID="9">
                                  <p:stCondLst>
                                    <p:cond delay="0"/>
                                  </p:stCondLst>
                                  <p:childTnLst>
                                    <p:set>
                                      <p:cBhvr>
                                        <p:cTn id="166" dur="1" fill="hold">
                                          <p:stCondLst>
                                            <p:cond delay="0"/>
                                          </p:stCondLst>
                                        </p:cTn>
                                        <p:tgtEl>
                                          <p:spTgt spid="199">
                                            <p:txEl>
                                              <p:pRg st="4" end="4"/>
                                            </p:txEl>
                                          </p:spTgt>
                                        </p:tgtEl>
                                        <p:attrNameLst>
                                          <p:attrName>style.visibility</p:attrName>
                                        </p:attrNameLst>
                                      </p:cBhvr>
                                      <p:to>
                                        <p:strVal val="visible"/>
                                      </p:to>
                                    </p:set>
                                    <p:animEffect filter="dissolve" transition="in">
                                      <p:cBhvr additive="repl">
                                        <p:cTn id="167" dur="500"/>
                                        <p:tgtEl>
                                          <p:spTgt spid="199">
                                            <p:txEl>
                                              <p:pRg st="4" end="4"/>
                                            </p:txEl>
                                          </p:spTgt>
                                        </p:tgtEl>
                                      </p:cBhvr>
                                    </p:animEffect>
                                  </p:childTnLst>
                                </p:cTn>
                              </p:par>
                              <p:par>
                                <p:cTn id="168" nodeType="withEffect" fill="hold" presetClass="entr" presetID="9">
                                  <p:stCondLst>
                                    <p:cond delay="0"/>
                                  </p:stCondLst>
                                  <p:childTnLst>
                                    <p:set>
                                      <p:cBhvr>
                                        <p:cTn id="169" dur="1" fill="hold">
                                          <p:stCondLst>
                                            <p:cond delay="0"/>
                                          </p:stCondLst>
                                        </p:cTn>
                                        <p:tgtEl>
                                          <p:spTgt spid="199">
                                            <p:txEl>
                                              <p:pRg st="5" end="5"/>
                                            </p:txEl>
                                          </p:spTgt>
                                        </p:tgtEl>
                                        <p:attrNameLst>
                                          <p:attrName>style.visibility</p:attrName>
                                        </p:attrNameLst>
                                      </p:cBhvr>
                                      <p:to>
                                        <p:strVal val="visible"/>
                                      </p:to>
                                    </p:set>
                                    <p:animEffect filter="dissolve" transition="in">
                                      <p:cBhvr additive="repl">
                                        <p:cTn id="170" dur="500"/>
                                        <p:tgtEl>
                                          <p:spTgt spid="199">
                                            <p:txEl>
                                              <p:pRg st="5" end="5"/>
                                            </p:txEl>
                                          </p:spTgt>
                                        </p:tgtEl>
                                      </p:cBhvr>
                                    </p:animEffect>
                                  </p:childTnLst>
                                </p:cTn>
                              </p:par>
                            </p:childTnLst>
                          </p:cTn>
                        </p:par>
                      </p:childTnLst>
                    </p:cTn>
                  </p:par>
                  <p:par>
                    <p:cTn id="171" fill="hold">
                      <p:stCondLst>
                        <p:cond delay="indefinite"/>
                      </p:stCondLst>
                      <p:childTnLst>
                        <p:par>
                          <p:cTn id="172" fill="hold">
                            <p:stCondLst>
                              <p:cond delay="0"/>
                            </p:stCondLst>
                            <p:childTnLst>
                              <p:par>
                                <p:cTn id="173" nodeType="clickEffect" fill="hold" presetClass="entr" presetID="9">
                                  <p:stCondLst>
                                    <p:cond delay="0"/>
                                  </p:stCondLst>
                                  <p:childTnLst>
                                    <p:set>
                                      <p:cBhvr>
                                        <p:cTn id="174" dur="1" fill="hold">
                                          <p:stCondLst>
                                            <p:cond delay="0"/>
                                          </p:stCondLst>
                                        </p:cTn>
                                        <p:tgtEl>
                                          <p:spTgt spid="210"/>
                                        </p:tgtEl>
                                        <p:attrNameLst>
                                          <p:attrName>style.visibility</p:attrName>
                                        </p:attrNameLst>
                                      </p:cBhvr>
                                      <p:to>
                                        <p:strVal val="visible"/>
                                      </p:to>
                                    </p:set>
                                    <p:animEffect filter="dissolve" transition="in">
                                      <p:cBhvr additive="repl">
                                        <p:cTn id="175" dur="500"/>
                                        <p:tgtEl>
                                          <p:spTgt spid="210"/>
                                        </p:tgtEl>
                                      </p:cBhvr>
                                    </p:animEffect>
                                  </p:childTnLst>
                                </p:cTn>
                              </p:par>
                            </p:childTnLst>
                          </p:cTn>
                        </p:par>
                      </p:childTnLst>
                    </p:cTn>
                  </p:par>
                  <p:par>
                    <p:cTn id="176" fill="hold">
                      <p:stCondLst>
                        <p:cond delay="indefinite"/>
                      </p:stCondLst>
                      <p:childTnLst>
                        <p:par>
                          <p:cTn id="177" fill="hold">
                            <p:stCondLst>
                              <p:cond delay="0"/>
                            </p:stCondLst>
                            <p:childTnLst>
                              <p:par>
                                <p:cTn id="178" nodeType="clickEffect" fill="hold" presetClass="entr" presetID="9">
                                  <p:stCondLst>
                                    <p:cond delay="0"/>
                                  </p:stCondLst>
                                  <p:childTnLst>
                                    <p:set>
                                      <p:cBhvr>
                                        <p:cTn id="179" dur="1" fill="hold">
                                          <p:stCondLst>
                                            <p:cond delay="0"/>
                                          </p:stCondLst>
                                        </p:cTn>
                                        <p:tgtEl>
                                          <p:spTgt spid="214"/>
                                        </p:tgtEl>
                                        <p:attrNameLst>
                                          <p:attrName>style.visibility</p:attrName>
                                        </p:attrNameLst>
                                      </p:cBhvr>
                                      <p:to>
                                        <p:strVal val="visible"/>
                                      </p:to>
                                    </p:set>
                                    <p:animEffect filter="dissolve" transition="in">
                                      <p:cBhvr additive="repl">
                                        <p:cTn id="180" dur="500"/>
                                        <p:tgtEl>
                                          <p:spTgt spid="214"/>
                                        </p:tgtEl>
                                      </p:cBhvr>
                                    </p:animEffect>
                                  </p:childTnLst>
                                </p:cTn>
                              </p:par>
                            </p:childTnLst>
                          </p:cTn>
                        </p:par>
                      </p:childTnLst>
                    </p:cTn>
                  </p:par>
                  <p:par>
                    <p:cTn id="181" fill="hold">
                      <p:stCondLst>
                        <p:cond delay="indefinite"/>
                      </p:stCondLst>
                      <p:childTnLst>
                        <p:par>
                          <p:cTn id="182" fill="hold">
                            <p:stCondLst>
                              <p:cond delay="0"/>
                            </p:stCondLst>
                            <p:childTnLst>
                              <p:par>
                                <p:cTn id="183" nodeType="clickEffect" fill="hold" presetClass="entr" presetID="9">
                                  <p:stCondLst>
                                    <p:cond delay="0"/>
                                  </p:stCondLst>
                                  <p:childTnLst>
                                    <p:set>
                                      <p:cBhvr>
                                        <p:cTn id="184" dur="1" fill="hold">
                                          <p:stCondLst>
                                            <p:cond delay="0"/>
                                          </p:stCondLst>
                                        </p:cTn>
                                        <p:tgtEl>
                                          <p:spTgt spid="201"/>
                                        </p:tgtEl>
                                        <p:attrNameLst>
                                          <p:attrName>style.visibility</p:attrName>
                                        </p:attrNameLst>
                                      </p:cBhvr>
                                      <p:to>
                                        <p:strVal val="visible"/>
                                      </p:to>
                                    </p:set>
                                    <p:animEffect filter="dissolve" transition="in">
                                      <p:cBhvr additive="repl">
                                        <p:cTn id="185" dur="500"/>
                                        <p:tgtEl>
                                          <p:spTgt spid="201"/>
                                        </p:tgtEl>
                                      </p:cBhvr>
                                    </p:animEffect>
                                  </p:childTnLst>
                                </p:cTn>
                              </p:par>
                            </p:childTnLst>
                          </p:cTn>
                        </p:par>
                      </p:childTnLst>
                    </p:cTn>
                  </p:par>
                  <p:par>
                    <p:cTn id="186" fill="hold">
                      <p:stCondLst>
                        <p:cond delay="indefinite"/>
                      </p:stCondLst>
                      <p:childTnLst>
                        <p:par>
                          <p:cTn id="187" fill="hold">
                            <p:stCondLst>
                              <p:cond delay="0"/>
                            </p:stCondLst>
                            <p:childTnLst>
                              <p:par>
                                <p:cTn id="188" nodeType="clickEffect" fill="hold" presetClass="entr" presetID="9">
                                  <p:stCondLst>
                                    <p:cond delay="0"/>
                                  </p:stCondLst>
                                  <p:childTnLst>
                                    <p:set>
                                      <p:cBhvr>
                                        <p:cTn id="189" dur="1" fill="hold">
                                          <p:stCondLst>
                                            <p:cond delay="0"/>
                                          </p:stCondLst>
                                        </p:cTn>
                                        <p:tgtEl>
                                          <p:spTgt spid="199">
                                            <p:txEl>
                                              <p:pRg st="13" end="13"/>
                                            </p:txEl>
                                          </p:spTgt>
                                        </p:tgtEl>
                                        <p:attrNameLst>
                                          <p:attrName>style.visibility</p:attrName>
                                        </p:attrNameLst>
                                      </p:cBhvr>
                                      <p:to>
                                        <p:strVal val="visible"/>
                                      </p:to>
                                    </p:set>
                                    <p:animEffect filter="dissolve" transition="in">
                                      <p:cBhvr additive="repl">
                                        <p:cTn id="190" dur="500"/>
                                        <p:tgtEl>
                                          <p:spTgt spid="199">
                                            <p:txEl>
                                              <p:pRg st="13" end="1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TextShape 1"/>
          <p:cNvSpPr txBox="1"/>
          <p:nvPr/>
        </p:nvSpPr>
        <p:spPr>
          <a:xfrm>
            <a:off x="0" y="-155880"/>
            <a:ext cx="9143640" cy="1142640"/>
          </a:xfrm>
          <a:prstGeom prst="rect">
            <a:avLst/>
          </a:prstGeom>
          <a:noFill/>
          <a:ln>
            <a:noFill/>
          </a:ln>
        </p:spPr>
        <p:txBody>
          <a:bodyPr anchor="ctr">
            <a:normAutofit/>
          </a:bodyPr>
          <a:p>
            <a:pPr algn="ctr">
              <a:lnSpc>
                <a:spcPct val="100000"/>
              </a:lnSpc>
            </a:pPr>
            <a:r>
              <a:rPr b="0" lang="en-US" sz="4400" spc="-1" strike="noStrike">
                <a:solidFill>
                  <a:srgbClr val="ffffff"/>
                </a:solidFill>
                <a:latin typeface="Courier New"/>
              </a:rPr>
              <a:t>MyPriorityQueue</a:t>
            </a:r>
            <a:r>
              <a:rPr b="0" lang="en-US" sz="4400" spc="-1" strike="noStrike">
                <a:solidFill>
                  <a:srgbClr val="ffffff"/>
                </a:solidFill>
                <a:latin typeface="Calibri"/>
              </a:rPr>
              <a:t> usage example</a:t>
            </a:r>
            <a:endParaRPr b="0" lang="en-US" sz="4400" spc="-1" strike="noStrike">
              <a:solidFill>
                <a:srgbClr val="000000"/>
              </a:solidFill>
              <a:latin typeface="Calibri"/>
            </a:endParaRPr>
          </a:p>
        </p:txBody>
      </p:sp>
      <p:sp>
        <p:nvSpPr>
          <p:cNvPr id="219" name="CustomShape 2"/>
          <p:cNvSpPr/>
          <p:nvPr/>
        </p:nvSpPr>
        <p:spPr>
          <a:xfrm>
            <a:off x="125280" y="942840"/>
            <a:ext cx="8893440" cy="1621800"/>
          </a:xfrm>
          <a:prstGeom prst="rect">
            <a:avLst/>
          </a:prstGeom>
          <a:noFill/>
          <a:ln>
            <a:noFill/>
          </a:ln>
        </p:spPr>
        <p:style>
          <a:lnRef idx="0"/>
          <a:fillRef idx="0"/>
          <a:effectRef idx="0"/>
          <a:fontRef idx="minor"/>
        </p:style>
        <p:txBody>
          <a:bodyPr/>
          <a:p>
            <a:pPr marL="173160" indent="-282240">
              <a:lnSpc>
                <a:spcPct val="100000"/>
              </a:lnSpc>
              <a:spcBef>
                <a:spcPts val="479"/>
              </a:spcBef>
              <a:buClr>
                <a:srgbClr val="000000"/>
              </a:buClr>
              <a:buFont typeface="Arial"/>
              <a:buChar char="•"/>
            </a:pPr>
            <a:r>
              <a:rPr b="0" lang="en-US" sz="2400" spc="-1" strike="noStrike">
                <a:solidFill>
                  <a:srgbClr val="000000"/>
                </a:solidFill>
                <a:latin typeface="Calibri"/>
              </a:rPr>
              <a:t>Let’s create and interact with a pet clinic’s priority queue:</a:t>
            </a:r>
            <a:endParaRPr b="0" lang="en-US" sz="2400" spc="-1" strike="noStrike">
              <a:latin typeface="Arial"/>
            </a:endParaRPr>
          </a:p>
        </p:txBody>
      </p:sp>
      <p:sp>
        <p:nvSpPr>
          <p:cNvPr id="220" name="CustomShape 3"/>
          <p:cNvSpPr/>
          <p:nvPr/>
        </p:nvSpPr>
        <p:spPr>
          <a:xfrm>
            <a:off x="514440" y="3610800"/>
            <a:ext cx="5947200" cy="2608560"/>
          </a:xfrm>
          <a:prstGeom prst="rect">
            <a:avLst/>
          </a:prstGeom>
          <a:noFill/>
          <a:ln>
            <a:solidFill>
              <a:schemeClr val="accent1"/>
            </a:solidFill>
          </a:ln>
        </p:spPr>
        <p:style>
          <a:lnRef idx="0"/>
          <a:fillRef idx="0"/>
          <a:effectRef idx="0"/>
          <a:fontRef idx="minor"/>
        </p:style>
        <p:txBody>
          <a:bodyPr/>
          <a:p>
            <a:pPr>
              <a:lnSpc>
                <a:spcPct val="100000"/>
              </a:lnSpc>
              <a:spcBef>
                <a:spcPts val="281"/>
              </a:spcBef>
            </a:pPr>
            <a:r>
              <a:rPr b="0" lang="en-US" sz="1400" spc="-1" strike="noStrike">
                <a:solidFill>
                  <a:srgbClr val="00b050"/>
                </a:solidFill>
                <a:latin typeface="Courier Regular"/>
                <a:ea typeface="Courier New"/>
              </a:rPr>
              <a:t>MyPriorityQueue</a:t>
            </a:r>
            <a:r>
              <a:rPr b="0" lang="en-US" sz="1400" spc="-1" strike="noStrike">
                <a:solidFill>
                  <a:srgbClr val="000000"/>
                </a:solidFill>
                <a:latin typeface="Courier Regular"/>
                <a:ea typeface="Courier New"/>
              </a:rPr>
              <a:t>&lt;</a:t>
            </a:r>
            <a:r>
              <a:rPr b="0" lang="en-US" sz="1400" spc="-1" strike="noStrike">
                <a:solidFill>
                  <a:srgbClr val="00b050"/>
                </a:solidFill>
                <a:latin typeface="Courier Regular"/>
                <a:ea typeface="Courier New"/>
              </a:rPr>
              <a:t>Pet</a:t>
            </a:r>
            <a:r>
              <a:rPr b="0" lang="en-US" sz="1400" spc="-1" strike="noStrike">
                <a:solidFill>
                  <a:srgbClr val="000000"/>
                </a:solidFill>
                <a:latin typeface="Courier Regular"/>
                <a:ea typeface="Courier New"/>
              </a:rPr>
              <a:t>&gt; petPqueue = </a:t>
            </a:r>
            <a:endParaRPr b="0" lang="en-US" sz="1400" spc="-1" strike="noStrike">
              <a:latin typeface="Arial"/>
            </a:endParaRPr>
          </a:p>
          <a:p>
            <a:pPr>
              <a:lnSpc>
                <a:spcPct val="100000"/>
              </a:lnSpc>
              <a:spcBef>
                <a:spcPts val="281"/>
              </a:spcBef>
            </a:pPr>
            <a:r>
              <a:rPr b="0" lang="en-US" sz="1400" spc="-1" strike="noStrike">
                <a:solidFill>
                  <a:srgbClr val="0000ff"/>
                </a:solidFill>
                <a:latin typeface="Courier Regular"/>
                <a:ea typeface="Courier New"/>
              </a:rPr>
              <a:t>                     </a:t>
            </a:r>
            <a:r>
              <a:rPr b="0" lang="en-US" sz="1400" spc="-1" strike="noStrike">
                <a:solidFill>
                  <a:srgbClr val="0000ff"/>
                </a:solidFill>
                <a:latin typeface="Courier Regular"/>
                <a:ea typeface="Courier New"/>
              </a:rPr>
              <a:t>new</a:t>
            </a:r>
            <a:r>
              <a:rPr b="0" lang="en-US" sz="1400" spc="-1" strike="noStrike">
                <a:solidFill>
                  <a:srgbClr val="000000"/>
                </a:solidFill>
                <a:latin typeface="Courier Regular"/>
                <a:ea typeface="Courier New"/>
              </a:rPr>
              <a:t> </a:t>
            </a:r>
            <a:r>
              <a:rPr b="0" lang="en-US" sz="1400" spc="-1" strike="noStrike">
                <a:solidFill>
                  <a:srgbClr val="00b050"/>
                </a:solidFill>
                <a:latin typeface="Courier Regular"/>
                <a:ea typeface="Courier New"/>
              </a:rPr>
              <a:t>MyArrayPriorityQueue</a:t>
            </a:r>
            <a:r>
              <a:rPr b="0" lang="en-US" sz="1400" spc="-1" strike="noStrike">
                <a:solidFill>
                  <a:srgbClr val="000000"/>
                </a:solidFill>
                <a:latin typeface="Courier Regular"/>
                <a:ea typeface="Courier New"/>
              </a:rPr>
              <a:t>&lt;</a:t>
            </a:r>
            <a:r>
              <a:rPr b="0" lang="en-US" sz="1400" spc="-1" strike="noStrike">
                <a:solidFill>
                  <a:srgbClr val="00b050"/>
                </a:solidFill>
                <a:latin typeface="Courier Regular"/>
                <a:ea typeface="Courier New"/>
              </a:rPr>
              <a:t>Pet</a:t>
            </a:r>
            <a:r>
              <a:rPr b="0" lang="en-US" sz="1400" spc="-1" strike="noStrike">
                <a:solidFill>
                  <a:srgbClr val="000000"/>
                </a:solidFill>
                <a:latin typeface="Courier Regular"/>
                <a:ea typeface="Courier New"/>
              </a:rPr>
              <a:t>&gt;();</a:t>
            </a:r>
            <a:endParaRPr b="0" lang="en-US" sz="1400" spc="-1" strike="noStrike">
              <a:latin typeface="Arial"/>
            </a:endParaRPr>
          </a:p>
          <a:p>
            <a:pPr>
              <a:lnSpc>
                <a:spcPct val="100000"/>
              </a:lnSpc>
              <a:spcBef>
                <a:spcPts val="281"/>
              </a:spcBef>
            </a:pPr>
            <a:endParaRPr b="0" lang="en-US" sz="1400" spc="-1" strike="noStrike">
              <a:latin typeface="Arial"/>
            </a:endParaRPr>
          </a:p>
          <a:p>
            <a:pPr>
              <a:lnSpc>
                <a:spcPct val="100000"/>
              </a:lnSpc>
              <a:spcBef>
                <a:spcPts val="281"/>
              </a:spcBef>
            </a:pPr>
            <a:r>
              <a:rPr b="0" lang="en-US" sz="1400" spc="-1" strike="noStrike">
                <a:solidFill>
                  <a:srgbClr val="000000"/>
                </a:solidFill>
                <a:latin typeface="Courier Regular"/>
                <a:ea typeface="Courier New"/>
              </a:rPr>
              <a:t>petPqueue.add(</a:t>
            </a:r>
            <a:r>
              <a:rPr b="0" lang="en-US" sz="1400" spc="-1" strike="noStrike">
                <a:solidFill>
                  <a:srgbClr val="0000ff"/>
                </a:solidFill>
                <a:latin typeface="Courier Regular"/>
                <a:ea typeface="Courier New"/>
              </a:rPr>
              <a:t>new</a:t>
            </a:r>
            <a:r>
              <a:rPr b="0" lang="en-US" sz="1400" spc="-1" strike="noStrike">
                <a:solidFill>
                  <a:srgbClr val="000000"/>
                </a:solidFill>
                <a:latin typeface="Courier Regular"/>
                <a:ea typeface="Courier New"/>
              </a:rPr>
              <a:t> </a:t>
            </a:r>
            <a:r>
              <a:rPr b="0" lang="en-US" sz="1400" spc="-1" strike="noStrike">
                <a:solidFill>
                  <a:srgbClr val="00b050"/>
                </a:solidFill>
                <a:latin typeface="Courier Regular"/>
                <a:ea typeface="Courier New"/>
              </a:rPr>
              <a:t>Pet</a:t>
            </a:r>
            <a:r>
              <a:rPr b="0" lang="en-US" sz="1400" spc="-1" strike="noStrike">
                <a:solidFill>
                  <a:srgbClr val="000000"/>
                </a:solidFill>
                <a:latin typeface="Courier Regular"/>
                <a:ea typeface="Courier New"/>
              </a:rPr>
              <a:t>("Milu", 5));  </a:t>
            </a:r>
            <a:r>
              <a:rPr b="0" lang="en-US" sz="1400" spc="-1" strike="noStrike">
                <a:solidFill>
                  <a:srgbClr val="595959"/>
                </a:solidFill>
                <a:latin typeface="Courier Regular"/>
                <a:ea typeface="Courier New"/>
              </a:rPr>
              <a:t>// add Milu</a:t>
            </a:r>
            <a:endParaRPr b="0" lang="en-US" sz="1400" spc="-1" strike="noStrike">
              <a:latin typeface="Arial"/>
            </a:endParaRPr>
          </a:p>
          <a:p>
            <a:pPr>
              <a:lnSpc>
                <a:spcPct val="100000"/>
              </a:lnSpc>
              <a:spcBef>
                <a:spcPts val="281"/>
              </a:spcBef>
            </a:pPr>
            <a:r>
              <a:rPr b="0" lang="en-US" sz="1400" spc="-1" strike="noStrike">
                <a:solidFill>
                  <a:srgbClr val="000000"/>
                </a:solidFill>
                <a:latin typeface="Courier Regular"/>
                <a:ea typeface="Courier New"/>
              </a:rPr>
              <a:t>petPqueue.add(</a:t>
            </a:r>
            <a:r>
              <a:rPr b="0" lang="en-US" sz="1400" spc="-1" strike="noStrike">
                <a:solidFill>
                  <a:srgbClr val="0000ff"/>
                </a:solidFill>
                <a:latin typeface="Courier Regular"/>
                <a:ea typeface="Courier New"/>
              </a:rPr>
              <a:t>new</a:t>
            </a:r>
            <a:r>
              <a:rPr b="0" lang="en-US" sz="1400" spc="-1" strike="noStrike">
                <a:solidFill>
                  <a:srgbClr val="000000"/>
                </a:solidFill>
                <a:latin typeface="Courier Regular"/>
                <a:ea typeface="Courier New"/>
              </a:rPr>
              <a:t> </a:t>
            </a:r>
            <a:r>
              <a:rPr b="0" lang="en-US" sz="1400" spc="-1" strike="noStrike">
                <a:solidFill>
                  <a:srgbClr val="00b050"/>
                </a:solidFill>
                <a:latin typeface="Courier Regular"/>
                <a:ea typeface="Courier New"/>
              </a:rPr>
              <a:t>Pet</a:t>
            </a:r>
            <a:r>
              <a:rPr b="0" lang="en-US" sz="1400" spc="-1" strike="noStrike">
                <a:solidFill>
                  <a:srgbClr val="000000"/>
                </a:solidFill>
                <a:latin typeface="Courier Regular"/>
                <a:ea typeface="Courier New"/>
              </a:rPr>
              <a:t>("Pika", 10)); </a:t>
            </a:r>
            <a:r>
              <a:rPr b="0" lang="en-US" sz="1400" spc="-1" strike="noStrike">
                <a:solidFill>
                  <a:srgbClr val="595959"/>
                </a:solidFill>
                <a:latin typeface="Courier Regular"/>
                <a:ea typeface="Courier New"/>
              </a:rPr>
              <a:t>// add Pika</a:t>
            </a:r>
            <a:endParaRPr b="0" lang="en-US" sz="1400" spc="-1" strike="noStrike">
              <a:latin typeface="Arial"/>
            </a:endParaRPr>
          </a:p>
          <a:p>
            <a:pPr>
              <a:lnSpc>
                <a:spcPct val="100000"/>
              </a:lnSpc>
              <a:spcBef>
                <a:spcPts val="281"/>
              </a:spcBef>
            </a:pPr>
            <a:r>
              <a:rPr b="0" lang="en-US" sz="1400" spc="-1" strike="noStrike">
                <a:solidFill>
                  <a:srgbClr val="000000"/>
                </a:solidFill>
                <a:latin typeface="Courier Regular"/>
                <a:ea typeface="Courier New"/>
              </a:rPr>
              <a:t>petPqueue.size();                   </a:t>
            </a:r>
            <a:r>
              <a:rPr b="0" lang="en-US" sz="1400" spc="-1" strike="noStrike">
                <a:solidFill>
                  <a:srgbClr val="595959"/>
                </a:solidFill>
                <a:latin typeface="Courier Regular"/>
                <a:ea typeface="Courier New"/>
              </a:rPr>
              <a:t>// returns 2</a:t>
            </a:r>
            <a:endParaRPr b="0" lang="en-US" sz="1400" spc="-1" strike="noStrike">
              <a:latin typeface="Arial"/>
            </a:endParaRPr>
          </a:p>
          <a:p>
            <a:pPr>
              <a:lnSpc>
                <a:spcPct val="100000"/>
              </a:lnSpc>
              <a:spcBef>
                <a:spcPts val="281"/>
              </a:spcBef>
            </a:pPr>
            <a:endParaRPr b="0" lang="en-US" sz="1400" spc="-1" strike="noStrike">
              <a:latin typeface="Arial"/>
            </a:endParaRPr>
          </a:p>
          <a:p>
            <a:pPr>
              <a:lnSpc>
                <a:spcPct val="100000"/>
              </a:lnSpc>
              <a:spcBef>
                <a:spcPts val="281"/>
              </a:spcBef>
            </a:pPr>
            <a:r>
              <a:rPr b="0" lang="en-US" sz="1400" spc="-1" strike="noStrike">
                <a:solidFill>
                  <a:srgbClr val="00b050"/>
                </a:solidFill>
                <a:latin typeface="Courier Regular"/>
                <a:ea typeface="Courier New"/>
              </a:rPr>
              <a:t>Pet</a:t>
            </a:r>
            <a:r>
              <a:rPr b="0" lang="en-US" sz="1400" spc="-1" strike="noStrike">
                <a:solidFill>
                  <a:srgbClr val="000000"/>
                </a:solidFill>
                <a:latin typeface="Courier Regular"/>
                <a:ea typeface="Courier New"/>
              </a:rPr>
              <a:t> p1 = petPqueue.remove(); </a:t>
            </a:r>
            <a:r>
              <a:rPr b="0" lang="en-US" sz="1400" spc="-1" strike="noStrike">
                <a:solidFill>
                  <a:srgbClr val="595959"/>
                </a:solidFill>
                <a:latin typeface="Courier Regular"/>
                <a:ea typeface="Courier New"/>
              </a:rPr>
              <a:t>// p1 refers to pet Pika</a:t>
            </a:r>
            <a:endParaRPr b="0" lang="en-US" sz="1400" spc="-1" strike="noStrike">
              <a:latin typeface="Arial"/>
            </a:endParaRPr>
          </a:p>
          <a:p>
            <a:pPr>
              <a:lnSpc>
                <a:spcPct val="100000"/>
              </a:lnSpc>
              <a:spcBef>
                <a:spcPts val="281"/>
              </a:spcBef>
            </a:pPr>
            <a:r>
              <a:rPr b="0" lang="en-US" sz="1400" spc="-1" strike="noStrike">
                <a:solidFill>
                  <a:srgbClr val="00b050"/>
                </a:solidFill>
                <a:latin typeface="Courier Regular"/>
                <a:ea typeface="Courier New"/>
              </a:rPr>
              <a:t>Pet</a:t>
            </a:r>
            <a:r>
              <a:rPr b="0" lang="en-US" sz="1400" spc="-1" strike="noStrike">
                <a:solidFill>
                  <a:srgbClr val="000000"/>
                </a:solidFill>
                <a:latin typeface="Courier Regular"/>
                <a:ea typeface="Courier New"/>
              </a:rPr>
              <a:t> p2 = petPqueue.peek();   </a:t>
            </a:r>
            <a:r>
              <a:rPr b="0" lang="en-US" sz="1400" spc="-1" strike="noStrike">
                <a:solidFill>
                  <a:srgbClr val="595959"/>
                </a:solidFill>
                <a:latin typeface="Courier Regular"/>
                <a:ea typeface="Courier New"/>
              </a:rPr>
              <a:t>// p2 refers to pet Milu</a:t>
            </a:r>
            <a:endParaRPr b="0" lang="en-US" sz="1400" spc="-1" strike="noStrike">
              <a:latin typeface="Arial"/>
            </a:endParaRPr>
          </a:p>
          <a:p>
            <a:pPr>
              <a:lnSpc>
                <a:spcPct val="100000"/>
              </a:lnSpc>
              <a:spcBef>
                <a:spcPts val="281"/>
              </a:spcBef>
            </a:pPr>
            <a:r>
              <a:rPr b="0" lang="en-US" sz="1400" spc="-1" strike="noStrike">
                <a:solidFill>
                  <a:srgbClr val="000000"/>
                </a:solidFill>
                <a:latin typeface="Courier Regular"/>
                <a:ea typeface="Courier New"/>
              </a:rPr>
              <a:t>petPqueue.size();            </a:t>
            </a:r>
            <a:r>
              <a:rPr b="0" lang="en-US" sz="1400" spc="-1" strike="noStrike">
                <a:solidFill>
                  <a:srgbClr val="595959"/>
                </a:solidFill>
                <a:latin typeface="Courier Regular"/>
                <a:ea typeface="Courier New"/>
              </a:rPr>
              <a:t>// returns 1</a:t>
            </a:r>
            <a:endParaRPr b="0" lang="en-US" sz="1400" spc="-1" strike="noStrike">
              <a:latin typeface="Arial"/>
            </a:endParaRPr>
          </a:p>
        </p:txBody>
      </p:sp>
      <p:sp>
        <p:nvSpPr>
          <p:cNvPr id="221" name="CustomShape 4"/>
          <p:cNvSpPr/>
          <p:nvPr/>
        </p:nvSpPr>
        <p:spPr>
          <a:xfrm>
            <a:off x="514440" y="1668240"/>
            <a:ext cx="5947200" cy="1835640"/>
          </a:xfrm>
          <a:prstGeom prst="rect">
            <a:avLst/>
          </a:prstGeom>
          <a:noFill/>
          <a:ln>
            <a:solidFill>
              <a:schemeClr val="accent1"/>
            </a:solidFill>
          </a:ln>
        </p:spPr>
        <p:style>
          <a:lnRef idx="0"/>
          <a:fillRef idx="0"/>
          <a:effectRef idx="0"/>
          <a:fontRef idx="minor"/>
        </p:style>
        <p:txBody>
          <a:bodyPr/>
          <a:p>
            <a:pPr>
              <a:lnSpc>
                <a:spcPct val="100000"/>
              </a:lnSpc>
              <a:spcBef>
                <a:spcPts val="281"/>
              </a:spcBef>
            </a:pPr>
            <a:r>
              <a:rPr b="0" lang="en-US" sz="1400" spc="-1" strike="noStrike">
                <a:solidFill>
                  <a:srgbClr val="0000ff"/>
                </a:solidFill>
                <a:latin typeface="Courier Regular"/>
                <a:ea typeface="Courier New"/>
              </a:rPr>
              <a:t>public</a:t>
            </a:r>
            <a:r>
              <a:rPr b="0" lang="en-US" sz="1400" spc="-1" strike="noStrike">
                <a:solidFill>
                  <a:srgbClr val="000000"/>
                </a:solidFill>
                <a:latin typeface="Courier Regular"/>
                <a:ea typeface="Courier New"/>
              </a:rPr>
              <a:t> </a:t>
            </a:r>
            <a:r>
              <a:rPr b="0" lang="en-US" sz="1400" spc="-1" strike="noStrike">
                <a:solidFill>
                  <a:srgbClr val="0000ff"/>
                </a:solidFill>
                <a:latin typeface="Courier Regular"/>
                <a:ea typeface="Courier New"/>
              </a:rPr>
              <a:t>class</a:t>
            </a:r>
            <a:r>
              <a:rPr b="0" lang="en-US" sz="1400" spc="-1" strike="noStrike">
                <a:solidFill>
                  <a:srgbClr val="000000"/>
                </a:solidFill>
                <a:latin typeface="Courier Regular"/>
                <a:ea typeface="Courier New"/>
              </a:rPr>
              <a:t> </a:t>
            </a:r>
            <a:r>
              <a:rPr b="0" lang="en-US" sz="1400" spc="-1" strike="noStrike">
                <a:solidFill>
                  <a:srgbClr val="00b050"/>
                </a:solidFill>
                <a:latin typeface="Courier Regular"/>
                <a:ea typeface="Courier New"/>
              </a:rPr>
              <a:t>Pet </a:t>
            </a:r>
            <a:r>
              <a:rPr b="0" lang="en-US" sz="1400" spc="-1" strike="noStrike">
                <a:solidFill>
                  <a:srgbClr val="0000ff"/>
                </a:solidFill>
                <a:latin typeface="Courier Regular"/>
                <a:ea typeface="Courier New"/>
              </a:rPr>
              <a:t>implements</a:t>
            </a:r>
            <a:r>
              <a:rPr b="0" lang="en-US" sz="1400" spc="-1" strike="noStrike">
                <a:solidFill>
                  <a:srgbClr val="00b050"/>
                </a:solidFill>
                <a:latin typeface="Courier Regular"/>
                <a:ea typeface="Courier New"/>
              </a:rPr>
              <a:t> Comparable</a:t>
            </a:r>
            <a:r>
              <a:rPr b="0" lang="en-US" sz="1400" spc="-1" strike="noStrike">
                <a:solidFill>
                  <a:srgbClr val="000000"/>
                </a:solidFill>
                <a:latin typeface="Courier Regular"/>
                <a:ea typeface="Courier New"/>
              </a:rPr>
              <a:t>&lt;</a:t>
            </a:r>
            <a:r>
              <a:rPr b="0" lang="en-US" sz="1400" spc="-1" strike="noStrike">
                <a:solidFill>
                  <a:srgbClr val="00b050"/>
                </a:solidFill>
                <a:latin typeface="Courier Regular"/>
                <a:ea typeface="Courier New"/>
              </a:rPr>
              <a:t>Pet</a:t>
            </a:r>
            <a:r>
              <a:rPr b="0" lang="en-US" sz="1400" spc="-1" strike="noStrike">
                <a:solidFill>
                  <a:srgbClr val="000000"/>
                </a:solidFill>
                <a:latin typeface="Courier Regular"/>
                <a:ea typeface="Courier New"/>
              </a:rPr>
              <a:t>&gt;{</a:t>
            </a:r>
            <a:endParaRPr b="0" lang="en-US" sz="1400" spc="-1" strike="noStrike">
              <a:latin typeface="Arial"/>
            </a:endParaRPr>
          </a:p>
          <a:p>
            <a:pPr>
              <a:lnSpc>
                <a:spcPct val="100000"/>
              </a:lnSpc>
              <a:spcBef>
                <a:spcPts val="281"/>
              </a:spcBef>
            </a:pPr>
            <a:r>
              <a:rPr b="0" lang="en-US" sz="1400" spc="-1" strike="noStrike">
                <a:solidFill>
                  <a:srgbClr val="000000"/>
                </a:solidFill>
                <a:latin typeface="Courier Regular"/>
                <a:ea typeface="Courier New"/>
              </a:rPr>
              <a:t>  </a:t>
            </a:r>
            <a:r>
              <a:rPr b="0" lang="en-US" sz="1400" spc="-1" strike="noStrike">
                <a:solidFill>
                  <a:srgbClr val="00b050"/>
                </a:solidFill>
                <a:latin typeface="Courier Regular"/>
                <a:ea typeface="Courier New"/>
              </a:rPr>
              <a:t>String</a:t>
            </a:r>
            <a:r>
              <a:rPr b="0" lang="en-US" sz="1400" spc="-1" strike="noStrike">
                <a:solidFill>
                  <a:srgbClr val="000000"/>
                </a:solidFill>
                <a:latin typeface="Courier Regular"/>
                <a:ea typeface="Courier New"/>
              </a:rPr>
              <a:t> name; </a:t>
            </a:r>
            <a:r>
              <a:rPr b="0" lang="en-US" sz="1400" spc="-1" strike="noStrike">
                <a:solidFill>
                  <a:srgbClr val="00b050"/>
                </a:solidFill>
                <a:latin typeface="Courier Regular"/>
                <a:ea typeface="Courier New"/>
              </a:rPr>
              <a:t>int</a:t>
            </a:r>
            <a:r>
              <a:rPr b="0" lang="en-US" sz="1400" spc="-1" strike="noStrike">
                <a:solidFill>
                  <a:srgbClr val="000000"/>
                </a:solidFill>
                <a:latin typeface="Courier Regular"/>
                <a:ea typeface="Courier New"/>
              </a:rPr>
              <a:t> injury;</a:t>
            </a:r>
            <a:endParaRPr b="0" lang="en-US" sz="1400" spc="-1" strike="noStrike">
              <a:latin typeface="Arial"/>
            </a:endParaRPr>
          </a:p>
          <a:p>
            <a:pPr>
              <a:lnSpc>
                <a:spcPct val="100000"/>
              </a:lnSpc>
              <a:spcBef>
                <a:spcPts val="281"/>
              </a:spcBef>
            </a:pPr>
            <a:r>
              <a:rPr b="0" lang="en-US" sz="1400" spc="-1" strike="noStrike">
                <a:solidFill>
                  <a:srgbClr val="000000"/>
                </a:solidFill>
                <a:latin typeface="Courier Regular"/>
                <a:ea typeface="Courier New"/>
              </a:rPr>
              <a:t>  </a:t>
            </a:r>
            <a:r>
              <a:rPr b="0" lang="en-US" sz="1400" spc="-1" strike="noStrike">
                <a:solidFill>
                  <a:srgbClr val="0000ff"/>
                </a:solidFill>
                <a:latin typeface="Courier Regular"/>
                <a:ea typeface="Courier New"/>
              </a:rPr>
              <a:t>public</a:t>
            </a:r>
            <a:r>
              <a:rPr b="0" lang="en-US" sz="1400" spc="-1" strike="noStrike">
                <a:solidFill>
                  <a:srgbClr val="000000"/>
                </a:solidFill>
                <a:latin typeface="Courier Regular"/>
                <a:ea typeface="Courier New"/>
              </a:rPr>
              <a:t> </a:t>
            </a:r>
            <a:r>
              <a:rPr b="0" lang="en-US" sz="1400" spc="-1" strike="noStrike">
                <a:solidFill>
                  <a:srgbClr val="00b050"/>
                </a:solidFill>
                <a:latin typeface="Courier Regular"/>
                <a:ea typeface="Courier New"/>
              </a:rPr>
              <a:t>Pet</a:t>
            </a:r>
            <a:r>
              <a:rPr b="0" lang="en-US" sz="1400" spc="-1" strike="noStrike">
                <a:solidFill>
                  <a:srgbClr val="000000"/>
                </a:solidFill>
                <a:latin typeface="Courier Regular"/>
                <a:ea typeface="Courier New"/>
              </a:rPr>
              <a:t>(</a:t>
            </a:r>
            <a:r>
              <a:rPr b="0" lang="en-US" sz="1400" spc="-1" strike="noStrike">
                <a:solidFill>
                  <a:srgbClr val="00b050"/>
                </a:solidFill>
                <a:latin typeface="Courier Regular"/>
                <a:ea typeface="Courier New"/>
              </a:rPr>
              <a:t>String</a:t>
            </a:r>
            <a:r>
              <a:rPr b="0" lang="en-US" sz="1400" spc="-1" strike="noStrike">
                <a:solidFill>
                  <a:srgbClr val="000000"/>
                </a:solidFill>
                <a:latin typeface="Courier Regular"/>
                <a:ea typeface="Courier New"/>
              </a:rPr>
              <a:t> n, </a:t>
            </a:r>
            <a:r>
              <a:rPr b="0" lang="en-US" sz="1400" spc="-1" strike="noStrike">
                <a:solidFill>
                  <a:srgbClr val="00b050"/>
                </a:solidFill>
                <a:latin typeface="Courier Regular"/>
                <a:ea typeface="Courier New"/>
              </a:rPr>
              <a:t>int</a:t>
            </a:r>
            <a:r>
              <a:rPr b="0" lang="en-US" sz="1400" spc="-1" strike="noStrike">
                <a:solidFill>
                  <a:srgbClr val="000000"/>
                </a:solidFill>
                <a:latin typeface="Courier Regular"/>
                <a:ea typeface="Courier New"/>
              </a:rPr>
              <a:t> i){ name = n; injury = i; }</a:t>
            </a:r>
            <a:endParaRPr b="0" lang="en-US" sz="1400" spc="-1" strike="noStrike">
              <a:latin typeface="Arial"/>
            </a:endParaRPr>
          </a:p>
          <a:p>
            <a:pPr>
              <a:lnSpc>
                <a:spcPct val="100000"/>
              </a:lnSpc>
              <a:spcBef>
                <a:spcPts val="281"/>
              </a:spcBef>
            </a:pPr>
            <a:r>
              <a:rPr b="0" lang="en-US" sz="1400" spc="-1" strike="noStrike">
                <a:solidFill>
                  <a:srgbClr val="000000"/>
                </a:solidFill>
                <a:latin typeface="Courier Regular"/>
                <a:ea typeface="Courier New"/>
              </a:rPr>
              <a:t>  </a:t>
            </a:r>
            <a:r>
              <a:rPr b="0" lang="en-US" sz="1400" spc="-1" strike="noStrike">
                <a:solidFill>
                  <a:srgbClr val="0000ff"/>
                </a:solidFill>
                <a:latin typeface="Courier Regular"/>
                <a:ea typeface="Courier New"/>
              </a:rPr>
              <a:t>public</a:t>
            </a:r>
            <a:r>
              <a:rPr b="0" lang="en-US" sz="1400" spc="-1" strike="noStrike">
                <a:solidFill>
                  <a:srgbClr val="000000"/>
                </a:solidFill>
                <a:latin typeface="Courier Regular"/>
                <a:ea typeface="Courier New"/>
              </a:rPr>
              <a:t> </a:t>
            </a:r>
            <a:r>
              <a:rPr b="0" lang="en-US" sz="1400" spc="-1" strike="noStrike">
                <a:solidFill>
                  <a:srgbClr val="00b050"/>
                </a:solidFill>
                <a:latin typeface="Courier Regular"/>
                <a:ea typeface="Courier New"/>
              </a:rPr>
              <a:t>int</a:t>
            </a:r>
            <a:r>
              <a:rPr b="0" lang="en-US" sz="1400" spc="-1" strike="noStrike">
                <a:solidFill>
                  <a:srgbClr val="000000"/>
                </a:solidFill>
                <a:latin typeface="Courier Regular"/>
                <a:ea typeface="Courier New"/>
              </a:rPr>
              <a:t> compareTo(</a:t>
            </a:r>
            <a:r>
              <a:rPr b="0" lang="en-US" sz="1400" spc="-1" strike="noStrike">
                <a:solidFill>
                  <a:srgbClr val="00b050"/>
                </a:solidFill>
                <a:latin typeface="Courier Regular"/>
                <a:ea typeface="Courier New"/>
              </a:rPr>
              <a:t>Pet</a:t>
            </a:r>
            <a:r>
              <a:rPr b="0" lang="en-US" sz="1400" spc="-1" strike="noStrike">
                <a:solidFill>
                  <a:srgbClr val="000000"/>
                </a:solidFill>
                <a:latin typeface="Courier Regular"/>
                <a:ea typeface="Courier New"/>
              </a:rPr>
              <a:t> opet){</a:t>
            </a:r>
            <a:endParaRPr b="0" lang="en-US" sz="1400" spc="-1" strike="noStrike">
              <a:latin typeface="Arial"/>
            </a:endParaRPr>
          </a:p>
          <a:p>
            <a:pPr>
              <a:lnSpc>
                <a:spcPct val="100000"/>
              </a:lnSpc>
              <a:spcBef>
                <a:spcPts val="281"/>
              </a:spcBef>
            </a:pPr>
            <a:r>
              <a:rPr b="0" lang="en-US" sz="1400" spc="-1" strike="noStrike">
                <a:solidFill>
                  <a:srgbClr val="000000"/>
                </a:solidFill>
                <a:latin typeface="Courier Regular"/>
                <a:ea typeface="Courier New"/>
              </a:rPr>
              <a:t>    </a:t>
            </a:r>
            <a:r>
              <a:rPr b="0" lang="en-US" sz="1400" spc="-1" strike="noStrike">
                <a:solidFill>
                  <a:srgbClr val="0000ff"/>
                </a:solidFill>
                <a:latin typeface="Courier Regular"/>
                <a:ea typeface="Courier New"/>
              </a:rPr>
              <a:t>return</a:t>
            </a:r>
            <a:r>
              <a:rPr b="0" lang="en-US" sz="1400" spc="-1" strike="noStrike">
                <a:solidFill>
                  <a:srgbClr val="000000"/>
                </a:solidFill>
                <a:latin typeface="Courier Regular"/>
                <a:ea typeface="Courier New"/>
              </a:rPr>
              <a:t> opet.injury - injury; </a:t>
            </a:r>
            <a:r>
              <a:rPr b="0" lang="en-US" sz="1400" spc="-1" strike="noStrike">
                <a:solidFill>
                  <a:srgbClr val="595959"/>
                </a:solidFill>
                <a:latin typeface="Courier Regular"/>
                <a:ea typeface="Courier New"/>
              </a:rPr>
              <a:t>// big injury smaller</a:t>
            </a:r>
            <a:endParaRPr b="0" lang="en-US" sz="1400" spc="-1" strike="noStrike">
              <a:latin typeface="Arial"/>
            </a:endParaRPr>
          </a:p>
          <a:p>
            <a:pPr>
              <a:lnSpc>
                <a:spcPct val="100000"/>
              </a:lnSpc>
              <a:spcBef>
                <a:spcPts val="281"/>
              </a:spcBef>
            </a:pPr>
            <a:r>
              <a:rPr b="0" lang="en-US" sz="1400" spc="-1" strike="noStrike">
                <a:solidFill>
                  <a:srgbClr val="000000"/>
                </a:solidFill>
                <a:latin typeface="Courier Regular"/>
                <a:ea typeface="Courier New"/>
              </a:rPr>
              <a:t>  </a:t>
            </a:r>
            <a:r>
              <a:rPr b="0" lang="en-US" sz="1400" spc="-1" strike="noStrike">
                <a:solidFill>
                  <a:srgbClr val="000000"/>
                </a:solidFill>
                <a:latin typeface="Courier Regular"/>
                <a:ea typeface="Courier New"/>
              </a:rPr>
              <a:t>}</a:t>
            </a:r>
            <a:endParaRPr b="0" lang="en-US" sz="1400" spc="-1" strike="noStrike">
              <a:latin typeface="Arial"/>
            </a:endParaRPr>
          </a:p>
          <a:p>
            <a:pPr>
              <a:lnSpc>
                <a:spcPct val="100000"/>
              </a:lnSpc>
              <a:spcBef>
                <a:spcPts val="281"/>
              </a:spcBef>
            </a:pPr>
            <a:r>
              <a:rPr b="0" lang="en-US" sz="1400" spc="-1" strike="noStrike">
                <a:solidFill>
                  <a:srgbClr val="000000"/>
                </a:solidFill>
                <a:latin typeface="Courier Regular"/>
                <a:ea typeface="Courier New"/>
              </a:rPr>
              <a:t>}</a:t>
            </a:r>
            <a:endParaRPr b="0" lang="en-US" sz="1400" spc="-1" strike="noStrike">
              <a:latin typeface="Arial"/>
            </a:endParaRPr>
          </a:p>
        </p:txBody>
      </p:sp>
      <p:pic>
        <p:nvPicPr>
          <p:cNvPr id="222" name="Picture 6" descr=""/>
          <p:cNvPicPr/>
          <p:nvPr/>
        </p:nvPicPr>
        <p:blipFill>
          <a:blip r:embed="rId1"/>
          <a:stretch/>
        </p:blipFill>
        <p:spPr>
          <a:xfrm>
            <a:off x="6848640" y="1792080"/>
            <a:ext cx="2015640" cy="4206600"/>
          </a:xfrm>
          <a:prstGeom prst="rect">
            <a:avLst/>
          </a:prstGeom>
          <a:ln>
            <a:noFill/>
          </a:ln>
        </p:spPr>
      </p:pic>
    </p:spTree>
  </p:cSld>
  <p:timing>
    <p:tnLst>
      <p:par>
        <p:cTn id="191" dur="indefinite" restart="never" nodeType="tmRoot">
          <p:childTnLst>
            <p:seq>
              <p:cTn id="192" dur="indefinite" nodeType="mainSeq">
                <p:childTnLst>
                  <p:par>
                    <p:cTn id="193" fill="hold">
                      <p:stCondLst>
                        <p:cond delay="indefinite"/>
                      </p:stCondLst>
                      <p:childTnLst>
                        <p:par>
                          <p:cTn id="194" fill="hold">
                            <p:stCondLst>
                              <p:cond delay="0"/>
                            </p:stCondLst>
                            <p:childTnLst>
                              <p:par>
                                <p:cTn id="195" nodeType="clickEffect" fill="hold" presetClass="entr" presetID="9">
                                  <p:stCondLst>
                                    <p:cond delay="0"/>
                                  </p:stCondLst>
                                  <p:childTnLst>
                                    <p:set>
                                      <p:cBhvr>
                                        <p:cTn id="196" dur="1" fill="hold">
                                          <p:stCondLst>
                                            <p:cond delay="0"/>
                                          </p:stCondLst>
                                        </p:cTn>
                                        <p:tgtEl>
                                          <p:spTgt spid="220">
                                            <p:txEl>
                                              <p:pRg st="3" end="3"/>
                                            </p:txEl>
                                          </p:spTgt>
                                        </p:tgtEl>
                                        <p:attrNameLst>
                                          <p:attrName>style.visibility</p:attrName>
                                        </p:attrNameLst>
                                      </p:cBhvr>
                                      <p:to>
                                        <p:strVal val="visible"/>
                                      </p:to>
                                    </p:set>
                                    <p:animEffect filter="dissolve" transition="in">
                                      <p:cBhvr additive="repl">
                                        <p:cTn id="197" dur="500"/>
                                        <p:tgtEl>
                                          <p:spTgt spid="220">
                                            <p:txEl>
                                              <p:pRg st="3" end="3"/>
                                            </p:txEl>
                                          </p:spTgt>
                                        </p:tgtEl>
                                      </p:cBhvr>
                                    </p:animEffect>
                                  </p:childTnLst>
                                </p:cTn>
                              </p:par>
                              <p:par>
                                <p:cTn id="198" nodeType="withEffect" fill="hold" presetClass="entr" presetID="9">
                                  <p:stCondLst>
                                    <p:cond delay="0"/>
                                  </p:stCondLst>
                                  <p:childTnLst>
                                    <p:set>
                                      <p:cBhvr>
                                        <p:cTn id="199" dur="1" fill="hold">
                                          <p:stCondLst>
                                            <p:cond delay="0"/>
                                          </p:stCondLst>
                                        </p:cTn>
                                        <p:tgtEl>
                                          <p:spTgt spid="220">
                                            <p:txEl>
                                              <p:pRg st="4" end="4"/>
                                            </p:txEl>
                                          </p:spTgt>
                                        </p:tgtEl>
                                        <p:attrNameLst>
                                          <p:attrName>style.visibility</p:attrName>
                                        </p:attrNameLst>
                                      </p:cBhvr>
                                      <p:to>
                                        <p:strVal val="visible"/>
                                      </p:to>
                                    </p:set>
                                    <p:animEffect filter="dissolve" transition="in">
                                      <p:cBhvr additive="repl">
                                        <p:cTn id="200" dur="500"/>
                                        <p:tgtEl>
                                          <p:spTgt spid="220">
                                            <p:txEl>
                                              <p:pRg st="4" end="4"/>
                                            </p:txEl>
                                          </p:spTgt>
                                        </p:tgtEl>
                                      </p:cBhvr>
                                    </p:animEffect>
                                  </p:childTnLst>
                                </p:cTn>
                              </p:par>
                              <p:par>
                                <p:cTn id="201" nodeType="withEffect" fill="hold" presetClass="entr" presetID="9">
                                  <p:stCondLst>
                                    <p:cond delay="0"/>
                                  </p:stCondLst>
                                  <p:childTnLst>
                                    <p:set>
                                      <p:cBhvr>
                                        <p:cTn id="202" dur="1" fill="hold">
                                          <p:stCondLst>
                                            <p:cond delay="0"/>
                                          </p:stCondLst>
                                        </p:cTn>
                                        <p:tgtEl>
                                          <p:spTgt spid="220">
                                            <p:txEl>
                                              <p:pRg st="5" end="5"/>
                                            </p:txEl>
                                          </p:spTgt>
                                        </p:tgtEl>
                                        <p:attrNameLst>
                                          <p:attrName>style.visibility</p:attrName>
                                        </p:attrNameLst>
                                      </p:cBhvr>
                                      <p:to>
                                        <p:strVal val="visible"/>
                                      </p:to>
                                    </p:set>
                                    <p:animEffect filter="dissolve" transition="in">
                                      <p:cBhvr additive="repl">
                                        <p:cTn id="203" dur="500"/>
                                        <p:tgtEl>
                                          <p:spTgt spid="220">
                                            <p:txEl>
                                              <p:pRg st="5" end="5"/>
                                            </p:txEl>
                                          </p:spTgt>
                                        </p:tgtEl>
                                      </p:cBhvr>
                                    </p:animEffect>
                                  </p:childTnLst>
                                </p:cTn>
                              </p:par>
                            </p:childTnLst>
                          </p:cTn>
                        </p:par>
                      </p:childTnLst>
                    </p:cTn>
                  </p:par>
                  <p:par>
                    <p:cTn id="204" fill="hold">
                      <p:stCondLst>
                        <p:cond delay="indefinite"/>
                      </p:stCondLst>
                      <p:childTnLst>
                        <p:par>
                          <p:cTn id="205" fill="hold">
                            <p:stCondLst>
                              <p:cond delay="0"/>
                            </p:stCondLst>
                            <p:childTnLst>
                              <p:par>
                                <p:cTn id="206" nodeType="clickEffect" fill="hold" presetClass="entr" presetID="9">
                                  <p:stCondLst>
                                    <p:cond delay="0"/>
                                  </p:stCondLst>
                                  <p:childTnLst>
                                    <p:set>
                                      <p:cBhvr>
                                        <p:cTn id="207" dur="1" fill="hold">
                                          <p:stCondLst>
                                            <p:cond delay="0"/>
                                          </p:stCondLst>
                                        </p:cTn>
                                        <p:tgtEl>
                                          <p:spTgt spid="220">
                                            <p:txEl>
                                              <p:pRg st="7" end="7"/>
                                            </p:txEl>
                                          </p:spTgt>
                                        </p:tgtEl>
                                        <p:attrNameLst>
                                          <p:attrName>style.visibility</p:attrName>
                                        </p:attrNameLst>
                                      </p:cBhvr>
                                      <p:to>
                                        <p:strVal val="visible"/>
                                      </p:to>
                                    </p:set>
                                    <p:animEffect filter="dissolve" transition="in">
                                      <p:cBhvr additive="repl">
                                        <p:cTn id="208" dur="500"/>
                                        <p:tgtEl>
                                          <p:spTgt spid="220">
                                            <p:txEl>
                                              <p:pRg st="7" end="7"/>
                                            </p:txEl>
                                          </p:spTgt>
                                        </p:tgtEl>
                                      </p:cBhvr>
                                    </p:animEffect>
                                  </p:childTnLst>
                                </p:cTn>
                              </p:par>
                              <p:par>
                                <p:cTn id="209" nodeType="withEffect" fill="hold" presetClass="entr" presetID="9">
                                  <p:stCondLst>
                                    <p:cond delay="0"/>
                                  </p:stCondLst>
                                  <p:childTnLst>
                                    <p:set>
                                      <p:cBhvr>
                                        <p:cTn id="210" dur="1" fill="hold">
                                          <p:stCondLst>
                                            <p:cond delay="0"/>
                                          </p:stCondLst>
                                        </p:cTn>
                                        <p:tgtEl>
                                          <p:spTgt spid="220">
                                            <p:txEl>
                                              <p:pRg st="8" end="8"/>
                                            </p:txEl>
                                          </p:spTgt>
                                        </p:tgtEl>
                                        <p:attrNameLst>
                                          <p:attrName>style.visibility</p:attrName>
                                        </p:attrNameLst>
                                      </p:cBhvr>
                                      <p:to>
                                        <p:strVal val="visible"/>
                                      </p:to>
                                    </p:set>
                                    <p:animEffect filter="dissolve" transition="in">
                                      <p:cBhvr additive="repl">
                                        <p:cTn id="211" dur="500"/>
                                        <p:tgtEl>
                                          <p:spTgt spid="220">
                                            <p:txEl>
                                              <p:pRg st="8" end="8"/>
                                            </p:txEl>
                                          </p:spTgt>
                                        </p:tgtEl>
                                      </p:cBhvr>
                                    </p:animEffect>
                                  </p:childTnLst>
                                </p:cTn>
                              </p:par>
                              <p:par>
                                <p:cTn id="212" nodeType="withEffect" fill="hold" presetClass="entr" presetID="9">
                                  <p:stCondLst>
                                    <p:cond delay="0"/>
                                  </p:stCondLst>
                                  <p:childTnLst>
                                    <p:set>
                                      <p:cBhvr>
                                        <p:cTn id="213" dur="1" fill="hold">
                                          <p:stCondLst>
                                            <p:cond delay="0"/>
                                          </p:stCondLst>
                                        </p:cTn>
                                        <p:tgtEl>
                                          <p:spTgt spid="220">
                                            <p:txEl>
                                              <p:pRg st="9" end="9"/>
                                            </p:txEl>
                                          </p:spTgt>
                                        </p:tgtEl>
                                        <p:attrNameLst>
                                          <p:attrName>style.visibility</p:attrName>
                                        </p:attrNameLst>
                                      </p:cBhvr>
                                      <p:to>
                                        <p:strVal val="visible"/>
                                      </p:to>
                                    </p:set>
                                    <p:animEffect filter="dissolve" transition="in">
                                      <p:cBhvr additive="repl">
                                        <p:cTn id="214" dur="500"/>
                                        <p:tgtEl>
                                          <p:spTgt spid="220">
                                            <p:txEl>
                                              <p:pRg st="9" end="9"/>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TextShape 1"/>
          <p:cNvSpPr txBox="1"/>
          <p:nvPr/>
        </p:nvSpPr>
        <p:spPr>
          <a:xfrm>
            <a:off x="0" y="-155880"/>
            <a:ext cx="9143640" cy="1142640"/>
          </a:xfrm>
          <a:prstGeom prst="rect">
            <a:avLst/>
          </a:prstGeom>
          <a:noFill/>
          <a:ln>
            <a:noFill/>
          </a:ln>
        </p:spPr>
        <p:txBody>
          <a:bodyPr anchor="ctr"/>
          <a:p>
            <a:pPr algn="ctr">
              <a:lnSpc>
                <a:spcPct val="100000"/>
              </a:lnSpc>
            </a:pPr>
            <a:r>
              <a:rPr b="0" lang="en-US" sz="4400" spc="-1" strike="noStrike">
                <a:solidFill>
                  <a:srgbClr val="ffffff"/>
                </a:solidFill>
                <a:latin typeface="Calibri"/>
              </a:rPr>
              <a:t>Our collections framework so far</a:t>
            </a:r>
            <a:endParaRPr b="0" lang="en-US" sz="4400" spc="-1" strike="noStrike">
              <a:solidFill>
                <a:srgbClr val="000000"/>
              </a:solidFill>
              <a:latin typeface="Calibri"/>
            </a:endParaRPr>
          </a:p>
        </p:txBody>
      </p:sp>
      <p:pic>
        <p:nvPicPr>
          <p:cNvPr id="224" name="Picture 8" descr=""/>
          <p:cNvPicPr/>
          <p:nvPr/>
        </p:nvPicPr>
        <p:blipFill>
          <a:blip r:embed="rId1"/>
          <a:stretch/>
        </p:blipFill>
        <p:spPr>
          <a:xfrm>
            <a:off x="377640" y="1028520"/>
            <a:ext cx="8208360" cy="539244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CustomShape 1"/>
          <p:cNvSpPr/>
          <p:nvPr/>
        </p:nvSpPr>
        <p:spPr>
          <a:xfrm>
            <a:off x="0" y="811440"/>
            <a:ext cx="9143640" cy="6046200"/>
          </a:xfrm>
          <a:prstGeom prst="rect">
            <a:avLst/>
          </a:prstGeom>
          <a:solidFill>
            <a:srgbClr val="990000"/>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26" name="TextShape 2"/>
          <p:cNvSpPr txBox="1"/>
          <p:nvPr/>
        </p:nvSpPr>
        <p:spPr>
          <a:xfrm>
            <a:off x="457200" y="2251080"/>
            <a:ext cx="8229240" cy="2284560"/>
          </a:xfrm>
          <a:prstGeom prst="rect">
            <a:avLst/>
          </a:prstGeom>
          <a:noFill/>
          <a:ln>
            <a:noFill/>
          </a:ln>
        </p:spPr>
        <p:txBody>
          <a:bodyPr anchor="ctr"/>
          <a:p>
            <a:pPr algn="ctr">
              <a:lnSpc>
                <a:spcPct val="100000"/>
              </a:lnSpc>
            </a:pPr>
            <a:r>
              <a:rPr b="0" lang="en-US" sz="4400" spc="-1" strike="noStrike">
                <a:solidFill>
                  <a:srgbClr val="ffffff"/>
                </a:solidFill>
                <a:latin typeface="Calibri"/>
              </a:rPr>
              <a:t>Java standard library’s </a:t>
            </a:r>
            <a:br/>
            <a:r>
              <a:rPr b="0" lang="en-US" sz="4400" spc="-1" strike="noStrike">
                <a:solidFill>
                  <a:srgbClr val="ffffff"/>
                </a:solidFill>
                <a:latin typeface="Calibri"/>
              </a:rPr>
              <a:t>Priority Queue</a:t>
            </a:r>
            <a:endParaRPr b="0" lang="en-US" sz="4400" spc="-1" strike="noStrike">
              <a:solidFill>
                <a:srgbClr val="000000"/>
              </a:solidFill>
              <a:latin typeface="Calibri"/>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TextShape 1"/>
          <p:cNvSpPr txBox="1"/>
          <p:nvPr/>
        </p:nvSpPr>
        <p:spPr>
          <a:xfrm>
            <a:off x="0" y="-155880"/>
            <a:ext cx="9143640" cy="1142640"/>
          </a:xfrm>
          <a:prstGeom prst="rect">
            <a:avLst/>
          </a:prstGeom>
          <a:noFill/>
          <a:ln>
            <a:noFill/>
          </a:ln>
        </p:spPr>
        <p:txBody>
          <a:bodyPr anchor="ctr">
            <a:normAutofit/>
          </a:bodyPr>
          <a:p>
            <a:pPr algn="ctr">
              <a:lnSpc>
                <a:spcPct val="100000"/>
              </a:lnSpc>
            </a:pPr>
            <a:r>
              <a:rPr b="0" lang="en-US" sz="4400" spc="-1" strike="noStrike">
                <a:solidFill>
                  <a:srgbClr val="ffffff"/>
                </a:solidFill>
                <a:latin typeface="Calibri"/>
              </a:rPr>
              <a:t>Java’s priority queue implementation</a:t>
            </a:r>
            <a:endParaRPr b="0" lang="en-US" sz="4400" spc="-1" strike="noStrike">
              <a:solidFill>
                <a:srgbClr val="000000"/>
              </a:solidFill>
              <a:latin typeface="Calibri"/>
            </a:endParaRPr>
          </a:p>
        </p:txBody>
      </p:sp>
      <p:sp>
        <p:nvSpPr>
          <p:cNvPr id="228" name="CustomShape 2"/>
          <p:cNvSpPr/>
          <p:nvPr/>
        </p:nvSpPr>
        <p:spPr>
          <a:xfrm>
            <a:off x="125280" y="987120"/>
            <a:ext cx="8893440" cy="2081160"/>
          </a:xfrm>
          <a:prstGeom prst="rect">
            <a:avLst/>
          </a:prstGeom>
          <a:noFill/>
          <a:ln>
            <a:noFill/>
          </a:ln>
        </p:spPr>
        <p:style>
          <a:lnRef idx="0"/>
          <a:fillRef idx="0"/>
          <a:effectRef idx="0"/>
          <a:fontRef idx="minor"/>
        </p:style>
        <p:txBody>
          <a:bodyPr/>
          <a:p>
            <a:pPr marL="233280" indent="-232920">
              <a:lnSpc>
                <a:spcPct val="100000"/>
              </a:lnSpc>
              <a:spcBef>
                <a:spcPts val="479"/>
              </a:spcBef>
              <a:buClr>
                <a:srgbClr val="000000"/>
              </a:buClr>
              <a:buFont typeface="Arial"/>
              <a:buChar char="•"/>
            </a:pPr>
            <a:r>
              <a:rPr b="0" lang="en-US" sz="2400" spc="-1" strike="noStrike">
                <a:solidFill>
                  <a:srgbClr val="000000"/>
                </a:solidFill>
                <a:latin typeface="Calibri"/>
              </a:rPr>
              <a:t>Java features an efficient </a:t>
            </a:r>
            <a:r>
              <a:rPr b="1" lang="en-US" sz="2400" spc="-1" strike="noStrike">
                <a:solidFill>
                  <a:srgbClr val="000000"/>
                </a:solidFill>
                <a:latin typeface="Calibri"/>
              </a:rPr>
              <a:t>Priority queue</a:t>
            </a:r>
            <a:r>
              <a:rPr b="0" lang="en-US" sz="2400" spc="-1" strike="noStrike">
                <a:solidFill>
                  <a:srgbClr val="000000"/>
                </a:solidFill>
                <a:latin typeface="Calibri"/>
              </a:rPr>
              <a:t> implementation </a:t>
            </a:r>
            <a:endParaRPr b="0" lang="en-US" sz="2400" spc="-1" strike="noStrike">
              <a:latin typeface="Arial"/>
            </a:endParaRPr>
          </a:p>
          <a:p>
            <a:pPr lvl="1" marL="515880" indent="-282240">
              <a:lnSpc>
                <a:spcPct val="100000"/>
              </a:lnSpc>
              <a:spcBef>
                <a:spcPts val="400"/>
              </a:spcBef>
              <a:buClr>
                <a:srgbClr val="00b050"/>
              </a:buClr>
              <a:buFont typeface="Arial"/>
              <a:buChar char="–"/>
            </a:pPr>
            <a:r>
              <a:rPr b="0" lang="en-US" sz="2000" spc="-1" strike="noStrike">
                <a:solidFill>
                  <a:srgbClr val="00b050"/>
                </a:solidFill>
                <a:latin typeface="Courier New"/>
              </a:rPr>
              <a:t>java.util.PriorityQueue</a:t>
            </a:r>
            <a:r>
              <a:rPr b="0" lang="en-US" sz="2000" spc="-1" strike="noStrike">
                <a:solidFill>
                  <a:srgbClr val="000000"/>
                </a:solidFill>
                <a:latin typeface="Calibri"/>
              </a:rPr>
              <a:t> class implements </a:t>
            </a:r>
            <a:r>
              <a:rPr b="0" lang="en-US" sz="2000" spc="-1" strike="noStrike">
                <a:solidFill>
                  <a:srgbClr val="00b050"/>
                </a:solidFill>
                <a:latin typeface="Courier New"/>
              </a:rPr>
              <a:t>java.util.Queue</a:t>
            </a:r>
            <a:endParaRPr b="0" lang="en-US" sz="2000" spc="-1" strike="noStrike">
              <a:latin typeface="Arial"/>
            </a:endParaRPr>
          </a:p>
          <a:p>
            <a:pPr marL="230040" indent="-221760">
              <a:lnSpc>
                <a:spcPct val="100000"/>
              </a:lnSpc>
              <a:spcBef>
                <a:spcPts val="479"/>
              </a:spcBef>
              <a:buClr>
                <a:srgbClr val="000000"/>
              </a:buClr>
              <a:buFont typeface="Arial"/>
              <a:buChar char="•"/>
            </a:pPr>
            <a:r>
              <a:rPr b="0" lang="en-US" sz="2400" spc="-1" strike="noStrike">
                <a:solidFill>
                  <a:srgbClr val="000000"/>
                </a:solidFill>
                <a:latin typeface="Calibri"/>
              </a:rPr>
              <a:t>Same semantics as ours: </a:t>
            </a:r>
            <a:r>
              <a:rPr b="0" lang="en-US" sz="2400" spc="-1" strike="noStrike">
                <a:solidFill>
                  <a:srgbClr val="00b050"/>
                </a:solidFill>
                <a:latin typeface="Courier New"/>
              </a:rPr>
              <a:t>Comparable</a:t>
            </a:r>
            <a:r>
              <a:rPr b="0" lang="en-US" sz="2400" spc="-1" strike="noStrike">
                <a:solidFill>
                  <a:srgbClr val="000000"/>
                </a:solidFill>
                <a:latin typeface="Calibri"/>
              </a:rPr>
              <a:t>-based min-priority queue</a:t>
            </a:r>
            <a:endParaRPr b="0" lang="en-US" sz="2400" spc="-1" strike="noStrike">
              <a:latin typeface="Arial"/>
            </a:endParaRPr>
          </a:p>
          <a:p>
            <a:pPr marL="233280" indent="-232920">
              <a:lnSpc>
                <a:spcPct val="100000"/>
              </a:lnSpc>
              <a:spcBef>
                <a:spcPts val="479"/>
              </a:spcBef>
              <a:buClr>
                <a:srgbClr val="000000"/>
              </a:buClr>
              <a:buFont typeface="Arial"/>
              <a:buChar char="•"/>
            </a:pPr>
            <a:r>
              <a:rPr b="0" lang="en-US" sz="2400" spc="-1" strike="noStrike">
                <a:solidFill>
                  <a:srgbClr val="000000"/>
                </a:solidFill>
                <a:latin typeface="Calibri"/>
              </a:rPr>
              <a:t>Similar interface, except for method names:</a:t>
            </a:r>
            <a:endParaRPr b="0" lang="en-US" sz="2400" spc="-1" strike="noStrike">
              <a:latin typeface="Arial"/>
            </a:endParaRPr>
          </a:p>
          <a:p>
            <a:pPr lvl="1" marL="517680" indent="-283680">
              <a:lnSpc>
                <a:spcPct val="100000"/>
              </a:lnSpc>
              <a:spcBef>
                <a:spcPts val="400"/>
              </a:spcBef>
              <a:buClr>
                <a:srgbClr val="000000"/>
              </a:buClr>
              <a:buFont typeface="Arial"/>
              <a:buChar char="–"/>
            </a:pPr>
            <a:r>
              <a:rPr b="0" lang="en-US" sz="2000" spc="-1" strike="noStrike">
                <a:solidFill>
                  <a:srgbClr val="000000"/>
                </a:solidFill>
                <a:latin typeface="Calibri"/>
              </a:rPr>
              <a:t>Addition via </a:t>
            </a:r>
            <a:r>
              <a:rPr b="0" lang="en-US" sz="2000" spc="-1" strike="noStrike">
                <a:solidFill>
                  <a:srgbClr val="000000"/>
                </a:solidFill>
                <a:latin typeface="Courier New"/>
              </a:rPr>
              <a:t>offer()</a:t>
            </a:r>
            <a:r>
              <a:rPr b="0" lang="en-US" sz="2000" spc="-1" strike="noStrike">
                <a:solidFill>
                  <a:srgbClr val="000000"/>
                </a:solidFill>
                <a:latin typeface="Calibri"/>
              </a:rPr>
              <a:t>, removal via </a:t>
            </a:r>
            <a:r>
              <a:rPr b="0" lang="en-US" sz="2000" spc="-1" strike="noStrike">
                <a:solidFill>
                  <a:srgbClr val="000000"/>
                </a:solidFill>
                <a:latin typeface="Courier New"/>
              </a:rPr>
              <a:t>poll()</a:t>
            </a:r>
            <a:endParaRPr b="0" lang="en-US" sz="2000" spc="-1" strike="noStrike">
              <a:latin typeface="Arial"/>
            </a:endParaRPr>
          </a:p>
        </p:txBody>
      </p:sp>
      <p:sp>
        <p:nvSpPr>
          <p:cNvPr id="229" name="CustomShape 3"/>
          <p:cNvSpPr/>
          <p:nvPr/>
        </p:nvSpPr>
        <p:spPr>
          <a:xfrm>
            <a:off x="335880" y="3237120"/>
            <a:ext cx="6042960" cy="3074040"/>
          </a:xfrm>
          <a:prstGeom prst="rect">
            <a:avLst/>
          </a:prstGeom>
          <a:noFill/>
          <a:ln>
            <a:solidFill>
              <a:schemeClr val="accent1"/>
            </a:solidFill>
          </a:ln>
        </p:spPr>
        <p:style>
          <a:lnRef idx="0"/>
          <a:fillRef idx="0"/>
          <a:effectRef idx="0"/>
          <a:fontRef idx="minor"/>
        </p:style>
        <p:txBody>
          <a:bodyPr lIns="90000" rIns="90000" tIns="45000" bIns="45000"/>
          <a:p>
            <a:pPr>
              <a:lnSpc>
                <a:spcPct val="100000"/>
              </a:lnSpc>
            </a:pPr>
            <a:r>
              <a:rPr b="0" lang="en-US" sz="1400" spc="-1" strike="noStrike">
                <a:solidFill>
                  <a:srgbClr val="0000ff"/>
                </a:solidFill>
                <a:latin typeface="Courier New"/>
              </a:rPr>
              <a:t>import</a:t>
            </a:r>
            <a:r>
              <a:rPr b="0" lang="en-US" sz="1400" spc="-1" strike="noStrike">
                <a:solidFill>
                  <a:srgbClr val="00b050"/>
                </a:solidFill>
                <a:latin typeface="Courier New"/>
              </a:rPr>
              <a:t> java.util.Queue</a:t>
            </a:r>
            <a:r>
              <a:rPr b="0" lang="en-US" sz="1400" spc="-1" strike="noStrike">
                <a:solidFill>
                  <a:srgbClr val="000000"/>
                </a:solidFill>
                <a:latin typeface="Courier New"/>
              </a:rPr>
              <a:t>; </a:t>
            </a:r>
            <a:r>
              <a:rPr b="0" lang="en-US" sz="1400" spc="-1" strike="noStrike">
                <a:solidFill>
                  <a:srgbClr val="595959"/>
                </a:solidFill>
                <a:latin typeface="Courier New"/>
              </a:rPr>
              <a:t>// import java.util.* also OK</a:t>
            </a:r>
            <a:endParaRPr b="0" lang="en-US" sz="1400" spc="-1" strike="noStrike">
              <a:latin typeface="Arial"/>
            </a:endParaRPr>
          </a:p>
          <a:p>
            <a:pPr>
              <a:lnSpc>
                <a:spcPct val="100000"/>
              </a:lnSpc>
            </a:pPr>
            <a:r>
              <a:rPr b="0" lang="en-US" sz="1400" spc="-1" strike="noStrike">
                <a:solidFill>
                  <a:srgbClr val="0000ff"/>
                </a:solidFill>
                <a:latin typeface="Courier New"/>
              </a:rPr>
              <a:t>import</a:t>
            </a:r>
            <a:r>
              <a:rPr b="0" lang="en-US" sz="1400" spc="-1" strike="noStrike">
                <a:solidFill>
                  <a:srgbClr val="00b050"/>
                </a:solidFill>
                <a:latin typeface="Courier New"/>
              </a:rPr>
              <a:t> java.util.PriorityQueue</a:t>
            </a:r>
            <a:r>
              <a:rPr b="0" lang="en-US" sz="1400" spc="-1" strike="noStrike">
                <a:solidFill>
                  <a:srgbClr val="000000"/>
                </a:solidFill>
                <a:latin typeface="Courier New"/>
              </a:rPr>
              <a:t>;</a:t>
            </a:r>
            <a:endParaRPr b="0" lang="en-US" sz="1400" spc="-1" strike="noStrike">
              <a:latin typeface="Arial"/>
            </a:endParaRPr>
          </a:p>
          <a:p>
            <a:pPr>
              <a:lnSpc>
                <a:spcPct val="100000"/>
              </a:lnSpc>
            </a:pPr>
            <a:endParaRPr b="0" lang="en-US" sz="1400" spc="-1" strike="noStrike">
              <a:latin typeface="Arial"/>
            </a:endParaRPr>
          </a:p>
          <a:p>
            <a:pPr>
              <a:lnSpc>
                <a:spcPct val="100000"/>
              </a:lnSpc>
            </a:pPr>
            <a:r>
              <a:rPr b="0" lang="en-US" sz="1400" spc="-1" strike="noStrike">
                <a:solidFill>
                  <a:srgbClr val="00b050"/>
                </a:solidFill>
                <a:latin typeface="Courier New"/>
              </a:rPr>
              <a:t>Queue</a:t>
            </a:r>
            <a:r>
              <a:rPr b="0" lang="en-US" sz="1400" spc="-1" strike="noStrike">
                <a:solidFill>
                  <a:srgbClr val="000000"/>
                </a:solidFill>
                <a:latin typeface="Courier New"/>
              </a:rPr>
              <a:t>&lt;</a:t>
            </a:r>
            <a:r>
              <a:rPr b="0" lang="en-US" sz="1400" spc="-1" strike="noStrike">
                <a:solidFill>
                  <a:srgbClr val="00b050"/>
                </a:solidFill>
                <a:latin typeface="Courier New"/>
              </a:rPr>
              <a:t>Pet</a:t>
            </a:r>
            <a:r>
              <a:rPr b="0" lang="en-US" sz="1400" spc="-1" strike="noStrike">
                <a:solidFill>
                  <a:srgbClr val="000000"/>
                </a:solidFill>
                <a:latin typeface="Courier New"/>
              </a:rPr>
              <a:t>&gt; petPqueue = </a:t>
            </a:r>
            <a:r>
              <a:rPr b="0" lang="en-US" sz="1400" spc="-1" strike="noStrike">
                <a:solidFill>
                  <a:srgbClr val="0000ff"/>
                </a:solidFill>
                <a:latin typeface="Courier New"/>
              </a:rPr>
              <a:t>new</a:t>
            </a:r>
            <a:r>
              <a:rPr b="0" lang="en-US" sz="1400" spc="-1" strike="noStrike">
                <a:solidFill>
                  <a:srgbClr val="000000"/>
                </a:solidFill>
                <a:latin typeface="Courier New"/>
              </a:rPr>
              <a:t> </a:t>
            </a:r>
            <a:r>
              <a:rPr b="0" lang="en-US" sz="1400" spc="-1" strike="noStrike">
                <a:solidFill>
                  <a:srgbClr val="00b050"/>
                </a:solidFill>
                <a:latin typeface="Courier New"/>
              </a:rPr>
              <a:t>PriorityQueue</a:t>
            </a:r>
            <a:r>
              <a:rPr b="0" lang="en-US" sz="1400" spc="-1" strike="noStrike">
                <a:solidFill>
                  <a:srgbClr val="000000"/>
                </a:solidFill>
                <a:latin typeface="Courier New"/>
              </a:rPr>
              <a:t>&lt;</a:t>
            </a:r>
            <a:r>
              <a:rPr b="0" lang="en-US" sz="1400" spc="-1" strike="noStrike">
                <a:solidFill>
                  <a:srgbClr val="00b050"/>
                </a:solidFill>
                <a:latin typeface="Courier New"/>
              </a:rPr>
              <a:t>Pet</a:t>
            </a:r>
            <a:r>
              <a:rPr b="0" lang="en-US" sz="1400" spc="-1" strike="noStrike">
                <a:solidFill>
                  <a:srgbClr val="000000"/>
                </a:solidFill>
                <a:latin typeface="Courier New"/>
              </a:rPr>
              <a:t>&gt;();</a:t>
            </a:r>
            <a:endParaRPr b="0" lang="en-US" sz="1400" spc="-1" strike="noStrike">
              <a:latin typeface="Arial"/>
            </a:endParaRPr>
          </a:p>
          <a:p>
            <a:pPr>
              <a:lnSpc>
                <a:spcPct val="100000"/>
              </a:lnSpc>
            </a:pPr>
            <a:endParaRPr b="0" lang="en-US" sz="1400" spc="-1" strike="noStrike">
              <a:latin typeface="Arial"/>
            </a:endParaRPr>
          </a:p>
          <a:p>
            <a:pPr>
              <a:lnSpc>
                <a:spcPct val="100000"/>
              </a:lnSpc>
            </a:pPr>
            <a:r>
              <a:rPr b="0" lang="en-US" sz="1400" spc="-1" strike="noStrike">
                <a:solidFill>
                  <a:srgbClr val="000000"/>
                </a:solidFill>
                <a:latin typeface="Courier Regular"/>
                <a:ea typeface="Courier New"/>
              </a:rPr>
              <a:t>petPqueue.offer(</a:t>
            </a:r>
            <a:r>
              <a:rPr b="0" lang="en-US" sz="1400" spc="-1" strike="noStrike">
                <a:solidFill>
                  <a:srgbClr val="0000ff"/>
                </a:solidFill>
                <a:latin typeface="Courier Regular"/>
                <a:ea typeface="Courier New"/>
              </a:rPr>
              <a:t>new</a:t>
            </a:r>
            <a:r>
              <a:rPr b="0" lang="en-US" sz="1400" spc="-1" strike="noStrike">
                <a:solidFill>
                  <a:srgbClr val="000000"/>
                </a:solidFill>
                <a:latin typeface="Courier Regular"/>
                <a:ea typeface="Courier New"/>
              </a:rPr>
              <a:t> </a:t>
            </a:r>
            <a:r>
              <a:rPr b="0" lang="en-US" sz="1400" spc="-1" strike="noStrike">
                <a:solidFill>
                  <a:srgbClr val="00b050"/>
                </a:solidFill>
                <a:latin typeface="Courier Regular"/>
                <a:ea typeface="Courier New"/>
              </a:rPr>
              <a:t>Pet</a:t>
            </a:r>
            <a:r>
              <a:rPr b="0" lang="en-US" sz="1400" spc="-1" strike="noStrike">
                <a:solidFill>
                  <a:srgbClr val="000000"/>
                </a:solidFill>
                <a:latin typeface="Courier Regular"/>
                <a:ea typeface="Courier New"/>
              </a:rPr>
              <a:t>("Milu", 5)); </a:t>
            </a:r>
            <a:r>
              <a:rPr b="0" lang="en-US" sz="1400" spc="-1" strike="noStrike">
                <a:solidFill>
                  <a:srgbClr val="595959"/>
                </a:solidFill>
                <a:latin typeface="Courier Regular"/>
                <a:ea typeface="Courier New"/>
              </a:rPr>
              <a:t>// add Milu</a:t>
            </a:r>
            <a:endParaRPr b="0" lang="en-US" sz="1400" spc="-1" strike="noStrike">
              <a:latin typeface="Arial"/>
            </a:endParaRPr>
          </a:p>
          <a:p>
            <a:pPr>
              <a:lnSpc>
                <a:spcPct val="100000"/>
              </a:lnSpc>
            </a:pPr>
            <a:r>
              <a:rPr b="0" lang="en-US" sz="1400" spc="-1" strike="noStrike">
                <a:solidFill>
                  <a:srgbClr val="000000"/>
                </a:solidFill>
                <a:latin typeface="Courier Regular"/>
                <a:ea typeface="Courier New"/>
              </a:rPr>
              <a:t>petPqueue.offer(</a:t>
            </a:r>
            <a:r>
              <a:rPr b="0" lang="en-US" sz="1400" spc="-1" strike="noStrike">
                <a:solidFill>
                  <a:srgbClr val="0000ff"/>
                </a:solidFill>
                <a:latin typeface="Courier Regular"/>
                <a:ea typeface="Courier New"/>
              </a:rPr>
              <a:t>new</a:t>
            </a:r>
            <a:r>
              <a:rPr b="0" lang="en-US" sz="1400" spc="-1" strike="noStrike">
                <a:solidFill>
                  <a:srgbClr val="000000"/>
                </a:solidFill>
                <a:latin typeface="Courier Regular"/>
                <a:ea typeface="Courier New"/>
              </a:rPr>
              <a:t> </a:t>
            </a:r>
            <a:r>
              <a:rPr b="0" lang="en-US" sz="1400" spc="-1" strike="noStrike">
                <a:solidFill>
                  <a:srgbClr val="00b050"/>
                </a:solidFill>
                <a:latin typeface="Courier Regular"/>
                <a:ea typeface="Courier New"/>
              </a:rPr>
              <a:t>Pet</a:t>
            </a:r>
            <a:r>
              <a:rPr b="0" lang="en-US" sz="1400" spc="-1" strike="noStrike">
                <a:solidFill>
                  <a:srgbClr val="000000"/>
                </a:solidFill>
                <a:latin typeface="Courier Regular"/>
                <a:ea typeface="Courier New"/>
              </a:rPr>
              <a:t>("Pika", 10)); </a:t>
            </a:r>
            <a:r>
              <a:rPr b="0" lang="en-US" sz="1400" spc="-1" strike="noStrike">
                <a:solidFill>
                  <a:srgbClr val="595959"/>
                </a:solidFill>
                <a:latin typeface="Courier Regular"/>
                <a:ea typeface="Courier New"/>
              </a:rPr>
              <a:t>// add Pika</a:t>
            </a:r>
            <a:endParaRPr b="0" lang="en-US" sz="1400" spc="-1" strike="noStrike">
              <a:latin typeface="Arial"/>
            </a:endParaRPr>
          </a:p>
          <a:p>
            <a:pPr>
              <a:lnSpc>
                <a:spcPct val="100000"/>
              </a:lnSpc>
            </a:pPr>
            <a:endParaRPr b="0" lang="en-US" sz="1400" spc="-1" strike="noStrike">
              <a:latin typeface="Arial"/>
            </a:endParaRPr>
          </a:p>
          <a:p>
            <a:pPr>
              <a:lnSpc>
                <a:spcPct val="100000"/>
              </a:lnSpc>
            </a:pPr>
            <a:r>
              <a:rPr b="0" lang="en-US" sz="1400" spc="-1" strike="noStrike">
                <a:solidFill>
                  <a:srgbClr val="000000"/>
                </a:solidFill>
                <a:latin typeface="Courier Regular"/>
                <a:ea typeface="Courier New"/>
              </a:rPr>
              <a:t>petPqueue.size();          </a:t>
            </a:r>
            <a:r>
              <a:rPr b="0" lang="en-US" sz="1400" spc="-1" strike="noStrike">
                <a:solidFill>
                  <a:srgbClr val="595959"/>
                </a:solidFill>
                <a:latin typeface="Courier Regular"/>
                <a:ea typeface="Courier New"/>
              </a:rPr>
              <a:t>// returns 2</a:t>
            </a:r>
            <a:endParaRPr b="0" lang="en-US" sz="1400" spc="-1" strike="noStrike">
              <a:latin typeface="Arial"/>
            </a:endParaRPr>
          </a:p>
          <a:p>
            <a:pPr>
              <a:lnSpc>
                <a:spcPct val="100000"/>
              </a:lnSpc>
            </a:pPr>
            <a:endParaRPr b="0" lang="en-US" sz="1400" spc="-1" strike="noStrike">
              <a:latin typeface="Arial"/>
            </a:endParaRPr>
          </a:p>
          <a:p>
            <a:pPr>
              <a:lnSpc>
                <a:spcPct val="100000"/>
              </a:lnSpc>
            </a:pPr>
            <a:r>
              <a:rPr b="0" lang="en-US" sz="1400" spc="-1" strike="noStrike">
                <a:solidFill>
                  <a:srgbClr val="00b050"/>
                </a:solidFill>
                <a:latin typeface="Courier Regular"/>
                <a:ea typeface="Courier New"/>
              </a:rPr>
              <a:t>Pet</a:t>
            </a:r>
            <a:r>
              <a:rPr b="0" lang="en-US" sz="1400" spc="-1" strike="noStrike">
                <a:solidFill>
                  <a:srgbClr val="000000"/>
                </a:solidFill>
                <a:latin typeface="Courier Regular"/>
                <a:ea typeface="Courier New"/>
              </a:rPr>
              <a:t> p1 = petPqueue.poll(); </a:t>
            </a:r>
            <a:r>
              <a:rPr b="0" lang="en-US" sz="1400" spc="-1" strike="noStrike">
                <a:solidFill>
                  <a:srgbClr val="595959"/>
                </a:solidFill>
                <a:latin typeface="Courier Regular"/>
                <a:ea typeface="Courier New"/>
              </a:rPr>
              <a:t>// p1 refers to pet Pika</a:t>
            </a:r>
            <a:endParaRPr b="0" lang="en-US" sz="1400" spc="-1" strike="noStrike">
              <a:latin typeface="Arial"/>
            </a:endParaRPr>
          </a:p>
          <a:p>
            <a:pPr>
              <a:lnSpc>
                <a:spcPct val="100000"/>
              </a:lnSpc>
            </a:pPr>
            <a:r>
              <a:rPr b="0" lang="en-US" sz="1400" spc="-1" strike="noStrike">
                <a:solidFill>
                  <a:srgbClr val="00b050"/>
                </a:solidFill>
                <a:latin typeface="Courier Regular"/>
                <a:ea typeface="Courier New"/>
              </a:rPr>
              <a:t>Pet</a:t>
            </a:r>
            <a:r>
              <a:rPr b="0" lang="en-US" sz="1400" spc="-1" strike="noStrike">
                <a:solidFill>
                  <a:srgbClr val="000000"/>
                </a:solidFill>
                <a:latin typeface="Courier Regular"/>
                <a:ea typeface="Courier New"/>
              </a:rPr>
              <a:t> p2 = petPqueue.peek(); </a:t>
            </a:r>
            <a:r>
              <a:rPr b="0" lang="en-US" sz="1400" spc="-1" strike="noStrike">
                <a:solidFill>
                  <a:srgbClr val="595959"/>
                </a:solidFill>
                <a:latin typeface="Courier Regular"/>
                <a:ea typeface="Courier New"/>
              </a:rPr>
              <a:t>// p2 refers to pet Milu</a:t>
            </a:r>
            <a:endParaRPr b="0" lang="en-US" sz="1400" spc="-1" strike="noStrike">
              <a:latin typeface="Arial"/>
            </a:endParaRPr>
          </a:p>
          <a:p>
            <a:pPr>
              <a:lnSpc>
                <a:spcPct val="100000"/>
              </a:lnSpc>
            </a:pPr>
            <a:endParaRPr b="0" lang="en-US" sz="1400" spc="-1" strike="noStrike">
              <a:latin typeface="Arial"/>
            </a:endParaRPr>
          </a:p>
          <a:p>
            <a:pPr>
              <a:lnSpc>
                <a:spcPct val="100000"/>
              </a:lnSpc>
            </a:pPr>
            <a:r>
              <a:rPr b="0" lang="en-US" sz="1400" spc="-1" strike="noStrike">
                <a:solidFill>
                  <a:srgbClr val="000000"/>
                </a:solidFill>
                <a:latin typeface="Courier Regular"/>
                <a:ea typeface="Courier New"/>
              </a:rPr>
              <a:t>petPqueue.size();          </a:t>
            </a:r>
            <a:r>
              <a:rPr b="0" lang="en-US" sz="1400" spc="-1" strike="noStrike">
                <a:solidFill>
                  <a:srgbClr val="595959"/>
                </a:solidFill>
                <a:latin typeface="Courier Regular"/>
                <a:ea typeface="Courier New"/>
              </a:rPr>
              <a:t>// returns 1</a:t>
            </a:r>
            <a:endParaRPr b="0" lang="en-US" sz="1400" spc="-1" strike="noStrike">
              <a:latin typeface="Arial"/>
            </a:endParaRPr>
          </a:p>
        </p:txBody>
      </p:sp>
      <p:pic>
        <p:nvPicPr>
          <p:cNvPr id="230" name="Picture 4" descr=""/>
          <p:cNvPicPr/>
          <p:nvPr/>
        </p:nvPicPr>
        <p:blipFill>
          <a:blip r:embed="rId1"/>
          <a:stretch/>
        </p:blipFill>
        <p:spPr>
          <a:xfrm>
            <a:off x="6682320" y="3651480"/>
            <a:ext cx="2040840" cy="2279160"/>
          </a:xfrm>
          <a:prstGeom prst="rect">
            <a:avLst/>
          </a:prstGeom>
          <a:ln>
            <a:noFill/>
          </a:ln>
        </p:spPr>
      </p:pic>
    </p:spTree>
  </p:cSld>
  <p:timing>
    <p:tnLst>
      <p:par>
        <p:cTn id="215" dur="indefinite" restart="never" nodeType="tmRoot">
          <p:childTnLst>
            <p:seq>
              <p:cTn id="216" dur="indefinite" nodeType="mainSeq">
                <p:childTnLst>
                  <p:par>
                    <p:cTn id="217" fill="hold">
                      <p:stCondLst>
                        <p:cond delay="indefinite"/>
                      </p:stCondLst>
                      <p:childTnLst>
                        <p:par>
                          <p:cTn id="218" fill="hold">
                            <p:stCondLst>
                              <p:cond delay="0"/>
                            </p:stCondLst>
                            <p:childTnLst>
                              <p:par>
                                <p:cTn id="219" nodeType="clickEffect" fill="hold" presetClass="entr" presetID="9">
                                  <p:stCondLst>
                                    <p:cond delay="0"/>
                                  </p:stCondLst>
                                  <p:childTnLst>
                                    <p:set>
                                      <p:cBhvr>
                                        <p:cTn id="220" dur="1" fill="hold">
                                          <p:stCondLst>
                                            <p:cond delay="0"/>
                                          </p:stCondLst>
                                        </p:cTn>
                                        <p:tgtEl>
                                          <p:spTgt spid="228">
                                            <p:txEl>
                                              <p:pRg st="2" end="2"/>
                                            </p:txEl>
                                          </p:spTgt>
                                        </p:tgtEl>
                                        <p:attrNameLst>
                                          <p:attrName>style.visibility</p:attrName>
                                        </p:attrNameLst>
                                      </p:cBhvr>
                                      <p:to>
                                        <p:strVal val="visible"/>
                                      </p:to>
                                    </p:set>
                                    <p:animEffect filter="dissolve" transition="in">
                                      <p:cBhvr additive="repl">
                                        <p:cTn id="221" dur="500"/>
                                        <p:tgtEl>
                                          <p:spTgt spid="228">
                                            <p:txEl>
                                              <p:pRg st="2" end="2"/>
                                            </p:txEl>
                                          </p:spTgt>
                                        </p:tgtEl>
                                      </p:cBhvr>
                                    </p:animEffect>
                                  </p:childTnLst>
                                </p:cTn>
                              </p:par>
                            </p:childTnLst>
                          </p:cTn>
                        </p:par>
                      </p:childTnLst>
                    </p:cTn>
                  </p:par>
                  <p:par>
                    <p:cTn id="222" fill="hold">
                      <p:stCondLst>
                        <p:cond delay="indefinite"/>
                      </p:stCondLst>
                      <p:childTnLst>
                        <p:par>
                          <p:cTn id="223" fill="hold">
                            <p:stCondLst>
                              <p:cond delay="0"/>
                            </p:stCondLst>
                            <p:childTnLst>
                              <p:par>
                                <p:cTn id="224" nodeType="clickEffect" fill="hold" presetClass="entr" presetID="9">
                                  <p:stCondLst>
                                    <p:cond delay="0"/>
                                  </p:stCondLst>
                                  <p:childTnLst>
                                    <p:set>
                                      <p:cBhvr>
                                        <p:cTn id="225" dur="1" fill="hold">
                                          <p:stCondLst>
                                            <p:cond delay="0"/>
                                          </p:stCondLst>
                                        </p:cTn>
                                        <p:tgtEl>
                                          <p:spTgt spid="228">
                                            <p:txEl>
                                              <p:pRg st="3" end="3"/>
                                            </p:txEl>
                                          </p:spTgt>
                                        </p:tgtEl>
                                        <p:attrNameLst>
                                          <p:attrName>style.visibility</p:attrName>
                                        </p:attrNameLst>
                                      </p:cBhvr>
                                      <p:to>
                                        <p:strVal val="visible"/>
                                      </p:to>
                                    </p:set>
                                    <p:animEffect filter="dissolve" transition="in">
                                      <p:cBhvr additive="repl">
                                        <p:cTn id="226" dur="500"/>
                                        <p:tgtEl>
                                          <p:spTgt spid="228">
                                            <p:txEl>
                                              <p:pRg st="3" end="3"/>
                                            </p:txEl>
                                          </p:spTgt>
                                        </p:tgtEl>
                                      </p:cBhvr>
                                    </p:animEffect>
                                  </p:childTnLst>
                                </p:cTn>
                              </p:par>
                              <p:par>
                                <p:cTn id="227" nodeType="withEffect" fill="hold" presetClass="entr" presetID="9">
                                  <p:stCondLst>
                                    <p:cond delay="0"/>
                                  </p:stCondLst>
                                  <p:childTnLst>
                                    <p:set>
                                      <p:cBhvr>
                                        <p:cTn id="228" dur="1" fill="hold">
                                          <p:stCondLst>
                                            <p:cond delay="0"/>
                                          </p:stCondLst>
                                        </p:cTn>
                                        <p:tgtEl>
                                          <p:spTgt spid="228">
                                            <p:txEl>
                                              <p:pRg st="4" end="4"/>
                                            </p:txEl>
                                          </p:spTgt>
                                        </p:tgtEl>
                                        <p:attrNameLst>
                                          <p:attrName>style.visibility</p:attrName>
                                        </p:attrNameLst>
                                      </p:cBhvr>
                                      <p:to>
                                        <p:strVal val="visible"/>
                                      </p:to>
                                    </p:set>
                                    <p:animEffect filter="dissolve" transition="in">
                                      <p:cBhvr additive="repl">
                                        <p:cTn id="229" dur="500"/>
                                        <p:tgtEl>
                                          <p:spTgt spid="228">
                                            <p:txEl>
                                              <p:pRg st="4" end="4"/>
                                            </p:txEl>
                                          </p:spTgt>
                                        </p:tgtEl>
                                      </p:cBhvr>
                                    </p:animEffect>
                                  </p:childTnLst>
                                </p:cTn>
                              </p:par>
                            </p:childTnLst>
                          </p:cTn>
                        </p:par>
                      </p:childTnLst>
                    </p:cTn>
                  </p:par>
                  <p:par>
                    <p:cTn id="230" fill="hold">
                      <p:stCondLst>
                        <p:cond delay="indefinite"/>
                      </p:stCondLst>
                      <p:childTnLst>
                        <p:par>
                          <p:cTn id="231" fill="hold">
                            <p:stCondLst>
                              <p:cond delay="0"/>
                            </p:stCondLst>
                            <p:childTnLst>
                              <p:par>
                                <p:cTn id="232" nodeType="clickEffect" fill="hold" presetClass="entr" presetID="9">
                                  <p:stCondLst>
                                    <p:cond delay="0"/>
                                  </p:stCondLst>
                                  <p:childTnLst>
                                    <p:set>
                                      <p:cBhvr>
                                        <p:cTn id="233" dur="1" fill="hold">
                                          <p:stCondLst>
                                            <p:cond delay="0"/>
                                          </p:stCondLst>
                                        </p:cTn>
                                        <p:tgtEl>
                                          <p:spTgt spid="229"/>
                                        </p:tgtEl>
                                        <p:attrNameLst>
                                          <p:attrName>style.visibility</p:attrName>
                                        </p:attrNameLst>
                                      </p:cBhvr>
                                      <p:to>
                                        <p:strVal val="visible"/>
                                      </p:to>
                                    </p:set>
                                    <p:animEffect filter="dissolve" transition="in">
                                      <p:cBhvr additive="repl">
                                        <p:cTn id="234" dur="500"/>
                                        <p:tgtEl>
                                          <p:spTgt spid="2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CustomShape 1"/>
          <p:cNvSpPr/>
          <p:nvPr/>
        </p:nvSpPr>
        <p:spPr>
          <a:xfrm>
            <a:off x="0" y="811440"/>
            <a:ext cx="9143640" cy="6046200"/>
          </a:xfrm>
          <a:prstGeom prst="rect">
            <a:avLst/>
          </a:prstGeom>
          <a:solidFill>
            <a:srgbClr val="990000"/>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32" name="TextShape 2"/>
          <p:cNvSpPr txBox="1"/>
          <p:nvPr/>
        </p:nvSpPr>
        <p:spPr>
          <a:xfrm>
            <a:off x="457200" y="2251080"/>
            <a:ext cx="8229240" cy="2284560"/>
          </a:xfrm>
          <a:prstGeom prst="rect">
            <a:avLst/>
          </a:prstGeom>
          <a:noFill/>
          <a:ln>
            <a:noFill/>
          </a:ln>
        </p:spPr>
        <p:txBody>
          <a:bodyPr anchor="ctr"/>
          <a:p>
            <a:pPr algn="ctr">
              <a:lnSpc>
                <a:spcPct val="100000"/>
              </a:lnSpc>
            </a:pPr>
            <a:r>
              <a:rPr b="0" lang="en-US" sz="4400" spc="-1" strike="noStrike">
                <a:solidFill>
                  <a:srgbClr val="ffffff"/>
                </a:solidFill>
                <a:latin typeface="Calibri"/>
              </a:rPr>
              <a:t>Exercise</a:t>
            </a:r>
            <a:endParaRPr b="0" lang="en-US" sz="4400" spc="-1" strike="noStrike">
              <a:solidFill>
                <a:srgbClr val="000000"/>
              </a:solidFill>
              <a:latin typeface="Calibri"/>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TextShape 1"/>
          <p:cNvSpPr txBox="1"/>
          <p:nvPr/>
        </p:nvSpPr>
        <p:spPr>
          <a:xfrm>
            <a:off x="0" y="-155880"/>
            <a:ext cx="9143640" cy="1142640"/>
          </a:xfrm>
          <a:prstGeom prst="rect">
            <a:avLst/>
          </a:prstGeom>
          <a:noFill/>
          <a:ln>
            <a:noFill/>
          </a:ln>
        </p:spPr>
        <p:txBody>
          <a:bodyPr anchor="ctr"/>
          <a:p>
            <a:pPr algn="ctr">
              <a:lnSpc>
                <a:spcPct val="100000"/>
              </a:lnSpc>
            </a:pPr>
            <a:r>
              <a:rPr b="0" lang="en-US" sz="4000" spc="-1" strike="noStrike">
                <a:solidFill>
                  <a:srgbClr val="ffffff"/>
                </a:solidFill>
                <a:latin typeface="Calibri"/>
              </a:rPr>
              <a:t>Exercise: priority queue </a:t>
            </a:r>
            <a:r>
              <a:rPr b="0" lang="en-US" sz="4000" spc="-1" strike="noStrike">
                <a:solidFill>
                  <a:srgbClr val="ffffff"/>
                </a:solidFill>
                <a:latin typeface="Calibri"/>
              </a:rPr>
              <a:t>implementation</a:t>
            </a:r>
            <a:endParaRPr b="0" lang="en-US" sz="4000" spc="-1" strike="noStrike">
              <a:solidFill>
                <a:srgbClr val="000000"/>
              </a:solidFill>
              <a:latin typeface="Calibri"/>
            </a:endParaRPr>
          </a:p>
        </p:txBody>
      </p:sp>
      <p:sp>
        <p:nvSpPr>
          <p:cNvPr id="234" name="CustomShape 2"/>
          <p:cNvSpPr/>
          <p:nvPr/>
        </p:nvSpPr>
        <p:spPr>
          <a:xfrm>
            <a:off x="163080" y="1094400"/>
            <a:ext cx="8809560" cy="1163520"/>
          </a:xfrm>
          <a:prstGeom prst="rect">
            <a:avLst/>
          </a:prstGeom>
          <a:noFill/>
          <a:ln>
            <a:noFill/>
          </a:ln>
        </p:spPr>
        <p:style>
          <a:lnRef idx="0"/>
          <a:fillRef idx="0"/>
          <a:effectRef idx="0"/>
          <a:fontRef idx="minor"/>
        </p:style>
        <p:txBody>
          <a:bodyPr/>
          <a:p>
            <a:pPr marL="233280" indent="-226800">
              <a:lnSpc>
                <a:spcPct val="100000"/>
              </a:lnSpc>
              <a:spcBef>
                <a:spcPts val="479"/>
              </a:spcBef>
              <a:buClr>
                <a:srgbClr val="000000"/>
              </a:buClr>
              <a:buFont typeface="Arial"/>
              <a:buChar char="•"/>
            </a:pPr>
            <a:r>
              <a:rPr b="0" lang="en-US" sz="2400" spc="-1" strike="noStrike">
                <a:solidFill>
                  <a:srgbClr val="000000"/>
                </a:solidFill>
                <a:latin typeface="Calibri"/>
              </a:rPr>
              <a:t>Code an implementation of the </a:t>
            </a:r>
            <a:r>
              <a:rPr b="1" lang="en-US" sz="2400" spc="-1" strike="noStrike">
                <a:solidFill>
                  <a:srgbClr val="000000"/>
                </a:solidFill>
                <a:latin typeface="Calibri"/>
              </a:rPr>
              <a:t>Priority Queue</a:t>
            </a:r>
            <a:r>
              <a:rPr b="0" lang="en-US" sz="2400" spc="-1" strike="noStrike">
                <a:solidFill>
                  <a:srgbClr val="000000"/>
                </a:solidFill>
                <a:latin typeface="Calibri"/>
              </a:rPr>
              <a:t> operations</a:t>
            </a:r>
            <a:endParaRPr b="0" lang="en-US" sz="2400" spc="-1" strike="noStrike">
              <a:latin typeface="Arial"/>
            </a:endParaRPr>
          </a:p>
          <a:p>
            <a:pPr lvl="1" marL="517680" indent="-283680">
              <a:lnSpc>
                <a:spcPct val="100000"/>
              </a:lnSpc>
              <a:spcBef>
                <a:spcPts val="400"/>
              </a:spcBef>
              <a:buClr>
                <a:srgbClr val="000000"/>
              </a:buClr>
              <a:buFont typeface="Arial"/>
              <a:buChar char="–"/>
            </a:pPr>
            <a:r>
              <a:rPr b="0" lang="en-US" sz="2000" spc="-1" strike="noStrike">
                <a:solidFill>
                  <a:srgbClr val="000000"/>
                </a:solidFill>
                <a:latin typeface="Calibri"/>
              </a:rPr>
              <a:t>Using the array-based strategy we discussed</a:t>
            </a:r>
            <a:endParaRPr b="0" lang="en-US" sz="2000" spc="-1" strike="noStrike">
              <a:latin typeface="Arial"/>
            </a:endParaRPr>
          </a:p>
        </p:txBody>
      </p:sp>
      <p:pic>
        <p:nvPicPr>
          <p:cNvPr id="235" name="Picture 6" descr=""/>
          <p:cNvPicPr/>
          <p:nvPr/>
        </p:nvPicPr>
        <p:blipFill>
          <a:blip r:embed="rId1"/>
          <a:stretch/>
        </p:blipFill>
        <p:spPr>
          <a:xfrm>
            <a:off x="3264480" y="2257920"/>
            <a:ext cx="2781000" cy="373356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CustomShape 1"/>
          <p:cNvSpPr/>
          <p:nvPr/>
        </p:nvSpPr>
        <p:spPr>
          <a:xfrm>
            <a:off x="0" y="811440"/>
            <a:ext cx="9143640" cy="6046200"/>
          </a:xfrm>
          <a:prstGeom prst="rect">
            <a:avLst/>
          </a:prstGeom>
          <a:solidFill>
            <a:srgbClr val="990000"/>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37" name="TextShape 2"/>
          <p:cNvSpPr txBox="1"/>
          <p:nvPr/>
        </p:nvSpPr>
        <p:spPr>
          <a:xfrm>
            <a:off x="457200" y="2251080"/>
            <a:ext cx="8229240" cy="2284560"/>
          </a:xfrm>
          <a:prstGeom prst="rect">
            <a:avLst/>
          </a:prstGeom>
          <a:noFill/>
          <a:ln>
            <a:noFill/>
          </a:ln>
        </p:spPr>
        <p:txBody>
          <a:bodyPr anchor="ctr"/>
          <a:p>
            <a:pPr algn="ctr">
              <a:lnSpc>
                <a:spcPct val="100000"/>
              </a:lnSpc>
            </a:pPr>
            <a:r>
              <a:rPr b="0" lang="en-US" sz="4400" spc="-1" strike="noStrike">
                <a:solidFill>
                  <a:srgbClr val="ffffff"/>
                </a:solidFill>
                <a:latin typeface="Calibri"/>
              </a:rPr>
              <a:t>Sorting – insertion sort</a:t>
            </a:r>
            <a:endParaRPr b="0" lang="en-US" sz="4400" spc="-1" strike="noStrike">
              <a:solidFill>
                <a:srgbClr val="000000"/>
              </a:solidFill>
              <a:latin typeface="Calibri"/>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TextShape 1"/>
          <p:cNvSpPr txBox="1"/>
          <p:nvPr/>
        </p:nvSpPr>
        <p:spPr>
          <a:xfrm>
            <a:off x="0" y="-166320"/>
            <a:ext cx="9143640" cy="1142640"/>
          </a:xfrm>
          <a:prstGeom prst="rect">
            <a:avLst/>
          </a:prstGeom>
          <a:noFill/>
          <a:ln>
            <a:noFill/>
          </a:ln>
        </p:spPr>
        <p:txBody>
          <a:bodyPr anchor="ctr">
            <a:normAutofit/>
          </a:bodyPr>
          <a:p>
            <a:pPr algn="ctr">
              <a:lnSpc>
                <a:spcPct val="100000"/>
              </a:lnSpc>
            </a:pPr>
            <a:r>
              <a:rPr b="0" lang="en-US" sz="4400" spc="-1" strike="noStrike">
                <a:solidFill>
                  <a:srgbClr val="ffffff"/>
                </a:solidFill>
                <a:latin typeface="Calibri"/>
              </a:rPr>
              <a:t>Insertion sort</a:t>
            </a:r>
            <a:endParaRPr b="0" lang="en-US" sz="4400" spc="-1" strike="noStrike">
              <a:solidFill>
                <a:srgbClr val="000000"/>
              </a:solidFill>
              <a:latin typeface="Calibri"/>
            </a:endParaRPr>
          </a:p>
        </p:txBody>
      </p:sp>
      <p:sp>
        <p:nvSpPr>
          <p:cNvPr id="239" name="CustomShape 2"/>
          <p:cNvSpPr/>
          <p:nvPr/>
        </p:nvSpPr>
        <p:spPr>
          <a:xfrm>
            <a:off x="124920" y="956520"/>
            <a:ext cx="8893440" cy="2882880"/>
          </a:xfrm>
          <a:prstGeom prst="rect">
            <a:avLst/>
          </a:prstGeom>
          <a:blipFill rotWithShape="0">
            <a:blip r:embed="rId1"/>
            <a:stretch>
              <a:fillRect l="-854" t="-1315" r="0" b="-876"/>
            </a:stretch>
          </a:blipFill>
          <a:ln>
            <a:noFill/>
          </a:ln>
        </p:spPr>
        <p:style>
          <a:lnRef idx="0"/>
          <a:fillRef idx="0"/>
          <a:effectRef idx="0"/>
          <a:fontRef idx="minor"/>
        </p:style>
        <p:txBody>
          <a:bodyPr lIns="90000" rIns="90000" tIns="45000" bIns="45000"/>
          <a:p>
            <a:pPr>
              <a:lnSpc>
                <a:spcPct val="100000"/>
              </a:lnSpc>
            </a:pPr>
            <a:r>
              <a:rPr b="0" lang="en-US" sz="1800" spc="-1" strike="noStrike">
                <a:latin typeface="Calibri"/>
              </a:rPr>
              <a:t> </a:t>
            </a:r>
            <a:endParaRPr b="0" lang="en-US" sz="1800" spc="-1" strike="noStrike">
              <a:latin typeface="Arial"/>
            </a:endParaRPr>
          </a:p>
        </p:txBody>
      </p:sp>
      <p:grpSp>
        <p:nvGrpSpPr>
          <p:cNvPr id="240" name="Group 3"/>
          <p:cNvGrpSpPr/>
          <p:nvPr/>
        </p:nvGrpSpPr>
        <p:grpSpPr>
          <a:xfrm>
            <a:off x="2580480" y="4016880"/>
            <a:ext cx="3983040" cy="2381040"/>
            <a:chOff x="2580480" y="4016880"/>
            <a:chExt cx="3983040" cy="2381040"/>
          </a:xfrm>
        </p:grpSpPr>
        <p:pic>
          <p:nvPicPr>
            <p:cNvPr id="241" name="Picture 3" descr=""/>
            <p:cNvPicPr/>
            <p:nvPr/>
          </p:nvPicPr>
          <p:blipFill>
            <a:blip r:embed="rId2"/>
            <a:stretch/>
          </p:blipFill>
          <p:spPr>
            <a:xfrm>
              <a:off x="2580480" y="4016880"/>
              <a:ext cx="3983040" cy="2350080"/>
            </a:xfrm>
            <a:prstGeom prst="rect">
              <a:avLst/>
            </a:prstGeom>
            <a:ln>
              <a:noFill/>
            </a:ln>
          </p:spPr>
        </p:pic>
        <p:sp>
          <p:nvSpPr>
            <p:cNvPr id="242" name="CustomShape 4"/>
            <p:cNvSpPr/>
            <p:nvPr/>
          </p:nvSpPr>
          <p:spPr>
            <a:xfrm>
              <a:off x="4920120" y="6125040"/>
              <a:ext cx="1523880" cy="272880"/>
            </a:xfrm>
            <a:prstGeom prst="rect">
              <a:avLst/>
            </a:prstGeom>
            <a:noFill/>
            <a:ln>
              <a:noFill/>
            </a:ln>
          </p:spPr>
          <p:style>
            <a:lnRef idx="0"/>
            <a:fillRef idx="0"/>
            <a:effectRef idx="0"/>
            <a:fontRef idx="minor"/>
          </p:style>
          <p:txBody>
            <a:bodyPr wrap="none" lIns="90000" rIns="90000" tIns="45000" bIns="45000"/>
            <a:p>
              <a:pPr algn="r">
                <a:lnSpc>
                  <a:spcPct val="100000"/>
                </a:lnSpc>
              </a:pPr>
              <a:r>
                <a:rPr b="0" lang="en-US" sz="1200" spc="-1" strike="noStrike">
                  <a:solidFill>
                    <a:srgbClr val="000000"/>
                  </a:solidFill>
                  <a:latin typeface="Calibri"/>
                </a:rPr>
                <a:t>www.happycoders.eu</a:t>
              </a:r>
              <a:endParaRPr b="0" lang="en-US" sz="1200" spc="-1" strike="noStrike">
                <a:latin typeface="Arial"/>
              </a:endParaRPr>
            </a:p>
          </p:txBody>
        </p:sp>
      </p:grpSp>
    </p:spTree>
  </p:cSld>
  <p:timing>
    <p:tnLst>
      <p:par>
        <p:cTn id="235" dur="indefinite" restart="never" nodeType="tmRoot">
          <p:childTnLst>
            <p:seq>
              <p:cTn id="236" dur="indefinite" nodeType="mainSeq">
                <p:childTnLst>
                  <p:par>
                    <p:cTn id="237" fill="hold">
                      <p:stCondLst>
                        <p:cond delay="indefinite"/>
                      </p:stCondLst>
                      <p:childTnLst>
                        <p:par>
                          <p:cTn id="238" fill="hold">
                            <p:stCondLst>
                              <p:cond delay="0"/>
                            </p:stCondLst>
                            <p:childTnLst>
                              <p:par>
                                <p:cTn id="239" nodeType="clickEffect" fill="hold" presetClass="entr" presetID="9">
                                  <p:stCondLst>
                                    <p:cond delay="0"/>
                                  </p:stCondLst>
                                  <p:childTnLst>
                                    <p:set>
                                      <p:cBhvr>
                                        <p:cTn id="240" dur="1" fill="hold">
                                          <p:stCondLst>
                                            <p:cond delay="0"/>
                                          </p:stCondLst>
                                        </p:cTn>
                                        <p:tgtEl>
                                          <p:spTgt spid="239">
                                            <p:txEl>
                                              <p:pRg st="2" end="2"/>
                                            </p:txEl>
                                          </p:spTgt>
                                        </p:tgtEl>
                                        <p:attrNameLst>
                                          <p:attrName>style.visibility</p:attrName>
                                        </p:attrNameLst>
                                      </p:cBhvr>
                                      <p:to>
                                        <p:strVal val="visible"/>
                                      </p:to>
                                    </p:set>
                                    <p:animEffect filter="dissolve" transition="in">
                                      <p:cBhvr additive="repl">
                                        <p:cTn id="241" dur="500"/>
                                        <p:tgtEl>
                                          <p:spTgt spid="239">
                                            <p:txEl>
                                              <p:pRg st="2" end="2"/>
                                            </p:txEl>
                                          </p:spTgt>
                                        </p:tgtEl>
                                      </p:cBhvr>
                                    </p:animEffect>
                                  </p:childTnLst>
                                </p:cTn>
                              </p:par>
                              <p:par>
                                <p:cTn id="242" nodeType="withEffect" fill="hold" presetClass="entr" presetID="9">
                                  <p:stCondLst>
                                    <p:cond delay="0"/>
                                  </p:stCondLst>
                                  <p:childTnLst>
                                    <p:set>
                                      <p:cBhvr>
                                        <p:cTn id="243" dur="1" fill="hold">
                                          <p:stCondLst>
                                            <p:cond delay="0"/>
                                          </p:stCondLst>
                                        </p:cTn>
                                        <p:tgtEl>
                                          <p:spTgt spid="239">
                                            <p:txEl>
                                              <p:pRg st="3" end="3"/>
                                            </p:txEl>
                                          </p:spTgt>
                                        </p:tgtEl>
                                        <p:attrNameLst>
                                          <p:attrName>style.visibility</p:attrName>
                                        </p:attrNameLst>
                                      </p:cBhvr>
                                      <p:to>
                                        <p:strVal val="visible"/>
                                      </p:to>
                                    </p:set>
                                    <p:animEffect filter="dissolve" transition="in">
                                      <p:cBhvr additive="repl">
                                        <p:cTn id="244" dur="500"/>
                                        <p:tgtEl>
                                          <p:spTgt spid="239">
                                            <p:txEl>
                                              <p:pRg st="3" end="3"/>
                                            </p:txEl>
                                          </p:spTgt>
                                        </p:tgtEl>
                                      </p:cBhvr>
                                    </p:animEffect>
                                  </p:childTnLst>
                                </p:cTn>
                              </p:par>
                            </p:childTnLst>
                          </p:cTn>
                        </p:par>
                      </p:childTnLst>
                    </p:cTn>
                  </p:par>
                  <p:par>
                    <p:cTn id="245" fill="hold">
                      <p:stCondLst>
                        <p:cond delay="indefinite"/>
                      </p:stCondLst>
                      <p:childTnLst>
                        <p:par>
                          <p:cTn id="246" fill="hold">
                            <p:stCondLst>
                              <p:cond delay="0"/>
                            </p:stCondLst>
                            <p:childTnLst>
                              <p:par>
                                <p:cTn id="247" nodeType="clickEffect" fill="hold" presetClass="entr" presetID="9">
                                  <p:stCondLst>
                                    <p:cond delay="0"/>
                                  </p:stCondLst>
                                  <p:childTnLst>
                                    <p:set>
                                      <p:cBhvr>
                                        <p:cTn id="248" dur="1" fill="hold">
                                          <p:stCondLst>
                                            <p:cond delay="0"/>
                                          </p:stCondLst>
                                        </p:cTn>
                                        <p:tgtEl>
                                          <p:spTgt spid="239">
                                            <p:txEl>
                                              <p:pRg st="4" end="4"/>
                                            </p:txEl>
                                          </p:spTgt>
                                        </p:tgtEl>
                                        <p:attrNameLst>
                                          <p:attrName>style.visibility</p:attrName>
                                        </p:attrNameLst>
                                      </p:cBhvr>
                                      <p:to>
                                        <p:strVal val="visible"/>
                                      </p:to>
                                    </p:set>
                                    <p:animEffect filter="dissolve" transition="in">
                                      <p:cBhvr additive="repl">
                                        <p:cTn id="249" dur="500"/>
                                        <p:tgtEl>
                                          <p:spTgt spid="239">
                                            <p:txEl>
                                              <p:pRg st="4" end="4"/>
                                            </p:txEl>
                                          </p:spTgt>
                                        </p:tgtEl>
                                      </p:cBhvr>
                                    </p:animEffect>
                                  </p:childTnLst>
                                </p:cTn>
                              </p:par>
                              <p:par>
                                <p:cTn id="250" nodeType="withEffect" fill="hold" presetClass="entr" presetID="9">
                                  <p:stCondLst>
                                    <p:cond delay="0"/>
                                  </p:stCondLst>
                                  <p:childTnLst>
                                    <p:set>
                                      <p:cBhvr>
                                        <p:cTn id="251" dur="1" fill="hold">
                                          <p:stCondLst>
                                            <p:cond delay="0"/>
                                          </p:stCondLst>
                                        </p:cTn>
                                        <p:tgtEl>
                                          <p:spTgt spid="239">
                                            <p:txEl>
                                              <p:pRg st="5" end="5"/>
                                            </p:txEl>
                                          </p:spTgt>
                                        </p:tgtEl>
                                        <p:attrNameLst>
                                          <p:attrName>style.visibility</p:attrName>
                                        </p:attrNameLst>
                                      </p:cBhvr>
                                      <p:to>
                                        <p:strVal val="visible"/>
                                      </p:to>
                                    </p:set>
                                    <p:animEffect filter="dissolve" transition="in">
                                      <p:cBhvr additive="repl">
                                        <p:cTn id="252" dur="500"/>
                                        <p:tgtEl>
                                          <p:spTgt spid="239">
                                            <p:txEl>
                                              <p:pRg st="5" end="5"/>
                                            </p:txEl>
                                          </p:spTgt>
                                        </p:tgtEl>
                                      </p:cBhvr>
                                    </p:animEffect>
                                  </p:childTnLst>
                                </p:cTn>
                              </p:par>
                              <p:par>
                                <p:cTn id="253" nodeType="withEffect" fill="hold" presetClass="entr" presetID="9">
                                  <p:stCondLst>
                                    <p:cond delay="0"/>
                                  </p:stCondLst>
                                  <p:childTnLst>
                                    <p:set>
                                      <p:cBhvr>
                                        <p:cTn id="254" dur="1" fill="hold">
                                          <p:stCondLst>
                                            <p:cond delay="0"/>
                                          </p:stCondLst>
                                        </p:cTn>
                                        <p:tgtEl>
                                          <p:spTgt spid="239">
                                            <p:txEl>
                                              <p:pRg st="6" end="6"/>
                                            </p:txEl>
                                          </p:spTgt>
                                        </p:tgtEl>
                                        <p:attrNameLst>
                                          <p:attrName>style.visibility</p:attrName>
                                        </p:attrNameLst>
                                      </p:cBhvr>
                                      <p:to>
                                        <p:strVal val="visible"/>
                                      </p:to>
                                    </p:set>
                                    <p:animEffect filter="dissolve" transition="in">
                                      <p:cBhvr additive="repl">
                                        <p:cTn id="255" dur="500"/>
                                        <p:tgtEl>
                                          <p:spTgt spid="239">
                                            <p:txEl>
                                              <p:pRg st="6" end="6"/>
                                            </p:txEl>
                                          </p:spTgt>
                                        </p:tgtEl>
                                      </p:cBhvr>
                                    </p:animEffect>
                                  </p:childTnLst>
                                </p:cTn>
                              </p:par>
                              <p:par>
                                <p:cTn id="256" nodeType="withEffect" fill="hold" presetClass="entr" presetID="9">
                                  <p:stCondLst>
                                    <p:cond delay="0"/>
                                  </p:stCondLst>
                                  <p:childTnLst>
                                    <p:set>
                                      <p:cBhvr>
                                        <p:cTn id="257" dur="1" fill="hold">
                                          <p:stCondLst>
                                            <p:cond delay="0"/>
                                          </p:stCondLst>
                                        </p:cTn>
                                        <p:tgtEl>
                                          <p:spTgt spid="240"/>
                                        </p:tgtEl>
                                        <p:attrNameLst>
                                          <p:attrName>style.visibility</p:attrName>
                                        </p:attrNameLst>
                                      </p:cBhvr>
                                      <p:to>
                                        <p:strVal val="visible"/>
                                      </p:to>
                                    </p:set>
                                    <p:animEffect filter="dissolve" transition="in">
                                      <p:cBhvr additive="repl">
                                        <p:cTn id="258" dur="500"/>
                                        <p:tgtEl>
                                          <p:spTgt spid="2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0" y="811440"/>
            <a:ext cx="9143640" cy="6046200"/>
          </a:xfrm>
          <a:prstGeom prst="rect">
            <a:avLst/>
          </a:prstGeom>
          <a:solidFill>
            <a:srgbClr val="990000"/>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37" name="TextShape 2"/>
          <p:cNvSpPr txBox="1"/>
          <p:nvPr/>
        </p:nvSpPr>
        <p:spPr>
          <a:xfrm>
            <a:off x="457200" y="2251080"/>
            <a:ext cx="8229240" cy="2284560"/>
          </a:xfrm>
          <a:prstGeom prst="rect">
            <a:avLst/>
          </a:prstGeom>
          <a:noFill/>
          <a:ln>
            <a:noFill/>
          </a:ln>
        </p:spPr>
        <p:txBody>
          <a:bodyPr anchor="ctr"/>
          <a:p>
            <a:pPr algn="ctr">
              <a:lnSpc>
                <a:spcPct val="100000"/>
              </a:lnSpc>
            </a:pPr>
            <a:r>
              <a:rPr b="0" lang="en-US" sz="4400" spc="-1" strike="noStrike">
                <a:solidFill>
                  <a:srgbClr val="ffffff"/>
                </a:solidFill>
                <a:latin typeface="Calibri"/>
              </a:rPr>
              <a:t>The Priority Queue ADT</a:t>
            </a:r>
            <a:endParaRPr b="0" lang="en-US" sz="4400" spc="-1" strike="noStrike">
              <a:solidFill>
                <a:srgbClr val="000000"/>
              </a:solidFill>
              <a:latin typeface="Calibri"/>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CustomShape 1"/>
          <p:cNvSpPr/>
          <p:nvPr/>
        </p:nvSpPr>
        <p:spPr>
          <a:xfrm>
            <a:off x="124920" y="994320"/>
            <a:ext cx="8893440" cy="1004400"/>
          </a:xfrm>
          <a:prstGeom prst="rect">
            <a:avLst/>
          </a:prstGeom>
          <a:noFill/>
          <a:ln>
            <a:noFill/>
          </a:ln>
        </p:spPr>
        <p:style>
          <a:lnRef idx="0"/>
          <a:fillRef idx="0"/>
          <a:effectRef idx="0"/>
          <a:fontRef idx="minor"/>
        </p:style>
        <p:txBody>
          <a:bodyPr/>
          <a:p>
            <a:pPr marL="231840" indent="-231480">
              <a:lnSpc>
                <a:spcPct val="100000"/>
              </a:lnSpc>
              <a:spcBef>
                <a:spcPts val="479"/>
              </a:spcBef>
              <a:buClr>
                <a:srgbClr val="000000"/>
              </a:buClr>
              <a:buFont typeface="Arial"/>
              <a:buChar char="•"/>
            </a:pPr>
            <a:r>
              <a:rPr b="0" lang="en-US" sz="2400" spc="-1" strike="noStrike">
                <a:solidFill>
                  <a:srgbClr val="000000"/>
                </a:solidFill>
                <a:latin typeface="Calibri"/>
                <a:ea typeface="Courier New"/>
              </a:rPr>
              <a:t>Without loss of generality let us consider sorting an </a:t>
            </a:r>
            <a:r>
              <a:rPr b="0" lang="en-US" sz="2400" spc="-1" strike="noStrike">
                <a:solidFill>
                  <a:srgbClr val="00b050"/>
                </a:solidFill>
                <a:latin typeface="Courier New"/>
                <a:ea typeface="Courier New"/>
              </a:rPr>
              <a:t>int</a:t>
            </a:r>
            <a:r>
              <a:rPr b="0" lang="en-US" sz="2400" spc="-1" strike="noStrike">
                <a:solidFill>
                  <a:srgbClr val="000000"/>
                </a:solidFill>
                <a:latin typeface="Calibri"/>
                <a:ea typeface="Courier New"/>
              </a:rPr>
              <a:t> array:</a:t>
            </a:r>
            <a:endParaRPr b="0" lang="en-US" sz="2400" spc="-1" strike="noStrike">
              <a:latin typeface="Arial"/>
            </a:endParaRPr>
          </a:p>
          <a:p>
            <a:pPr lvl="1" marL="631800" indent="-23148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To sort </a:t>
            </a:r>
            <a:r>
              <a:rPr b="0" lang="en-US" sz="2000" spc="-1" strike="noStrike">
                <a:solidFill>
                  <a:srgbClr val="00b050"/>
                </a:solidFill>
                <a:latin typeface="Courier New"/>
                <a:ea typeface="Courier New"/>
              </a:rPr>
              <a:t>Comparable</a:t>
            </a:r>
            <a:r>
              <a:rPr b="0" lang="en-US" sz="2000" spc="-1" strike="noStrike">
                <a:solidFill>
                  <a:srgbClr val="000000"/>
                </a:solidFill>
                <a:latin typeface="Calibri"/>
                <a:ea typeface="Courier New"/>
              </a:rPr>
              <a:t>s we’d use </a:t>
            </a:r>
            <a:r>
              <a:rPr b="0" lang="en-US" sz="2000" spc="-1" strike="noStrike">
                <a:solidFill>
                  <a:srgbClr val="000000"/>
                </a:solidFill>
                <a:latin typeface="Courier New"/>
                <a:ea typeface="Courier New"/>
              </a:rPr>
              <a:t>compareTo()</a:t>
            </a:r>
            <a:r>
              <a:rPr b="0" lang="en-US" sz="2000" spc="-1" strike="noStrike">
                <a:solidFill>
                  <a:srgbClr val="000000"/>
                </a:solidFill>
                <a:latin typeface="Calibri"/>
                <a:ea typeface="Courier New"/>
              </a:rPr>
              <a:t> for comparisons</a:t>
            </a:r>
            <a:endParaRPr b="0" lang="en-US" sz="2000" spc="-1" strike="noStrike">
              <a:latin typeface="Arial"/>
            </a:endParaRPr>
          </a:p>
          <a:p>
            <a:pPr>
              <a:lnSpc>
                <a:spcPct val="100000"/>
              </a:lnSpc>
              <a:spcBef>
                <a:spcPts val="400"/>
              </a:spcBef>
            </a:pPr>
            <a:endParaRPr b="0" lang="en-US" sz="2000" spc="-1" strike="noStrike">
              <a:latin typeface="Arial"/>
            </a:endParaRPr>
          </a:p>
          <a:p>
            <a:pPr>
              <a:lnSpc>
                <a:spcPct val="100000"/>
              </a:lnSpc>
              <a:spcBef>
                <a:spcPts val="479"/>
              </a:spcBef>
            </a:pPr>
            <a:endParaRPr b="0" lang="en-US" sz="2000" spc="-1" strike="noStrike">
              <a:latin typeface="Arial"/>
            </a:endParaRPr>
          </a:p>
          <a:p>
            <a:pPr>
              <a:lnSpc>
                <a:spcPct val="100000"/>
              </a:lnSpc>
              <a:spcBef>
                <a:spcPts val="479"/>
              </a:spcBef>
            </a:pPr>
            <a:endParaRPr b="0" lang="en-US" sz="2000" spc="-1" strike="noStrike">
              <a:latin typeface="Arial"/>
            </a:endParaRPr>
          </a:p>
          <a:p>
            <a:pPr>
              <a:lnSpc>
                <a:spcPct val="100000"/>
              </a:lnSpc>
              <a:spcBef>
                <a:spcPts val="479"/>
              </a:spcBef>
            </a:pPr>
            <a:endParaRPr b="0" lang="en-US" sz="2000" spc="-1" strike="noStrike">
              <a:latin typeface="Arial"/>
            </a:endParaRPr>
          </a:p>
          <a:p>
            <a:pPr>
              <a:lnSpc>
                <a:spcPct val="100000"/>
              </a:lnSpc>
              <a:spcBef>
                <a:spcPts val="479"/>
              </a:spcBef>
            </a:pPr>
            <a:endParaRPr b="0" lang="en-US" sz="2000" spc="-1" strike="noStrike">
              <a:latin typeface="Arial"/>
            </a:endParaRPr>
          </a:p>
          <a:p>
            <a:pPr>
              <a:lnSpc>
                <a:spcPct val="100000"/>
              </a:lnSpc>
              <a:spcBef>
                <a:spcPts val="479"/>
              </a:spcBef>
            </a:pPr>
            <a:endParaRPr b="0" lang="en-US" sz="2000" spc="-1" strike="noStrike">
              <a:latin typeface="Arial"/>
            </a:endParaRPr>
          </a:p>
          <a:p>
            <a:pPr>
              <a:lnSpc>
                <a:spcPct val="100000"/>
              </a:lnSpc>
              <a:spcBef>
                <a:spcPts val="479"/>
              </a:spcBef>
            </a:pPr>
            <a:endParaRPr b="0" lang="en-US" sz="2000" spc="-1" strike="noStrike">
              <a:latin typeface="Arial"/>
            </a:endParaRPr>
          </a:p>
          <a:p>
            <a:pPr marL="231840" indent="-231480">
              <a:lnSpc>
                <a:spcPct val="100000"/>
              </a:lnSpc>
              <a:spcBef>
                <a:spcPts val="479"/>
              </a:spcBef>
              <a:buClr>
                <a:srgbClr val="000000"/>
              </a:buClr>
              <a:buFont typeface="Arial"/>
              <a:buChar char="•"/>
            </a:pPr>
            <a:r>
              <a:rPr b="0" lang="en-US" sz="2400" spc="-1" strike="noStrike">
                <a:solidFill>
                  <a:srgbClr val="000000"/>
                </a:solidFill>
                <a:latin typeface="Calibri"/>
                <a:ea typeface="Courier New"/>
              </a:rPr>
              <a:t>Two nested loops:</a:t>
            </a:r>
            <a:endParaRPr b="0" lang="en-US" sz="2400" spc="-1" strike="noStrike">
              <a:latin typeface="Arial"/>
            </a:endParaRPr>
          </a:p>
          <a:p>
            <a:pPr lvl="1" marL="631800" indent="-23148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Outer loop – inserts  into pre-sorted subarray </a:t>
            </a:r>
            <a:endParaRPr b="0" lang="en-US" sz="2000" spc="-1" strike="noStrike">
              <a:latin typeface="Arial"/>
            </a:endParaRPr>
          </a:p>
          <a:p>
            <a:pPr lvl="1" marL="631800" indent="-23148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Inner loop – shifts elements larger than  right, to create space for new one</a:t>
            </a:r>
            <a:endParaRPr b="0" lang="en-US" sz="2000" spc="-1" strike="noStrike">
              <a:latin typeface="Arial"/>
            </a:endParaRPr>
          </a:p>
          <a:p>
            <a:pPr>
              <a:lnSpc>
                <a:spcPct val="100000"/>
              </a:lnSpc>
              <a:spcBef>
                <a:spcPts val="479"/>
              </a:spcBef>
            </a:pPr>
            <a:endParaRPr b="0" lang="en-US" sz="2000" spc="-1" strike="noStrike">
              <a:latin typeface="Arial"/>
            </a:endParaRPr>
          </a:p>
          <a:p>
            <a:pPr>
              <a:lnSpc>
                <a:spcPct val="100000"/>
              </a:lnSpc>
              <a:spcBef>
                <a:spcPts val="479"/>
              </a:spcBef>
            </a:pPr>
            <a:endParaRPr b="0" lang="en-US" sz="2000" spc="-1" strike="noStrike">
              <a:latin typeface="Arial"/>
            </a:endParaRPr>
          </a:p>
          <a:p>
            <a:pPr>
              <a:lnSpc>
                <a:spcPct val="100000"/>
              </a:lnSpc>
              <a:spcBef>
                <a:spcPts val="479"/>
              </a:spcBef>
            </a:pPr>
            <a:endParaRPr b="0" lang="en-US" sz="2000" spc="-1" strike="noStrike">
              <a:latin typeface="Arial"/>
            </a:endParaRPr>
          </a:p>
        </p:txBody>
      </p:sp>
      <p:sp>
        <p:nvSpPr>
          <p:cNvPr id="244" name="TextShape 2"/>
          <p:cNvSpPr txBox="1"/>
          <p:nvPr/>
        </p:nvSpPr>
        <p:spPr>
          <a:xfrm>
            <a:off x="0" y="-166320"/>
            <a:ext cx="9143640" cy="1142640"/>
          </a:xfrm>
          <a:prstGeom prst="rect">
            <a:avLst/>
          </a:prstGeom>
          <a:noFill/>
          <a:ln>
            <a:noFill/>
          </a:ln>
        </p:spPr>
        <p:txBody>
          <a:bodyPr anchor="ctr">
            <a:normAutofit/>
          </a:bodyPr>
          <a:p>
            <a:pPr algn="ctr">
              <a:lnSpc>
                <a:spcPct val="100000"/>
              </a:lnSpc>
            </a:pPr>
            <a:r>
              <a:rPr b="0" lang="en-US" sz="4400" spc="-1" strike="noStrike">
                <a:solidFill>
                  <a:srgbClr val="ffffff"/>
                </a:solidFill>
                <a:latin typeface="Calibri"/>
              </a:rPr>
              <a:t>Insertion sort: code</a:t>
            </a:r>
            <a:endParaRPr b="0" lang="en-US" sz="4400" spc="-1" strike="noStrike">
              <a:solidFill>
                <a:srgbClr val="000000"/>
              </a:solidFill>
              <a:latin typeface="Calibri"/>
            </a:endParaRPr>
          </a:p>
        </p:txBody>
      </p:sp>
      <p:grpSp>
        <p:nvGrpSpPr>
          <p:cNvPr id="245" name="Group 3"/>
          <p:cNvGrpSpPr/>
          <p:nvPr/>
        </p:nvGrpSpPr>
        <p:grpSpPr>
          <a:xfrm>
            <a:off x="1216440" y="2142000"/>
            <a:ext cx="6710760" cy="2362320"/>
            <a:chOff x="1216440" y="2142000"/>
            <a:chExt cx="6710760" cy="2362320"/>
          </a:xfrm>
        </p:grpSpPr>
        <p:sp>
          <p:nvSpPr>
            <p:cNvPr id="246" name="CustomShape 4"/>
            <p:cNvSpPr/>
            <p:nvPr/>
          </p:nvSpPr>
          <p:spPr>
            <a:xfrm>
              <a:off x="1644120" y="2453040"/>
              <a:ext cx="6233400" cy="1752120"/>
            </a:xfrm>
            <a:prstGeom prst="rect">
              <a:avLst/>
            </a:prstGeom>
            <a:solidFill>
              <a:schemeClr val="accent6">
                <a:lumMod val="20000"/>
                <a:lumOff val="80000"/>
              </a:scheme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47" name="CustomShape 5"/>
            <p:cNvSpPr/>
            <p:nvPr/>
          </p:nvSpPr>
          <p:spPr>
            <a:xfrm>
              <a:off x="1883520" y="3229560"/>
              <a:ext cx="4803840" cy="464040"/>
            </a:xfrm>
            <a:prstGeom prst="rect">
              <a:avLst/>
            </a:prstGeom>
            <a:solidFill>
              <a:schemeClr val="bg2"/>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48" name="CustomShape 6"/>
            <p:cNvSpPr/>
            <p:nvPr/>
          </p:nvSpPr>
          <p:spPr>
            <a:xfrm>
              <a:off x="1216440" y="2142000"/>
              <a:ext cx="6710760" cy="2362320"/>
            </a:xfrm>
            <a:prstGeom prst="rect">
              <a:avLst/>
            </a:prstGeom>
            <a:noFill/>
            <a:ln>
              <a:solidFill>
                <a:schemeClr val="accent1"/>
              </a:solidFill>
            </a:ln>
          </p:spPr>
          <p:style>
            <a:lnRef idx="0"/>
            <a:fillRef idx="0"/>
            <a:effectRef idx="0"/>
            <a:fontRef idx="minor"/>
          </p:style>
          <p:txBody>
            <a:bodyPr/>
            <a:p>
              <a:pPr>
                <a:lnSpc>
                  <a:spcPct val="100000"/>
                </a:lnSpc>
                <a:spcBef>
                  <a:spcPts val="281"/>
                </a:spcBef>
              </a:pPr>
              <a:r>
                <a:rPr b="0" lang="en-US" sz="1400" spc="-1" strike="noStrike">
                  <a:solidFill>
                    <a:srgbClr val="595959"/>
                  </a:solidFill>
                  <a:latin typeface="Courier Regular"/>
                  <a:ea typeface="Courier New"/>
                </a:rPr>
                <a:t>1 </a:t>
              </a:r>
              <a:r>
                <a:rPr b="0" lang="en-US" sz="1400" spc="-1" strike="noStrike">
                  <a:solidFill>
                    <a:srgbClr val="0000ff"/>
                  </a:solidFill>
                  <a:latin typeface="Courier Regular"/>
                  <a:ea typeface="Courier New"/>
                </a:rPr>
                <a:t>void</a:t>
              </a:r>
              <a:r>
                <a:rPr b="0" lang="en-US" sz="1400" spc="-1" strike="noStrike">
                  <a:solidFill>
                    <a:srgbClr val="000000"/>
                  </a:solidFill>
                  <a:latin typeface="Courier Regular"/>
                  <a:ea typeface="Courier New"/>
                </a:rPr>
                <a:t> insertionSort(</a:t>
              </a:r>
              <a:r>
                <a:rPr b="0" lang="en-US" sz="1400" spc="-1" strike="noStrike">
                  <a:solidFill>
                    <a:srgbClr val="00b050"/>
                  </a:solidFill>
                  <a:latin typeface="Courier Regular"/>
                  <a:ea typeface="Courier New"/>
                </a:rPr>
                <a:t>int</a:t>
              </a:r>
              <a:r>
                <a:rPr b="0" lang="en-US" sz="1400" spc="-1" strike="noStrike">
                  <a:solidFill>
                    <a:srgbClr val="000000"/>
                  </a:solidFill>
                  <a:latin typeface="Courier Regular"/>
                  <a:ea typeface="Courier New"/>
                </a:rPr>
                <a:t>[] a){</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2</a:t>
              </a:r>
              <a:r>
                <a:rPr b="0" lang="en-US" sz="1400" spc="-1" strike="noStrike">
                  <a:solidFill>
                    <a:srgbClr val="000000"/>
                  </a:solidFill>
                  <a:latin typeface="Courier Regular"/>
                  <a:ea typeface="Courier New"/>
                </a:rPr>
                <a:t>   </a:t>
              </a:r>
              <a:r>
                <a:rPr b="0" lang="en-US" sz="1400" spc="-1" strike="noStrike">
                  <a:solidFill>
                    <a:srgbClr val="0000ff"/>
                  </a:solidFill>
                  <a:latin typeface="Courier Regular"/>
                  <a:ea typeface="Courier New"/>
                </a:rPr>
                <a:t>for</a:t>
              </a:r>
              <a:r>
                <a:rPr b="0" lang="en-US" sz="1400" spc="-1" strike="noStrike">
                  <a:solidFill>
                    <a:srgbClr val="000000"/>
                  </a:solidFill>
                  <a:latin typeface="Courier Regular"/>
                  <a:ea typeface="Courier New"/>
                </a:rPr>
                <a:t> (</a:t>
              </a:r>
              <a:r>
                <a:rPr b="0" lang="en-US" sz="1400" spc="-1" strike="noStrike">
                  <a:solidFill>
                    <a:srgbClr val="00b050"/>
                  </a:solidFill>
                  <a:latin typeface="Courier Regular"/>
                  <a:ea typeface="Courier New"/>
                </a:rPr>
                <a:t>int</a:t>
              </a:r>
              <a:r>
                <a:rPr b="0" lang="en-US" sz="1400" spc="-1" strike="noStrike">
                  <a:solidFill>
                    <a:srgbClr val="000000"/>
                  </a:solidFill>
                  <a:latin typeface="Courier Regular"/>
                  <a:ea typeface="Courier New"/>
                </a:rPr>
                <a:t> i=1; i &lt; a.length; i++){ </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3</a:t>
              </a:r>
              <a:r>
                <a:rPr b="0" lang="en-US" sz="1400" spc="-1" strike="noStrike">
                  <a:solidFill>
                    <a:srgbClr val="000000"/>
                  </a:solidFill>
                  <a:latin typeface="Courier Regular"/>
                  <a:ea typeface="Courier New"/>
                </a:rPr>
                <a:t>     </a:t>
              </a:r>
              <a:r>
                <a:rPr b="0" lang="en-US" sz="1400" spc="-1" strike="noStrike">
                  <a:solidFill>
                    <a:srgbClr val="00b050"/>
                  </a:solidFill>
                  <a:latin typeface="Courier Regular"/>
                  <a:ea typeface="Courier New"/>
                </a:rPr>
                <a:t>int</a:t>
              </a:r>
              <a:r>
                <a:rPr b="0" lang="en-US" sz="1400" spc="-1" strike="noStrike">
                  <a:solidFill>
                    <a:srgbClr val="000000"/>
                  </a:solidFill>
                  <a:latin typeface="Courier Regular"/>
                  <a:ea typeface="Courier New"/>
                </a:rPr>
                <a:t> elem = a[i]; </a:t>
              </a:r>
              <a:r>
                <a:rPr b="0" lang="en-US" sz="1400" spc="-1" strike="noStrike">
                  <a:solidFill>
                    <a:srgbClr val="595959"/>
                  </a:solidFill>
                  <a:latin typeface="Courier Regular"/>
                  <a:ea typeface="Courier New"/>
                </a:rPr>
                <a:t>// elem to insert this iteration</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4</a:t>
              </a:r>
              <a:r>
                <a:rPr b="0" lang="en-US" sz="1400" spc="-1" strike="noStrike">
                  <a:solidFill>
                    <a:srgbClr val="000000"/>
                  </a:solidFill>
                  <a:latin typeface="Courier Regular"/>
                  <a:ea typeface="Courier New"/>
                </a:rPr>
                <a:t>     </a:t>
              </a:r>
              <a:r>
                <a:rPr b="0" lang="en-US" sz="1400" spc="-1" strike="noStrike">
                  <a:solidFill>
                    <a:srgbClr val="00b050"/>
                  </a:solidFill>
                  <a:latin typeface="Courier Regular"/>
                  <a:ea typeface="Courier New"/>
                </a:rPr>
                <a:t>int</a:t>
              </a:r>
              <a:r>
                <a:rPr b="0" lang="en-US" sz="1400" spc="-1" strike="noStrike">
                  <a:solidFill>
                    <a:srgbClr val="000000"/>
                  </a:solidFill>
                  <a:latin typeface="Courier Regular"/>
                  <a:ea typeface="Courier New"/>
                </a:rPr>
                <a:t> j = i-1;     </a:t>
              </a:r>
              <a:r>
                <a:rPr b="0" lang="en-US" sz="1400" spc="-1" strike="noStrike">
                  <a:solidFill>
                    <a:srgbClr val="595959"/>
                  </a:solidFill>
                  <a:latin typeface="Courier Regular"/>
                  <a:ea typeface="Courier New"/>
                </a:rPr>
                <a:t>// index of 1</a:t>
              </a:r>
              <a:r>
                <a:rPr b="0" lang="en-US" sz="1400" spc="-1" strike="noStrike" baseline="30000">
                  <a:solidFill>
                    <a:srgbClr val="595959"/>
                  </a:solidFill>
                  <a:latin typeface="Courier Regular"/>
                  <a:ea typeface="Courier New"/>
                </a:rPr>
                <a:t>st</a:t>
              </a:r>
              <a:r>
                <a:rPr b="0" lang="en-US" sz="1400" spc="-1" strike="noStrike">
                  <a:solidFill>
                    <a:srgbClr val="595959"/>
                  </a:solidFill>
                  <a:latin typeface="Courier Regular"/>
                  <a:ea typeface="Courier New"/>
                </a:rPr>
                <a:t> elem to compare against</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5</a:t>
              </a:r>
              <a:r>
                <a:rPr b="0" lang="en-US" sz="1400" spc="-1" strike="noStrike">
                  <a:solidFill>
                    <a:srgbClr val="000000"/>
                  </a:solidFill>
                  <a:latin typeface="Courier Regular"/>
                  <a:ea typeface="Courier New"/>
                </a:rPr>
                <a:t>     </a:t>
              </a:r>
              <a:r>
                <a:rPr b="0" lang="en-US" sz="1400" spc="-1" strike="noStrike">
                  <a:solidFill>
                    <a:srgbClr val="0000ff"/>
                  </a:solidFill>
                  <a:latin typeface="Courier Regular"/>
                  <a:ea typeface="Courier New"/>
                </a:rPr>
                <a:t>for</a:t>
              </a:r>
              <a:r>
                <a:rPr b="0" lang="en-US" sz="1400" spc="-1" strike="noStrike">
                  <a:solidFill>
                    <a:srgbClr val="000000"/>
                  </a:solidFill>
                  <a:latin typeface="Courier Regular"/>
                  <a:ea typeface="Courier New"/>
                </a:rPr>
                <a:t> (; j &gt;= 0 &amp;&amp; a[j] &gt; elem; j--)</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6</a:t>
              </a:r>
              <a:r>
                <a:rPr b="0" lang="en-US" sz="1400" spc="-1" strike="noStrike">
                  <a:solidFill>
                    <a:srgbClr val="000000"/>
                  </a:solidFill>
                  <a:latin typeface="Courier Regular"/>
                  <a:ea typeface="Courier New"/>
                </a:rPr>
                <a:t>       a[j+1] = a[j]; </a:t>
              </a:r>
              <a:r>
                <a:rPr b="0" lang="en-US" sz="1400" spc="-1" strike="noStrike">
                  <a:solidFill>
                    <a:srgbClr val="595959"/>
                  </a:solidFill>
                  <a:latin typeface="Courier Regular"/>
                  <a:ea typeface="Courier New"/>
                </a:rPr>
                <a:t>// right shift larger elems</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7</a:t>
              </a:r>
              <a:r>
                <a:rPr b="0" lang="en-US" sz="1400" spc="-1" strike="noStrike">
                  <a:solidFill>
                    <a:srgbClr val="000000"/>
                  </a:solidFill>
                  <a:latin typeface="Courier Regular"/>
                  <a:ea typeface="Courier New"/>
                </a:rPr>
                <a:t>     a[j+1] = elem;   </a:t>
              </a:r>
              <a:r>
                <a:rPr b="0" lang="en-US" sz="1400" spc="-1" strike="noStrike">
                  <a:solidFill>
                    <a:srgbClr val="595959"/>
                  </a:solidFill>
                  <a:latin typeface="Courier Regular"/>
                  <a:ea typeface="Courier New"/>
                </a:rPr>
                <a:t>// finally write elem in its place</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8</a:t>
              </a:r>
              <a:r>
                <a:rPr b="0" lang="en-US" sz="1400" spc="-1" strike="noStrike">
                  <a:solidFill>
                    <a:srgbClr val="000000"/>
                  </a:solidFill>
                  <a:latin typeface="Courier Regular"/>
                  <a:ea typeface="Courier New"/>
                </a:rPr>
                <a:t>   }</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9</a:t>
              </a:r>
              <a:r>
                <a:rPr b="0" lang="en-US" sz="1400" spc="-1" strike="noStrike">
                  <a:solidFill>
                    <a:srgbClr val="000000"/>
                  </a:solidFill>
                  <a:latin typeface="Courier Regular"/>
                  <a:ea typeface="Courier New"/>
                </a:rPr>
                <a:t> }</a:t>
              </a:r>
              <a:endParaRPr b="0" lang="en-US" sz="1400" spc="-1" strike="noStrike">
                <a:latin typeface="Arial"/>
              </a:endParaRPr>
            </a:p>
          </p:txBody>
        </p:sp>
      </p:grpSp>
    </p:spTree>
  </p:cSld>
  <p:timing>
    <p:tnLst>
      <p:par>
        <p:cTn id="259" dur="indefinite" restart="never" nodeType="tmRoot">
          <p:childTnLst>
            <p:seq>
              <p:cTn id="26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CustomShape 1"/>
          <p:cNvSpPr/>
          <p:nvPr/>
        </p:nvSpPr>
        <p:spPr>
          <a:xfrm>
            <a:off x="0" y="-158760"/>
            <a:ext cx="9143640" cy="1142640"/>
          </a:xfrm>
          <a:prstGeom prst="rect">
            <a:avLst/>
          </a:prstGeom>
          <a:noFill/>
          <a:ln>
            <a:noFill/>
          </a:ln>
        </p:spPr>
        <p:style>
          <a:lnRef idx="0"/>
          <a:fillRef idx="0"/>
          <a:effectRef idx="0"/>
          <a:fontRef idx="minor"/>
        </p:style>
        <p:txBody>
          <a:bodyPr anchor="ctr">
            <a:normAutofit/>
          </a:bodyPr>
          <a:p>
            <a:pPr algn="ctr">
              <a:lnSpc>
                <a:spcPct val="100000"/>
              </a:lnSpc>
            </a:pPr>
            <a:r>
              <a:rPr b="0" lang="en-US" sz="4400" spc="-1" strike="noStrike">
                <a:solidFill>
                  <a:srgbClr val="ffffff"/>
                </a:solidFill>
                <a:latin typeface="Calibri"/>
              </a:rPr>
              <a:t>Insertion sort: example</a:t>
            </a:r>
            <a:endParaRPr b="0" lang="en-US" sz="4400" spc="-1" strike="noStrike">
              <a:latin typeface="Arial"/>
            </a:endParaRPr>
          </a:p>
        </p:txBody>
      </p:sp>
      <p:sp>
        <p:nvSpPr>
          <p:cNvPr id="250" name="CustomShape 2"/>
          <p:cNvSpPr/>
          <p:nvPr/>
        </p:nvSpPr>
        <p:spPr>
          <a:xfrm>
            <a:off x="1464480" y="3512160"/>
            <a:ext cx="6276960" cy="33372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600" spc="-1" strike="noStrike">
                <a:solidFill>
                  <a:srgbClr val="00b050"/>
                </a:solidFill>
                <a:latin typeface="Courier New"/>
                <a:ea typeface="Courier New"/>
              </a:rPr>
              <a:t>int</a:t>
            </a:r>
            <a:r>
              <a:rPr b="0" lang="en-US" sz="1600" spc="-1" strike="noStrike">
                <a:solidFill>
                  <a:srgbClr val="000000"/>
                </a:solidFill>
                <a:latin typeface="Courier New"/>
                <a:ea typeface="Courier New"/>
              </a:rPr>
              <a:t>[] array = {5,2,4,6,1,3}; insertionSort(array);</a:t>
            </a:r>
            <a:endParaRPr b="0" lang="en-US" sz="1600" spc="-1" strike="noStrike">
              <a:latin typeface="Arial"/>
            </a:endParaRPr>
          </a:p>
        </p:txBody>
      </p:sp>
      <p:grpSp>
        <p:nvGrpSpPr>
          <p:cNvPr id="251" name="Group 3"/>
          <p:cNvGrpSpPr/>
          <p:nvPr/>
        </p:nvGrpSpPr>
        <p:grpSpPr>
          <a:xfrm>
            <a:off x="1216440" y="1095840"/>
            <a:ext cx="6710760" cy="2362320"/>
            <a:chOff x="1216440" y="1095840"/>
            <a:chExt cx="6710760" cy="2362320"/>
          </a:xfrm>
        </p:grpSpPr>
        <p:sp>
          <p:nvSpPr>
            <p:cNvPr id="252" name="CustomShape 4"/>
            <p:cNvSpPr/>
            <p:nvPr/>
          </p:nvSpPr>
          <p:spPr>
            <a:xfrm>
              <a:off x="1644120" y="1406880"/>
              <a:ext cx="6233400" cy="1752120"/>
            </a:xfrm>
            <a:prstGeom prst="rect">
              <a:avLst/>
            </a:prstGeom>
            <a:solidFill>
              <a:schemeClr val="accent6">
                <a:lumMod val="20000"/>
                <a:lumOff val="80000"/>
              </a:scheme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53" name="CustomShape 5"/>
            <p:cNvSpPr/>
            <p:nvPr/>
          </p:nvSpPr>
          <p:spPr>
            <a:xfrm>
              <a:off x="1883520" y="2183400"/>
              <a:ext cx="4803840" cy="464040"/>
            </a:xfrm>
            <a:prstGeom prst="rect">
              <a:avLst/>
            </a:prstGeom>
            <a:solidFill>
              <a:schemeClr val="bg2"/>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54" name="CustomShape 6"/>
            <p:cNvSpPr/>
            <p:nvPr/>
          </p:nvSpPr>
          <p:spPr>
            <a:xfrm>
              <a:off x="1216440" y="1095840"/>
              <a:ext cx="6710760" cy="2362320"/>
            </a:xfrm>
            <a:prstGeom prst="rect">
              <a:avLst/>
            </a:prstGeom>
            <a:noFill/>
            <a:ln>
              <a:solidFill>
                <a:schemeClr val="accent1"/>
              </a:solidFill>
            </a:ln>
          </p:spPr>
          <p:style>
            <a:lnRef idx="0"/>
            <a:fillRef idx="0"/>
            <a:effectRef idx="0"/>
            <a:fontRef idx="minor"/>
          </p:style>
          <p:txBody>
            <a:bodyPr/>
            <a:p>
              <a:pPr>
                <a:lnSpc>
                  <a:spcPct val="100000"/>
                </a:lnSpc>
                <a:spcBef>
                  <a:spcPts val="281"/>
                </a:spcBef>
              </a:pPr>
              <a:r>
                <a:rPr b="0" lang="en-US" sz="1400" spc="-1" strike="noStrike">
                  <a:solidFill>
                    <a:srgbClr val="595959"/>
                  </a:solidFill>
                  <a:latin typeface="Courier Regular"/>
                  <a:ea typeface="Courier New"/>
                </a:rPr>
                <a:t>1 </a:t>
              </a:r>
              <a:r>
                <a:rPr b="0" lang="en-US" sz="1400" spc="-1" strike="noStrike">
                  <a:solidFill>
                    <a:srgbClr val="0000ff"/>
                  </a:solidFill>
                  <a:latin typeface="Courier Regular"/>
                  <a:ea typeface="Courier New"/>
                </a:rPr>
                <a:t>void</a:t>
              </a:r>
              <a:r>
                <a:rPr b="0" lang="en-US" sz="1400" spc="-1" strike="noStrike">
                  <a:solidFill>
                    <a:srgbClr val="000000"/>
                  </a:solidFill>
                  <a:latin typeface="Courier Regular"/>
                  <a:ea typeface="Courier New"/>
                </a:rPr>
                <a:t> insertionSort(</a:t>
              </a:r>
              <a:r>
                <a:rPr b="0" lang="en-US" sz="1400" spc="-1" strike="noStrike">
                  <a:solidFill>
                    <a:srgbClr val="00b050"/>
                  </a:solidFill>
                  <a:latin typeface="Courier Regular"/>
                  <a:ea typeface="Courier New"/>
                </a:rPr>
                <a:t>int</a:t>
              </a:r>
              <a:r>
                <a:rPr b="0" lang="en-US" sz="1400" spc="-1" strike="noStrike">
                  <a:solidFill>
                    <a:srgbClr val="000000"/>
                  </a:solidFill>
                  <a:latin typeface="Courier Regular"/>
                  <a:ea typeface="Courier New"/>
                </a:rPr>
                <a:t>[] a){</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2</a:t>
              </a:r>
              <a:r>
                <a:rPr b="0" lang="en-US" sz="1400" spc="-1" strike="noStrike">
                  <a:solidFill>
                    <a:srgbClr val="000000"/>
                  </a:solidFill>
                  <a:latin typeface="Courier Regular"/>
                  <a:ea typeface="Courier New"/>
                </a:rPr>
                <a:t>   </a:t>
              </a:r>
              <a:r>
                <a:rPr b="0" lang="en-US" sz="1400" spc="-1" strike="noStrike">
                  <a:solidFill>
                    <a:srgbClr val="0000ff"/>
                  </a:solidFill>
                  <a:latin typeface="Courier Regular"/>
                  <a:ea typeface="Courier New"/>
                </a:rPr>
                <a:t>for</a:t>
              </a:r>
              <a:r>
                <a:rPr b="0" lang="en-US" sz="1400" spc="-1" strike="noStrike">
                  <a:solidFill>
                    <a:srgbClr val="000000"/>
                  </a:solidFill>
                  <a:latin typeface="Courier Regular"/>
                  <a:ea typeface="Courier New"/>
                </a:rPr>
                <a:t> (</a:t>
              </a:r>
              <a:r>
                <a:rPr b="0" lang="en-US" sz="1400" spc="-1" strike="noStrike">
                  <a:solidFill>
                    <a:srgbClr val="00b050"/>
                  </a:solidFill>
                  <a:latin typeface="Courier Regular"/>
                  <a:ea typeface="Courier New"/>
                </a:rPr>
                <a:t>int</a:t>
              </a:r>
              <a:r>
                <a:rPr b="0" lang="en-US" sz="1400" spc="-1" strike="noStrike">
                  <a:solidFill>
                    <a:srgbClr val="000000"/>
                  </a:solidFill>
                  <a:latin typeface="Courier Regular"/>
                  <a:ea typeface="Courier New"/>
                </a:rPr>
                <a:t> i=1; i &lt; a.length; i++){ </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3</a:t>
              </a:r>
              <a:r>
                <a:rPr b="0" lang="en-US" sz="1400" spc="-1" strike="noStrike">
                  <a:solidFill>
                    <a:srgbClr val="000000"/>
                  </a:solidFill>
                  <a:latin typeface="Courier Regular"/>
                  <a:ea typeface="Courier New"/>
                </a:rPr>
                <a:t>     </a:t>
              </a:r>
              <a:r>
                <a:rPr b="0" lang="en-US" sz="1400" spc="-1" strike="noStrike">
                  <a:solidFill>
                    <a:srgbClr val="00b050"/>
                  </a:solidFill>
                  <a:latin typeface="Courier Regular"/>
                  <a:ea typeface="Courier New"/>
                </a:rPr>
                <a:t>int</a:t>
              </a:r>
              <a:r>
                <a:rPr b="0" lang="en-US" sz="1400" spc="-1" strike="noStrike">
                  <a:solidFill>
                    <a:srgbClr val="000000"/>
                  </a:solidFill>
                  <a:latin typeface="Courier Regular"/>
                  <a:ea typeface="Courier New"/>
                </a:rPr>
                <a:t> elem = a[i]; </a:t>
              </a:r>
              <a:r>
                <a:rPr b="0" lang="en-US" sz="1400" spc="-1" strike="noStrike">
                  <a:solidFill>
                    <a:srgbClr val="595959"/>
                  </a:solidFill>
                  <a:latin typeface="Courier Regular"/>
                  <a:ea typeface="Courier New"/>
                </a:rPr>
                <a:t>// elem to insert this iteration</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4</a:t>
              </a:r>
              <a:r>
                <a:rPr b="0" lang="en-US" sz="1400" spc="-1" strike="noStrike">
                  <a:solidFill>
                    <a:srgbClr val="000000"/>
                  </a:solidFill>
                  <a:latin typeface="Courier Regular"/>
                  <a:ea typeface="Courier New"/>
                </a:rPr>
                <a:t>     </a:t>
              </a:r>
              <a:r>
                <a:rPr b="0" lang="en-US" sz="1400" spc="-1" strike="noStrike">
                  <a:solidFill>
                    <a:srgbClr val="00b050"/>
                  </a:solidFill>
                  <a:latin typeface="Courier Regular"/>
                  <a:ea typeface="Courier New"/>
                </a:rPr>
                <a:t>int</a:t>
              </a:r>
              <a:r>
                <a:rPr b="0" lang="en-US" sz="1400" spc="-1" strike="noStrike">
                  <a:solidFill>
                    <a:srgbClr val="000000"/>
                  </a:solidFill>
                  <a:latin typeface="Courier Regular"/>
                  <a:ea typeface="Courier New"/>
                </a:rPr>
                <a:t> j = i-1;     </a:t>
              </a:r>
              <a:r>
                <a:rPr b="0" lang="en-US" sz="1400" spc="-1" strike="noStrike">
                  <a:solidFill>
                    <a:srgbClr val="595959"/>
                  </a:solidFill>
                  <a:latin typeface="Courier Regular"/>
                  <a:ea typeface="Courier New"/>
                </a:rPr>
                <a:t>// index of 1</a:t>
              </a:r>
              <a:r>
                <a:rPr b="0" lang="en-US" sz="1400" spc="-1" strike="noStrike" baseline="30000">
                  <a:solidFill>
                    <a:srgbClr val="595959"/>
                  </a:solidFill>
                  <a:latin typeface="Courier Regular"/>
                  <a:ea typeface="Courier New"/>
                </a:rPr>
                <a:t>st</a:t>
              </a:r>
              <a:r>
                <a:rPr b="0" lang="en-US" sz="1400" spc="-1" strike="noStrike">
                  <a:solidFill>
                    <a:srgbClr val="595959"/>
                  </a:solidFill>
                  <a:latin typeface="Courier Regular"/>
                  <a:ea typeface="Courier New"/>
                </a:rPr>
                <a:t> elem to compare against</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5</a:t>
              </a:r>
              <a:r>
                <a:rPr b="0" lang="en-US" sz="1400" spc="-1" strike="noStrike">
                  <a:solidFill>
                    <a:srgbClr val="000000"/>
                  </a:solidFill>
                  <a:latin typeface="Courier Regular"/>
                  <a:ea typeface="Courier New"/>
                </a:rPr>
                <a:t>     </a:t>
              </a:r>
              <a:r>
                <a:rPr b="0" lang="en-US" sz="1400" spc="-1" strike="noStrike">
                  <a:solidFill>
                    <a:srgbClr val="0000ff"/>
                  </a:solidFill>
                  <a:latin typeface="Courier Regular"/>
                  <a:ea typeface="Courier New"/>
                </a:rPr>
                <a:t>for</a:t>
              </a:r>
              <a:r>
                <a:rPr b="0" lang="en-US" sz="1400" spc="-1" strike="noStrike">
                  <a:solidFill>
                    <a:srgbClr val="000000"/>
                  </a:solidFill>
                  <a:latin typeface="Courier Regular"/>
                  <a:ea typeface="Courier New"/>
                </a:rPr>
                <a:t> (; j &gt;= 0 &amp;&amp; a[j] &gt; elem; j--)</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6</a:t>
              </a:r>
              <a:r>
                <a:rPr b="0" lang="en-US" sz="1400" spc="-1" strike="noStrike">
                  <a:solidFill>
                    <a:srgbClr val="000000"/>
                  </a:solidFill>
                  <a:latin typeface="Courier Regular"/>
                  <a:ea typeface="Courier New"/>
                </a:rPr>
                <a:t>       a[j+1] = a[j]; </a:t>
              </a:r>
              <a:r>
                <a:rPr b="0" lang="en-US" sz="1400" spc="-1" strike="noStrike">
                  <a:solidFill>
                    <a:srgbClr val="595959"/>
                  </a:solidFill>
                  <a:latin typeface="Courier Regular"/>
                  <a:ea typeface="Courier New"/>
                </a:rPr>
                <a:t>// right shift larger elems</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7</a:t>
              </a:r>
              <a:r>
                <a:rPr b="0" lang="en-US" sz="1400" spc="-1" strike="noStrike">
                  <a:solidFill>
                    <a:srgbClr val="000000"/>
                  </a:solidFill>
                  <a:latin typeface="Courier Regular"/>
                  <a:ea typeface="Courier New"/>
                </a:rPr>
                <a:t>     a[j+1] = elem;   </a:t>
              </a:r>
              <a:r>
                <a:rPr b="0" lang="en-US" sz="1400" spc="-1" strike="noStrike">
                  <a:solidFill>
                    <a:srgbClr val="595959"/>
                  </a:solidFill>
                  <a:latin typeface="Courier Regular"/>
                  <a:ea typeface="Courier New"/>
                </a:rPr>
                <a:t>// finally write elem in its place</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8</a:t>
              </a:r>
              <a:r>
                <a:rPr b="0" lang="en-US" sz="1400" spc="-1" strike="noStrike">
                  <a:solidFill>
                    <a:srgbClr val="000000"/>
                  </a:solidFill>
                  <a:latin typeface="Courier Regular"/>
                  <a:ea typeface="Courier New"/>
                </a:rPr>
                <a:t>   }</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9</a:t>
              </a:r>
              <a:r>
                <a:rPr b="0" lang="en-US" sz="1400" spc="-1" strike="noStrike">
                  <a:solidFill>
                    <a:srgbClr val="000000"/>
                  </a:solidFill>
                  <a:latin typeface="Courier Regular"/>
                  <a:ea typeface="Courier New"/>
                </a:rPr>
                <a:t> }</a:t>
              </a:r>
              <a:endParaRPr b="0" lang="en-US" sz="1400" spc="-1" strike="noStrike">
                <a:latin typeface="Arial"/>
              </a:endParaRPr>
            </a:p>
          </p:txBody>
        </p:sp>
      </p:grpSp>
      <p:grpSp>
        <p:nvGrpSpPr>
          <p:cNvPr id="255" name="Group 7"/>
          <p:cNvGrpSpPr/>
          <p:nvPr/>
        </p:nvGrpSpPr>
        <p:grpSpPr>
          <a:xfrm>
            <a:off x="166680" y="4166640"/>
            <a:ext cx="8810280" cy="2157120"/>
            <a:chOff x="166680" y="4166640"/>
            <a:chExt cx="8810280" cy="2157120"/>
          </a:xfrm>
        </p:grpSpPr>
        <p:pic>
          <p:nvPicPr>
            <p:cNvPr id="256" name="Picture 1" descr=""/>
            <p:cNvPicPr/>
            <p:nvPr/>
          </p:nvPicPr>
          <p:blipFill>
            <a:blip r:embed="rId1"/>
            <a:stretch/>
          </p:blipFill>
          <p:spPr>
            <a:xfrm>
              <a:off x="166680" y="4166640"/>
              <a:ext cx="8810280" cy="2157120"/>
            </a:xfrm>
            <a:prstGeom prst="rect">
              <a:avLst/>
            </a:prstGeom>
            <a:ln>
              <a:noFill/>
            </a:ln>
          </p:spPr>
        </p:pic>
        <p:sp>
          <p:nvSpPr>
            <p:cNvPr id="257" name="CustomShape 8"/>
            <p:cNvSpPr/>
            <p:nvPr/>
          </p:nvSpPr>
          <p:spPr>
            <a:xfrm>
              <a:off x="729360" y="4181040"/>
              <a:ext cx="1970280" cy="213480"/>
            </a:xfrm>
            <a:prstGeom prst="rect">
              <a:avLst/>
            </a:prstGeom>
            <a:solidFill>
              <a:schemeClr val="bg1"/>
            </a:solidFill>
            <a:ln>
              <a:noFill/>
            </a:ln>
          </p:spPr>
          <p:style>
            <a:lnRef idx="0"/>
            <a:fillRef idx="0"/>
            <a:effectRef idx="0"/>
            <a:fontRef idx="minor"/>
          </p:style>
          <p:txBody>
            <a:bodyPr wrap="none" lIns="90000" rIns="90000" tIns="0" bIns="0"/>
            <a:p>
              <a:pPr>
                <a:lnSpc>
                  <a:spcPct val="100000"/>
                </a:lnSpc>
              </a:pPr>
              <a:r>
                <a:rPr b="0" lang="en-US" sz="1400" spc="-1" strike="noStrike">
                  <a:solidFill>
                    <a:srgbClr val="000000"/>
                  </a:solidFill>
                  <a:latin typeface="Calibri"/>
                </a:rPr>
                <a:t>0      </a:t>
              </a:r>
              <a:r>
                <a:rPr b="1" lang="en-US" sz="1400" spc="-1" strike="noStrike">
                  <a:solidFill>
                    <a:srgbClr val="ff0000"/>
                  </a:solidFill>
                  <a:latin typeface="Calibri"/>
                </a:rPr>
                <a:t>1</a:t>
              </a:r>
              <a:r>
                <a:rPr b="0" lang="en-US" sz="1400" spc="-1" strike="noStrike">
                  <a:solidFill>
                    <a:srgbClr val="000000"/>
                  </a:solidFill>
                  <a:latin typeface="Calibri"/>
                </a:rPr>
                <a:t>      </a:t>
              </a:r>
              <a:r>
                <a:rPr b="0" lang="en-US" sz="400" spc="-1" strike="noStrike">
                  <a:solidFill>
                    <a:srgbClr val="000000"/>
                  </a:solidFill>
                  <a:latin typeface="Calibri"/>
                </a:rPr>
                <a:t> </a:t>
              </a:r>
              <a:r>
                <a:rPr b="0" lang="en-US" sz="1400" spc="-1" strike="noStrike">
                  <a:solidFill>
                    <a:srgbClr val="000000"/>
                  </a:solidFill>
                  <a:latin typeface="Calibri"/>
                </a:rPr>
                <a:t>2      </a:t>
              </a:r>
              <a:r>
                <a:rPr b="0" lang="en-US" sz="400" spc="-1" strike="noStrike">
                  <a:solidFill>
                    <a:srgbClr val="000000"/>
                  </a:solidFill>
                  <a:latin typeface="Calibri"/>
                </a:rPr>
                <a:t> </a:t>
              </a:r>
              <a:r>
                <a:rPr b="0" lang="en-US" sz="1400" spc="-1" strike="noStrike">
                  <a:solidFill>
                    <a:srgbClr val="000000"/>
                  </a:solidFill>
                  <a:latin typeface="Calibri"/>
                </a:rPr>
                <a:t>3      4       5</a:t>
              </a:r>
              <a:endParaRPr b="0" lang="en-US" sz="1400" spc="-1" strike="noStrike">
                <a:latin typeface="Arial"/>
              </a:endParaRPr>
            </a:p>
          </p:txBody>
        </p:sp>
        <p:sp>
          <p:nvSpPr>
            <p:cNvPr id="258" name="CustomShape 9"/>
            <p:cNvSpPr/>
            <p:nvPr/>
          </p:nvSpPr>
          <p:spPr>
            <a:xfrm>
              <a:off x="734040" y="5385240"/>
              <a:ext cx="1970280" cy="213480"/>
            </a:xfrm>
            <a:prstGeom prst="rect">
              <a:avLst/>
            </a:prstGeom>
            <a:solidFill>
              <a:schemeClr val="bg1"/>
            </a:solidFill>
            <a:ln>
              <a:noFill/>
            </a:ln>
          </p:spPr>
          <p:style>
            <a:lnRef idx="0"/>
            <a:fillRef idx="0"/>
            <a:effectRef idx="0"/>
            <a:fontRef idx="minor"/>
          </p:style>
          <p:txBody>
            <a:bodyPr wrap="none" lIns="90000" rIns="90000" tIns="0" bIns="0"/>
            <a:p>
              <a:pPr>
                <a:lnSpc>
                  <a:spcPct val="100000"/>
                </a:lnSpc>
              </a:pPr>
              <a:r>
                <a:rPr b="0" lang="en-US" sz="1400" spc="-1" strike="noStrike">
                  <a:solidFill>
                    <a:srgbClr val="000000"/>
                  </a:solidFill>
                  <a:latin typeface="Calibri"/>
                </a:rPr>
                <a:t>0      1      </a:t>
              </a:r>
              <a:r>
                <a:rPr b="0" lang="en-US" sz="400" spc="-1" strike="noStrike">
                  <a:solidFill>
                    <a:srgbClr val="000000"/>
                  </a:solidFill>
                  <a:latin typeface="Calibri"/>
                </a:rPr>
                <a:t> </a:t>
              </a:r>
              <a:r>
                <a:rPr b="0" lang="en-US" sz="1400" spc="-1" strike="noStrike">
                  <a:solidFill>
                    <a:srgbClr val="000000"/>
                  </a:solidFill>
                  <a:latin typeface="Calibri"/>
                </a:rPr>
                <a:t>2      </a:t>
              </a:r>
              <a:r>
                <a:rPr b="0" lang="en-US" sz="400" spc="-1" strike="noStrike">
                  <a:solidFill>
                    <a:srgbClr val="000000"/>
                  </a:solidFill>
                  <a:latin typeface="Calibri"/>
                </a:rPr>
                <a:t> </a:t>
              </a:r>
              <a:r>
                <a:rPr b="0" lang="en-US" sz="1400" spc="-1" strike="noStrike">
                  <a:solidFill>
                    <a:srgbClr val="000000"/>
                  </a:solidFill>
                  <a:latin typeface="Calibri"/>
                </a:rPr>
                <a:t>3      </a:t>
              </a:r>
              <a:r>
                <a:rPr b="1" lang="en-US" sz="1400" spc="-1" strike="noStrike">
                  <a:solidFill>
                    <a:srgbClr val="ff0000"/>
                  </a:solidFill>
                  <a:latin typeface="Calibri"/>
                </a:rPr>
                <a:t>4</a:t>
              </a:r>
              <a:r>
                <a:rPr b="0" lang="en-US" sz="1400" spc="-1" strike="noStrike">
                  <a:solidFill>
                    <a:srgbClr val="000000"/>
                  </a:solidFill>
                  <a:latin typeface="Calibri"/>
                </a:rPr>
                <a:t>       5</a:t>
              </a:r>
              <a:endParaRPr b="0" lang="en-US" sz="1400" spc="-1" strike="noStrike">
                <a:latin typeface="Arial"/>
              </a:endParaRPr>
            </a:p>
          </p:txBody>
        </p:sp>
        <p:sp>
          <p:nvSpPr>
            <p:cNvPr id="259" name="CustomShape 10"/>
            <p:cNvSpPr/>
            <p:nvPr/>
          </p:nvSpPr>
          <p:spPr>
            <a:xfrm>
              <a:off x="3805200" y="5385240"/>
              <a:ext cx="1970280" cy="213480"/>
            </a:xfrm>
            <a:prstGeom prst="rect">
              <a:avLst/>
            </a:prstGeom>
            <a:solidFill>
              <a:schemeClr val="bg1"/>
            </a:solidFill>
            <a:ln>
              <a:noFill/>
            </a:ln>
          </p:spPr>
          <p:style>
            <a:lnRef idx="0"/>
            <a:fillRef idx="0"/>
            <a:effectRef idx="0"/>
            <a:fontRef idx="minor"/>
          </p:style>
          <p:txBody>
            <a:bodyPr wrap="none" lIns="90000" rIns="90000" tIns="0" bIns="0"/>
            <a:p>
              <a:pPr>
                <a:lnSpc>
                  <a:spcPct val="100000"/>
                </a:lnSpc>
              </a:pPr>
              <a:r>
                <a:rPr b="0" lang="en-US" sz="1400" spc="-1" strike="noStrike">
                  <a:solidFill>
                    <a:srgbClr val="000000"/>
                  </a:solidFill>
                  <a:latin typeface="Calibri"/>
                </a:rPr>
                <a:t>0      1      </a:t>
              </a:r>
              <a:r>
                <a:rPr b="0" lang="en-US" sz="400" spc="-1" strike="noStrike">
                  <a:solidFill>
                    <a:srgbClr val="000000"/>
                  </a:solidFill>
                  <a:latin typeface="Calibri"/>
                </a:rPr>
                <a:t> </a:t>
              </a:r>
              <a:r>
                <a:rPr b="0" lang="en-US" sz="1400" spc="-1" strike="noStrike">
                  <a:solidFill>
                    <a:srgbClr val="000000"/>
                  </a:solidFill>
                  <a:latin typeface="Calibri"/>
                </a:rPr>
                <a:t>2      </a:t>
              </a:r>
              <a:r>
                <a:rPr b="0" lang="en-US" sz="400" spc="-1" strike="noStrike">
                  <a:solidFill>
                    <a:srgbClr val="000000"/>
                  </a:solidFill>
                  <a:latin typeface="Calibri"/>
                </a:rPr>
                <a:t> </a:t>
              </a:r>
              <a:r>
                <a:rPr b="0" lang="en-US" sz="1400" spc="-1" strike="noStrike">
                  <a:solidFill>
                    <a:srgbClr val="000000"/>
                  </a:solidFill>
                  <a:latin typeface="Calibri"/>
                </a:rPr>
                <a:t>3      4       </a:t>
              </a:r>
              <a:r>
                <a:rPr b="1" lang="en-US" sz="1400" spc="-1" strike="noStrike">
                  <a:solidFill>
                    <a:srgbClr val="ff0000"/>
                  </a:solidFill>
                  <a:latin typeface="Calibri"/>
                </a:rPr>
                <a:t>5</a:t>
              </a:r>
              <a:endParaRPr b="0" lang="en-US" sz="1400" spc="-1" strike="noStrike">
                <a:latin typeface="Arial"/>
              </a:endParaRPr>
            </a:p>
          </p:txBody>
        </p:sp>
        <p:sp>
          <p:nvSpPr>
            <p:cNvPr id="260" name="CustomShape 11"/>
            <p:cNvSpPr/>
            <p:nvPr/>
          </p:nvSpPr>
          <p:spPr>
            <a:xfrm>
              <a:off x="6876000" y="5385240"/>
              <a:ext cx="1970280" cy="213480"/>
            </a:xfrm>
            <a:prstGeom prst="rect">
              <a:avLst/>
            </a:prstGeom>
            <a:solidFill>
              <a:schemeClr val="bg1"/>
            </a:solidFill>
            <a:ln>
              <a:noFill/>
            </a:ln>
          </p:spPr>
          <p:style>
            <a:lnRef idx="0"/>
            <a:fillRef idx="0"/>
            <a:effectRef idx="0"/>
            <a:fontRef idx="minor"/>
          </p:style>
          <p:txBody>
            <a:bodyPr wrap="none" lIns="90000" rIns="90000" tIns="0" bIns="0"/>
            <a:p>
              <a:pPr>
                <a:lnSpc>
                  <a:spcPct val="100000"/>
                </a:lnSpc>
              </a:pPr>
              <a:r>
                <a:rPr b="0" lang="en-US" sz="1400" spc="-1" strike="noStrike">
                  <a:solidFill>
                    <a:srgbClr val="000000"/>
                  </a:solidFill>
                  <a:latin typeface="Calibri"/>
                </a:rPr>
                <a:t>0      1      </a:t>
              </a:r>
              <a:r>
                <a:rPr b="0" lang="en-US" sz="400" spc="-1" strike="noStrike">
                  <a:solidFill>
                    <a:srgbClr val="000000"/>
                  </a:solidFill>
                  <a:latin typeface="Calibri"/>
                </a:rPr>
                <a:t> </a:t>
              </a:r>
              <a:r>
                <a:rPr b="0" lang="en-US" sz="1400" spc="-1" strike="noStrike">
                  <a:solidFill>
                    <a:srgbClr val="000000"/>
                  </a:solidFill>
                  <a:latin typeface="Calibri"/>
                </a:rPr>
                <a:t>2      </a:t>
              </a:r>
              <a:r>
                <a:rPr b="0" lang="en-US" sz="400" spc="-1" strike="noStrike">
                  <a:solidFill>
                    <a:srgbClr val="000000"/>
                  </a:solidFill>
                  <a:latin typeface="Calibri"/>
                </a:rPr>
                <a:t> </a:t>
              </a:r>
              <a:r>
                <a:rPr b="0" lang="en-US" sz="1400" spc="-1" strike="noStrike">
                  <a:solidFill>
                    <a:srgbClr val="000000"/>
                  </a:solidFill>
                  <a:latin typeface="Calibri"/>
                </a:rPr>
                <a:t>3      4       5</a:t>
              </a:r>
              <a:endParaRPr b="0" lang="en-US" sz="1400" spc="-1" strike="noStrike">
                <a:latin typeface="Arial"/>
              </a:endParaRPr>
            </a:p>
          </p:txBody>
        </p:sp>
        <p:sp>
          <p:nvSpPr>
            <p:cNvPr id="261" name="CustomShape 12"/>
            <p:cNvSpPr/>
            <p:nvPr/>
          </p:nvSpPr>
          <p:spPr>
            <a:xfrm>
              <a:off x="3807000" y="4181040"/>
              <a:ext cx="1970280" cy="213480"/>
            </a:xfrm>
            <a:prstGeom prst="rect">
              <a:avLst/>
            </a:prstGeom>
            <a:solidFill>
              <a:schemeClr val="bg1"/>
            </a:solidFill>
            <a:ln>
              <a:noFill/>
            </a:ln>
          </p:spPr>
          <p:style>
            <a:lnRef idx="0"/>
            <a:fillRef idx="0"/>
            <a:effectRef idx="0"/>
            <a:fontRef idx="minor"/>
          </p:style>
          <p:txBody>
            <a:bodyPr wrap="none" lIns="90000" rIns="90000" tIns="0" bIns="0"/>
            <a:p>
              <a:pPr>
                <a:lnSpc>
                  <a:spcPct val="100000"/>
                </a:lnSpc>
              </a:pPr>
              <a:r>
                <a:rPr b="0" lang="en-US" sz="1400" spc="-1" strike="noStrike">
                  <a:solidFill>
                    <a:srgbClr val="000000"/>
                  </a:solidFill>
                  <a:latin typeface="Calibri"/>
                </a:rPr>
                <a:t>0      1      </a:t>
              </a:r>
              <a:r>
                <a:rPr b="0" lang="en-US" sz="400" spc="-1" strike="noStrike">
                  <a:solidFill>
                    <a:srgbClr val="000000"/>
                  </a:solidFill>
                  <a:latin typeface="Calibri"/>
                </a:rPr>
                <a:t> </a:t>
              </a:r>
              <a:r>
                <a:rPr b="1" lang="en-US" sz="1400" spc="-1" strike="noStrike">
                  <a:solidFill>
                    <a:srgbClr val="ff0000"/>
                  </a:solidFill>
                  <a:latin typeface="Calibri"/>
                </a:rPr>
                <a:t>2</a:t>
              </a:r>
              <a:r>
                <a:rPr b="0" lang="en-US" sz="1400" spc="-1" strike="noStrike">
                  <a:solidFill>
                    <a:srgbClr val="000000"/>
                  </a:solidFill>
                  <a:latin typeface="Calibri"/>
                </a:rPr>
                <a:t>      </a:t>
              </a:r>
              <a:r>
                <a:rPr b="0" lang="en-US" sz="400" spc="-1" strike="noStrike">
                  <a:solidFill>
                    <a:srgbClr val="000000"/>
                  </a:solidFill>
                  <a:latin typeface="Calibri"/>
                </a:rPr>
                <a:t> </a:t>
              </a:r>
              <a:r>
                <a:rPr b="0" lang="en-US" sz="1400" spc="-1" strike="noStrike">
                  <a:solidFill>
                    <a:srgbClr val="000000"/>
                  </a:solidFill>
                  <a:latin typeface="Calibri"/>
                </a:rPr>
                <a:t>3      4       5</a:t>
              </a:r>
              <a:endParaRPr b="0" lang="en-US" sz="1400" spc="-1" strike="noStrike">
                <a:latin typeface="Arial"/>
              </a:endParaRPr>
            </a:p>
          </p:txBody>
        </p:sp>
        <p:sp>
          <p:nvSpPr>
            <p:cNvPr id="262" name="CustomShape 13"/>
            <p:cNvSpPr/>
            <p:nvPr/>
          </p:nvSpPr>
          <p:spPr>
            <a:xfrm>
              <a:off x="6884640" y="4181040"/>
              <a:ext cx="1970280" cy="213480"/>
            </a:xfrm>
            <a:prstGeom prst="rect">
              <a:avLst/>
            </a:prstGeom>
            <a:solidFill>
              <a:schemeClr val="bg1"/>
            </a:solidFill>
            <a:ln>
              <a:noFill/>
            </a:ln>
          </p:spPr>
          <p:style>
            <a:lnRef idx="0"/>
            <a:fillRef idx="0"/>
            <a:effectRef idx="0"/>
            <a:fontRef idx="minor"/>
          </p:style>
          <p:txBody>
            <a:bodyPr wrap="none" lIns="90000" rIns="90000" tIns="0" bIns="0"/>
            <a:p>
              <a:pPr>
                <a:lnSpc>
                  <a:spcPct val="100000"/>
                </a:lnSpc>
              </a:pPr>
              <a:r>
                <a:rPr b="0" lang="en-US" sz="1400" spc="-1" strike="noStrike">
                  <a:solidFill>
                    <a:srgbClr val="000000"/>
                  </a:solidFill>
                  <a:latin typeface="Calibri"/>
                </a:rPr>
                <a:t>0      1      </a:t>
              </a:r>
              <a:r>
                <a:rPr b="0" lang="en-US" sz="400" spc="-1" strike="noStrike">
                  <a:solidFill>
                    <a:srgbClr val="000000"/>
                  </a:solidFill>
                  <a:latin typeface="Calibri"/>
                </a:rPr>
                <a:t> </a:t>
              </a:r>
              <a:r>
                <a:rPr b="0" lang="en-US" sz="1400" spc="-1" strike="noStrike">
                  <a:solidFill>
                    <a:srgbClr val="000000"/>
                  </a:solidFill>
                  <a:latin typeface="Calibri"/>
                </a:rPr>
                <a:t>2      </a:t>
              </a:r>
              <a:r>
                <a:rPr b="0" lang="en-US" sz="400" spc="-1" strike="noStrike">
                  <a:solidFill>
                    <a:srgbClr val="000000"/>
                  </a:solidFill>
                  <a:latin typeface="Calibri"/>
                </a:rPr>
                <a:t> </a:t>
              </a:r>
              <a:r>
                <a:rPr b="1" lang="en-US" sz="1400" spc="-1" strike="noStrike">
                  <a:solidFill>
                    <a:srgbClr val="ff0000"/>
                  </a:solidFill>
                  <a:latin typeface="Calibri"/>
                </a:rPr>
                <a:t>3</a:t>
              </a:r>
              <a:r>
                <a:rPr b="0" lang="en-US" sz="1400" spc="-1" strike="noStrike">
                  <a:solidFill>
                    <a:srgbClr val="000000"/>
                  </a:solidFill>
                  <a:latin typeface="Calibri"/>
                </a:rPr>
                <a:t>      4       5</a:t>
              </a:r>
              <a:endParaRPr b="0" lang="en-US" sz="1400" spc="-1" strike="noStrike">
                <a:latin typeface="Arial"/>
              </a:endParaRPr>
            </a:p>
          </p:txBody>
        </p:sp>
      </p:grpSp>
      <p:sp>
        <p:nvSpPr>
          <p:cNvPr id="263" name="CustomShape 14"/>
          <p:cNvSpPr/>
          <p:nvPr/>
        </p:nvSpPr>
        <p:spPr>
          <a:xfrm>
            <a:off x="3194640" y="4166640"/>
            <a:ext cx="2715120" cy="969840"/>
          </a:xfrm>
          <a:prstGeom prst="rect">
            <a:avLst/>
          </a:prstGeom>
          <a:solidFill>
            <a:schemeClr val="bg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4" name="CustomShape 15"/>
          <p:cNvSpPr/>
          <p:nvPr/>
        </p:nvSpPr>
        <p:spPr>
          <a:xfrm>
            <a:off x="6359400" y="4166640"/>
            <a:ext cx="2715120" cy="969840"/>
          </a:xfrm>
          <a:prstGeom prst="rect">
            <a:avLst/>
          </a:prstGeom>
          <a:solidFill>
            <a:schemeClr val="bg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5" name="CustomShape 16"/>
          <p:cNvSpPr/>
          <p:nvPr/>
        </p:nvSpPr>
        <p:spPr>
          <a:xfrm>
            <a:off x="6359400" y="5372280"/>
            <a:ext cx="2715120" cy="969840"/>
          </a:xfrm>
          <a:prstGeom prst="rect">
            <a:avLst/>
          </a:prstGeom>
          <a:solidFill>
            <a:schemeClr val="bg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6" name="CustomShape 17"/>
          <p:cNvSpPr/>
          <p:nvPr/>
        </p:nvSpPr>
        <p:spPr>
          <a:xfrm>
            <a:off x="3288240" y="5359680"/>
            <a:ext cx="2715120" cy="969840"/>
          </a:xfrm>
          <a:prstGeom prst="rect">
            <a:avLst/>
          </a:prstGeom>
          <a:solidFill>
            <a:schemeClr val="bg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7" name="CustomShape 18"/>
          <p:cNvSpPr/>
          <p:nvPr/>
        </p:nvSpPr>
        <p:spPr>
          <a:xfrm>
            <a:off x="166680" y="5353920"/>
            <a:ext cx="2715120" cy="969840"/>
          </a:xfrm>
          <a:prstGeom prst="rect">
            <a:avLst/>
          </a:prstGeom>
          <a:solidFill>
            <a:schemeClr val="bg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Tree>
  </p:cSld>
  <p:timing>
    <p:tnLst>
      <p:par>
        <p:cTn id="261" dur="indefinite" restart="never" nodeType="tmRoot">
          <p:childTnLst>
            <p:seq>
              <p:cTn id="262" dur="indefinite" nodeType="mainSeq">
                <p:childTnLst>
                  <p:par>
                    <p:cTn id="263" fill="hold">
                      <p:stCondLst>
                        <p:cond delay="indefinite"/>
                      </p:stCondLst>
                      <p:childTnLst>
                        <p:par>
                          <p:cTn id="264" fill="hold">
                            <p:stCondLst>
                              <p:cond delay="0"/>
                            </p:stCondLst>
                            <p:childTnLst>
                              <p:par>
                                <p:cTn id="265" nodeType="clickEffect" fill="hold" presetClass="exit" presetID="9">
                                  <p:stCondLst>
                                    <p:cond delay="0"/>
                                  </p:stCondLst>
                                  <p:childTnLst>
                                    <p:animEffect filter="dissolve" transition="out">
                                      <p:cBhvr additive="repl">
                                        <p:cTn id="266" dur="500"/>
                                        <p:tgtEl>
                                          <p:spTgt spid="263"/>
                                        </p:tgtEl>
                                      </p:cBhvr>
                                    </p:animEffect>
                                    <p:set>
                                      <p:cBhvr>
                                        <p:cTn id="267" dur="1" fill="hold">
                                          <p:stCondLst>
                                            <p:cond delay="499"/>
                                          </p:stCondLst>
                                        </p:cTn>
                                        <p:tgtEl>
                                          <p:spTgt spid="263"/>
                                        </p:tgtEl>
                                        <p:attrNameLst>
                                          <p:attrName>style.visibility</p:attrName>
                                        </p:attrNameLst>
                                      </p:cBhvr>
                                      <p:to>
                                        <p:strVal val="hidden"/>
                                      </p:to>
                                    </p:set>
                                  </p:childTnLst>
                                </p:cTn>
                              </p:par>
                            </p:childTnLst>
                          </p:cTn>
                        </p:par>
                      </p:childTnLst>
                    </p:cTn>
                  </p:par>
                  <p:par>
                    <p:cTn id="268" fill="hold">
                      <p:stCondLst>
                        <p:cond delay="indefinite"/>
                      </p:stCondLst>
                      <p:childTnLst>
                        <p:par>
                          <p:cTn id="269" fill="hold">
                            <p:stCondLst>
                              <p:cond delay="0"/>
                            </p:stCondLst>
                            <p:childTnLst>
                              <p:par>
                                <p:cTn id="270" nodeType="clickEffect" fill="hold" presetClass="exit" presetID="9">
                                  <p:stCondLst>
                                    <p:cond delay="0"/>
                                  </p:stCondLst>
                                  <p:childTnLst>
                                    <p:animEffect filter="dissolve" transition="out">
                                      <p:cBhvr additive="repl">
                                        <p:cTn id="271" dur="500"/>
                                        <p:tgtEl>
                                          <p:spTgt spid="264"/>
                                        </p:tgtEl>
                                      </p:cBhvr>
                                    </p:animEffect>
                                    <p:set>
                                      <p:cBhvr>
                                        <p:cTn id="272" dur="1" fill="hold">
                                          <p:stCondLst>
                                            <p:cond delay="499"/>
                                          </p:stCondLst>
                                        </p:cTn>
                                        <p:tgtEl>
                                          <p:spTgt spid="264"/>
                                        </p:tgtEl>
                                        <p:attrNameLst>
                                          <p:attrName>style.visibility</p:attrName>
                                        </p:attrNameLst>
                                      </p:cBhvr>
                                      <p:to>
                                        <p:strVal val="hidden"/>
                                      </p:to>
                                    </p:set>
                                  </p:childTnLst>
                                </p:cTn>
                              </p:par>
                            </p:childTnLst>
                          </p:cTn>
                        </p:par>
                      </p:childTnLst>
                    </p:cTn>
                  </p:par>
                  <p:par>
                    <p:cTn id="273" fill="hold">
                      <p:stCondLst>
                        <p:cond delay="indefinite"/>
                      </p:stCondLst>
                      <p:childTnLst>
                        <p:par>
                          <p:cTn id="274" fill="hold">
                            <p:stCondLst>
                              <p:cond delay="0"/>
                            </p:stCondLst>
                            <p:childTnLst>
                              <p:par>
                                <p:cTn id="275" nodeType="clickEffect" fill="hold" presetClass="exit" presetID="9">
                                  <p:stCondLst>
                                    <p:cond delay="0"/>
                                  </p:stCondLst>
                                  <p:childTnLst>
                                    <p:animEffect filter="dissolve" transition="out">
                                      <p:cBhvr additive="repl">
                                        <p:cTn id="276" dur="500"/>
                                        <p:tgtEl>
                                          <p:spTgt spid="267"/>
                                        </p:tgtEl>
                                      </p:cBhvr>
                                    </p:animEffect>
                                    <p:set>
                                      <p:cBhvr>
                                        <p:cTn id="277" dur="1" fill="hold">
                                          <p:stCondLst>
                                            <p:cond delay="499"/>
                                          </p:stCondLst>
                                        </p:cTn>
                                        <p:tgtEl>
                                          <p:spTgt spid="267"/>
                                        </p:tgtEl>
                                        <p:attrNameLst>
                                          <p:attrName>style.visibility</p:attrName>
                                        </p:attrNameLst>
                                      </p:cBhvr>
                                      <p:to>
                                        <p:strVal val="hidden"/>
                                      </p:to>
                                    </p:set>
                                  </p:childTnLst>
                                </p:cTn>
                              </p:par>
                            </p:childTnLst>
                          </p:cTn>
                        </p:par>
                      </p:childTnLst>
                    </p:cTn>
                  </p:par>
                  <p:par>
                    <p:cTn id="278" fill="hold">
                      <p:stCondLst>
                        <p:cond delay="indefinite"/>
                      </p:stCondLst>
                      <p:childTnLst>
                        <p:par>
                          <p:cTn id="279" fill="hold">
                            <p:stCondLst>
                              <p:cond delay="0"/>
                            </p:stCondLst>
                            <p:childTnLst>
                              <p:par>
                                <p:cTn id="280" nodeType="clickEffect" fill="hold" presetClass="exit" presetID="9">
                                  <p:stCondLst>
                                    <p:cond delay="0"/>
                                  </p:stCondLst>
                                  <p:childTnLst>
                                    <p:animEffect filter="dissolve" transition="out">
                                      <p:cBhvr additive="repl">
                                        <p:cTn id="281" dur="500"/>
                                        <p:tgtEl>
                                          <p:spTgt spid="266"/>
                                        </p:tgtEl>
                                      </p:cBhvr>
                                    </p:animEffect>
                                    <p:set>
                                      <p:cBhvr>
                                        <p:cTn id="282" dur="1" fill="hold">
                                          <p:stCondLst>
                                            <p:cond delay="499"/>
                                          </p:stCondLst>
                                        </p:cTn>
                                        <p:tgtEl>
                                          <p:spTgt spid="266"/>
                                        </p:tgtEl>
                                        <p:attrNameLst>
                                          <p:attrName>style.visibility</p:attrName>
                                        </p:attrNameLst>
                                      </p:cBhvr>
                                      <p:to>
                                        <p:strVal val="hidden"/>
                                      </p:to>
                                    </p:set>
                                  </p:childTnLst>
                                </p:cTn>
                              </p:par>
                            </p:childTnLst>
                          </p:cTn>
                        </p:par>
                      </p:childTnLst>
                    </p:cTn>
                  </p:par>
                  <p:par>
                    <p:cTn id="283" fill="hold">
                      <p:stCondLst>
                        <p:cond delay="indefinite"/>
                      </p:stCondLst>
                      <p:childTnLst>
                        <p:par>
                          <p:cTn id="284" fill="hold">
                            <p:stCondLst>
                              <p:cond delay="0"/>
                            </p:stCondLst>
                            <p:childTnLst>
                              <p:par>
                                <p:cTn id="285" nodeType="clickEffect" fill="hold" presetClass="exit" presetID="9">
                                  <p:stCondLst>
                                    <p:cond delay="0"/>
                                  </p:stCondLst>
                                  <p:childTnLst>
                                    <p:animEffect filter="dissolve" transition="out">
                                      <p:cBhvr additive="repl">
                                        <p:cTn id="286" dur="500"/>
                                        <p:tgtEl>
                                          <p:spTgt spid="265"/>
                                        </p:tgtEl>
                                      </p:cBhvr>
                                    </p:animEffect>
                                    <p:set>
                                      <p:cBhvr>
                                        <p:cTn id="287" dur="1" fill="hold">
                                          <p:stCondLst>
                                            <p:cond delay="499"/>
                                          </p:stCondLst>
                                        </p:cTn>
                                        <p:tgtEl>
                                          <p:spTgt spid="265"/>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CustomShape 1"/>
          <p:cNvSpPr/>
          <p:nvPr/>
        </p:nvSpPr>
        <p:spPr>
          <a:xfrm>
            <a:off x="0" y="-158760"/>
            <a:ext cx="9143640" cy="1142640"/>
          </a:xfrm>
          <a:prstGeom prst="rect">
            <a:avLst/>
          </a:prstGeom>
          <a:noFill/>
          <a:ln>
            <a:noFill/>
          </a:ln>
        </p:spPr>
        <p:style>
          <a:lnRef idx="0"/>
          <a:fillRef idx="0"/>
          <a:effectRef idx="0"/>
          <a:fontRef idx="minor"/>
        </p:style>
        <p:txBody>
          <a:bodyPr anchor="ctr">
            <a:normAutofit/>
          </a:bodyPr>
          <a:p>
            <a:pPr algn="ctr">
              <a:lnSpc>
                <a:spcPct val="100000"/>
              </a:lnSpc>
            </a:pPr>
            <a:r>
              <a:rPr b="0" lang="en-US" sz="4400" spc="-1" strike="noStrike">
                <a:solidFill>
                  <a:srgbClr val="ffffff"/>
                </a:solidFill>
                <a:latin typeface="Calibri"/>
              </a:rPr>
              <a:t>Insertion sort: running time</a:t>
            </a:r>
            <a:endParaRPr b="0" lang="en-US" sz="4400" spc="-1" strike="noStrike">
              <a:latin typeface="Arial"/>
            </a:endParaRPr>
          </a:p>
        </p:txBody>
      </p:sp>
      <p:grpSp>
        <p:nvGrpSpPr>
          <p:cNvPr id="269" name="Group 2"/>
          <p:cNvGrpSpPr/>
          <p:nvPr/>
        </p:nvGrpSpPr>
        <p:grpSpPr>
          <a:xfrm>
            <a:off x="1216440" y="1096920"/>
            <a:ext cx="6710760" cy="2362320"/>
            <a:chOff x="1216440" y="1096920"/>
            <a:chExt cx="6710760" cy="2362320"/>
          </a:xfrm>
        </p:grpSpPr>
        <p:sp>
          <p:nvSpPr>
            <p:cNvPr id="270" name="CustomShape 3"/>
            <p:cNvSpPr/>
            <p:nvPr/>
          </p:nvSpPr>
          <p:spPr>
            <a:xfrm>
              <a:off x="1644120" y="1407960"/>
              <a:ext cx="6233400" cy="1752120"/>
            </a:xfrm>
            <a:prstGeom prst="rect">
              <a:avLst/>
            </a:prstGeom>
            <a:solidFill>
              <a:schemeClr val="accent6">
                <a:lumMod val="20000"/>
                <a:lumOff val="80000"/>
              </a:scheme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1" name="CustomShape 4"/>
            <p:cNvSpPr/>
            <p:nvPr/>
          </p:nvSpPr>
          <p:spPr>
            <a:xfrm>
              <a:off x="1883520" y="2184480"/>
              <a:ext cx="4803840" cy="464040"/>
            </a:xfrm>
            <a:prstGeom prst="rect">
              <a:avLst/>
            </a:prstGeom>
            <a:solidFill>
              <a:schemeClr val="bg2"/>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2" name="CustomShape 5"/>
            <p:cNvSpPr/>
            <p:nvPr/>
          </p:nvSpPr>
          <p:spPr>
            <a:xfrm>
              <a:off x="1216440" y="1096920"/>
              <a:ext cx="6710760" cy="2362320"/>
            </a:xfrm>
            <a:prstGeom prst="rect">
              <a:avLst/>
            </a:prstGeom>
            <a:noFill/>
            <a:ln>
              <a:solidFill>
                <a:schemeClr val="accent1"/>
              </a:solidFill>
            </a:ln>
          </p:spPr>
          <p:style>
            <a:lnRef idx="0"/>
            <a:fillRef idx="0"/>
            <a:effectRef idx="0"/>
            <a:fontRef idx="minor"/>
          </p:style>
          <p:txBody>
            <a:bodyPr/>
            <a:p>
              <a:pPr>
                <a:lnSpc>
                  <a:spcPct val="100000"/>
                </a:lnSpc>
                <a:spcBef>
                  <a:spcPts val="281"/>
                </a:spcBef>
              </a:pPr>
              <a:r>
                <a:rPr b="0" lang="en-US" sz="1400" spc="-1" strike="noStrike">
                  <a:solidFill>
                    <a:srgbClr val="595959"/>
                  </a:solidFill>
                  <a:latin typeface="Courier Regular"/>
                  <a:ea typeface="Courier New"/>
                </a:rPr>
                <a:t>1 </a:t>
              </a:r>
              <a:r>
                <a:rPr b="0" lang="en-US" sz="1400" spc="-1" strike="noStrike">
                  <a:solidFill>
                    <a:srgbClr val="0000ff"/>
                  </a:solidFill>
                  <a:latin typeface="Courier Regular"/>
                  <a:ea typeface="Courier New"/>
                </a:rPr>
                <a:t>void</a:t>
              </a:r>
              <a:r>
                <a:rPr b="0" lang="en-US" sz="1400" spc="-1" strike="noStrike">
                  <a:solidFill>
                    <a:srgbClr val="000000"/>
                  </a:solidFill>
                  <a:latin typeface="Courier Regular"/>
                  <a:ea typeface="Courier New"/>
                </a:rPr>
                <a:t> insertionSort(</a:t>
              </a:r>
              <a:r>
                <a:rPr b="0" lang="en-US" sz="1400" spc="-1" strike="noStrike">
                  <a:solidFill>
                    <a:srgbClr val="00b050"/>
                  </a:solidFill>
                  <a:latin typeface="Courier Regular"/>
                  <a:ea typeface="Courier New"/>
                </a:rPr>
                <a:t>int</a:t>
              </a:r>
              <a:r>
                <a:rPr b="0" lang="en-US" sz="1400" spc="-1" strike="noStrike">
                  <a:solidFill>
                    <a:srgbClr val="000000"/>
                  </a:solidFill>
                  <a:latin typeface="Courier Regular"/>
                  <a:ea typeface="Courier New"/>
                </a:rPr>
                <a:t>[] a){</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2</a:t>
              </a:r>
              <a:r>
                <a:rPr b="0" lang="en-US" sz="1400" spc="-1" strike="noStrike">
                  <a:solidFill>
                    <a:srgbClr val="000000"/>
                  </a:solidFill>
                  <a:latin typeface="Courier Regular"/>
                  <a:ea typeface="Courier New"/>
                </a:rPr>
                <a:t>   </a:t>
              </a:r>
              <a:r>
                <a:rPr b="0" lang="en-US" sz="1400" spc="-1" strike="noStrike">
                  <a:solidFill>
                    <a:srgbClr val="0000ff"/>
                  </a:solidFill>
                  <a:latin typeface="Courier Regular"/>
                  <a:ea typeface="Courier New"/>
                </a:rPr>
                <a:t>for</a:t>
              </a:r>
              <a:r>
                <a:rPr b="0" lang="en-US" sz="1400" spc="-1" strike="noStrike">
                  <a:solidFill>
                    <a:srgbClr val="000000"/>
                  </a:solidFill>
                  <a:latin typeface="Courier Regular"/>
                  <a:ea typeface="Courier New"/>
                </a:rPr>
                <a:t> (</a:t>
              </a:r>
              <a:r>
                <a:rPr b="0" lang="en-US" sz="1400" spc="-1" strike="noStrike">
                  <a:solidFill>
                    <a:srgbClr val="00b050"/>
                  </a:solidFill>
                  <a:latin typeface="Courier Regular"/>
                  <a:ea typeface="Courier New"/>
                </a:rPr>
                <a:t>int</a:t>
              </a:r>
              <a:r>
                <a:rPr b="0" lang="en-US" sz="1400" spc="-1" strike="noStrike">
                  <a:solidFill>
                    <a:srgbClr val="000000"/>
                  </a:solidFill>
                  <a:latin typeface="Courier Regular"/>
                  <a:ea typeface="Courier New"/>
                </a:rPr>
                <a:t> i=1; i &lt; a.length; i++){ </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3</a:t>
              </a:r>
              <a:r>
                <a:rPr b="0" lang="en-US" sz="1400" spc="-1" strike="noStrike">
                  <a:solidFill>
                    <a:srgbClr val="000000"/>
                  </a:solidFill>
                  <a:latin typeface="Courier Regular"/>
                  <a:ea typeface="Courier New"/>
                </a:rPr>
                <a:t>     </a:t>
              </a:r>
              <a:r>
                <a:rPr b="0" lang="en-US" sz="1400" spc="-1" strike="noStrike">
                  <a:solidFill>
                    <a:srgbClr val="00b050"/>
                  </a:solidFill>
                  <a:latin typeface="Courier Regular"/>
                  <a:ea typeface="Courier New"/>
                </a:rPr>
                <a:t>int</a:t>
              </a:r>
              <a:r>
                <a:rPr b="0" lang="en-US" sz="1400" spc="-1" strike="noStrike">
                  <a:solidFill>
                    <a:srgbClr val="000000"/>
                  </a:solidFill>
                  <a:latin typeface="Courier Regular"/>
                  <a:ea typeface="Courier New"/>
                </a:rPr>
                <a:t> elem = a[i]; </a:t>
              </a:r>
              <a:r>
                <a:rPr b="0" lang="en-US" sz="1400" spc="-1" strike="noStrike">
                  <a:solidFill>
                    <a:srgbClr val="595959"/>
                  </a:solidFill>
                  <a:latin typeface="Courier Regular"/>
                  <a:ea typeface="Courier New"/>
                </a:rPr>
                <a:t>// elem to insert this iteration</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4</a:t>
              </a:r>
              <a:r>
                <a:rPr b="0" lang="en-US" sz="1400" spc="-1" strike="noStrike">
                  <a:solidFill>
                    <a:srgbClr val="000000"/>
                  </a:solidFill>
                  <a:latin typeface="Courier Regular"/>
                  <a:ea typeface="Courier New"/>
                </a:rPr>
                <a:t>     </a:t>
              </a:r>
              <a:r>
                <a:rPr b="0" lang="en-US" sz="1400" spc="-1" strike="noStrike">
                  <a:solidFill>
                    <a:srgbClr val="00b050"/>
                  </a:solidFill>
                  <a:latin typeface="Courier Regular"/>
                  <a:ea typeface="Courier New"/>
                </a:rPr>
                <a:t>int</a:t>
              </a:r>
              <a:r>
                <a:rPr b="0" lang="en-US" sz="1400" spc="-1" strike="noStrike">
                  <a:solidFill>
                    <a:srgbClr val="000000"/>
                  </a:solidFill>
                  <a:latin typeface="Courier Regular"/>
                  <a:ea typeface="Courier New"/>
                </a:rPr>
                <a:t> j = i-1;     </a:t>
              </a:r>
              <a:r>
                <a:rPr b="0" lang="en-US" sz="1400" spc="-1" strike="noStrike">
                  <a:solidFill>
                    <a:srgbClr val="595959"/>
                  </a:solidFill>
                  <a:latin typeface="Courier Regular"/>
                  <a:ea typeface="Courier New"/>
                </a:rPr>
                <a:t>// index of 1</a:t>
              </a:r>
              <a:r>
                <a:rPr b="0" lang="en-US" sz="1400" spc="-1" strike="noStrike" baseline="30000">
                  <a:solidFill>
                    <a:srgbClr val="595959"/>
                  </a:solidFill>
                  <a:latin typeface="Courier Regular"/>
                  <a:ea typeface="Courier New"/>
                </a:rPr>
                <a:t>st</a:t>
              </a:r>
              <a:r>
                <a:rPr b="0" lang="en-US" sz="1400" spc="-1" strike="noStrike">
                  <a:solidFill>
                    <a:srgbClr val="595959"/>
                  </a:solidFill>
                  <a:latin typeface="Courier Regular"/>
                  <a:ea typeface="Courier New"/>
                </a:rPr>
                <a:t> elem to compare against</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5</a:t>
              </a:r>
              <a:r>
                <a:rPr b="0" lang="en-US" sz="1400" spc="-1" strike="noStrike">
                  <a:solidFill>
                    <a:srgbClr val="000000"/>
                  </a:solidFill>
                  <a:latin typeface="Courier Regular"/>
                  <a:ea typeface="Courier New"/>
                </a:rPr>
                <a:t>     </a:t>
              </a:r>
              <a:r>
                <a:rPr b="0" lang="en-US" sz="1400" spc="-1" strike="noStrike">
                  <a:solidFill>
                    <a:srgbClr val="0000ff"/>
                  </a:solidFill>
                  <a:latin typeface="Courier Regular"/>
                  <a:ea typeface="Courier New"/>
                </a:rPr>
                <a:t>for</a:t>
              </a:r>
              <a:r>
                <a:rPr b="0" lang="en-US" sz="1400" spc="-1" strike="noStrike">
                  <a:solidFill>
                    <a:srgbClr val="000000"/>
                  </a:solidFill>
                  <a:latin typeface="Courier Regular"/>
                  <a:ea typeface="Courier New"/>
                </a:rPr>
                <a:t> (; j &gt;= 0 &amp;&amp; a[j] &gt; elem; j--)</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6</a:t>
              </a:r>
              <a:r>
                <a:rPr b="0" lang="en-US" sz="1400" spc="-1" strike="noStrike">
                  <a:solidFill>
                    <a:srgbClr val="000000"/>
                  </a:solidFill>
                  <a:latin typeface="Courier Regular"/>
                  <a:ea typeface="Courier New"/>
                </a:rPr>
                <a:t>       a[j+1] = a[j]; </a:t>
              </a:r>
              <a:r>
                <a:rPr b="0" lang="en-US" sz="1400" spc="-1" strike="noStrike">
                  <a:solidFill>
                    <a:srgbClr val="595959"/>
                  </a:solidFill>
                  <a:latin typeface="Courier Regular"/>
                  <a:ea typeface="Courier New"/>
                </a:rPr>
                <a:t>// right shift larger elems</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7</a:t>
              </a:r>
              <a:r>
                <a:rPr b="0" lang="en-US" sz="1400" spc="-1" strike="noStrike">
                  <a:solidFill>
                    <a:srgbClr val="000000"/>
                  </a:solidFill>
                  <a:latin typeface="Courier Regular"/>
                  <a:ea typeface="Courier New"/>
                </a:rPr>
                <a:t>     a[j+1] = elem;   </a:t>
              </a:r>
              <a:r>
                <a:rPr b="0" lang="en-US" sz="1400" spc="-1" strike="noStrike">
                  <a:solidFill>
                    <a:srgbClr val="595959"/>
                  </a:solidFill>
                  <a:latin typeface="Courier Regular"/>
                  <a:ea typeface="Courier New"/>
                </a:rPr>
                <a:t>// finally write elem in its place</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8</a:t>
              </a:r>
              <a:r>
                <a:rPr b="0" lang="en-US" sz="1400" spc="-1" strike="noStrike">
                  <a:solidFill>
                    <a:srgbClr val="000000"/>
                  </a:solidFill>
                  <a:latin typeface="Courier Regular"/>
                  <a:ea typeface="Courier New"/>
                </a:rPr>
                <a:t>   }</a:t>
              </a:r>
              <a:endParaRPr b="0" lang="en-US" sz="1400" spc="-1" strike="noStrike">
                <a:latin typeface="Arial"/>
              </a:endParaRPr>
            </a:p>
            <a:p>
              <a:pPr>
                <a:lnSpc>
                  <a:spcPct val="100000"/>
                </a:lnSpc>
                <a:spcBef>
                  <a:spcPts val="281"/>
                </a:spcBef>
              </a:pPr>
              <a:r>
                <a:rPr b="0" lang="en-US" sz="1400" spc="-1" strike="noStrike">
                  <a:solidFill>
                    <a:srgbClr val="595959"/>
                  </a:solidFill>
                  <a:latin typeface="Courier Regular"/>
                  <a:ea typeface="Courier New"/>
                </a:rPr>
                <a:t>9</a:t>
              </a:r>
              <a:r>
                <a:rPr b="0" lang="en-US" sz="1400" spc="-1" strike="noStrike">
                  <a:solidFill>
                    <a:srgbClr val="000000"/>
                  </a:solidFill>
                  <a:latin typeface="Courier Regular"/>
                  <a:ea typeface="Courier New"/>
                </a:rPr>
                <a:t> }</a:t>
              </a:r>
              <a:endParaRPr b="0" lang="en-US" sz="1400" spc="-1" strike="noStrike">
                <a:latin typeface="Arial"/>
              </a:endParaRPr>
            </a:p>
          </p:txBody>
        </p:sp>
      </p:grpSp>
      <p:sp>
        <p:nvSpPr>
          <p:cNvPr id="273" name="CustomShape 6"/>
          <p:cNvSpPr/>
          <p:nvPr/>
        </p:nvSpPr>
        <p:spPr>
          <a:xfrm>
            <a:off x="156240" y="3690720"/>
            <a:ext cx="8888400" cy="2862000"/>
          </a:xfrm>
          <a:prstGeom prst="rect">
            <a:avLst/>
          </a:prstGeom>
          <a:noFill/>
          <a:ln>
            <a:noFill/>
          </a:ln>
        </p:spPr>
        <p:style>
          <a:lnRef idx="0"/>
          <a:fillRef idx="0"/>
          <a:effectRef idx="0"/>
          <a:fontRef idx="minor"/>
        </p:style>
        <p:txBody>
          <a:bodyPr/>
          <a:p>
            <a:pPr marL="231840" indent="-231480">
              <a:lnSpc>
                <a:spcPct val="100000"/>
              </a:lnSpc>
              <a:spcBef>
                <a:spcPts val="479"/>
              </a:spcBef>
              <a:buClr>
                <a:srgbClr val="000000"/>
              </a:buClr>
              <a:buFont typeface="Arial"/>
              <a:buChar char="•"/>
            </a:pPr>
            <a:r>
              <a:rPr b="0" lang="en-US" sz="2400" spc="-1" strike="noStrike">
                <a:solidFill>
                  <a:srgbClr val="000000"/>
                </a:solidFill>
                <a:latin typeface="Calibri"/>
                <a:ea typeface="Courier New"/>
              </a:rPr>
              <a:t>Best case: array is pre-sorted – inner loop condition fails on 1</a:t>
            </a:r>
            <a:r>
              <a:rPr b="0" lang="en-US" sz="2400" spc="-1" strike="noStrike" baseline="30000">
                <a:solidFill>
                  <a:srgbClr val="000000"/>
                </a:solidFill>
                <a:latin typeface="Calibri"/>
                <a:ea typeface="Courier New"/>
              </a:rPr>
              <a:t>st</a:t>
            </a:r>
            <a:r>
              <a:rPr b="0" lang="en-US" sz="2400" spc="-1" strike="noStrike">
                <a:solidFill>
                  <a:srgbClr val="000000"/>
                </a:solidFill>
                <a:latin typeface="Calibri"/>
                <a:ea typeface="Courier New"/>
              </a:rPr>
              <a:t> try </a:t>
            </a:r>
            <a:endParaRPr b="0" lang="en-US" sz="2400" spc="-1" strike="noStrike">
              <a:latin typeface="Arial"/>
            </a:endParaRPr>
          </a:p>
          <a:p>
            <a:pPr lvl="1" marL="514440" indent="-28224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 </a:t>
            </a:r>
            <a:r>
              <a:rPr b="0" lang="en-US" sz="2000" spc="-1" strike="noStrike">
                <a:solidFill>
                  <a:srgbClr val="000000"/>
                </a:solidFill>
                <a:latin typeface="Calibri"/>
                <a:ea typeface="Courier New"/>
              </a:rPr>
              <a:t>iterations, each taking constant time </a:t>
            </a:r>
            <a:r>
              <a:rPr b="0" lang="en-US" sz="2000" spc="-1" strike="noStrike">
                <a:solidFill>
                  <a:srgbClr val="000000"/>
                </a:solidFill>
                <a:latin typeface="Wingdings"/>
                <a:ea typeface="Courier New"/>
              </a:rPr>
              <a:t></a:t>
            </a:r>
            <a:r>
              <a:rPr b="0" lang="en-US" sz="2000" spc="-1" strike="noStrike">
                <a:solidFill>
                  <a:srgbClr val="000000"/>
                </a:solidFill>
                <a:latin typeface="Calibri"/>
                <a:ea typeface="Courier New"/>
              </a:rPr>
              <a:t>  running time</a:t>
            </a:r>
            <a:endParaRPr b="0" lang="en-US" sz="2000" spc="-1" strike="noStrike">
              <a:latin typeface="Arial"/>
            </a:endParaRPr>
          </a:p>
          <a:p>
            <a:pPr marL="231840" indent="-231480">
              <a:lnSpc>
                <a:spcPct val="100000"/>
              </a:lnSpc>
              <a:spcBef>
                <a:spcPts val="479"/>
              </a:spcBef>
              <a:buClr>
                <a:srgbClr val="000000"/>
              </a:buClr>
              <a:buFont typeface="Arial"/>
              <a:buChar char="•"/>
            </a:pPr>
            <a:r>
              <a:rPr b="0" lang="en-US" sz="2400" spc="-1" strike="noStrike">
                <a:solidFill>
                  <a:srgbClr val="000000"/>
                </a:solidFill>
                <a:latin typeface="Calibri"/>
                <a:ea typeface="Courier New"/>
              </a:rPr>
              <a:t>Worst case: array is reverse sorted – inner loop runs until </a:t>
            </a:r>
            <a:endParaRPr b="0" lang="en-US" sz="2400" spc="-1" strike="noStrike">
              <a:latin typeface="Arial"/>
            </a:endParaRPr>
          </a:p>
          <a:p>
            <a:pPr lvl="1" marL="631800" indent="-23148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All element pairs will be compared: </a:t>
            </a:r>
            <a:endParaRPr b="0" lang="en-US" sz="2000" spc="-1" strike="noStrike">
              <a:latin typeface="Arial"/>
            </a:endParaRPr>
          </a:p>
          <a:p>
            <a:pPr lvl="1" marL="631800" indent="-23148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Quadratic function </a:t>
            </a:r>
            <a:r>
              <a:rPr b="0" lang="en-US" sz="2000" spc="-1" strike="noStrike">
                <a:solidFill>
                  <a:srgbClr val="000000"/>
                </a:solidFill>
                <a:latin typeface="Wingdings"/>
                <a:ea typeface="Courier New"/>
              </a:rPr>
              <a:t></a:t>
            </a:r>
            <a:r>
              <a:rPr b="0" lang="en-US" sz="2000" spc="-1" strike="noStrike">
                <a:solidFill>
                  <a:srgbClr val="000000"/>
                </a:solidFill>
                <a:latin typeface="Calibri"/>
                <a:ea typeface="Courier New"/>
              </a:rPr>
              <a:t>  running time</a:t>
            </a:r>
            <a:endParaRPr b="0" lang="en-US" sz="2000" spc="-1" strike="noStrike">
              <a:latin typeface="Arial"/>
            </a:endParaRPr>
          </a:p>
          <a:p>
            <a:pPr marL="231840" indent="-231480">
              <a:lnSpc>
                <a:spcPct val="100000"/>
              </a:lnSpc>
              <a:spcBef>
                <a:spcPts val="479"/>
              </a:spcBef>
              <a:buClr>
                <a:srgbClr val="000000"/>
              </a:buClr>
              <a:buFont typeface="Arial"/>
              <a:buChar char="•"/>
            </a:pPr>
            <a:r>
              <a:rPr b="0" lang="en-US" sz="2400" spc="-1" strike="noStrike">
                <a:solidFill>
                  <a:srgbClr val="000000"/>
                </a:solidFill>
                <a:latin typeface="Calibri"/>
                <a:ea typeface="Courier New"/>
              </a:rPr>
              <a:t>Average case: fraction of pairs inverted </a:t>
            </a:r>
            <a:r>
              <a:rPr b="0" lang="en-US" sz="2400" spc="-1" strike="noStrike">
                <a:solidFill>
                  <a:srgbClr val="000000"/>
                </a:solidFill>
                <a:latin typeface="Wingdings"/>
                <a:ea typeface="Courier New"/>
              </a:rPr>
              <a:t></a:t>
            </a:r>
            <a:r>
              <a:rPr b="0" lang="en-US" sz="2400" spc="-1" strike="noStrike">
                <a:solidFill>
                  <a:srgbClr val="000000"/>
                </a:solidFill>
                <a:latin typeface="Calibri"/>
                <a:ea typeface="Courier New"/>
              </a:rPr>
              <a:t>  running time</a:t>
            </a:r>
            <a:endParaRPr b="0" lang="en-US" sz="2400" spc="-1" strike="noStrike">
              <a:latin typeface="Arial"/>
            </a:endParaRPr>
          </a:p>
          <a:p>
            <a:pPr>
              <a:lnSpc>
                <a:spcPct val="100000"/>
              </a:lnSpc>
              <a:spcBef>
                <a:spcPts val="400"/>
              </a:spcBef>
            </a:pPr>
            <a:endParaRPr b="0" lang="en-US" sz="2400" spc="-1" strike="noStrike">
              <a:latin typeface="Arial"/>
            </a:endParaRPr>
          </a:p>
        </p:txBody>
      </p:sp>
    </p:spTree>
  </p:cSld>
  <p:timing>
    <p:tnLst>
      <p:par>
        <p:cTn id="288" dur="indefinite" restart="never" nodeType="tmRoot">
          <p:childTnLst>
            <p:seq>
              <p:cTn id="289"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TextShape 1"/>
          <p:cNvSpPr txBox="1"/>
          <p:nvPr/>
        </p:nvSpPr>
        <p:spPr>
          <a:xfrm>
            <a:off x="188640" y="-160200"/>
            <a:ext cx="8797320" cy="1142640"/>
          </a:xfrm>
          <a:prstGeom prst="rect">
            <a:avLst/>
          </a:prstGeom>
          <a:noFill/>
          <a:ln>
            <a:noFill/>
          </a:ln>
        </p:spPr>
        <p:txBody>
          <a:bodyPr anchor="ctr">
            <a:normAutofit/>
          </a:bodyPr>
          <a:p>
            <a:pPr algn="ctr">
              <a:lnSpc>
                <a:spcPct val="100000"/>
              </a:lnSpc>
            </a:pPr>
            <a:r>
              <a:rPr b="0" lang="en-US" sz="4400" spc="-1" strike="noStrike">
                <a:solidFill>
                  <a:srgbClr val="ffffff"/>
                </a:solidFill>
                <a:latin typeface="Calibri"/>
                <a:ea typeface="Calibri"/>
              </a:rPr>
              <a:t>Java’s built-in sorting</a:t>
            </a:r>
            <a:endParaRPr b="0" lang="en-US" sz="4400" spc="-1" strike="noStrike">
              <a:solidFill>
                <a:srgbClr val="000000"/>
              </a:solidFill>
              <a:latin typeface="Calibri"/>
            </a:endParaRPr>
          </a:p>
        </p:txBody>
      </p:sp>
      <p:sp>
        <p:nvSpPr>
          <p:cNvPr id="275" name="CustomShape 2"/>
          <p:cNvSpPr/>
          <p:nvPr/>
        </p:nvSpPr>
        <p:spPr>
          <a:xfrm>
            <a:off x="124920" y="956520"/>
            <a:ext cx="8893440" cy="2686320"/>
          </a:xfrm>
          <a:prstGeom prst="rect">
            <a:avLst/>
          </a:prstGeom>
          <a:noFill/>
          <a:ln>
            <a:noFill/>
          </a:ln>
        </p:spPr>
        <p:style>
          <a:lnRef idx="0"/>
          <a:fillRef idx="0"/>
          <a:effectRef idx="0"/>
          <a:fontRef idx="minor"/>
        </p:style>
        <p:txBody>
          <a:bodyPr/>
          <a:p>
            <a:pPr marL="289080" indent="-288720">
              <a:lnSpc>
                <a:spcPct val="100000"/>
              </a:lnSpc>
              <a:spcBef>
                <a:spcPts val="479"/>
              </a:spcBef>
              <a:buClr>
                <a:srgbClr val="00b050"/>
              </a:buClr>
              <a:buFont typeface="Arial"/>
              <a:buChar char="•"/>
            </a:pPr>
            <a:r>
              <a:rPr b="0" lang="en-US" sz="2400" spc="-1" strike="noStrike">
                <a:solidFill>
                  <a:srgbClr val="00b050"/>
                </a:solidFill>
                <a:latin typeface="Courier Regular"/>
                <a:ea typeface="Courier New"/>
              </a:rPr>
              <a:t>java.util.Collections</a:t>
            </a:r>
            <a:r>
              <a:rPr b="0" lang="en-US" sz="2400" spc="-1" strike="noStrike">
                <a:solidFill>
                  <a:srgbClr val="000000"/>
                </a:solidFill>
                <a:latin typeface="Calibri"/>
                <a:ea typeface="Courier New"/>
              </a:rPr>
              <a:t> provides a method for sorting lists:</a:t>
            </a:r>
            <a:endParaRPr b="0" lang="en-US" sz="2400" spc="-1" strike="noStrike">
              <a:latin typeface="Arial"/>
            </a:endParaRPr>
          </a:p>
          <a:p>
            <a:pPr lvl="1" marL="630360" indent="-340920">
              <a:lnSpc>
                <a:spcPct val="100000"/>
              </a:lnSpc>
              <a:spcBef>
                <a:spcPts val="400"/>
              </a:spcBef>
              <a:buClr>
                <a:srgbClr val="0000ff"/>
              </a:buClr>
              <a:buFont typeface="Arial"/>
              <a:buChar char="–"/>
            </a:pPr>
            <a:r>
              <a:rPr b="0" lang="en-US" sz="2000" spc="-1" strike="noStrike">
                <a:solidFill>
                  <a:srgbClr val="0000ff"/>
                </a:solidFill>
                <a:latin typeface="Courier Regular"/>
                <a:ea typeface="Courier New"/>
              </a:rPr>
              <a:t>static void</a:t>
            </a:r>
            <a:r>
              <a:rPr b="0" lang="en-US" sz="2000" spc="-1" strike="noStrike">
                <a:solidFill>
                  <a:srgbClr val="000000"/>
                </a:solidFill>
                <a:latin typeface="Courier Regular"/>
                <a:ea typeface="Courier New"/>
              </a:rPr>
              <a:t> sort(</a:t>
            </a:r>
            <a:r>
              <a:rPr b="0" lang="en-US" sz="2000" spc="-1" strike="noStrike">
                <a:solidFill>
                  <a:srgbClr val="00b050"/>
                </a:solidFill>
                <a:latin typeface="Courier Regular"/>
                <a:ea typeface="Courier New"/>
              </a:rPr>
              <a:t>List</a:t>
            </a:r>
            <a:r>
              <a:rPr b="0" lang="en-US" sz="2000" spc="-1" strike="noStrike">
                <a:solidFill>
                  <a:srgbClr val="000000"/>
                </a:solidFill>
                <a:latin typeface="Courier Regular"/>
                <a:ea typeface="Courier New"/>
              </a:rPr>
              <a:t>&lt;</a:t>
            </a:r>
            <a:r>
              <a:rPr b="0" lang="en-US" sz="2000" spc="-1" strike="noStrike">
                <a:solidFill>
                  <a:srgbClr val="00b050"/>
                </a:solidFill>
                <a:latin typeface="Courier Regular"/>
                <a:ea typeface="Courier New"/>
              </a:rPr>
              <a:t>T</a:t>
            </a:r>
            <a:r>
              <a:rPr b="0" lang="en-US" sz="2000" spc="-1" strike="noStrike">
                <a:solidFill>
                  <a:srgbClr val="000000"/>
                </a:solidFill>
                <a:latin typeface="Courier Regular"/>
                <a:ea typeface="Courier New"/>
              </a:rPr>
              <a:t>&gt; list)</a:t>
            </a:r>
            <a:endParaRPr b="0" lang="en-US" sz="2000" spc="-1" strike="noStrike">
              <a:latin typeface="Arial"/>
            </a:endParaRPr>
          </a:p>
          <a:p>
            <a:pPr lvl="2" marL="863640" indent="-232920">
              <a:lnSpc>
                <a:spcPct val="100000"/>
              </a:lnSpc>
              <a:spcBef>
                <a:spcPts val="360"/>
              </a:spcBef>
              <a:buClr>
                <a:srgbClr val="000000"/>
              </a:buClr>
              <a:buFont typeface="Arial"/>
              <a:buChar char="•"/>
            </a:pPr>
            <a:r>
              <a:rPr b="0" lang="en-US" sz="1800" spc="-1" strike="noStrike">
                <a:solidFill>
                  <a:srgbClr val="000000"/>
                </a:solidFill>
                <a:latin typeface="Calibri"/>
                <a:ea typeface="Courier New"/>
              </a:rPr>
              <a:t>Uses order defined by </a:t>
            </a:r>
            <a:r>
              <a:rPr b="0" lang="en-US" sz="1800" spc="-1" strike="noStrike">
                <a:solidFill>
                  <a:srgbClr val="00b050"/>
                </a:solidFill>
                <a:latin typeface="Courier New"/>
                <a:ea typeface="Courier New"/>
              </a:rPr>
              <a:t>T</a:t>
            </a:r>
            <a:r>
              <a:rPr b="0" lang="en-US" sz="1800" spc="-1" strike="noStrike">
                <a:solidFill>
                  <a:srgbClr val="000000"/>
                </a:solidFill>
                <a:latin typeface="Calibri"/>
                <a:ea typeface="Courier New"/>
              </a:rPr>
              <a:t>’s implementation of </a:t>
            </a:r>
            <a:r>
              <a:rPr b="0" lang="en-US" sz="1800" spc="-1" strike="noStrike">
                <a:solidFill>
                  <a:srgbClr val="00b050"/>
                </a:solidFill>
                <a:latin typeface="Courier Regular"/>
                <a:ea typeface="Courier New"/>
              </a:rPr>
              <a:t>Comparable</a:t>
            </a:r>
            <a:endParaRPr b="0" lang="en-US" sz="1800" spc="-1" strike="noStrike">
              <a:latin typeface="Arial"/>
            </a:endParaRPr>
          </a:p>
          <a:p>
            <a:pPr lvl="1" marL="630360" indent="-340920">
              <a:lnSpc>
                <a:spcPct val="150000"/>
              </a:lnSpc>
              <a:spcBef>
                <a:spcPts val="400"/>
              </a:spcBef>
              <a:buClr>
                <a:srgbClr val="0000ff"/>
              </a:buClr>
              <a:buFont typeface="Arial"/>
              <a:buChar char="–"/>
            </a:pPr>
            <a:r>
              <a:rPr b="0" lang="en-US" sz="2000" spc="-1" strike="noStrike">
                <a:solidFill>
                  <a:srgbClr val="0000ff"/>
                </a:solidFill>
                <a:latin typeface="Courier Regular"/>
                <a:ea typeface="Courier New"/>
              </a:rPr>
              <a:t>static</a:t>
            </a:r>
            <a:r>
              <a:rPr b="0" lang="en-US" sz="2000" spc="-1" strike="noStrike">
                <a:solidFill>
                  <a:srgbClr val="000000"/>
                </a:solidFill>
                <a:latin typeface="Courier Regular"/>
                <a:ea typeface="Courier New"/>
              </a:rPr>
              <a:t> </a:t>
            </a:r>
            <a:r>
              <a:rPr b="0" lang="en-US" sz="2000" spc="-1" strike="noStrike">
                <a:solidFill>
                  <a:srgbClr val="0000ff"/>
                </a:solidFill>
                <a:latin typeface="Courier Regular"/>
                <a:ea typeface="Courier New"/>
              </a:rPr>
              <a:t>void</a:t>
            </a:r>
            <a:r>
              <a:rPr b="0" lang="en-US" sz="2000" spc="-1" strike="noStrike">
                <a:solidFill>
                  <a:srgbClr val="000000"/>
                </a:solidFill>
                <a:latin typeface="Courier Regular"/>
                <a:ea typeface="Courier New"/>
              </a:rPr>
              <a:t> sort(</a:t>
            </a:r>
            <a:r>
              <a:rPr b="0" lang="en-US" sz="2000" spc="-1" strike="noStrike">
                <a:solidFill>
                  <a:srgbClr val="00b050"/>
                </a:solidFill>
                <a:latin typeface="Courier Regular"/>
                <a:ea typeface="Courier New"/>
              </a:rPr>
              <a:t>List</a:t>
            </a:r>
            <a:r>
              <a:rPr b="0" lang="en-US" sz="2000" spc="-1" strike="noStrike">
                <a:solidFill>
                  <a:srgbClr val="000000"/>
                </a:solidFill>
                <a:latin typeface="Courier Regular"/>
                <a:ea typeface="Courier New"/>
              </a:rPr>
              <a:t>&lt;</a:t>
            </a:r>
            <a:r>
              <a:rPr b="0" lang="en-US" sz="2000" spc="-1" strike="noStrike">
                <a:solidFill>
                  <a:srgbClr val="00b050"/>
                </a:solidFill>
                <a:latin typeface="Courier Regular"/>
                <a:ea typeface="Courier New"/>
              </a:rPr>
              <a:t>T</a:t>
            </a:r>
            <a:r>
              <a:rPr b="0" lang="en-US" sz="2000" spc="-1" strike="noStrike">
                <a:solidFill>
                  <a:srgbClr val="000000"/>
                </a:solidFill>
                <a:latin typeface="Courier Regular"/>
                <a:ea typeface="Courier New"/>
              </a:rPr>
              <a:t>&gt; list, </a:t>
            </a:r>
            <a:r>
              <a:rPr b="0" lang="en-US" sz="2000" spc="-1" strike="noStrike">
                <a:solidFill>
                  <a:srgbClr val="00b050"/>
                </a:solidFill>
                <a:latin typeface="Courier Regular"/>
                <a:ea typeface="Courier New"/>
              </a:rPr>
              <a:t>Comparator</a:t>
            </a:r>
            <a:r>
              <a:rPr b="0" lang="en-US" sz="2000" spc="-1" strike="noStrike">
                <a:solidFill>
                  <a:srgbClr val="000000"/>
                </a:solidFill>
                <a:latin typeface="Courier Regular"/>
                <a:ea typeface="Courier New"/>
              </a:rPr>
              <a:t>&lt;</a:t>
            </a:r>
            <a:r>
              <a:rPr b="0" lang="en-US" sz="2000" spc="-1" strike="noStrike">
                <a:solidFill>
                  <a:srgbClr val="00b050"/>
                </a:solidFill>
                <a:latin typeface="Courier Regular"/>
                <a:ea typeface="Courier New"/>
              </a:rPr>
              <a:t>T</a:t>
            </a:r>
            <a:r>
              <a:rPr b="0" lang="en-US" sz="2000" spc="-1" strike="noStrike">
                <a:solidFill>
                  <a:srgbClr val="000000"/>
                </a:solidFill>
                <a:latin typeface="Courier Regular"/>
                <a:ea typeface="Courier New"/>
              </a:rPr>
              <a:t>&gt; c)</a:t>
            </a:r>
            <a:endParaRPr b="0" lang="en-US" sz="2000" spc="-1" strike="noStrike">
              <a:latin typeface="Arial"/>
            </a:endParaRPr>
          </a:p>
          <a:p>
            <a:pPr lvl="2" marL="863640" indent="-232920">
              <a:lnSpc>
                <a:spcPct val="100000"/>
              </a:lnSpc>
              <a:spcBef>
                <a:spcPts val="360"/>
              </a:spcBef>
              <a:buClr>
                <a:srgbClr val="000000"/>
              </a:buClr>
              <a:buFont typeface="Arial"/>
              <a:buChar char="•"/>
            </a:pPr>
            <a:r>
              <a:rPr b="0" lang="en-US" sz="1800" spc="-1" strike="noStrike">
                <a:solidFill>
                  <a:srgbClr val="000000"/>
                </a:solidFill>
                <a:latin typeface="Calibri"/>
                <a:ea typeface="Courier New"/>
              </a:rPr>
              <a:t>Uses order defined by custom </a:t>
            </a:r>
            <a:r>
              <a:rPr b="0" lang="en-US" sz="1800" spc="-1" strike="noStrike">
                <a:solidFill>
                  <a:srgbClr val="00b050"/>
                </a:solidFill>
                <a:latin typeface="Courier Regular"/>
                <a:ea typeface="Courier New"/>
              </a:rPr>
              <a:t>Comparator</a:t>
            </a:r>
            <a:r>
              <a:rPr b="0" lang="en-US" sz="1800" spc="-1" strike="noStrike">
                <a:solidFill>
                  <a:srgbClr val="000000"/>
                </a:solidFill>
                <a:latin typeface="Calibri"/>
                <a:ea typeface="Courier New"/>
              </a:rPr>
              <a:t> object </a:t>
            </a:r>
            <a:r>
              <a:rPr b="0" lang="en-US" sz="1800" spc="-1" strike="noStrike">
                <a:solidFill>
                  <a:srgbClr val="000000"/>
                </a:solidFill>
                <a:latin typeface="Courier Regular"/>
                <a:ea typeface="Courier New"/>
              </a:rPr>
              <a:t>c</a:t>
            </a:r>
            <a:endParaRPr b="0" lang="en-US" sz="1800" spc="-1" strike="noStrike">
              <a:latin typeface="Arial"/>
            </a:endParaRPr>
          </a:p>
          <a:p>
            <a:pPr>
              <a:lnSpc>
                <a:spcPct val="150000"/>
              </a:lnSpc>
              <a:spcBef>
                <a:spcPts val="519"/>
              </a:spcBef>
            </a:pPr>
            <a:endParaRPr b="0" lang="en-US" sz="1800" spc="-1" strike="noStrike">
              <a:latin typeface="Arial"/>
            </a:endParaRPr>
          </a:p>
          <a:p>
            <a:pPr marL="63360" indent="-232920">
              <a:lnSpc>
                <a:spcPct val="150000"/>
              </a:lnSpc>
              <a:spcBef>
                <a:spcPts val="519"/>
              </a:spcBef>
              <a:buClr>
                <a:srgbClr val="000000"/>
              </a:buClr>
              <a:buFont typeface="Arial"/>
              <a:buChar char="•"/>
            </a:pPr>
            <a:r>
              <a:rPr b="0" lang="en-US" sz="2600" spc="-1" strike="noStrike">
                <a:solidFill>
                  <a:srgbClr val="000000"/>
                </a:solidFill>
                <a:latin typeface="Calibri"/>
                <a:ea typeface="Courier New"/>
              </a:rPr>
              <a:t>Example:</a:t>
            </a:r>
            <a:endParaRPr b="0" lang="en-US" sz="2600" spc="-1" strike="noStrike">
              <a:latin typeface="Arial"/>
            </a:endParaRPr>
          </a:p>
          <a:p>
            <a:pPr>
              <a:lnSpc>
                <a:spcPct val="100000"/>
              </a:lnSpc>
              <a:spcBef>
                <a:spcPts val="479"/>
              </a:spcBef>
            </a:pPr>
            <a:endParaRPr b="0" lang="en-US" sz="2600" spc="-1" strike="noStrike">
              <a:latin typeface="Arial"/>
            </a:endParaRPr>
          </a:p>
          <a:p>
            <a:pPr>
              <a:lnSpc>
                <a:spcPct val="100000"/>
              </a:lnSpc>
              <a:spcBef>
                <a:spcPts val="479"/>
              </a:spcBef>
            </a:pPr>
            <a:endParaRPr b="0" lang="en-US" sz="2600" spc="-1" strike="noStrike">
              <a:latin typeface="Arial"/>
            </a:endParaRPr>
          </a:p>
        </p:txBody>
      </p:sp>
      <p:sp>
        <p:nvSpPr>
          <p:cNvPr id="276" name="CustomShape 3"/>
          <p:cNvSpPr/>
          <p:nvPr/>
        </p:nvSpPr>
        <p:spPr>
          <a:xfrm>
            <a:off x="852480" y="4343040"/>
            <a:ext cx="7470000" cy="2073960"/>
          </a:xfrm>
          <a:prstGeom prst="rect">
            <a:avLst/>
          </a:prstGeom>
          <a:noFill/>
          <a:ln>
            <a:solidFill>
              <a:schemeClr val="accent1"/>
            </a:solidFill>
          </a:ln>
        </p:spPr>
        <p:style>
          <a:lnRef idx="0"/>
          <a:fillRef idx="0"/>
          <a:effectRef idx="0"/>
          <a:fontRef idx="minor"/>
        </p:style>
        <p:txBody>
          <a:bodyPr/>
          <a:p>
            <a:pPr>
              <a:lnSpc>
                <a:spcPct val="100000"/>
              </a:lnSpc>
              <a:spcBef>
                <a:spcPts val="281"/>
              </a:spcBef>
            </a:pPr>
            <a:r>
              <a:rPr b="0" lang="en-US" sz="1400" spc="-1" strike="noStrike">
                <a:solidFill>
                  <a:srgbClr val="0000ff"/>
                </a:solidFill>
                <a:latin typeface="Courier Regular"/>
                <a:ea typeface="Courier New"/>
              </a:rPr>
              <a:t>import</a:t>
            </a:r>
            <a:r>
              <a:rPr b="0" lang="en-US" sz="1400" spc="-1" strike="noStrike">
                <a:solidFill>
                  <a:srgbClr val="00b050"/>
                </a:solidFill>
                <a:latin typeface="Courier Regular"/>
                <a:ea typeface="Courier New"/>
              </a:rPr>
              <a:t> java.util.*</a:t>
            </a:r>
            <a:r>
              <a:rPr b="0" lang="en-US" sz="1400" spc="-1" strike="noStrike">
                <a:solidFill>
                  <a:srgbClr val="000000"/>
                </a:solidFill>
                <a:latin typeface="Courier Regular"/>
                <a:ea typeface="Courier New"/>
              </a:rPr>
              <a:t>; </a:t>
            </a:r>
            <a:r>
              <a:rPr b="0" lang="en-US" sz="1400" spc="-1" strike="noStrike">
                <a:solidFill>
                  <a:srgbClr val="595959"/>
                </a:solidFill>
                <a:latin typeface="Courier Regular"/>
                <a:ea typeface="Courier New"/>
              </a:rPr>
              <a:t>// for compactness</a:t>
            </a:r>
            <a:endParaRPr b="0" lang="en-US" sz="1400" spc="-1" strike="noStrike">
              <a:latin typeface="Arial"/>
            </a:endParaRPr>
          </a:p>
          <a:p>
            <a:pPr>
              <a:lnSpc>
                <a:spcPct val="100000"/>
              </a:lnSpc>
              <a:spcBef>
                <a:spcPts val="281"/>
              </a:spcBef>
            </a:pPr>
            <a:r>
              <a:rPr b="0" lang="en-US" sz="1400" spc="-1" strike="noStrike">
                <a:solidFill>
                  <a:srgbClr val="00b050"/>
                </a:solidFill>
                <a:latin typeface="Courier Regular"/>
                <a:ea typeface="Courier New"/>
              </a:rPr>
              <a:t>List</a:t>
            </a:r>
            <a:r>
              <a:rPr b="0" lang="en-US" sz="1400" spc="-1" strike="noStrike">
                <a:solidFill>
                  <a:srgbClr val="000000"/>
                </a:solidFill>
                <a:latin typeface="Courier Regular"/>
                <a:ea typeface="Courier New"/>
              </a:rPr>
              <a:t>&lt;</a:t>
            </a:r>
            <a:r>
              <a:rPr b="0" lang="en-US" sz="1400" spc="-1" strike="noStrike">
                <a:solidFill>
                  <a:srgbClr val="00b050"/>
                </a:solidFill>
                <a:latin typeface="Courier Regular"/>
                <a:ea typeface="Courier New"/>
              </a:rPr>
              <a:t>String</a:t>
            </a:r>
            <a:r>
              <a:rPr b="0" lang="en-US" sz="1400" spc="-1" strike="noStrike">
                <a:solidFill>
                  <a:srgbClr val="000000"/>
                </a:solidFill>
                <a:latin typeface="Courier Regular"/>
                <a:ea typeface="Courier New"/>
              </a:rPr>
              <a:t>&gt; list = </a:t>
            </a:r>
            <a:r>
              <a:rPr b="0" lang="en-US" sz="1400" spc="-1" strike="noStrike">
                <a:solidFill>
                  <a:srgbClr val="0000ff"/>
                </a:solidFill>
                <a:latin typeface="Courier Regular"/>
                <a:ea typeface="Courier New"/>
              </a:rPr>
              <a:t>new</a:t>
            </a:r>
            <a:r>
              <a:rPr b="0" lang="en-US" sz="1400" spc="-1" strike="noStrike">
                <a:solidFill>
                  <a:srgbClr val="000000"/>
                </a:solidFill>
                <a:latin typeface="Courier Regular"/>
                <a:ea typeface="Courier New"/>
              </a:rPr>
              <a:t> </a:t>
            </a:r>
            <a:r>
              <a:rPr b="0" lang="en-US" sz="1400" spc="-1" strike="noStrike">
                <a:solidFill>
                  <a:srgbClr val="00b050"/>
                </a:solidFill>
                <a:latin typeface="Courier Regular"/>
                <a:ea typeface="Courier New"/>
              </a:rPr>
              <a:t>ArrayList</a:t>
            </a:r>
            <a:r>
              <a:rPr b="0" lang="en-US" sz="1400" spc="-1" strike="noStrike">
                <a:solidFill>
                  <a:srgbClr val="000000"/>
                </a:solidFill>
                <a:latin typeface="Courier Regular"/>
                <a:ea typeface="Courier New"/>
              </a:rPr>
              <a:t>&lt;</a:t>
            </a:r>
            <a:r>
              <a:rPr b="0" lang="en-US" sz="1400" spc="-1" strike="noStrike">
                <a:solidFill>
                  <a:srgbClr val="00b050"/>
                </a:solidFill>
                <a:latin typeface="Courier Regular"/>
                <a:ea typeface="Courier New"/>
              </a:rPr>
              <a:t>String</a:t>
            </a:r>
            <a:r>
              <a:rPr b="0" lang="en-US" sz="1400" spc="-1" strike="noStrike">
                <a:solidFill>
                  <a:srgbClr val="000000"/>
                </a:solidFill>
                <a:latin typeface="Courier Regular"/>
                <a:ea typeface="Courier New"/>
              </a:rPr>
              <a:t>&gt;(); </a:t>
            </a:r>
            <a:r>
              <a:rPr b="0" lang="en-US" sz="1400" spc="-1" strike="noStrike">
                <a:solidFill>
                  <a:srgbClr val="595959"/>
                </a:solidFill>
                <a:latin typeface="Courier Regular"/>
                <a:ea typeface="Courier New"/>
              </a:rPr>
              <a:t>// empty list</a:t>
            </a:r>
            <a:endParaRPr b="0" lang="en-US" sz="1400" spc="-1" strike="noStrike">
              <a:latin typeface="Arial"/>
            </a:endParaRPr>
          </a:p>
          <a:p>
            <a:pPr>
              <a:lnSpc>
                <a:spcPct val="100000"/>
              </a:lnSpc>
              <a:spcBef>
                <a:spcPts val="281"/>
              </a:spcBef>
            </a:pPr>
            <a:endParaRPr b="0" lang="en-US" sz="1400" spc="-1" strike="noStrike">
              <a:latin typeface="Arial"/>
            </a:endParaRPr>
          </a:p>
          <a:p>
            <a:pPr>
              <a:lnSpc>
                <a:spcPct val="100000"/>
              </a:lnSpc>
              <a:spcBef>
                <a:spcPts val="281"/>
              </a:spcBef>
            </a:pPr>
            <a:r>
              <a:rPr b="0" lang="en-US" sz="1400" spc="-1" strike="noStrike">
                <a:solidFill>
                  <a:srgbClr val="00b050"/>
                </a:solidFill>
                <a:latin typeface="Courier Regular"/>
                <a:ea typeface="Courier New"/>
              </a:rPr>
              <a:t>String</a:t>
            </a:r>
            <a:r>
              <a:rPr b="0" lang="en-US" sz="1400" spc="-1" strike="noStrike">
                <a:solidFill>
                  <a:srgbClr val="000000"/>
                </a:solidFill>
                <a:latin typeface="Courier Regular"/>
                <a:ea typeface="Courier New"/>
              </a:rPr>
              <a:t>[] sarray = {"Pika", "Milu", "Peppa", "Luna"};</a:t>
            </a:r>
            <a:endParaRPr b="0" lang="en-US" sz="1400" spc="-1" strike="noStrike">
              <a:latin typeface="Arial"/>
            </a:endParaRPr>
          </a:p>
          <a:p>
            <a:pPr>
              <a:lnSpc>
                <a:spcPct val="100000"/>
              </a:lnSpc>
              <a:spcBef>
                <a:spcPts val="281"/>
              </a:spcBef>
            </a:pPr>
            <a:r>
              <a:rPr b="0" lang="en-US" sz="1400" spc="-1" strike="noStrike">
                <a:solidFill>
                  <a:srgbClr val="0000ff"/>
                </a:solidFill>
                <a:latin typeface="Courier Regular"/>
                <a:ea typeface="Courier New"/>
              </a:rPr>
              <a:t>for </a:t>
            </a:r>
            <a:r>
              <a:rPr b="0" lang="en-US" sz="1400" spc="-1" strike="noStrike">
                <a:solidFill>
                  <a:srgbClr val="000000"/>
                </a:solidFill>
                <a:latin typeface="Courier Regular"/>
                <a:ea typeface="Courier New"/>
              </a:rPr>
              <a:t>(</a:t>
            </a:r>
            <a:r>
              <a:rPr b="0" lang="en-US" sz="1400" spc="-1" strike="noStrike">
                <a:solidFill>
                  <a:srgbClr val="00b050"/>
                </a:solidFill>
                <a:latin typeface="Courier Regular"/>
                <a:ea typeface="Courier New"/>
              </a:rPr>
              <a:t>String</a:t>
            </a:r>
            <a:r>
              <a:rPr b="0" lang="en-US" sz="1400" spc="-1" strike="noStrike">
                <a:solidFill>
                  <a:srgbClr val="000000"/>
                </a:solidFill>
                <a:latin typeface="Courier Regular"/>
                <a:ea typeface="Courier New"/>
              </a:rPr>
              <a:t> s : sarray) list.add(s); </a:t>
            </a:r>
            <a:r>
              <a:rPr b="0" lang="en-US" sz="1400" spc="-1" strike="noStrike">
                <a:solidFill>
                  <a:srgbClr val="595959"/>
                </a:solidFill>
                <a:latin typeface="Courier Regular"/>
                <a:ea typeface="Courier New"/>
              </a:rPr>
              <a:t>// add to list</a:t>
            </a:r>
            <a:endParaRPr b="0" lang="en-US" sz="1400" spc="-1" strike="noStrike">
              <a:latin typeface="Arial"/>
            </a:endParaRPr>
          </a:p>
          <a:p>
            <a:pPr>
              <a:lnSpc>
                <a:spcPct val="100000"/>
              </a:lnSpc>
              <a:spcBef>
                <a:spcPts val="281"/>
              </a:spcBef>
            </a:pPr>
            <a:r>
              <a:rPr b="0" lang="en-US" sz="1400" spc="-1" strike="noStrike">
                <a:solidFill>
                  <a:srgbClr val="000000"/>
                </a:solidFill>
                <a:latin typeface="Courier Regular"/>
                <a:ea typeface="Courier New"/>
              </a:rPr>
              <a:t>  </a:t>
            </a:r>
            <a:endParaRPr b="0" lang="en-US" sz="1400" spc="-1" strike="noStrike">
              <a:latin typeface="Arial"/>
            </a:endParaRPr>
          </a:p>
          <a:p>
            <a:pPr>
              <a:lnSpc>
                <a:spcPct val="100000"/>
              </a:lnSpc>
              <a:spcBef>
                <a:spcPts val="281"/>
              </a:spcBef>
            </a:pPr>
            <a:r>
              <a:rPr b="0" lang="en-US" sz="1400" spc="-1" strike="noStrike">
                <a:solidFill>
                  <a:srgbClr val="00b050"/>
                </a:solidFill>
                <a:latin typeface="Courier Regular"/>
                <a:ea typeface="Courier New"/>
              </a:rPr>
              <a:t>Collections</a:t>
            </a:r>
            <a:r>
              <a:rPr b="0" lang="en-US" sz="1400" spc="-1" strike="noStrike">
                <a:solidFill>
                  <a:srgbClr val="000000"/>
                </a:solidFill>
                <a:latin typeface="Courier Regular"/>
                <a:ea typeface="Courier New"/>
              </a:rPr>
              <a:t>.sort(list); </a:t>
            </a:r>
            <a:r>
              <a:rPr b="0" lang="en-US" sz="1400" spc="-1" strike="noStrike">
                <a:solidFill>
                  <a:srgbClr val="595959"/>
                </a:solidFill>
                <a:latin typeface="Courier Regular"/>
                <a:ea typeface="Courier New"/>
              </a:rPr>
              <a:t>// alphabetical sort</a:t>
            </a:r>
            <a:endParaRPr b="0" lang="en-US" sz="1400" spc="-1" strike="noStrike">
              <a:latin typeface="Arial"/>
            </a:endParaRPr>
          </a:p>
          <a:p>
            <a:pPr>
              <a:lnSpc>
                <a:spcPct val="100000"/>
              </a:lnSpc>
              <a:spcBef>
                <a:spcPts val="281"/>
              </a:spcBef>
            </a:pPr>
            <a:r>
              <a:rPr b="0" lang="en-US" sz="1400" spc="-1" strike="noStrike">
                <a:solidFill>
                  <a:srgbClr val="00b050"/>
                </a:solidFill>
                <a:latin typeface="Courier Regular"/>
                <a:ea typeface="Courier New"/>
              </a:rPr>
              <a:t>Collections</a:t>
            </a:r>
            <a:r>
              <a:rPr b="0" lang="en-US" sz="1400" spc="-1" strike="noStrike">
                <a:solidFill>
                  <a:srgbClr val="000000"/>
                </a:solidFill>
                <a:latin typeface="Courier Regular"/>
                <a:ea typeface="Courier New"/>
              </a:rPr>
              <a:t>.sort(list, </a:t>
            </a:r>
            <a:r>
              <a:rPr b="0" lang="en-US" sz="1400" spc="-1" strike="noStrike">
                <a:solidFill>
                  <a:srgbClr val="00b050"/>
                </a:solidFill>
                <a:latin typeface="Courier Regular"/>
                <a:ea typeface="Courier New"/>
              </a:rPr>
              <a:t>Collections</a:t>
            </a:r>
            <a:r>
              <a:rPr b="0" lang="en-US" sz="1400" spc="-1" strike="noStrike">
                <a:solidFill>
                  <a:srgbClr val="000000"/>
                </a:solidFill>
                <a:latin typeface="Courier Regular"/>
                <a:ea typeface="Courier New"/>
              </a:rPr>
              <a:t>.reverseOrder()); </a:t>
            </a:r>
            <a:r>
              <a:rPr b="0" lang="en-US" sz="1400" spc="-1" strike="noStrike">
                <a:solidFill>
                  <a:srgbClr val="595959"/>
                </a:solidFill>
                <a:latin typeface="Courier Regular"/>
                <a:ea typeface="Courier New"/>
              </a:rPr>
              <a:t>// reverse alpha</a:t>
            </a:r>
            <a:endParaRPr b="0" lang="en-US" sz="1400" spc="-1" strike="noStrike">
              <a:latin typeface="Arial"/>
            </a:endParaRPr>
          </a:p>
        </p:txBody>
      </p:sp>
      <p:pic>
        <p:nvPicPr>
          <p:cNvPr id="277" name="Picture 2" descr=""/>
          <p:cNvPicPr/>
          <p:nvPr/>
        </p:nvPicPr>
        <p:blipFill>
          <a:blip r:embed="rId1"/>
          <a:stretch/>
        </p:blipFill>
        <p:spPr>
          <a:xfrm>
            <a:off x="3561120" y="3031920"/>
            <a:ext cx="2052360" cy="815040"/>
          </a:xfrm>
          <a:prstGeom prst="rect">
            <a:avLst/>
          </a:prstGeom>
          <a:ln>
            <a:noFill/>
          </a:ln>
        </p:spPr>
      </p:pic>
    </p:spTree>
  </p:cSld>
  <p:timing>
    <p:tnLst>
      <p:par>
        <p:cTn id="290" dur="indefinite" restart="never" nodeType="tmRoot">
          <p:childTnLst>
            <p:seq>
              <p:cTn id="291" dur="indefinite" nodeType="mainSeq">
                <p:childTnLst>
                  <p:par>
                    <p:cTn id="292" fill="hold">
                      <p:stCondLst>
                        <p:cond delay="indefinite"/>
                      </p:stCondLst>
                      <p:childTnLst>
                        <p:par>
                          <p:cTn id="293" fill="hold">
                            <p:stCondLst>
                              <p:cond delay="0"/>
                            </p:stCondLst>
                            <p:childTnLst>
                              <p:par>
                                <p:cTn id="294" nodeType="clickEffect" fill="hold" presetClass="entr" presetID="9">
                                  <p:stCondLst>
                                    <p:cond delay="0"/>
                                  </p:stCondLst>
                                  <p:childTnLst>
                                    <p:set>
                                      <p:cBhvr>
                                        <p:cTn id="295" dur="1" fill="hold">
                                          <p:stCondLst>
                                            <p:cond delay="0"/>
                                          </p:stCondLst>
                                        </p:cTn>
                                        <p:tgtEl>
                                          <p:spTgt spid="275">
                                            <p:txEl>
                                              <p:pRg st="3" end="3"/>
                                            </p:txEl>
                                          </p:spTgt>
                                        </p:tgtEl>
                                        <p:attrNameLst>
                                          <p:attrName>style.visibility</p:attrName>
                                        </p:attrNameLst>
                                      </p:cBhvr>
                                      <p:to>
                                        <p:strVal val="visible"/>
                                      </p:to>
                                    </p:set>
                                    <p:animEffect filter="dissolve" transition="in">
                                      <p:cBhvr additive="repl">
                                        <p:cTn id="296" dur="500"/>
                                        <p:tgtEl>
                                          <p:spTgt spid="275">
                                            <p:txEl>
                                              <p:pRg st="3" end="3"/>
                                            </p:txEl>
                                          </p:spTgt>
                                        </p:tgtEl>
                                      </p:cBhvr>
                                    </p:animEffect>
                                  </p:childTnLst>
                                </p:cTn>
                              </p:par>
                              <p:par>
                                <p:cTn id="297" nodeType="withEffect" fill="hold" presetClass="entr" presetID="9">
                                  <p:stCondLst>
                                    <p:cond delay="0"/>
                                  </p:stCondLst>
                                  <p:childTnLst>
                                    <p:set>
                                      <p:cBhvr>
                                        <p:cTn id="298" dur="1" fill="hold">
                                          <p:stCondLst>
                                            <p:cond delay="0"/>
                                          </p:stCondLst>
                                        </p:cTn>
                                        <p:tgtEl>
                                          <p:spTgt spid="275">
                                            <p:txEl>
                                              <p:pRg st="4" end="4"/>
                                            </p:txEl>
                                          </p:spTgt>
                                        </p:tgtEl>
                                        <p:attrNameLst>
                                          <p:attrName>style.visibility</p:attrName>
                                        </p:attrNameLst>
                                      </p:cBhvr>
                                      <p:to>
                                        <p:strVal val="visible"/>
                                      </p:to>
                                    </p:set>
                                    <p:animEffect filter="dissolve" transition="in">
                                      <p:cBhvr additive="repl">
                                        <p:cTn id="299" dur="500"/>
                                        <p:tgtEl>
                                          <p:spTgt spid="275">
                                            <p:txEl>
                                              <p:pRg st="4" end="4"/>
                                            </p:txEl>
                                          </p:spTgt>
                                        </p:tgtEl>
                                      </p:cBhvr>
                                    </p:animEffect>
                                  </p:childTnLst>
                                </p:cTn>
                              </p:par>
                              <p:par>
                                <p:cTn id="300" nodeType="withEffect" fill="hold" presetClass="entr" presetID="9">
                                  <p:stCondLst>
                                    <p:cond delay="0"/>
                                  </p:stCondLst>
                                  <p:childTnLst>
                                    <p:set>
                                      <p:cBhvr>
                                        <p:cTn id="301" dur="1" fill="hold">
                                          <p:stCondLst>
                                            <p:cond delay="0"/>
                                          </p:stCondLst>
                                        </p:cTn>
                                        <p:tgtEl>
                                          <p:spTgt spid="277"/>
                                        </p:tgtEl>
                                        <p:attrNameLst>
                                          <p:attrName>style.visibility</p:attrName>
                                        </p:attrNameLst>
                                      </p:cBhvr>
                                      <p:to>
                                        <p:strVal val="visible"/>
                                      </p:to>
                                    </p:set>
                                    <p:animEffect filter="dissolve" transition="in">
                                      <p:cBhvr additive="repl">
                                        <p:cTn id="302" dur="500"/>
                                        <p:tgtEl>
                                          <p:spTgt spid="277"/>
                                        </p:tgtEl>
                                      </p:cBhvr>
                                    </p:animEffect>
                                  </p:childTnLst>
                                </p:cTn>
                              </p:par>
                            </p:childTnLst>
                          </p:cTn>
                        </p:par>
                      </p:childTnLst>
                    </p:cTn>
                  </p:par>
                  <p:par>
                    <p:cTn id="303" fill="hold">
                      <p:stCondLst>
                        <p:cond delay="indefinite"/>
                      </p:stCondLst>
                      <p:childTnLst>
                        <p:par>
                          <p:cTn id="304" fill="hold">
                            <p:stCondLst>
                              <p:cond delay="0"/>
                            </p:stCondLst>
                            <p:childTnLst>
                              <p:par>
                                <p:cTn id="305" nodeType="clickEffect" fill="hold" presetClass="entr" presetID="9">
                                  <p:stCondLst>
                                    <p:cond delay="0"/>
                                  </p:stCondLst>
                                  <p:childTnLst>
                                    <p:set>
                                      <p:cBhvr>
                                        <p:cTn id="306" dur="1" fill="hold">
                                          <p:stCondLst>
                                            <p:cond delay="0"/>
                                          </p:stCondLst>
                                        </p:cTn>
                                        <p:tgtEl>
                                          <p:spTgt spid="275">
                                            <p:txEl>
                                              <p:pRg st="6" end="6"/>
                                            </p:txEl>
                                          </p:spTgt>
                                        </p:tgtEl>
                                        <p:attrNameLst>
                                          <p:attrName>style.visibility</p:attrName>
                                        </p:attrNameLst>
                                      </p:cBhvr>
                                      <p:to>
                                        <p:strVal val="visible"/>
                                      </p:to>
                                    </p:set>
                                    <p:animEffect filter="dissolve" transition="in">
                                      <p:cBhvr additive="repl">
                                        <p:cTn id="307" dur="500"/>
                                        <p:tgtEl>
                                          <p:spTgt spid="275">
                                            <p:txEl>
                                              <p:pRg st="6" end="6"/>
                                            </p:txEl>
                                          </p:spTgt>
                                        </p:tgtEl>
                                      </p:cBhvr>
                                    </p:animEffect>
                                  </p:childTnLst>
                                </p:cTn>
                              </p:par>
                              <p:par>
                                <p:cTn id="308" nodeType="withEffect" fill="hold" presetClass="entr" presetID="9">
                                  <p:stCondLst>
                                    <p:cond delay="0"/>
                                  </p:stCondLst>
                                  <p:childTnLst>
                                    <p:set>
                                      <p:cBhvr>
                                        <p:cTn id="309" dur="1" fill="hold">
                                          <p:stCondLst>
                                            <p:cond delay="0"/>
                                          </p:stCondLst>
                                        </p:cTn>
                                        <p:tgtEl>
                                          <p:spTgt spid="276"/>
                                        </p:tgtEl>
                                        <p:attrNameLst>
                                          <p:attrName>style.visibility</p:attrName>
                                        </p:attrNameLst>
                                      </p:cBhvr>
                                      <p:to>
                                        <p:strVal val="visible"/>
                                      </p:to>
                                    </p:set>
                                    <p:animEffect filter="dissolve" transition="in">
                                      <p:cBhvr additive="repl">
                                        <p:cTn id="310" dur="500"/>
                                        <p:tgtEl>
                                          <p:spTgt spid="2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CustomShape 1"/>
          <p:cNvSpPr/>
          <p:nvPr/>
        </p:nvSpPr>
        <p:spPr>
          <a:xfrm>
            <a:off x="0" y="811440"/>
            <a:ext cx="9143640" cy="6046200"/>
          </a:xfrm>
          <a:prstGeom prst="rect">
            <a:avLst/>
          </a:prstGeom>
          <a:solidFill>
            <a:srgbClr val="990000"/>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9" name="TextShape 2"/>
          <p:cNvSpPr txBox="1"/>
          <p:nvPr/>
        </p:nvSpPr>
        <p:spPr>
          <a:xfrm>
            <a:off x="457200" y="2251080"/>
            <a:ext cx="8229240" cy="2284560"/>
          </a:xfrm>
          <a:prstGeom prst="rect">
            <a:avLst/>
          </a:prstGeom>
          <a:noFill/>
          <a:ln>
            <a:noFill/>
          </a:ln>
        </p:spPr>
        <p:txBody>
          <a:bodyPr anchor="ctr"/>
          <a:p>
            <a:pPr algn="ctr">
              <a:lnSpc>
                <a:spcPct val="100000"/>
              </a:lnSpc>
            </a:pPr>
            <a:r>
              <a:rPr b="0" lang="en-US" sz="4400" spc="-1" strike="noStrike">
                <a:solidFill>
                  <a:srgbClr val="ffffff"/>
                </a:solidFill>
                <a:latin typeface="Calibri"/>
              </a:rPr>
              <a:t>Lecture #12 extra</a:t>
            </a:r>
            <a:endParaRPr b="0" lang="en-US" sz="4400" spc="-1" strike="noStrike">
              <a:solidFill>
                <a:srgbClr val="000000"/>
              </a:solidFill>
              <a:latin typeface="Calibri"/>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TextShape 1"/>
          <p:cNvSpPr txBox="1"/>
          <p:nvPr/>
        </p:nvSpPr>
        <p:spPr>
          <a:xfrm>
            <a:off x="353160" y="-160200"/>
            <a:ext cx="8545680" cy="1142640"/>
          </a:xfrm>
          <a:prstGeom prst="rect">
            <a:avLst/>
          </a:prstGeom>
          <a:noFill/>
          <a:ln>
            <a:noFill/>
          </a:ln>
        </p:spPr>
        <p:txBody>
          <a:bodyPr anchor="ctr">
            <a:normAutofit/>
          </a:bodyPr>
          <a:p>
            <a:pPr algn="ctr">
              <a:lnSpc>
                <a:spcPct val="100000"/>
              </a:lnSpc>
            </a:pPr>
            <a:r>
              <a:rPr b="0" lang="en-US" sz="4200" spc="-1" strike="noStrike">
                <a:solidFill>
                  <a:srgbClr val="ffffff"/>
                </a:solidFill>
                <a:latin typeface="Calibri"/>
                <a:ea typeface="Calibri"/>
              </a:rPr>
              <a:t>The </a:t>
            </a:r>
            <a:r>
              <a:rPr b="0" lang="en-US" sz="4200" spc="-1" strike="noStrike">
                <a:solidFill>
                  <a:srgbClr val="ffffff"/>
                </a:solidFill>
                <a:latin typeface="Courier Regular"/>
                <a:ea typeface="Courier New"/>
              </a:rPr>
              <a:t>PriorityQueue</a:t>
            </a:r>
            <a:r>
              <a:rPr b="0" lang="en-US" sz="4400" spc="-1" strike="noStrike">
                <a:solidFill>
                  <a:srgbClr val="ffffff"/>
                </a:solidFill>
                <a:latin typeface="Calibri"/>
                <a:ea typeface="Calibri"/>
              </a:rPr>
              <a:t> class</a:t>
            </a:r>
            <a:endParaRPr b="0" lang="en-US" sz="4400" spc="-1" strike="noStrike">
              <a:solidFill>
                <a:srgbClr val="000000"/>
              </a:solidFill>
              <a:latin typeface="Calibri"/>
            </a:endParaRPr>
          </a:p>
        </p:txBody>
      </p:sp>
      <p:sp>
        <p:nvSpPr>
          <p:cNvPr id="281" name="CustomShape 2"/>
          <p:cNvSpPr/>
          <p:nvPr/>
        </p:nvSpPr>
        <p:spPr>
          <a:xfrm>
            <a:off x="143640" y="3839040"/>
            <a:ext cx="8842320" cy="2167200"/>
          </a:xfrm>
          <a:prstGeom prst="rect">
            <a:avLst/>
          </a:prstGeom>
          <a:noFill/>
          <a:ln>
            <a:noFill/>
          </a:ln>
        </p:spPr>
        <p:style>
          <a:lnRef idx="0"/>
          <a:fillRef idx="0"/>
          <a:effectRef idx="0"/>
          <a:fontRef idx="minor"/>
        </p:style>
        <p:txBody>
          <a:bodyPr>
            <a:normAutofit/>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Always keeps the highest-priority element at head</a:t>
            </a:r>
            <a:endParaRPr b="0" lang="en-US" sz="2400" spc="-1" strike="noStrike">
              <a:latin typeface="Arial"/>
            </a:endParaRPr>
          </a:p>
          <a:p>
            <a:pPr lvl="1" marL="743040" indent="-285480">
              <a:lnSpc>
                <a:spcPct val="100000"/>
              </a:lnSpc>
              <a:spcBef>
                <a:spcPts val="400"/>
              </a:spcBef>
              <a:buClr>
                <a:srgbClr val="000000"/>
              </a:buClr>
              <a:buFont typeface="Arial"/>
              <a:buChar char="–"/>
            </a:pPr>
            <a:r>
              <a:rPr b="1" lang="en-US" sz="2000" spc="-1" strike="noStrike">
                <a:solidFill>
                  <a:srgbClr val="000000"/>
                </a:solidFill>
                <a:latin typeface="Calibri"/>
                <a:ea typeface="Courier New"/>
              </a:rPr>
              <a:t>Note that the remaining elements are not necessarily ordered!</a:t>
            </a:r>
            <a:endParaRPr b="0" lang="en-US" sz="2000" spc="-1" strike="noStrike">
              <a:latin typeface="Arial"/>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ea typeface="Courier New"/>
              </a:rPr>
              <a:t>In a </a:t>
            </a:r>
            <a:r>
              <a:rPr b="0" lang="en-US" sz="2400" spc="-1" strike="noStrike">
                <a:solidFill>
                  <a:srgbClr val="00b050"/>
                </a:solidFill>
                <a:latin typeface="Courier Regular"/>
                <a:ea typeface="Courier New"/>
              </a:rPr>
              <a:t>PriorityQueue</a:t>
            </a:r>
            <a:r>
              <a:rPr b="0" lang="en-US" sz="2400" spc="-1" strike="noStrike">
                <a:solidFill>
                  <a:srgbClr val="000000"/>
                </a:solidFill>
                <a:latin typeface="Calibri"/>
                <a:ea typeface="Courier New"/>
              </a:rPr>
              <a:t>,</a:t>
            </a:r>
            <a:r>
              <a:rPr b="0" lang="en-US" sz="2400" spc="-1" strike="noStrike">
                <a:solidFill>
                  <a:srgbClr val="000000"/>
                </a:solidFill>
                <a:latin typeface="Calibri"/>
                <a:ea typeface="Courier New"/>
              </a:rPr>
              <a:t> the smallest element has highest priority</a:t>
            </a:r>
            <a:endParaRPr b="0" lang="en-US" sz="2400" spc="-1" strike="noStrike">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This is what is called a </a:t>
            </a:r>
            <a:r>
              <a:rPr b="1" lang="en-US" sz="2000" spc="-1" strike="noStrike">
                <a:solidFill>
                  <a:srgbClr val="000000"/>
                </a:solidFill>
                <a:latin typeface="Calibri"/>
                <a:ea typeface="Courier New"/>
              </a:rPr>
              <a:t>min-priority queue</a:t>
            </a:r>
            <a:endParaRPr b="0" lang="en-US" sz="2000" spc="-1" strike="noStrike">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A queue where larger means higher priority is a </a:t>
            </a:r>
            <a:r>
              <a:rPr b="1" lang="en-US" sz="2000" spc="-1" strike="noStrike">
                <a:solidFill>
                  <a:srgbClr val="000000"/>
                </a:solidFill>
                <a:latin typeface="Calibri"/>
                <a:ea typeface="Courier New"/>
              </a:rPr>
              <a:t>max-priority queue</a:t>
            </a:r>
            <a:endParaRPr b="0" lang="en-US" sz="2000" spc="-1" strike="noStrike">
              <a:latin typeface="Arial"/>
            </a:endParaRPr>
          </a:p>
        </p:txBody>
      </p:sp>
      <p:pic>
        <p:nvPicPr>
          <p:cNvPr id="282" name="Picture 6" descr=""/>
          <p:cNvPicPr/>
          <p:nvPr/>
        </p:nvPicPr>
        <p:blipFill>
          <a:blip r:embed="rId1"/>
          <a:stretch/>
        </p:blipFill>
        <p:spPr>
          <a:xfrm>
            <a:off x="3703320" y="1312920"/>
            <a:ext cx="1722960" cy="2178720"/>
          </a:xfrm>
          <a:prstGeom prst="rect">
            <a:avLst/>
          </a:prstGeom>
          <a:ln>
            <a:noFill/>
          </a:ln>
        </p:spPr>
      </p:pic>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TextShape 1"/>
          <p:cNvSpPr txBox="1"/>
          <p:nvPr/>
        </p:nvSpPr>
        <p:spPr>
          <a:xfrm>
            <a:off x="353160" y="-160200"/>
            <a:ext cx="8545680" cy="1142640"/>
          </a:xfrm>
          <a:prstGeom prst="rect">
            <a:avLst/>
          </a:prstGeom>
          <a:noFill/>
          <a:ln>
            <a:noFill/>
          </a:ln>
        </p:spPr>
        <p:txBody>
          <a:bodyPr anchor="ctr">
            <a:normAutofit/>
          </a:bodyPr>
          <a:p>
            <a:pPr algn="ctr">
              <a:lnSpc>
                <a:spcPct val="100000"/>
              </a:lnSpc>
            </a:pPr>
            <a:r>
              <a:rPr b="0" lang="en-US" sz="4200" spc="-1" strike="noStrike">
                <a:solidFill>
                  <a:srgbClr val="ffffff"/>
                </a:solidFill>
                <a:latin typeface="Calibri"/>
                <a:ea typeface="Calibri"/>
              </a:rPr>
              <a:t>The </a:t>
            </a:r>
            <a:r>
              <a:rPr b="0" lang="en-US" sz="4200" spc="-1" strike="noStrike">
                <a:solidFill>
                  <a:srgbClr val="ffffff"/>
                </a:solidFill>
                <a:latin typeface="Courier Regular"/>
                <a:ea typeface="Courier New"/>
              </a:rPr>
              <a:t>Comparable</a:t>
            </a:r>
            <a:r>
              <a:rPr b="0" lang="en-US" sz="4400" spc="-1" strike="noStrike">
                <a:solidFill>
                  <a:srgbClr val="ffffff"/>
                </a:solidFill>
                <a:latin typeface="Calibri"/>
                <a:ea typeface="Calibri"/>
              </a:rPr>
              <a:t> interface</a:t>
            </a:r>
            <a:endParaRPr b="0" lang="en-US" sz="4400" spc="-1" strike="noStrike">
              <a:solidFill>
                <a:srgbClr val="000000"/>
              </a:solidFill>
              <a:latin typeface="Calibri"/>
            </a:endParaRPr>
          </a:p>
        </p:txBody>
      </p:sp>
      <p:sp>
        <p:nvSpPr>
          <p:cNvPr id="284" name="CustomShape 2"/>
          <p:cNvSpPr/>
          <p:nvPr/>
        </p:nvSpPr>
        <p:spPr>
          <a:xfrm>
            <a:off x="259920" y="1012320"/>
            <a:ext cx="8638920" cy="5543280"/>
          </a:xfrm>
          <a:prstGeom prst="rect">
            <a:avLst/>
          </a:prstGeom>
          <a:noFill/>
          <a:ln>
            <a:noFill/>
          </a:ln>
        </p:spPr>
        <p:style>
          <a:lnRef idx="0"/>
          <a:fillRef idx="0"/>
          <a:effectRef idx="0"/>
          <a:fontRef idx="minor"/>
        </p:style>
        <p:txBody>
          <a:bodyPr>
            <a:normAutofit/>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ea typeface="Calibri"/>
              </a:rPr>
              <a:t>But how does the queue know the elements’ priorities?</a:t>
            </a:r>
            <a:endParaRPr b="0" lang="en-US" sz="2400" spc="-1" strike="noStrike">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ea typeface="Calibri"/>
              </a:rPr>
              <a:t>Queue elements should implement the </a:t>
            </a:r>
            <a:r>
              <a:rPr b="0" lang="en-US" sz="2000" spc="-1" strike="noStrike">
                <a:solidFill>
                  <a:srgbClr val="00b050"/>
                </a:solidFill>
                <a:latin typeface="Courier Regular"/>
                <a:ea typeface="Courier New"/>
              </a:rPr>
              <a:t>Comparable&lt;T&gt;</a:t>
            </a:r>
            <a:r>
              <a:rPr b="0" lang="en-US" sz="2000" spc="-1" strike="noStrike">
                <a:solidFill>
                  <a:srgbClr val="000000"/>
                </a:solidFill>
                <a:latin typeface="Calibri"/>
                <a:ea typeface="Courier New"/>
              </a:rPr>
              <a:t> interface</a:t>
            </a:r>
            <a:endParaRPr b="0" lang="en-US" sz="2000" spc="-1" strike="noStrike">
              <a:latin typeface="Arial"/>
            </a:endParaRPr>
          </a:p>
          <a:p>
            <a:pPr>
              <a:lnSpc>
                <a:spcPct val="100000"/>
              </a:lnSpc>
              <a:spcBef>
                <a:spcPts val="479"/>
              </a:spcBef>
            </a:pPr>
            <a:endParaRPr b="0" lang="en-US" sz="2000" spc="-1" strike="noStrike">
              <a:latin typeface="Arial"/>
            </a:endParaRPr>
          </a:p>
          <a:p>
            <a:pPr>
              <a:lnSpc>
                <a:spcPct val="100000"/>
              </a:lnSpc>
              <a:spcBef>
                <a:spcPts val="479"/>
              </a:spcBef>
            </a:pPr>
            <a:endParaRPr b="0" lang="en-US" sz="2000" spc="-1" strike="noStrike">
              <a:latin typeface="Arial"/>
            </a:endParaRPr>
          </a:p>
          <a:p>
            <a:pPr>
              <a:lnSpc>
                <a:spcPct val="100000"/>
              </a:lnSpc>
              <a:spcBef>
                <a:spcPts val="479"/>
              </a:spcBef>
            </a:pPr>
            <a:endParaRPr b="0" lang="en-US" sz="2000" spc="-1" strike="noStrike">
              <a:latin typeface="Arial"/>
            </a:endParaRPr>
          </a:p>
          <a:p>
            <a:pPr>
              <a:lnSpc>
                <a:spcPct val="100000"/>
              </a:lnSpc>
              <a:spcBef>
                <a:spcPts val="479"/>
              </a:spcBef>
            </a:pPr>
            <a:endParaRPr b="0" lang="en-US" sz="2000" spc="-1" strike="noStrike">
              <a:latin typeface="Arial"/>
            </a:endParaRPr>
          </a:p>
          <a:p>
            <a:pPr marL="343080" indent="-342720">
              <a:lnSpc>
                <a:spcPct val="100000"/>
              </a:lnSpc>
              <a:spcBef>
                <a:spcPts val="479"/>
              </a:spcBef>
              <a:buClr>
                <a:srgbClr val="000000"/>
              </a:buClr>
              <a:buFont typeface="Arial"/>
              <a:buChar char="•"/>
            </a:pPr>
            <a:r>
              <a:rPr b="0" lang="en-US" sz="2200" spc="-1" strike="noStrike">
                <a:solidFill>
                  <a:srgbClr val="000000"/>
                </a:solidFill>
                <a:latin typeface="Courier Regular"/>
                <a:ea typeface="Courier New"/>
              </a:rPr>
              <a:t>compareTo()</a:t>
            </a:r>
            <a:r>
              <a:rPr b="0" lang="en-US" sz="2400" spc="-1" strike="noStrike">
                <a:solidFill>
                  <a:srgbClr val="000000"/>
                </a:solidFill>
                <a:latin typeface="Calibri"/>
                <a:ea typeface="Courier New"/>
              </a:rPr>
              <a:t> must return a negative integer if the </a:t>
            </a:r>
            <a:r>
              <a:rPr b="0" lang="en-US" sz="2400" spc="-1" strike="noStrike">
                <a:solidFill>
                  <a:srgbClr val="0000ff"/>
                </a:solidFill>
                <a:latin typeface="Courier New"/>
                <a:ea typeface="Courier New"/>
              </a:rPr>
              <a:t>this</a:t>
            </a:r>
            <a:r>
              <a:rPr b="0" lang="en-US" sz="2400" spc="-1" strike="noStrike">
                <a:solidFill>
                  <a:srgbClr val="000000"/>
                </a:solidFill>
                <a:latin typeface="Calibri"/>
                <a:ea typeface="Courier New"/>
              </a:rPr>
              <a:t> object is “smaller” than the argument </a:t>
            </a:r>
            <a:r>
              <a:rPr b="0" lang="en-US" sz="2400" spc="-1" strike="noStrike">
                <a:solidFill>
                  <a:srgbClr val="000000"/>
                </a:solidFill>
                <a:latin typeface="Courier New"/>
                <a:ea typeface="Courier New"/>
              </a:rPr>
              <a:t>o</a:t>
            </a:r>
            <a:r>
              <a:rPr b="0" lang="en-US" sz="2400" spc="-1" strike="noStrike">
                <a:solidFill>
                  <a:srgbClr val="000000"/>
                </a:solidFill>
                <a:latin typeface="Calibri"/>
                <a:ea typeface="Courier New"/>
              </a:rPr>
              <a:t>, zero if it is equal, and a positive integer if it is “larger” than o</a:t>
            </a:r>
            <a:endParaRPr b="0" lang="en-US" sz="2400" spc="-1" strike="noStrike">
              <a:latin typeface="Arial"/>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ea typeface="Courier New"/>
              </a:rPr>
              <a:t>The order thus established is known as the </a:t>
            </a:r>
            <a:r>
              <a:rPr b="1" lang="en-US" sz="2400" spc="-1" strike="noStrike">
                <a:solidFill>
                  <a:srgbClr val="000000"/>
                </a:solidFill>
                <a:latin typeface="Calibri"/>
                <a:ea typeface="Courier New"/>
              </a:rPr>
              <a:t>natural order</a:t>
            </a:r>
            <a:endParaRPr b="0" lang="en-US" sz="2400" spc="-1" strike="noStrike">
              <a:latin typeface="Arial"/>
            </a:endParaRPr>
          </a:p>
        </p:txBody>
      </p:sp>
      <p:pic>
        <p:nvPicPr>
          <p:cNvPr id="285" name="Picture 3" descr=""/>
          <p:cNvPicPr/>
          <p:nvPr/>
        </p:nvPicPr>
        <p:blipFill>
          <a:blip r:embed="rId1"/>
          <a:stretch/>
        </p:blipFill>
        <p:spPr>
          <a:xfrm>
            <a:off x="3000600" y="2174040"/>
            <a:ext cx="3250800" cy="1345680"/>
          </a:xfrm>
          <a:prstGeom prst="rect">
            <a:avLst/>
          </a:prstGeom>
          <a:ln>
            <a:noFill/>
          </a:ln>
        </p:spPr>
      </p:pic>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TextShape 1"/>
          <p:cNvSpPr txBox="1"/>
          <p:nvPr/>
        </p:nvSpPr>
        <p:spPr>
          <a:xfrm>
            <a:off x="210960" y="-183600"/>
            <a:ext cx="8721360" cy="1142640"/>
          </a:xfrm>
          <a:prstGeom prst="rect">
            <a:avLst/>
          </a:prstGeom>
          <a:noFill/>
          <a:ln>
            <a:noFill/>
          </a:ln>
        </p:spPr>
        <p:txBody>
          <a:bodyPr anchor="ctr">
            <a:normAutofit/>
          </a:bodyPr>
          <a:p>
            <a:pPr algn="ctr">
              <a:lnSpc>
                <a:spcPct val="100000"/>
              </a:lnSpc>
            </a:pPr>
            <a:r>
              <a:rPr b="0" lang="en-US" sz="4200" spc="-1" strike="noStrike">
                <a:solidFill>
                  <a:srgbClr val="ffffff"/>
                </a:solidFill>
                <a:latin typeface="Courier Regular"/>
                <a:ea typeface="Courier New"/>
              </a:rPr>
              <a:t>PriorityQueue</a:t>
            </a:r>
            <a:r>
              <a:rPr b="0" lang="en-US" sz="4400" spc="-1" strike="noStrike">
                <a:solidFill>
                  <a:srgbClr val="ffffff"/>
                </a:solidFill>
                <a:latin typeface="Calibri"/>
                <a:ea typeface="Calibri"/>
              </a:rPr>
              <a:t> and </a:t>
            </a:r>
            <a:r>
              <a:rPr b="0" lang="en-US" sz="4400" spc="-1" strike="noStrike">
                <a:solidFill>
                  <a:srgbClr val="ffffff"/>
                </a:solidFill>
                <a:latin typeface="Courier Regular"/>
                <a:ea typeface="Courier New"/>
              </a:rPr>
              <a:t>Comparable</a:t>
            </a:r>
            <a:r>
              <a:rPr b="0" lang="en-US" sz="4400" spc="-1" strike="noStrike">
                <a:solidFill>
                  <a:srgbClr val="ffffff"/>
                </a:solidFill>
                <a:latin typeface="Calibri"/>
                <a:ea typeface="Calibri"/>
              </a:rPr>
              <a:t> </a:t>
            </a:r>
            <a:endParaRPr b="0" lang="en-US" sz="4400" spc="-1" strike="noStrike">
              <a:solidFill>
                <a:srgbClr val="000000"/>
              </a:solidFill>
              <a:latin typeface="Calibri"/>
            </a:endParaRPr>
          </a:p>
        </p:txBody>
      </p:sp>
      <p:sp>
        <p:nvSpPr>
          <p:cNvPr id="287" name="CustomShape 2"/>
          <p:cNvSpPr/>
          <p:nvPr/>
        </p:nvSpPr>
        <p:spPr>
          <a:xfrm>
            <a:off x="177480" y="1284120"/>
            <a:ext cx="8897040" cy="4266720"/>
          </a:xfrm>
          <a:prstGeom prst="rect">
            <a:avLst/>
          </a:prstGeom>
          <a:noFill/>
          <a:ln>
            <a:noFill/>
          </a:ln>
        </p:spPr>
        <p:style>
          <a:lnRef idx="0"/>
          <a:fillRef idx="0"/>
          <a:effectRef idx="0"/>
          <a:fontRef idx="minor"/>
        </p:style>
        <p:txBody>
          <a:bodyPr>
            <a:normAutofit/>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Many common classes implement the </a:t>
            </a:r>
            <a:r>
              <a:rPr b="0" lang="en-US" sz="2400" spc="-1" strike="noStrike">
                <a:solidFill>
                  <a:srgbClr val="00b050"/>
                </a:solidFill>
                <a:latin typeface="Courier Regular"/>
                <a:ea typeface="Courier New"/>
              </a:rPr>
              <a:t>Comparable</a:t>
            </a:r>
            <a:r>
              <a:rPr b="0" lang="en-US" sz="2400" spc="-1" strike="noStrike">
                <a:solidFill>
                  <a:srgbClr val="000000"/>
                </a:solidFill>
                <a:latin typeface="Calibri"/>
                <a:ea typeface="Courier New"/>
              </a:rPr>
              <a:t> interface</a:t>
            </a:r>
            <a:endParaRPr b="0" lang="en-US" sz="2400" spc="-1" strike="noStrike">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E.g. </a:t>
            </a:r>
            <a:r>
              <a:rPr b="0" lang="en-US" sz="2000" spc="-1" strike="noStrike">
                <a:solidFill>
                  <a:srgbClr val="00b050"/>
                </a:solidFill>
                <a:latin typeface="Courier Regular"/>
                <a:ea typeface="Courier New"/>
              </a:rPr>
              <a:t>String</a:t>
            </a:r>
            <a:r>
              <a:rPr b="0" lang="en-US" sz="2000" spc="-1" strike="noStrike">
                <a:solidFill>
                  <a:srgbClr val="000000"/>
                </a:solidFill>
                <a:latin typeface="Calibri"/>
                <a:ea typeface="Courier New"/>
              </a:rPr>
              <a:t>, </a:t>
            </a:r>
            <a:r>
              <a:rPr b="0" lang="en-US" sz="2000" spc="-1" strike="noStrike">
                <a:solidFill>
                  <a:srgbClr val="00b050"/>
                </a:solidFill>
                <a:latin typeface="Courier Regular"/>
                <a:ea typeface="Courier New"/>
              </a:rPr>
              <a:t>Date</a:t>
            </a:r>
            <a:r>
              <a:rPr b="0" lang="en-US" sz="2000" spc="-1" strike="noStrike">
                <a:solidFill>
                  <a:srgbClr val="000000"/>
                </a:solidFill>
                <a:latin typeface="Calibri"/>
                <a:ea typeface="Courier New"/>
              </a:rPr>
              <a:t>, wrapper classes like </a:t>
            </a:r>
            <a:r>
              <a:rPr b="0" lang="en-US" sz="2000" spc="-1" strike="noStrike">
                <a:solidFill>
                  <a:srgbClr val="00b050"/>
                </a:solidFill>
                <a:latin typeface="Courier Regular"/>
                <a:ea typeface="Courier New"/>
              </a:rPr>
              <a:t>Integer</a:t>
            </a:r>
            <a:r>
              <a:rPr b="0" lang="en-US" sz="2000" spc="-1" strike="noStrike">
                <a:solidFill>
                  <a:srgbClr val="000000"/>
                </a:solidFill>
                <a:latin typeface="Calibri"/>
                <a:ea typeface="Courier New"/>
              </a:rPr>
              <a:t>, </a:t>
            </a:r>
            <a:r>
              <a:rPr b="0" lang="en-US" sz="2000" spc="-1" strike="noStrike">
                <a:solidFill>
                  <a:srgbClr val="00b050"/>
                </a:solidFill>
                <a:latin typeface="Courier Regular"/>
                <a:ea typeface="Courier New"/>
              </a:rPr>
              <a:t>Long</a:t>
            </a:r>
            <a:r>
              <a:rPr b="0" lang="en-US" sz="2000" spc="-1" strike="noStrike">
                <a:solidFill>
                  <a:srgbClr val="000000"/>
                </a:solidFill>
                <a:latin typeface="Calibri"/>
                <a:ea typeface="Courier New"/>
              </a:rPr>
              <a:t> and </a:t>
            </a:r>
            <a:r>
              <a:rPr b="0" lang="en-US" sz="2000" spc="-1" strike="noStrike">
                <a:solidFill>
                  <a:srgbClr val="00b050"/>
                </a:solidFill>
                <a:latin typeface="Courier Regular"/>
                <a:ea typeface="Courier New"/>
              </a:rPr>
              <a:t>Double</a:t>
            </a:r>
            <a:endParaRPr b="0" lang="en-US" sz="2000" spc="-1" strike="noStrike">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When in doubt, </a:t>
            </a:r>
            <a:r>
              <a:rPr b="0" lang="en-US" sz="2000" spc="-1" strike="sngStrike">
                <a:solidFill>
                  <a:srgbClr val="000000"/>
                </a:solidFill>
                <a:latin typeface="Calibri"/>
                <a:ea typeface="Courier New"/>
              </a:rPr>
              <a:t>flat out</a:t>
            </a:r>
            <a:r>
              <a:rPr b="0" lang="en-US" sz="2000" spc="-1" strike="noStrike">
                <a:solidFill>
                  <a:srgbClr val="000000"/>
                </a:solidFill>
                <a:latin typeface="Calibri"/>
                <a:ea typeface="Courier New"/>
              </a:rPr>
              <a:t> consult the Javadoc</a:t>
            </a:r>
            <a:endParaRPr b="0" lang="en-US" sz="2000" spc="-1" strike="noStrike">
              <a:latin typeface="Arial"/>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ea typeface="Courier New"/>
              </a:rPr>
              <a:t>Using a non-</a:t>
            </a:r>
            <a:r>
              <a:rPr b="0" lang="en-US" sz="2400" spc="-1" strike="noStrike">
                <a:solidFill>
                  <a:srgbClr val="00b050"/>
                </a:solidFill>
                <a:latin typeface="Courier Regular"/>
                <a:ea typeface="Courier New"/>
              </a:rPr>
              <a:t>Comparable</a:t>
            </a:r>
            <a:r>
              <a:rPr b="0" lang="en-US" sz="2400" spc="-1" strike="noStrike">
                <a:solidFill>
                  <a:srgbClr val="000000"/>
                </a:solidFill>
                <a:latin typeface="Calibri"/>
                <a:ea typeface="Courier New"/>
              </a:rPr>
              <a:t> class will result in a </a:t>
            </a:r>
            <a:r>
              <a:rPr b="0" lang="en-US" sz="2400" spc="-1" strike="noStrike">
                <a:solidFill>
                  <a:srgbClr val="00b050"/>
                </a:solidFill>
                <a:latin typeface="Courier Regular"/>
                <a:ea typeface="Courier New"/>
              </a:rPr>
              <a:t>ClassCastExcception</a:t>
            </a:r>
            <a:r>
              <a:rPr b="0" lang="en-US" sz="2400" spc="-1" strike="noStrike">
                <a:solidFill>
                  <a:srgbClr val="000000"/>
                </a:solidFill>
                <a:latin typeface="Calibri"/>
                <a:ea typeface="Calibri"/>
              </a:rPr>
              <a:t> when </a:t>
            </a:r>
            <a:r>
              <a:rPr b="0" lang="en-US" sz="2400" spc="-1" strike="noStrike">
                <a:solidFill>
                  <a:srgbClr val="00b050"/>
                </a:solidFill>
                <a:latin typeface="Courier Regular"/>
                <a:ea typeface="Courier New"/>
              </a:rPr>
              <a:t>PriorityQueue</a:t>
            </a:r>
            <a:r>
              <a:rPr b="0" lang="en-US" sz="2400" spc="-1" strike="noStrike">
                <a:solidFill>
                  <a:srgbClr val="000000"/>
                </a:solidFill>
                <a:latin typeface="Calibri"/>
                <a:ea typeface="Calibri"/>
              </a:rPr>
              <a:t> attempts to cast the elements to </a:t>
            </a:r>
            <a:r>
              <a:rPr b="0" lang="en-US" sz="2400" spc="-1" strike="noStrike">
                <a:solidFill>
                  <a:srgbClr val="00b050"/>
                </a:solidFill>
                <a:latin typeface="Courier Regular"/>
                <a:ea typeface="Courier New"/>
              </a:rPr>
              <a:t>Comparable</a:t>
            </a:r>
            <a:r>
              <a:rPr b="0" lang="en-US" sz="2400" spc="-1" strike="noStrike">
                <a:solidFill>
                  <a:srgbClr val="000000"/>
                </a:solidFill>
                <a:latin typeface="Calibri"/>
                <a:ea typeface="Calibri"/>
              </a:rPr>
              <a:t> in order to compare them</a:t>
            </a:r>
            <a:endParaRPr b="0" lang="en-US" sz="2400" spc="-1" strike="noStrike">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ea typeface="Calibri"/>
              </a:rPr>
              <a:t>Happens when the 2</a:t>
            </a:r>
            <a:r>
              <a:rPr b="0" lang="en-US" sz="2000" spc="-1" strike="noStrike" baseline="30000">
                <a:solidFill>
                  <a:srgbClr val="000000"/>
                </a:solidFill>
                <a:latin typeface="Calibri"/>
                <a:ea typeface="Calibri"/>
              </a:rPr>
              <a:t>nd</a:t>
            </a:r>
            <a:r>
              <a:rPr b="0" lang="en-US" sz="2000" spc="-1" strike="noStrike">
                <a:solidFill>
                  <a:srgbClr val="000000"/>
                </a:solidFill>
                <a:latin typeface="Calibri"/>
                <a:ea typeface="Calibri"/>
              </a:rPr>
              <a:t> element is added to the queue!</a:t>
            </a:r>
            <a:endParaRPr b="0" lang="en-US" sz="2000" spc="-1" strike="noStrike">
              <a:latin typeface="Arial"/>
            </a:endParaRPr>
          </a:p>
        </p:txBody>
      </p:sp>
    </p:spTree>
  </p:cSld>
  <p:timing>
    <p:tnLst>
      <p:par>
        <p:cTn id="311" dur="indefinite" restart="never" nodeType="tmRoot">
          <p:childTnLst>
            <p:seq>
              <p:cTn id="312" dur="indefinite" nodeType="mainSeq">
                <p:childTnLst>
                  <p:par>
                    <p:cTn id="313" fill="hold">
                      <p:stCondLst>
                        <p:cond delay="indefinite"/>
                      </p:stCondLst>
                      <p:childTnLst>
                        <p:par>
                          <p:cTn id="314" fill="hold">
                            <p:stCondLst>
                              <p:cond delay="0"/>
                            </p:stCondLst>
                            <p:childTnLst>
                              <p:par>
                                <p:cTn id="315" nodeType="clickEffect" fill="hold" presetClass="entr" presetID="9">
                                  <p:stCondLst>
                                    <p:cond delay="0"/>
                                  </p:stCondLst>
                                  <p:childTnLst>
                                    <p:set>
                                      <p:cBhvr>
                                        <p:cTn id="316" dur="1" fill="hold">
                                          <p:stCondLst>
                                            <p:cond delay="0"/>
                                          </p:stCondLst>
                                        </p:cTn>
                                        <p:tgtEl>
                                          <p:spTgt spid="287">
                                            <p:txEl>
                                              <p:pRg st="0" end="0"/>
                                            </p:txEl>
                                          </p:spTgt>
                                        </p:tgtEl>
                                        <p:attrNameLst>
                                          <p:attrName>style.visibility</p:attrName>
                                        </p:attrNameLst>
                                      </p:cBhvr>
                                      <p:to>
                                        <p:strVal val="visible"/>
                                      </p:to>
                                    </p:set>
                                    <p:animEffect filter="dissolve" transition="in">
                                      <p:cBhvr additive="repl">
                                        <p:cTn id="317" dur="500"/>
                                        <p:tgtEl>
                                          <p:spTgt spid="287">
                                            <p:txEl>
                                              <p:pRg st="0" end="0"/>
                                            </p:txEl>
                                          </p:spTgt>
                                        </p:tgtEl>
                                      </p:cBhvr>
                                    </p:animEffect>
                                  </p:childTnLst>
                                </p:cTn>
                              </p:par>
                              <p:par>
                                <p:cTn id="318" nodeType="withEffect" fill="hold" presetClass="entr" presetID="9">
                                  <p:stCondLst>
                                    <p:cond delay="0"/>
                                  </p:stCondLst>
                                  <p:childTnLst>
                                    <p:set>
                                      <p:cBhvr>
                                        <p:cTn id="319" dur="1" fill="hold">
                                          <p:stCondLst>
                                            <p:cond delay="0"/>
                                          </p:stCondLst>
                                        </p:cTn>
                                        <p:tgtEl>
                                          <p:spTgt spid="287">
                                            <p:txEl>
                                              <p:pRg st="1" end="1"/>
                                            </p:txEl>
                                          </p:spTgt>
                                        </p:tgtEl>
                                        <p:attrNameLst>
                                          <p:attrName>style.visibility</p:attrName>
                                        </p:attrNameLst>
                                      </p:cBhvr>
                                      <p:to>
                                        <p:strVal val="visible"/>
                                      </p:to>
                                    </p:set>
                                    <p:animEffect filter="dissolve" transition="in">
                                      <p:cBhvr additive="repl">
                                        <p:cTn id="320" dur="500"/>
                                        <p:tgtEl>
                                          <p:spTgt spid="287">
                                            <p:txEl>
                                              <p:pRg st="1" end="1"/>
                                            </p:txEl>
                                          </p:spTgt>
                                        </p:tgtEl>
                                      </p:cBhvr>
                                    </p:animEffect>
                                  </p:childTnLst>
                                </p:cTn>
                              </p:par>
                              <p:par>
                                <p:cTn id="321" nodeType="withEffect" fill="hold" presetClass="entr" presetID="9">
                                  <p:stCondLst>
                                    <p:cond delay="0"/>
                                  </p:stCondLst>
                                  <p:childTnLst>
                                    <p:set>
                                      <p:cBhvr>
                                        <p:cTn id="322" dur="1" fill="hold">
                                          <p:stCondLst>
                                            <p:cond delay="0"/>
                                          </p:stCondLst>
                                        </p:cTn>
                                        <p:tgtEl>
                                          <p:spTgt spid="287">
                                            <p:txEl>
                                              <p:pRg st="2" end="2"/>
                                            </p:txEl>
                                          </p:spTgt>
                                        </p:tgtEl>
                                        <p:attrNameLst>
                                          <p:attrName>style.visibility</p:attrName>
                                        </p:attrNameLst>
                                      </p:cBhvr>
                                      <p:to>
                                        <p:strVal val="visible"/>
                                      </p:to>
                                    </p:set>
                                    <p:animEffect filter="dissolve" transition="in">
                                      <p:cBhvr additive="repl">
                                        <p:cTn id="323" dur="500"/>
                                        <p:tgtEl>
                                          <p:spTgt spid="287">
                                            <p:txEl>
                                              <p:pRg st="2" end="2"/>
                                            </p:txEl>
                                          </p:spTgt>
                                        </p:tgtEl>
                                      </p:cBhvr>
                                    </p:animEffect>
                                  </p:childTnLst>
                                </p:cTn>
                              </p:par>
                            </p:childTnLst>
                          </p:cTn>
                        </p:par>
                      </p:childTnLst>
                    </p:cTn>
                  </p:par>
                  <p:par>
                    <p:cTn id="324" fill="hold">
                      <p:stCondLst>
                        <p:cond delay="indefinite"/>
                      </p:stCondLst>
                      <p:childTnLst>
                        <p:par>
                          <p:cTn id="325" fill="hold">
                            <p:stCondLst>
                              <p:cond delay="0"/>
                            </p:stCondLst>
                            <p:childTnLst>
                              <p:par>
                                <p:cTn id="326" nodeType="clickEffect" fill="hold" presetClass="entr" presetID="9">
                                  <p:stCondLst>
                                    <p:cond delay="0"/>
                                  </p:stCondLst>
                                  <p:childTnLst>
                                    <p:set>
                                      <p:cBhvr>
                                        <p:cTn id="327" dur="1" fill="hold">
                                          <p:stCondLst>
                                            <p:cond delay="0"/>
                                          </p:stCondLst>
                                        </p:cTn>
                                        <p:tgtEl>
                                          <p:spTgt spid="287">
                                            <p:txEl>
                                              <p:pRg st="3" end="3"/>
                                            </p:txEl>
                                          </p:spTgt>
                                        </p:tgtEl>
                                        <p:attrNameLst>
                                          <p:attrName>style.visibility</p:attrName>
                                        </p:attrNameLst>
                                      </p:cBhvr>
                                      <p:to>
                                        <p:strVal val="visible"/>
                                      </p:to>
                                    </p:set>
                                    <p:animEffect filter="dissolve" transition="in">
                                      <p:cBhvr additive="repl">
                                        <p:cTn id="328" dur="500"/>
                                        <p:tgtEl>
                                          <p:spTgt spid="287">
                                            <p:txEl>
                                              <p:pRg st="3" end="3"/>
                                            </p:txEl>
                                          </p:spTgt>
                                        </p:tgtEl>
                                      </p:cBhvr>
                                    </p:animEffect>
                                  </p:childTnLst>
                                </p:cTn>
                              </p:par>
                            </p:childTnLst>
                          </p:cTn>
                        </p:par>
                      </p:childTnLst>
                    </p:cTn>
                  </p:par>
                  <p:par>
                    <p:cTn id="329" fill="hold">
                      <p:stCondLst>
                        <p:cond delay="indefinite"/>
                      </p:stCondLst>
                      <p:childTnLst>
                        <p:par>
                          <p:cTn id="330" fill="hold">
                            <p:stCondLst>
                              <p:cond delay="0"/>
                            </p:stCondLst>
                            <p:childTnLst>
                              <p:par>
                                <p:cTn id="331" nodeType="clickEffect" fill="hold" presetClass="entr" presetID="9">
                                  <p:stCondLst>
                                    <p:cond delay="0"/>
                                  </p:stCondLst>
                                  <p:childTnLst>
                                    <p:set>
                                      <p:cBhvr>
                                        <p:cTn id="332" dur="1" fill="hold">
                                          <p:stCondLst>
                                            <p:cond delay="0"/>
                                          </p:stCondLst>
                                        </p:cTn>
                                        <p:tgtEl>
                                          <p:spTgt spid="287">
                                            <p:txEl>
                                              <p:pRg st="4" end="4"/>
                                            </p:txEl>
                                          </p:spTgt>
                                        </p:tgtEl>
                                        <p:attrNameLst>
                                          <p:attrName>style.visibility</p:attrName>
                                        </p:attrNameLst>
                                      </p:cBhvr>
                                      <p:to>
                                        <p:strVal val="visible"/>
                                      </p:to>
                                    </p:set>
                                    <p:animEffect filter="dissolve" transition="in">
                                      <p:cBhvr additive="repl">
                                        <p:cTn id="333" dur="500"/>
                                        <p:tgtEl>
                                          <p:spTgt spid="287">
                                            <p:txEl>
                                              <p:pRg st="4" end="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TextShape 1"/>
          <p:cNvSpPr txBox="1"/>
          <p:nvPr/>
        </p:nvSpPr>
        <p:spPr>
          <a:xfrm>
            <a:off x="353160" y="-160200"/>
            <a:ext cx="8545680" cy="1142640"/>
          </a:xfrm>
          <a:prstGeom prst="rect">
            <a:avLst/>
          </a:prstGeom>
          <a:noFill/>
          <a:ln>
            <a:noFill/>
          </a:ln>
        </p:spPr>
        <p:txBody>
          <a:bodyPr anchor="ctr">
            <a:normAutofit/>
          </a:bodyPr>
          <a:p>
            <a:pPr algn="ctr">
              <a:lnSpc>
                <a:spcPct val="100000"/>
              </a:lnSpc>
            </a:pPr>
            <a:r>
              <a:rPr b="0" lang="en-US" sz="4200" spc="-1" strike="noStrike">
                <a:solidFill>
                  <a:srgbClr val="ffffff"/>
                </a:solidFill>
                <a:latin typeface="Courier Regular"/>
                <a:ea typeface="Courier New"/>
              </a:rPr>
              <a:t>PriorityQueue</a:t>
            </a:r>
            <a:r>
              <a:rPr b="0" lang="en-US" sz="4200" spc="-1" strike="noStrike">
                <a:solidFill>
                  <a:srgbClr val="ffffff"/>
                </a:solidFill>
                <a:latin typeface="Calibri"/>
                <a:ea typeface="Calibri"/>
              </a:rPr>
              <a:t>: in-class</a:t>
            </a:r>
            <a:r>
              <a:rPr b="0" lang="en-US" sz="4400" spc="-1" strike="noStrike">
                <a:solidFill>
                  <a:srgbClr val="ffffff"/>
                </a:solidFill>
                <a:latin typeface="Calibri"/>
                <a:ea typeface="Calibri"/>
              </a:rPr>
              <a:t> exercise</a:t>
            </a:r>
            <a:endParaRPr b="0" lang="en-US" sz="4400" spc="-1" strike="noStrike">
              <a:solidFill>
                <a:srgbClr val="000000"/>
              </a:solidFill>
              <a:latin typeface="Calibri"/>
            </a:endParaRPr>
          </a:p>
        </p:txBody>
      </p:sp>
      <p:sp>
        <p:nvSpPr>
          <p:cNvPr id="289" name="CustomShape 2"/>
          <p:cNvSpPr/>
          <p:nvPr/>
        </p:nvSpPr>
        <p:spPr>
          <a:xfrm>
            <a:off x="353160" y="1031400"/>
            <a:ext cx="8545680" cy="3583800"/>
          </a:xfrm>
          <a:prstGeom prst="rect">
            <a:avLst/>
          </a:prstGeom>
          <a:noFill/>
          <a:ln>
            <a:noFill/>
          </a:ln>
        </p:spPr>
        <p:style>
          <a:lnRef idx="0"/>
          <a:fillRef idx="0"/>
          <a:effectRef idx="0"/>
          <a:fontRef idx="minor"/>
        </p:style>
        <p:txBody>
          <a:bodyPr>
            <a:normAutofit/>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Use a priority queue to sort an array of </a:t>
            </a:r>
            <a:r>
              <a:rPr b="0" lang="en-US" sz="2400" spc="-1" strike="noStrike">
                <a:solidFill>
                  <a:srgbClr val="00b050"/>
                </a:solidFill>
                <a:latin typeface="Courier New"/>
              </a:rPr>
              <a:t>String</a:t>
            </a:r>
            <a:r>
              <a:rPr b="0" lang="en-US" sz="2400" spc="-1" strike="noStrike">
                <a:solidFill>
                  <a:srgbClr val="000000"/>
                </a:solidFill>
                <a:latin typeface="Calibri"/>
              </a:rPr>
              <a:t>s alphabetically</a:t>
            </a:r>
            <a:endParaRPr b="0" lang="en-US" sz="2400" spc="-1" strike="noStrike">
              <a:latin typeface="Arial"/>
            </a:endParaRPr>
          </a:p>
          <a:p>
            <a:pPr>
              <a:lnSpc>
                <a:spcPct val="100000"/>
              </a:lnSpc>
              <a:spcBef>
                <a:spcPts val="400"/>
              </a:spcBef>
            </a:pPr>
            <a:r>
              <a:rPr b="0" lang="en-US" sz="2000" spc="-1" strike="noStrike">
                <a:solidFill>
                  <a:srgbClr val="000000"/>
                </a:solidFill>
                <a:latin typeface="Courier Regular"/>
                <a:ea typeface="Courier New"/>
              </a:rPr>
              <a:t>  </a:t>
            </a:r>
            <a:endParaRPr b="0" lang="en-US" sz="2000" spc="-1" strike="noStrike">
              <a:latin typeface="Arial"/>
            </a:endParaRPr>
          </a:p>
          <a:p>
            <a:pPr>
              <a:lnSpc>
                <a:spcPct val="100000"/>
              </a:lnSpc>
              <a:spcBef>
                <a:spcPts val="400"/>
              </a:spcBef>
            </a:pPr>
            <a:r>
              <a:rPr b="0" lang="en-US" sz="2000" spc="-1" strike="noStrike">
                <a:solidFill>
                  <a:srgbClr val="000000"/>
                </a:solidFill>
                <a:latin typeface="Courier Regular"/>
                <a:ea typeface="Courier New"/>
              </a:rPr>
              <a:t>  </a:t>
            </a:r>
            <a:r>
              <a:rPr b="0" lang="en-US" sz="2000" spc="-1" strike="noStrike">
                <a:solidFill>
                  <a:srgbClr val="00b050"/>
                </a:solidFill>
                <a:latin typeface="Courier Regular"/>
                <a:ea typeface="Courier New"/>
              </a:rPr>
              <a:t>String</a:t>
            </a:r>
            <a:r>
              <a:rPr b="0" lang="en-US" sz="2000" spc="-1" strike="noStrike">
                <a:solidFill>
                  <a:srgbClr val="000000"/>
                </a:solidFill>
                <a:latin typeface="Courier Regular"/>
                <a:ea typeface="Courier New"/>
              </a:rPr>
              <a:t>[] sa = {"Jay", "Alice", "Melvor", "Erica"};</a:t>
            </a:r>
            <a:endParaRPr b="0" lang="en-US" sz="2000" spc="-1" strike="noStrike">
              <a:latin typeface="Arial"/>
            </a:endParaRPr>
          </a:p>
          <a:p>
            <a:pPr>
              <a:lnSpc>
                <a:spcPct val="100000"/>
              </a:lnSpc>
              <a:spcBef>
                <a:spcPts val="400"/>
              </a:spcBef>
            </a:pPr>
            <a:endParaRPr b="0" lang="en-US" sz="2000" spc="-1" strike="noStrike">
              <a:latin typeface="Arial"/>
            </a:endParaRPr>
          </a:p>
          <a:p>
            <a:pPr>
              <a:lnSpc>
                <a:spcPct val="100000"/>
              </a:lnSpc>
              <a:spcBef>
                <a:spcPts val="400"/>
              </a:spcBef>
            </a:pPr>
            <a:r>
              <a:rPr b="0" lang="en-US" sz="2000" spc="-1" strike="noStrike">
                <a:solidFill>
                  <a:srgbClr val="000000"/>
                </a:solidFill>
                <a:latin typeface="Courier Regular"/>
                <a:ea typeface="Courier New"/>
              </a:rPr>
              <a:t>  </a:t>
            </a:r>
            <a:r>
              <a:rPr b="0" lang="en-US" sz="2000" spc="-1" strike="noStrike">
                <a:solidFill>
                  <a:srgbClr val="000000"/>
                </a:solidFill>
                <a:latin typeface="Courier Regular"/>
                <a:ea typeface="Courier New"/>
              </a:rPr>
              <a:t>... // your code here</a:t>
            </a:r>
            <a:endParaRPr b="0" lang="en-US" sz="2000" spc="-1" strike="noStrike">
              <a:latin typeface="Arial"/>
            </a:endParaRPr>
          </a:p>
          <a:p>
            <a:pPr>
              <a:lnSpc>
                <a:spcPct val="100000"/>
              </a:lnSpc>
              <a:spcBef>
                <a:spcPts val="400"/>
              </a:spcBef>
            </a:pPr>
            <a:endParaRPr b="0" lang="en-US" sz="2000" spc="-1" strike="noStrike">
              <a:latin typeface="Arial"/>
            </a:endParaRPr>
          </a:p>
          <a:p>
            <a:pPr>
              <a:lnSpc>
                <a:spcPct val="100000"/>
              </a:lnSpc>
              <a:spcBef>
                <a:spcPts val="400"/>
              </a:spcBef>
            </a:pPr>
            <a:r>
              <a:rPr b="0" lang="en-US" sz="2000" spc="-1" strike="noStrike">
                <a:solidFill>
                  <a:srgbClr val="000000"/>
                </a:solidFill>
                <a:latin typeface="Courier Regular"/>
                <a:ea typeface="Courier New"/>
              </a:rPr>
              <a:t>  </a:t>
            </a:r>
            <a:r>
              <a:rPr b="0" lang="en-US" sz="2000" spc="-1" strike="noStrike">
                <a:solidFill>
                  <a:srgbClr val="0000ff"/>
                </a:solidFill>
                <a:latin typeface="Courier Regular"/>
                <a:ea typeface="Courier New"/>
              </a:rPr>
              <a:t>for </a:t>
            </a:r>
            <a:r>
              <a:rPr b="0" lang="en-US" sz="2000" spc="-1" strike="noStrike">
                <a:solidFill>
                  <a:srgbClr val="000000"/>
                </a:solidFill>
                <a:latin typeface="Courier Regular"/>
                <a:ea typeface="Courier New"/>
              </a:rPr>
              <a:t>(</a:t>
            </a:r>
            <a:r>
              <a:rPr b="0" lang="en-US" sz="2000" spc="-1" strike="noStrike">
                <a:solidFill>
                  <a:srgbClr val="00b050"/>
                </a:solidFill>
                <a:latin typeface="Courier Regular"/>
                <a:ea typeface="Courier New"/>
              </a:rPr>
              <a:t>int</a:t>
            </a:r>
            <a:r>
              <a:rPr b="0" lang="en-US" sz="2000" spc="-1" strike="noStrike">
                <a:solidFill>
                  <a:srgbClr val="000000"/>
                </a:solidFill>
                <a:latin typeface="Courier Regular"/>
                <a:ea typeface="Courier New"/>
              </a:rPr>
              <a:t> i=0; i &lt; sa.length; i++)</a:t>
            </a:r>
            <a:endParaRPr b="0" lang="en-US" sz="2000" spc="-1" strike="noStrike">
              <a:latin typeface="Arial"/>
            </a:endParaRPr>
          </a:p>
          <a:p>
            <a:pPr>
              <a:lnSpc>
                <a:spcPct val="100000"/>
              </a:lnSpc>
              <a:spcBef>
                <a:spcPts val="400"/>
              </a:spcBef>
            </a:pPr>
            <a:r>
              <a:rPr b="0" lang="en-US" sz="2000" spc="-1" strike="noStrike">
                <a:solidFill>
                  <a:srgbClr val="000000"/>
                </a:solidFill>
                <a:latin typeface="Courier Regular"/>
                <a:ea typeface="Courier New"/>
              </a:rPr>
              <a:t>    </a:t>
            </a:r>
            <a:r>
              <a:rPr b="0" lang="en-US" sz="2000" spc="-1" strike="noStrike">
                <a:solidFill>
                  <a:srgbClr val="00b050"/>
                </a:solidFill>
                <a:latin typeface="Courier Regular"/>
                <a:ea typeface="Courier New"/>
              </a:rPr>
              <a:t>System</a:t>
            </a:r>
            <a:r>
              <a:rPr b="0" lang="en-US" sz="2000" spc="-1" strike="noStrike">
                <a:solidFill>
                  <a:srgbClr val="000000"/>
                </a:solidFill>
                <a:latin typeface="Courier Regular"/>
                <a:ea typeface="Courier New"/>
              </a:rPr>
              <a:t>.out.println(sa[i]);</a:t>
            </a:r>
            <a:endParaRPr b="0" lang="en-US" sz="2000" spc="-1" strike="noStrike">
              <a:latin typeface="Arial"/>
            </a:endParaRPr>
          </a:p>
          <a:p>
            <a:pPr>
              <a:lnSpc>
                <a:spcPct val="100000"/>
              </a:lnSpc>
              <a:spcBef>
                <a:spcPts val="400"/>
              </a:spcBef>
            </a:pPr>
            <a:endParaRPr b="0" lang="en-US" sz="2000" spc="-1" strike="noStrike">
              <a:latin typeface="Arial"/>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ea typeface="Courier New"/>
              </a:rPr>
              <a:t>Recall the </a:t>
            </a:r>
            <a:r>
              <a:rPr b="0" lang="en-US" sz="2200" spc="-1" strike="noStrike">
                <a:solidFill>
                  <a:srgbClr val="00b050"/>
                </a:solidFill>
                <a:latin typeface="Courier Regular"/>
                <a:ea typeface="Courier New"/>
              </a:rPr>
              <a:t>Queue</a:t>
            </a:r>
            <a:r>
              <a:rPr b="0" lang="en-US" sz="2400" spc="-1" strike="noStrike">
                <a:solidFill>
                  <a:srgbClr val="000000"/>
                </a:solidFill>
                <a:latin typeface="Calibri"/>
                <a:ea typeface="Courier New"/>
              </a:rPr>
              <a:t> interface methods:</a:t>
            </a:r>
            <a:endParaRPr b="0" lang="en-US" sz="2400" spc="-1" strike="noStrike">
              <a:latin typeface="Arial"/>
            </a:endParaRPr>
          </a:p>
        </p:txBody>
      </p:sp>
      <p:graphicFrame>
        <p:nvGraphicFramePr>
          <p:cNvPr id="290" name="Table 3"/>
          <p:cNvGraphicFramePr/>
          <p:nvPr/>
        </p:nvGraphicFramePr>
        <p:xfrm>
          <a:off x="1540800" y="4615560"/>
          <a:ext cx="6170400" cy="1482840"/>
        </p:xfrm>
        <a:graphic>
          <a:graphicData uri="http://schemas.openxmlformats.org/drawingml/2006/table">
            <a:tbl>
              <a:tblPr/>
              <a:tblGrid>
                <a:gridCol w="1704960"/>
                <a:gridCol w="2094840"/>
                <a:gridCol w="2370600"/>
              </a:tblGrid>
              <a:tr h="366120">
                <a:tc>
                  <a:tcPr marL="91440" marR="91440">
                    <a:lnL w="12240">
                      <a:solidFill>
                        <a:srgbClr val="ffffff"/>
                      </a:solidFill>
                    </a:lnL>
                    <a:lnR w="12240">
                      <a:solidFill>
                        <a:srgbClr val="ffffff"/>
                      </a:solidFill>
                    </a:lnR>
                    <a:lnT w="12240">
                      <a:solidFill>
                        <a:srgbClr val="ffffff"/>
                      </a:solidFill>
                    </a:lnT>
                    <a:lnB w="38160">
                      <a:solidFill>
                        <a:srgbClr val="ffffff"/>
                      </a:solidFill>
                    </a:lnB>
                    <a:noFill/>
                  </a:tcPr>
                </a:tc>
                <a:tc>
                  <a:txBody>
                    <a:bodyPr anchor="ctr"/>
                    <a:p>
                      <a:pPr algn="ctr">
                        <a:lnSpc>
                          <a:spcPct val="100000"/>
                        </a:lnSpc>
                      </a:pPr>
                      <a:r>
                        <a:rPr b="1" lang="en-US" sz="1900" spc="-1" strike="noStrike">
                          <a:solidFill>
                            <a:srgbClr val="ffffff"/>
                          </a:solidFill>
                          <a:latin typeface="Calibri"/>
                          <a:ea typeface="Calibri"/>
                        </a:rPr>
                        <a:t>Throws exception</a:t>
                      </a:r>
                      <a:endParaRPr b="0" lang="en-US" sz="19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2c7c9f"/>
                    </a:solidFill>
                  </a:tcPr>
                </a:tc>
                <a:tc>
                  <a:txBody>
                    <a:bodyPr anchor="ctr"/>
                    <a:p>
                      <a:pPr algn="ctr">
                        <a:lnSpc>
                          <a:spcPct val="100000"/>
                        </a:lnSpc>
                      </a:pPr>
                      <a:r>
                        <a:rPr b="1" lang="en-US" sz="1900" spc="-1" strike="noStrike">
                          <a:solidFill>
                            <a:srgbClr val="ffffff"/>
                          </a:solidFill>
                          <a:latin typeface="Calibri"/>
                          <a:ea typeface="Calibri"/>
                        </a:rPr>
                        <a:t>Returns special value</a:t>
                      </a:r>
                      <a:endParaRPr b="0" lang="en-US" sz="19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2c7c9f"/>
                    </a:solidFill>
                  </a:tcPr>
                </a:tc>
              </a:tr>
              <a:tr h="372240">
                <a:tc>
                  <a:txBody>
                    <a:bodyPr anchor="ctr"/>
                    <a:p>
                      <a:pPr algn="ctr">
                        <a:lnSpc>
                          <a:spcPct val="100000"/>
                        </a:lnSpc>
                      </a:pPr>
                      <a:r>
                        <a:rPr b="0" lang="en-US" sz="2000" spc="-1" strike="noStrike">
                          <a:solidFill>
                            <a:srgbClr val="000000"/>
                          </a:solidFill>
                          <a:latin typeface="Calibri"/>
                          <a:ea typeface="Calibri"/>
                        </a:rPr>
                        <a:t>Insert</a:t>
                      </a:r>
                      <a:endParaRPr b="0" lang="en-US"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d7df"/>
                    </a:solidFill>
                  </a:tcPr>
                </a:tc>
                <a:tc>
                  <a:txBody>
                    <a:bodyPr anchor="ctr"/>
                    <a:p>
                      <a:pPr algn="ctr">
                        <a:lnSpc>
                          <a:spcPct val="100000"/>
                        </a:lnSpc>
                      </a:pPr>
                      <a:r>
                        <a:rPr b="0" lang="en-US" sz="1900" spc="-1" strike="noStrike">
                          <a:solidFill>
                            <a:srgbClr val="000000"/>
                          </a:solidFill>
                          <a:latin typeface="Courier Regular"/>
                          <a:ea typeface="Courier New"/>
                        </a:rPr>
                        <a:t>add(</a:t>
                      </a:r>
                      <a:r>
                        <a:rPr b="0" lang="en-US" sz="1900" spc="-1" strike="noStrike">
                          <a:solidFill>
                            <a:srgbClr val="00b050"/>
                          </a:solidFill>
                          <a:latin typeface="Courier Regular"/>
                          <a:ea typeface="Courier New"/>
                        </a:rPr>
                        <a:t>E</a:t>
                      </a:r>
                      <a:r>
                        <a:rPr b="0" lang="en-US" sz="1900" spc="-1" strike="noStrike">
                          <a:solidFill>
                            <a:srgbClr val="000000"/>
                          </a:solidFill>
                          <a:latin typeface="Courier Regular"/>
                          <a:ea typeface="Courier New"/>
                        </a:rPr>
                        <a:t> e)</a:t>
                      </a:r>
                      <a:endParaRPr b="0" lang="en-US" sz="19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d7df"/>
                    </a:solidFill>
                  </a:tcPr>
                </a:tc>
                <a:tc>
                  <a:txBody>
                    <a:bodyPr anchor="ctr"/>
                    <a:p>
                      <a:pPr algn="ctr">
                        <a:lnSpc>
                          <a:spcPct val="100000"/>
                        </a:lnSpc>
                      </a:pPr>
                      <a:r>
                        <a:rPr b="0" lang="en-US" sz="1900" spc="-1" strike="noStrike">
                          <a:solidFill>
                            <a:srgbClr val="000000"/>
                          </a:solidFill>
                          <a:latin typeface="Courier Regular"/>
                          <a:ea typeface="Courier New"/>
                        </a:rPr>
                        <a:t>offer(</a:t>
                      </a:r>
                      <a:r>
                        <a:rPr b="0" lang="en-US" sz="1900" spc="-1" strike="noStrike">
                          <a:solidFill>
                            <a:srgbClr val="00b050"/>
                          </a:solidFill>
                          <a:latin typeface="Courier Regular"/>
                          <a:ea typeface="Courier New"/>
                        </a:rPr>
                        <a:t>E</a:t>
                      </a:r>
                      <a:r>
                        <a:rPr b="0" lang="en-US" sz="1900" spc="-1" strike="noStrike">
                          <a:solidFill>
                            <a:srgbClr val="000000"/>
                          </a:solidFill>
                          <a:latin typeface="Courier Regular"/>
                          <a:ea typeface="Courier New"/>
                        </a:rPr>
                        <a:t> e)</a:t>
                      </a:r>
                      <a:endParaRPr b="0" lang="en-US" sz="19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d7df"/>
                    </a:solidFill>
                  </a:tcPr>
                </a:tc>
              </a:tr>
              <a:tr h="372240">
                <a:tc>
                  <a:txBody>
                    <a:bodyPr anchor="ctr"/>
                    <a:p>
                      <a:pPr algn="ctr">
                        <a:lnSpc>
                          <a:spcPct val="100000"/>
                        </a:lnSpc>
                      </a:pPr>
                      <a:r>
                        <a:rPr b="0" lang="en-US" sz="2000" spc="-1" strike="noStrike">
                          <a:solidFill>
                            <a:srgbClr val="000000"/>
                          </a:solidFill>
                          <a:latin typeface="Calibri"/>
                          <a:ea typeface="Calibri"/>
                        </a:rPr>
                        <a:t>Remove</a:t>
                      </a:r>
                      <a:endParaRPr b="0" lang="en-US"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cef"/>
                    </a:solidFill>
                  </a:tcPr>
                </a:tc>
                <a:tc>
                  <a:txBody>
                    <a:bodyPr anchor="ctr"/>
                    <a:p>
                      <a:pPr algn="ctr">
                        <a:lnSpc>
                          <a:spcPct val="100000"/>
                        </a:lnSpc>
                      </a:pPr>
                      <a:r>
                        <a:rPr b="0" lang="en-US" sz="1900" spc="-1" strike="noStrike">
                          <a:solidFill>
                            <a:srgbClr val="000000"/>
                          </a:solidFill>
                          <a:latin typeface="Courier Regular"/>
                          <a:ea typeface="Courier New"/>
                        </a:rPr>
                        <a:t>remove()</a:t>
                      </a:r>
                      <a:endParaRPr b="0" lang="en-US" sz="19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cef"/>
                    </a:solidFill>
                  </a:tcPr>
                </a:tc>
                <a:tc>
                  <a:txBody>
                    <a:bodyPr anchor="ctr"/>
                    <a:p>
                      <a:pPr algn="ctr">
                        <a:lnSpc>
                          <a:spcPct val="100000"/>
                        </a:lnSpc>
                      </a:pPr>
                      <a:r>
                        <a:rPr b="0" lang="en-US" sz="1900" spc="-1" strike="noStrike">
                          <a:solidFill>
                            <a:srgbClr val="000000"/>
                          </a:solidFill>
                          <a:latin typeface="Courier Regular"/>
                          <a:ea typeface="Courier New"/>
                        </a:rPr>
                        <a:t>poll()</a:t>
                      </a:r>
                      <a:endParaRPr b="0" lang="en-US" sz="19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cef"/>
                    </a:solidFill>
                  </a:tcPr>
                </a:tc>
              </a:tr>
              <a:tr h="372240">
                <a:tc>
                  <a:txBody>
                    <a:bodyPr anchor="ctr"/>
                    <a:p>
                      <a:pPr algn="ctr">
                        <a:lnSpc>
                          <a:spcPct val="100000"/>
                        </a:lnSpc>
                      </a:pPr>
                      <a:r>
                        <a:rPr b="0" lang="en-US" sz="2000" spc="-1" strike="noStrike">
                          <a:solidFill>
                            <a:srgbClr val="000000"/>
                          </a:solidFill>
                          <a:latin typeface="Calibri"/>
                          <a:ea typeface="Calibri"/>
                        </a:rPr>
                        <a:t>Examine head</a:t>
                      </a:r>
                      <a:endParaRPr b="0" lang="en-US"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d7df"/>
                    </a:solidFill>
                  </a:tcPr>
                </a:tc>
                <a:tc>
                  <a:txBody>
                    <a:bodyPr anchor="ctr"/>
                    <a:p>
                      <a:pPr algn="ctr">
                        <a:lnSpc>
                          <a:spcPct val="100000"/>
                        </a:lnSpc>
                      </a:pPr>
                      <a:r>
                        <a:rPr b="0" lang="en-US" sz="1900" spc="-1" strike="noStrike">
                          <a:solidFill>
                            <a:srgbClr val="000000"/>
                          </a:solidFill>
                          <a:latin typeface="Courier Regular"/>
                          <a:ea typeface="Courier New"/>
                        </a:rPr>
                        <a:t>element()</a:t>
                      </a:r>
                      <a:endParaRPr b="0" lang="en-US" sz="19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d7df"/>
                    </a:solidFill>
                  </a:tcPr>
                </a:tc>
                <a:tc>
                  <a:txBody>
                    <a:bodyPr anchor="ctr"/>
                    <a:p>
                      <a:pPr algn="ctr">
                        <a:lnSpc>
                          <a:spcPct val="100000"/>
                        </a:lnSpc>
                      </a:pPr>
                      <a:r>
                        <a:rPr b="0" lang="en-US" sz="1900" spc="-1" strike="noStrike">
                          <a:solidFill>
                            <a:srgbClr val="000000"/>
                          </a:solidFill>
                          <a:latin typeface="Courier Regular"/>
                          <a:ea typeface="Courier New"/>
                        </a:rPr>
                        <a:t>peek()</a:t>
                      </a:r>
                      <a:endParaRPr b="0" lang="en-US" sz="19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d7df"/>
                    </a:solidFill>
                  </a:tcPr>
                </a:tc>
              </a:tr>
            </a:tbl>
          </a:graphicData>
        </a:graphic>
      </p:graphicFrame>
    </p:spTree>
  </p:cSld>
  <p:timing>
    <p:tnLst>
      <p:par>
        <p:cTn id="334" dur="indefinite" restart="never" nodeType="tmRoot">
          <p:childTnLst>
            <p:seq>
              <p:cTn id="335" dur="indefinite" nodeType="mainSeq">
                <p:childTnLst>
                  <p:par>
                    <p:cTn id="336" fill="hold">
                      <p:stCondLst>
                        <p:cond delay="indefinite"/>
                      </p:stCondLst>
                      <p:childTnLst>
                        <p:par>
                          <p:cTn id="337" fill="hold">
                            <p:stCondLst>
                              <p:cond delay="0"/>
                            </p:stCondLst>
                            <p:childTnLst>
                              <p:par>
                                <p:cTn id="338" nodeType="clickEffect" fill="hold" presetClass="entr" presetID="9">
                                  <p:stCondLst>
                                    <p:cond delay="0"/>
                                  </p:stCondLst>
                                  <p:childTnLst>
                                    <p:set>
                                      <p:cBhvr>
                                        <p:cTn id="339" dur="1" fill="hold">
                                          <p:stCondLst>
                                            <p:cond delay="0"/>
                                          </p:stCondLst>
                                        </p:cTn>
                                        <p:tgtEl>
                                          <p:spTgt spid="289">
                                            <p:txEl>
                                              <p:pRg st="9" end="9"/>
                                            </p:txEl>
                                          </p:spTgt>
                                        </p:tgtEl>
                                        <p:attrNameLst>
                                          <p:attrName>style.visibility</p:attrName>
                                        </p:attrNameLst>
                                      </p:cBhvr>
                                      <p:to>
                                        <p:strVal val="visible"/>
                                      </p:to>
                                    </p:set>
                                    <p:animEffect filter="dissolve" transition="in">
                                      <p:cBhvr additive="repl">
                                        <p:cTn id="340" dur="500"/>
                                        <p:tgtEl>
                                          <p:spTgt spid="289">
                                            <p:txEl>
                                              <p:pRg st="9" end="9"/>
                                            </p:txEl>
                                          </p:spTgt>
                                        </p:tgtEl>
                                      </p:cBhvr>
                                    </p:animEffect>
                                  </p:childTnLst>
                                </p:cTn>
                              </p:par>
                              <p:par>
                                <p:cTn id="341" nodeType="withEffect" fill="hold" presetClass="entr" presetID="9">
                                  <p:stCondLst>
                                    <p:cond delay="0"/>
                                  </p:stCondLst>
                                  <p:childTnLst>
                                    <p:set>
                                      <p:cBhvr>
                                        <p:cTn id="342" dur="1" fill="hold">
                                          <p:stCondLst>
                                            <p:cond delay="0"/>
                                          </p:stCondLst>
                                        </p:cTn>
                                        <p:tgtEl>
                                          <p:spTgt spid="290"/>
                                        </p:tgtEl>
                                        <p:attrNameLst>
                                          <p:attrName>style.visibility</p:attrName>
                                        </p:attrNameLst>
                                      </p:cBhvr>
                                      <p:to>
                                        <p:strVal val="visible"/>
                                      </p:to>
                                    </p:set>
                                    <p:animEffect filter="dissolve" transition="in">
                                      <p:cBhvr additive="repl">
                                        <p:cTn id="343" dur="500"/>
                                        <p:tgtEl>
                                          <p:spTgt spid="29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TextShape 1"/>
          <p:cNvSpPr txBox="1"/>
          <p:nvPr/>
        </p:nvSpPr>
        <p:spPr>
          <a:xfrm>
            <a:off x="-17640" y="-160200"/>
            <a:ext cx="9179280" cy="1142640"/>
          </a:xfrm>
          <a:prstGeom prst="rect">
            <a:avLst/>
          </a:prstGeom>
          <a:noFill/>
          <a:ln>
            <a:noFill/>
          </a:ln>
        </p:spPr>
        <p:txBody>
          <a:bodyPr anchor="ctr">
            <a:normAutofit/>
          </a:bodyPr>
          <a:p>
            <a:pPr algn="ctr">
              <a:lnSpc>
                <a:spcPct val="100000"/>
              </a:lnSpc>
            </a:pPr>
            <a:r>
              <a:rPr b="0" lang="en-US" sz="4200" spc="-1" strike="noStrike">
                <a:solidFill>
                  <a:srgbClr val="ffffff"/>
                </a:solidFill>
                <a:latin typeface="Courier Regular"/>
                <a:ea typeface="Courier New"/>
              </a:rPr>
              <a:t>PriorityQueue</a:t>
            </a:r>
            <a:r>
              <a:rPr b="0" lang="en-US" sz="4200" spc="-1" strike="noStrike">
                <a:solidFill>
                  <a:srgbClr val="ffffff"/>
                </a:solidFill>
                <a:latin typeface="Calibri"/>
                <a:ea typeface="Calibri"/>
              </a:rPr>
              <a:t>: in-class</a:t>
            </a:r>
            <a:r>
              <a:rPr b="0" lang="en-US" sz="4400" spc="-1" strike="noStrike">
                <a:solidFill>
                  <a:srgbClr val="ffffff"/>
                </a:solidFill>
                <a:latin typeface="Calibri"/>
                <a:ea typeface="Calibri"/>
              </a:rPr>
              <a:t> exercise solution</a:t>
            </a:r>
            <a:endParaRPr b="0" lang="en-US" sz="4400" spc="-1" strike="noStrike">
              <a:solidFill>
                <a:srgbClr val="000000"/>
              </a:solidFill>
              <a:latin typeface="Calibri"/>
            </a:endParaRPr>
          </a:p>
        </p:txBody>
      </p:sp>
      <p:sp>
        <p:nvSpPr>
          <p:cNvPr id="292" name="CustomShape 2"/>
          <p:cNvSpPr/>
          <p:nvPr/>
        </p:nvSpPr>
        <p:spPr>
          <a:xfrm>
            <a:off x="353160" y="1031400"/>
            <a:ext cx="8545680" cy="5234040"/>
          </a:xfrm>
          <a:prstGeom prst="rect">
            <a:avLst/>
          </a:prstGeom>
          <a:noFill/>
          <a:ln>
            <a:noFill/>
          </a:ln>
        </p:spPr>
        <p:style>
          <a:lnRef idx="0"/>
          <a:fillRef idx="0"/>
          <a:effectRef idx="0"/>
          <a:fontRef idx="minor"/>
        </p:style>
        <p:txBody>
          <a:bodyPr>
            <a:normAutofit/>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Use a priority queue to sort an array of </a:t>
            </a:r>
            <a:r>
              <a:rPr b="0" lang="en-US" sz="2400" spc="-1" strike="noStrike">
                <a:solidFill>
                  <a:srgbClr val="00b050"/>
                </a:solidFill>
                <a:latin typeface="Courier New"/>
              </a:rPr>
              <a:t>String</a:t>
            </a:r>
            <a:r>
              <a:rPr b="0" lang="en-US" sz="2400" spc="-1" strike="noStrike">
                <a:solidFill>
                  <a:srgbClr val="000000"/>
                </a:solidFill>
                <a:latin typeface="Calibri"/>
              </a:rPr>
              <a:t>s alphabetically</a:t>
            </a:r>
            <a:endParaRPr b="0" lang="en-US" sz="2400" spc="-1" strike="noStrike">
              <a:latin typeface="Arial"/>
            </a:endParaRPr>
          </a:p>
          <a:p>
            <a:pPr>
              <a:lnSpc>
                <a:spcPct val="100000"/>
              </a:lnSpc>
              <a:spcBef>
                <a:spcPts val="400"/>
              </a:spcBef>
            </a:pPr>
            <a:r>
              <a:rPr b="0" lang="en-US" sz="2000" spc="-1" strike="noStrike">
                <a:solidFill>
                  <a:srgbClr val="000000"/>
                </a:solidFill>
                <a:latin typeface="Courier Regular"/>
                <a:ea typeface="Courier New"/>
              </a:rPr>
              <a:t>  </a:t>
            </a:r>
            <a:endParaRPr b="0" lang="en-US" sz="20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String</a:t>
            </a:r>
            <a:r>
              <a:rPr b="0" lang="en-US" sz="1800" spc="-1" strike="noStrike">
                <a:solidFill>
                  <a:srgbClr val="000000"/>
                </a:solidFill>
                <a:latin typeface="Courier Regular"/>
                <a:ea typeface="Courier New"/>
              </a:rPr>
              <a:t>[] sa = {"Jay", "Alice", "Melvor", "Erica"};</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PriorityQueue</a:t>
            </a:r>
            <a:r>
              <a:rPr b="0" lang="en-US" sz="1800" spc="-1" strike="noStrike">
                <a:solidFill>
                  <a:srgbClr val="000000"/>
                </a:solidFill>
                <a:latin typeface="Courier Regular"/>
                <a:ea typeface="Courier New"/>
              </a:rPr>
              <a:t>&lt;</a:t>
            </a:r>
            <a:r>
              <a:rPr b="0" lang="en-US" sz="1800" spc="-1" strike="noStrike">
                <a:solidFill>
                  <a:srgbClr val="00b050"/>
                </a:solidFill>
                <a:latin typeface="Courier Regular"/>
                <a:ea typeface="Courier New"/>
              </a:rPr>
              <a:t>String</a:t>
            </a:r>
            <a:r>
              <a:rPr b="0" lang="en-US" sz="1800" spc="-1" strike="noStrike">
                <a:solidFill>
                  <a:srgbClr val="000000"/>
                </a:solidFill>
                <a:latin typeface="Courier Regular"/>
                <a:ea typeface="Courier New"/>
              </a:rPr>
              <a:t>&gt; pq = </a:t>
            </a:r>
            <a:r>
              <a:rPr b="0" lang="en-US" sz="1800" spc="-1" strike="noStrike">
                <a:solidFill>
                  <a:srgbClr val="0000ff"/>
                </a:solidFill>
                <a:latin typeface="Courier Regular"/>
                <a:ea typeface="Courier New"/>
              </a:rPr>
              <a:t>new</a:t>
            </a: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PriorityQueue</a:t>
            </a:r>
            <a:r>
              <a:rPr b="0" lang="en-US" sz="1800" spc="-1" strike="noStrike">
                <a:solidFill>
                  <a:srgbClr val="000000"/>
                </a:solidFill>
                <a:latin typeface="Courier Regular"/>
                <a:ea typeface="Courier New"/>
              </a:rPr>
              <a:t>&lt;</a:t>
            </a:r>
            <a:r>
              <a:rPr b="0" lang="en-US" sz="1800" spc="-1" strike="noStrike">
                <a:solidFill>
                  <a:srgbClr val="00b050"/>
                </a:solidFill>
                <a:latin typeface="Courier Regular"/>
                <a:ea typeface="Courier New"/>
              </a:rPr>
              <a:t>String</a:t>
            </a:r>
            <a:r>
              <a:rPr b="0" lang="en-US" sz="1800" spc="-1" strike="noStrike">
                <a:solidFill>
                  <a:srgbClr val="000000"/>
                </a:solidFill>
                <a:latin typeface="Courier Regular"/>
                <a:ea typeface="Courier New"/>
              </a:rPr>
              <a:t>&gt;();</a:t>
            </a:r>
            <a:endParaRPr b="0" lang="en-US" sz="1800" spc="-1" strike="noStrike">
              <a:latin typeface="Arial"/>
            </a:endParaRPr>
          </a:p>
          <a:p>
            <a:pPr>
              <a:lnSpc>
                <a:spcPct val="100000"/>
              </a:lnSpc>
              <a:spcBef>
                <a:spcPts val="360"/>
              </a:spcBef>
            </a:pP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ff"/>
                </a:solidFill>
                <a:latin typeface="Courier Regular"/>
                <a:ea typeface="Courier New"/>
              </a:rPr>
              <a:t>for </a:t>
            </a:r>
            <a:r>
              <a:rPr b="0" lang="en-US" sz="1800" spc="-1" strike="noStrike">
                <a:solidFill>
                  <a:srgbClr val="000000"/>
                </a:solidFill>
                <a:latin typeface="Courier Regular"/>
                <a:ea typeface="Courier New"/>
              </a:rPr>
              <a:t>(</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i=0; i &lt; sa.length; i++) // add to priority queue</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pq.add(sa[i]);</a:t>
            </a:r>
            <a:endParaRPr b="0" lang="en-US" sz="1800" spc="-1" strike="noStrike">
              <a:latin typeface="Arial"/>
            </a:endParaRPr>
          </a:p>
          <a:p>
            <a:pPr>
              <a:lnSpc>
                <a:spcPct val="100000"/>
              </a:lnSpc>
              <a:spcBef>
                <a:spcPts val="360"/>
              </a:spcBef>
            </a:pP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ff"/>
                </a:solidFill>
                <a:latin typeface="Courier Regular"/>
                <a:ea typeface="Courier New"/>
              </a:rPr>
              <a:t>for</a:t>
            </a: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i=0; i &lt; sa.length; i++) // remove from queue</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sa[i] = pq.remove();</a:t>
            </a:r>
            <a:endParaRPr b="0" lang="en-US" sz="1800" spc="-1" strike="noStrike">
              <a:latin typeface="Arial"/>
            </a:endParaRPr>
          </a:p>
          <a:p>
            <a:pPr>
              <a:lnSpc>
                <a:spcPct val="100000"/>
              </a:lnSpc>
              <a:spcBef>
                <a:spcPts val="360"/>
              </a:spcBef>
            </a:pP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ff"/>
                </a:solidFill>
                <a:latin typeface="Courier Regular"/>
                <a:ea typeface="Courier New"/>
              </a:rPr>
              <a:t>for </a:t>
            </a:r>
            <a:r>
              <a:rPr b="0" lang="en-US" sz="1800" spc="-1" strike="noStrike">
                <a:solidFill>
                  <a:srgbClr val="000000"/>
                </a:solidFill>
                <a:latin typeface="Courier Regular"/>
                <a:ea typeface="Courier New"/>
              </a:rPr>
              <a:t>(</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i=0; i &lt; sa.length; i++)</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System</a:t>
            </a:r>
            <a:r>
              <a:rPr b="0" lang="en-US" sz="1800" spc="-1" strike="noStrike">
                <a:solidFill>
                  <a:srgbClr val="000000"/>
                </a:solidFill>
                <a:latin typeface="Courier Regular"/>
                <a:ea typeface="Courier New"/>
              </a:rPr>
              <a:t>.out.println(sa[i]);</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endParaRPr b="0" lang="en-US" sz="1800" spc="-1" strike="noStrike">
              <a:latin typeface="Arial"/>
            </a:endParaRPr>
          </a:p>
          <a:p>
            <a:pPr>
              <a:lnSpc>
                <a:spcPct val="100000"/>
              </a:lnSpc>
              <a:spcBef>
                <a:spcPts val="479"/>
              </a:spcBef>
            </a:pPr>
            <a:endParaRPr b="0" lang="en-US" sz="1800" spc="-1" strike="noStrike">
              <a:latin typeface="Arial"/>
            </a:endParaRPr>
          </a:p>
          <a:p>
            <a:pPr>
              <a:lnSpc>
                <a:spcPct val="100000"/>
              </a:lnSpc>
              <a:spcBef>
                <a:spcPts val="479"/>
              </a:spcBef>
            </a:pPr>
            <a:endParaRPr b="0" lang="en-US" sz="1800" spc="-1" strike="noStrike">
              <a:latin typeface="Arial"/>
            </a:endParaRPr>
          </a:p>
          <a:p>
            <a:pPr>
              <a:lnSpc>
                <a:spcPct val="100000"/>
              </a:lnSpc>
              <a:spcBef>
                <a:spcPts val="479"/>
              </a:spcBef>
            </a:pPr>
            <a:endParaRPr b="0" lang="en-US" sz="1800" spc="-1" strike="noStrike">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159840" y="1101600"/>
            <a:ext cx="8823600" cy="1364040"/>
          </a:xfrm>
          <a:prstGeom prst="rect">
            <a:avLst/>
          </a:prstGeom>
          <a:noFill/>
          <a:ln>
            <a:noFill/>
          </a:ln>
        </p:spPr>
        <p:style>
          <a:lnRef idx="0"/>
          <a:fillRef idx="0"/>
          <a:effectRef idx="0"/>
          <a:fontRef idx="minor"/>
        </p:style>
        <p:txBody>
          <a:bodyPr/>
          <a:p>
            <a:pPr marL="228600" indent="-228240">
              <a:lnSpc>
                <a:spcPct val="100000"/>
              </a:lnSpc>
              <a:spcBef>
                <a:spcPts val="479"/>
              </a:spcBef>
              <a:buClr>
                <a:srgbClr val="000000"/>
              </a:buClr>
              <a:buFont typeface="Arial"/>
              <a:buChar char="•"/>
            </a:pPr>
            <a:r>
              <a:rPr b="1" lang="en-US" sz="2400" spc="-1" strike="noStrike">
                <a:solidFill>
                  <a:srgbClr val="000000"/>
                </a:solidFill>
                <a:latin typeface="Calibri"/>
              </a:rPr>
              <a:t>Worklist</a:t>
            </a:r>
            <a:r>
              <a:rPr b="0" lang="en-US" sz="2400" spc="-1" strike="noStrike">
                <a:solidFill>
                  <a:srgbClr val="000000"/>
                </a:solidFill>
                <a:latin typeface="Calibri"/>
              </a:rPr>
              <a:t>: collection of elements where removal order obeys a rule</a:t>
            </a:r>
            <a:endParaRPr b="0" lang="en-US" sz="2400" spc="-1" strike="noStrike">
              <a:latin typeface="Arial"/>
            </a:endParaRPr>
          </a:p>
          <a:p>
            <a:pPr lvl="1" marL="628560" indent="-228240">
              <a:lnSpc>
                <a:spcPct val="100000"/>
              </a:lnSpc>
              <a:spcBef>
                <a:spcPts val="400"/>
              </a:spcBef>
              <a:buClr>
                <a:srgbClr val="000000"/>
              </a:buClr>
              <a:buFont typeface="Arial"/>
              <a:buChar char="–"/>
            </a:pPr>
            <a:r>
              <a:rPr b="0" lang="en-US" sz="2000" spc="-1" strike="noStrike">
                <a:solidFill>
                  <a:srgbClr val="000000"/>
                </a:solidFill>
                <a:latin typeface="Calibri"/>
              </a:rPr>
              <a:t>Is a “meta-ADT”: different types of worklists specify different removal rules</a:t>
            </a:r>
            <a:endParaRPr b="0" lang="en-US" sz="2000" spc="-1" strike="noStrike">
              <a:latin typeface="Arial"/>
            </a:endParaRPr>
          </a:p>
          <a:p>
            <a:pPr marL="228600" indent="-228240">
              <a:lnSpc>
                <a:spcPct val="100000"/>
              </a:lnSpc>
              <a:spcBef>
                <a:spcPts val="479"/>
              </a:spcBef>
              <a:buClr>
                <a:srgbClr val="000000"/>
              </a:buClr>
              <a:buFont typeface="Arial"/>
              <a:buChar char="•"/>
            </a:pPr>
            <a:r>
              <a:rPr b="0" lang="en-US" sz="2400" spc="-1" strike="noStrike">
                <a:solidFill>
                  <a:srgbClr val="000000"/>
                </a:solidFill>
                <a:latin typeface="Calibri"/>
              </a:rPr>
              <a:t>Removal rule is tied to some element property</a:t>
            </a:r>
            <a:endParaRPr b="0" lang="en-US" sz="2400" spc="-1" strike="noStrike">
              <a:latin typeface="Arial"/>
            </a:endParaRPr>
          </a:p>
          <a:p>
            <a:pPr>
              <a:lnSpc>
                <a:spcPct val="100000"/>
              </a:lnSpc>
              <a:spcBef>
                <a:spcPts val="479"/>
              </a:spcBef>
            </a:pPr>
            <a:endParaRPr b="0" lang="en-US" sz="2400" spc="-1" strike="noStrike">
              <a:latin typeface="Arial"/>
            </a:endParaRPr>
          </a:p>
          <a:p>
            <a:pPr>
              <a:lnSpc>
                <a:spcPct val="100000"/>
              </a:lnSpc>
              <a:spcBef>
                <a:spcPts val="479"/>
              </a:spcBef>
            </a:pPr>
            <a:endParaRPr b="0" lang="en-US" sz="2400" spc="-1" strike="noStrike">
              <a:latin typeface="Arial"/>
            </a:endParaRPr>
          </a:p>
        </p:txBody>
      </p:sp>
      <p:sp>
        <p:nvSpPr>
          <p:cNvPr id="139" name="TextShape 2"/>
          <p:cNvSpPr txBox="1"/>
          <p:nvPr/>
        </p:nvSpPr>
        <p:spPr>
          <a:xfrm>
            <a:off x="0" y="-167760"/>
            <a:ext cx="9143640" cy="1142640"/>
          </a:xfrm>
          <a:prstGeom prst="rect">
            <a:avLst/>
          </a:prstGeom>
          <a:noFill/>
          <a:ln>
            <a:noFill/>
          </a:ln>
        </p:spPr>
        <p:txBody>
          <a:bodyPr anchor="ctr">
            <a:normAutofit/>
          </a:bodyPr>
          <a:p>
            <a:pPr algn="ctr">
              <a:lnSpc>
                <a:spcPct val="100000"/>
              </a:lnSpc>
            </a:pPr>
            <a:r>
              <a:rPr b="0" lang="en-US" sz="4200" spc="-1" strike="noStrike">
                <a:solidFill>
                  <a:srgbClr val="ffffff"/>
                </a:solidFill>
                <a:latin typeface="Calibri"/>
                <a:ea typeface="Courier New"/>
              </a:rPr>
              <a:t>Worklists</a:t>
            </a:r>
            <a:endParaRPr b="0" lang="en-US" sz="4200" spc="-1" strike="noStrike">
              <a:solidFill>
                <a:srgbClr val="000000"/>
              </a:solidFill>
              <a:latin typeface="Calibri"/>
            </a:endParaRPr>
          </a:p>
        </p:txBody>
      </p:sp>
      <p:pic>
        <p:nvPicPr>
          <p:cNvPr id="140" name="Picture 17" descr=""/>
          <p:cNvPicPr/>
          <p:nvPr/>
        </p:nvPicPr>
        <p:blipFill>
          <a:blip r:embed="rId1"/>
          <a:stretch/>
        </p:blipFill>
        <p:spPr>
          <a:xfrm>
            <a:off x="2494080" y="2900160"/>
            <a:ext cx="4095360" cy="2232720"/>
          </a:xfrm>
          <a:prstGeom prst="rect">
            <a:avLst/>
          </a:prstGeom>
          <a:ln>
            <a:noFill/>
          </a:ln>
        </p:spPr>
      </p:pic>
      <p:sp>
        <p:nvSpPr>
          <p:cNvPr id="141" name="CustomShape 3"/>
          <p:cNvSpPr/>
          <p:nvPr/>
        </p:nvSpPr>
        <p:spPr>
          <a:xfrm>
            <a:off x="2469240" y="5212440"/>
            <a:ext cx="1762920" cy="63900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800" spc="-1" strike="noStrike">
                <a:solidFill>
                  <a:srgbClr val="000000"/>
                </a:solidFill>
                <a:latin typeface="Calibri"/>
              </a:rPr>
              <a:t>First In, First Out </a:t>
            </a:r>
            <a:endParaRPr b="0" lang="en-US" sz="1800" spc="-1" strike="noStrike">
              <a:latin typeface="Arial"/>
            </a:endParaRPr>
          </a:p>
          <a:p>
            <a:pPr algn="ctr">
              <a:lnSpc>
                <a:spcPct val="100000"/>
              </a:lnSpc>
            </a:pPr>
            <a:r>
              <a:rPr b="0" lang="en-US" sz="1800" spc="-1" strike="noStrike">
                <a:solidFill>
                  <a:srgbClr val="000000"/>
                </a:solidFill>
                <a:latin typeface="Calibri"/>
              </a:rPr>
              <a:t>(FIFO)</a:t>
            </a:r>
            <a:endParaRPr b="0" lang="en-US" sz="1800" spc="-1" strike="noStrike">
              <a:latin typeface="Arial"/>
            </a:endParaRPr>
          </a:p>
        </p:txBody>
      </p:sp>
      <p:sp>
        <p:nvSpPr>
          <p:cNvPr id="142" name="CustomShape 4"/>
          <p:cNvSpPr/>
          <p:nvPr/>
        </p:nvSpPr>
        <p:spPr>
          <a:xfrm>
            <a:off x="4849200" y="5205600"/>
            <a:ext cx="1735560" cy="63900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800" spc="-1" strike="noStrike">
                <a:solidFill>
                  <a:srgbClr val="000000"/>
                </a:solidFill>
                <a:latin typeface="Calibri"/>
              </a:rPr>
              <a:t>Last In, First Out </a:t>
            </a:r>
            <a:endParaRPr b="0" lang="en-US" sz="1800" spc="-1" strike="noStrike">
              <a:latin typeface="Arial"/>
            </a:endParaRPr>
          </a:p>
          <a:p>
            <a:pPr algn="ctr">
              <a:lnSpc>
                <a:spcPct val="100000"/>
              </a:lnSpc>
            </a:pPr>
            <a:r>
              <a:rPr b="0" lang="en-US" sz="1800" spc="-1" strike="noStrike">
                <a:solidFill>
                  <a:srgbClr val="000000"/>
                </a:solidFill>
                <a:latin typeface="Calibri"/>
              </a:rPr>
              <a:t>(LIFO)</a:t>
            </a:r>
            <a:endParaRPr b="0" lang="en-US" sz="1800" spc="-1" strike="noStrike">
              <a:latin typeface="Arial"/>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TextShape 1"/>
          <p:cNvSpPr txBox="1"/>
          <p:nvPr/>
        </p:nvSpPr>
        <p:spPr>
          <a:xfrm>
            <a:off x="-17640" y="-160200"/>
            <a:ext cx="9179280" cy="1142640"/>
          </a:xfrm>
          <a:prstGeom prst="rect">
            <a:avLst/>
          </a:prstGeom>
          <a:noFill/>
          <a:ln>
            <a:noFill/>
          </a:ln>
        </p:spPr>
        <p:txBody>
          <a:bodyPr anchor="ctr">
            <a:normAutofit/>
          </a:bodyPr>
          <a:p>
            <a:pPr algn="ctr">
              <a:lnSpc>
                <a:spcPct val="100000"/>
              </a:lnSpc>
            </a:pPr>
            <a:r>
              <a:rPr b="0" lang="en-US" sz="4200" spc="-1" strike="noStrike">
                <a:solidFill>
                  <a:srgbClr val="ffffff"/>
                </a:solidFill>
                <a:latin typeface="Courier Regular"/>
                <a:ea typeface="Courier New"/>
              </a:rPr>
              <a:t>PriorityQueue</a:t>
            </a:r>
            <a:r>
              <a:rPr b="0" lang="en-US" sz="4200" spc="-1" strike="noStrike">
                <a:solidFill>
                  <a:srgbClr val="ffffff"/>
                </a:solidFill>
                <a:latin typeface="Calibri"/>
                <a:ea typeface="Calibri"/>
              </a:rPr>
              <a:t> usage example</a:t>
            </a:r>
            <a:endParaRPr b="0" lang="en-US" sz="4200" spc="-1" strike="noStrike">
              <a:solidFill>
                <a:srgbClr val="000000"/>
              </a:solidFill>
              <a:latin typeface="Calibri"/>
            </a:endParaRPr>
          </a:p>
        </p:txBody>
      </p:sp>
      <p:sp>
        <p:nvSpPr>
          <p:cNvPr id="294" name="CustomShape 2"/>
          <p:cNvSpPr/>
          <p:nvPr/>
        </p:nvSpPr>
        <p:spPr>
          <a:xfrm>
            <a:off x="353160" y="1031400"/>
            <a:ext cx="8545680" cy="5234040"/>
          </a:xfrm>
          <a:prstGeom prst="rect">
            <a:avLst/>
          </a:prstGeom>
          <a:noFill/>
          <a:ln>
            <a:noFill/>
          </a:ln>
        </p:spPr>
        <p:style>
          <a:lnRef idx="0"/>
          <a:fillRef idx="0"/>
          <a:effectRef idx="0"/>
          <a:fontRef idx="minor"/>
        </p:style>
        <p:txBody>
          <a:bodyPr>
            <a:normAutofit/>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Let’s sort an array of </a:t>
            </a:r>
            <a:r>
              <a:rPr b="0" lang="en-US" sz="2400" spc="-1" strike="noStrike">
                <a:solidFill>
                  <a:srgbClr val="00b050"/>
                </a:solidFill>
                <a:latin typeface="Courier New"/>
              </a:rPr>
              <a:t>String</a:t>
            </a:r>
            <a:r>
              <a:rPr b="0" lang="en-US" sz="2400" spc="-1" strike="noStrike">
                <a:solidFill>
                  <a:srgbClr val="000000"/>
                </a:solidFill>
                <a:latin typeface="Calibri"/>
              </a:rPr>
              <a:t>s alphabetically:</a:t>
            </a:r>
            <a:endParaRPr b="0" lang="en-US" sz="2400" spc="-1" strike="noStrike">
              <a:latin typeface="Arial"/>
            </a:endParaRPr>
          </a:p>
          <a:p>
            <a:pPr>
              <a:lnSpc>
                <a:spcPct val="100000"/>
              </a:lnSpc>
              <a:spcBef>
                <a:spcPts val="400"/>
              </a:spcBef>
            </a:pPr>
            <a:r>
              <a:rPr b="0" lang="en-US" sz="2000" spc="-1" strike="noStrike">
                <a:solidFill>
                  <a:srgbClr val="000000"/>
                </a:solidFill>
                <a:latin typeface="Courier Regular"/>
                <a:ea typeface="Courier New"/>
              </a:rPr>
              <a:t>  </a:t>
            </a:r>
            <a:endParaRPr b="0" lang="en-US" sz="20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String</a:t>
            </a:r>
            <a:r>
              <a:rPr b="0" lang="en-US" sz="1800" spc="-1" strike="noStrike">
                <a:solidFill>
                  <a:srgbClr val="000000"/>
                </a:solidFill>
                <a:latin typeface="Courier Regular"/>
                <a:ea typeface="Courier New"/>
              </a:rPr>
              <a:t>[] sa = {"Jay", "Alice", "Melvor", "Erica"};</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PriorityQueue</a:t>
            </a:r>
            <a:r>
              <a:rPr b="0" lang="en-US" sz="1800" spc="-1" strike="noStrike">
                <a:solidFill>
                  <a:srgbClr val="000000"/>
                </a:solidFill>
                <a:latin typeface="Courier Regular"/>
                <a:ea typeface="Courier New"/>
              </a:rPr>
              <a:t>&lt;</a:t>
            </a:r>
            <a:r>
              <a:rPr b="0" lang="en-US" sz="1800" spc="-1" strike="noStrike">
                <a:solidFill>
                  <a:srgbClr val="00b050"/>
                </a:solidFill>
                <a:latin typeface="Courier Regular"/>
                <a:ea typeface="Courier New"/>
              </a:rPr>
              <a:t>String</a:t>
            </a:r>
            <a:r>
              <a:rPr b="0" lang="en-US" sz="1800" spc="-1" strike="noStrike">
                <a:solidFill>
                  <a:srgbClr val="000000"/>
                </a:solidFill>
                <a:latin typeface="Courier Regular"/>
                <a:ea typeface="Courier New"/>
              </a:rPr>
              <a:t>&gt; pq = </a:t>
            </a:r>
            <a:r>
              <a:rPr b="0" lang="en-US" sz="1800" spc="-1" strike="noStrike">
                <a:solidFill>
                  <a:srgbClr val="0000ff"/>
                </a:solidFill>
                <a:latin typeface="Courier Regular"/>
                <a:ea typeface="Courier New"/>
              </a:rPr>
              <a:t>new</a:t>
            </a: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PriorityQueue</a:t>
            </a:r>
            <a:r>
              <a:rPr b="0" lang="en-US" sz="1800" spc="-1" strike="noStrike">
                <a:solidFill>
                  <a:srgbClr val="000000"/>
                </a:solidFill>
                <a:latin typeface="Courier Regular"/>
                <a:ea typeface="Courier New"/>
              </a:rPr>
              <a:t>&lt;</a:t>
            </a:r>
            <a:r>
              <a:rPr b="0" lang="en-US" sz="1800" spc="-1" strike="noStrike">
                <a:solidFill>
                  <a:srgbClr val="00b050"/>
                </a:solidFill>
                <a:latin typeface="Courier Regular"/>
                <a:ea typeface="Courier New"/>
              </a:rPr>
              <a:t>String</a:t>
            </a:r>
            <a:r>
              <a:rPr b="0" lang="en-US" sz="1800" spc="-1" strike="noStrike">
                <a:solidFill>
                  <a:srgbClr val="000000"/>
                </a:solidFill>
                <a:latin typeface="Courier Regular"/>
                <a:ea typeface="Courier New"/>
              </a:rPr>
              <a:t>&gt;();</a:t>
            </a:r>
            <a:endParaRPr b="0" lang="en-US" sz="1800" spc="-1" strike="noStrike">
              <a:latin typeface="Arial"/>
            </a:endParaRPr>
          </a:p>
          <a:p>
            <a:pPr>
              <a:lnSpc>
                <a:spcPct val="100000"/>
              </a:lnSpc>
              <a:spcBef>
                <a:spcPts val="360"/>
              </a:spcBef>
            </a:pP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ff"/>
                </a:solidFill>
                <a:latin typeface="Courier Regular"/>
                <a:ea typeface="Courier New"/>
              </a:rPr>
              <a:t>for </a:t>
            </a:r>
            <a:r>
              <a:rPr b="0" lang="en-US" sz="1800" spc="-1" strike="noStrike">
                <a:solidFill>
                  <a:srgbClr val="000000"/>
                </a:solidFill>
                <a:latin typeface="Courier Regular"/>
                <a:ea typeface="Courier New"/>
              </a:rPr>
              <a:t>(</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i=0; i &lt; sa.length; i++) // add to priority queue</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pq.add(sa[i]);</a:t>
            </a:r>
            <a:endParaRPr b="0" lang="en-US" sz="1800" spc="-1" strike="noStrike">
              <a:latin typeface="Arial"/>
            </a:endParaRPr>
          </a:p>
          <a:p>
            <a:pPr>
              <a:lnSpc>
                <a:spcPct val="100000"/>
              </a:lnSpc>
              <a:spcBef>
                <a:spcPts val="360"/>
              </a:spcBef>
            </a:pP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ff"/>
                </a:solidFill>
                <a:latin typeface="Courier Regular"/>
                <a:ea typeface="Courier New"/>
              </a:rPr>
              <a:t>for</a:t>
            </a: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i=0; i &lt; sa.length; i++) // remove from queue</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sa[i] = pq.remove();</a:t>
            </a:r>
            <a:endParaRPr b="0" lang="en-US" sz="1800" spc="-1" strike="noStrike">
              <a:latin typeface="Arial"/>
            </a:endParaRPr>
          </a:p>
          <a:p>
            <a:pPr>
              <a:lnSpc>
                <a:spcPct val="100000"/>
              </a:lnSpc>
              <a:spcBef>
                <a:spcPts val="360"/>
              </a:spcBef>
            </a:pP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ff"/>
                </a:solidFill>
                <a:latin typeface="Courier Regular"/>
                <a:ea typeface="Courier New"/>
              </a:rPr>
              <a:t>for </a:t>
            </a:r>
            <a:r>
              <a:rPr b="0" lang="en-US" sz="1800" spc="-1" strike="noStrike">
                <a:solidFill>
                  <a:srgbClr val="000000"/>
                </a:solidFill>
                <a:latin typeface="Courier Regular"/>
                <a:ea typeface="Courier New"/>
              </a:rPr>
              <a:t>(</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i=0; i &lt; sa.length; i++)</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System</a:t>
            </a:r>
            <a:r>
              <a:rPr b="0" lang="en-US" sz="1800" spc="-1" strike="noStrike">
                <a:solidFill>
                  <a:srgbClr val="000000"/>
                </a:solidFill>
                <a:latin typeface="Courier Regular"/>
                <a:ea typeface="Courier New"/>
              </a:rPr>
              <a:t>.out.println(sa[i]);</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endParaRPr b="0" lang="en-US" sz="1800" spc="-1" strike="noStrike">
              <a:latin typeface="Arial"/>
            </a:endParaRPr>
          </a:p>
          <a:p>
            <a:pPr>
              <a:lnSpc>
                <a:spcPct val="100000"/>
              </a:lnSpc>
              <a:spcBef>
                <a:spcPts val="479"/>
              </a:spcBef>
            </a:pPr>
            <a:endParaRPr b="0" lang="en-US" sz="1800" spc="-1" strike="noStrike">
              <a:latin typeface="Arial"/>
            </a:endParaRPr>
          </a:p>
          <a:p>
            <a:pPr>
              <a:lnSpc>
                <a:spcPct val="100000"/>
              </a:lnSpc>
              <a:spcBef>
                <a:spcPts val="479"/>
              </a:spcBef>
            </a:pPr>
            <a:endParaRPr b="0" lang="en-US" sz="1800" spc="-1" strike="noStrike">
              <a:latin typeface="Arial"/>
            </a:endParaRPr>
          </a:p>
          <a:p>
            <a:pPr>
              <a:lnSpc>
                <a:spcPct val="100000"/>
              </a:lnSpc>
              <a:spcBef>
                <a:spcPts val="479"/>
              </a:spcBef>
            </a:pPr>
            <a:endParaRPr b="0" lang="en-US" sz="1800" spc="-1" strike="noStrike">
              <a:latin typeface="Arial"/>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TextShape 1"/>
          <p:cNvSpPr txBox="1"/>
          <p:nvPr/>
        </p:nvSpPr>
        <p:spPr>
          <a:xfrm>
            <a:off x="188640" y="-160200"/>
            <a:ext cx="8797320" cy="1142640"/>
          </a:xfrm>
          <a:prstGeom prst="rect">
            <a:avLst/>
          </a:prstGeom>
          <a:noFill/>
          <a:ln>
            <a:noFill/>
          </a:ln>
        </p:spPr>
        <p:txBody>
          <a:bodyPr anchor="ctr">
            <a:normAutofit/>
          </a:bodyPr>
          <a:p>
            <a:pPr algn="ctr">
              <a:lnSpc>
                <a:spcPct val="100000"/>
              </a:lnSpc>
            </a:pPr>
            <a:r>
              <a:rPr b="0" lang="en-US" sz="4200" spc="-1" strike="noStrike">
                <a:solidFill>
                  <a:srgbClr val="ffffff"/>
                </a:solidFill>
                <a:latin typeface="Calibri"/>
                <a:ea typeface="Calibri"/>
              </a:rPr>
              <a:t>Custom comparator for </a:t>
            </a:r>
            <a:r>
              <a:rPr b="0" lang="en-US" sz="4200" spc="-1" strike="noStrike">
                <a:solidFill>
                  <a:srgbClr val="ffffff"/>
                </a:solidFill>
                <a:latin typeface="Courier Regular"/>
                <a:ea typeface="Courier New"/>
              </a:rPr>
              <a:t>PriorityQueue</a:t>
            </a:r>
            <a:endParaRPr b="0" lang="en-US" sz="4200" spc="-1" strike="noStrike">
              <a:solidFill>
                <a:srgbClr val="000000"/>
              </a:solidFill>
              <a:latin typeface="Calibri"/>
            </a:endParaRPr>
          </a:p>
        </p:txBody>
      </p:sp>
      <p:sp>
        <p:nvSpPr>
          <p:cNvPr id="296" name="CustomShape 2"/>
          <p:cNvSpPr/>
          <p:nvPr/>
        </p:nvSpPr>
        <p:spPr>
          <a:xfrm>
            <a:off x="118800" y="982800"/>
            <a:ext cx="8994960" cy="5543280"/>
          </a:xfrm>
          <a:prstGeom prst="rect">
            <a:avLst/>
          </a:prstGeom>
          <a:noFill/>
          <a:ln>
            <a:noFill/>
          </a:ln>
        </p:spPr>
        <p:style>
          <a:lnRef idx="0"/>
          <a:fillRef idx="0"/>
          <a:effectRef idx="0"/>
          <a:fontRef idx="minor"/>
        </p:style>
        <p:txBody>
          <a:bodyPr>
            <a:normAutofit/>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If the objects we want to store do not implement </a:t>
            </a:r>
            <a:r>
              <a:rPr b="0" lang="en-US" sz="2400" spc="-1" strike="noStrike">
                <a:solidFill>
                  <a:srgbClr val="00b050"/>
                </a:solidFill>
                <a:latin typeface="Courier Regular"/>
                <a:ea typeface="Courier New"/>
              </a:rPr>
              <a:t>Comparable</a:t>
            </a:r>
            <a:r>
              <a:rPr b="0" lang="en-US" sz="2400" spc="-1" strike="noStrike">
                <a:solidFill>
                  <a:srgbClr val="000000"/>
                </a:solidFill>
                <a:latin typeface="Calibri"/>
                <a:ea typeface="Courier New"/>
              </a:rPr>
              <a:t> we can pass a </a:t>
            </a:r>
            <a:r>
              <a:rPr b="0" lang="en-US" sz="2400" spc="-1" strike="noStrike">
                <a:solidFill>
                  <a:srgbClr val="00b050"/>
                </a:solidFill>
                <a:latin typeface="Courier New"/>
                <a:ea typeface="Courier New"/>
              </a:rPr>
              <a:t>Comparator</a:t>
            </a:r>
            <a:r>
              <a:rPr b="0" lang="en-US" sz="2400" spc="-1" strike="noStrike">
                <a:solidFill>
                  <a:srgbClr val="000000"/>
                </a:solidFill>
                <a:latin typeface="Calibri"/>
                <a:ea typeface="Courier New"/>
              </a:rPr>
              <a:t>-implementing object to the constructor</a:t>
            </a:r>
            <a:endParaRPr b="0" lang="en-US" sz="2400" spc="-1" strike="noStrike">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Can also be used to override natural order</a:t>
            </a:r>
            <a:endParaRPr b="0" lang="en-US" sz="2000" spc="-1" strike="noStrike">
              <a:latin typeface="Arial"/>
            </a:endParaRPr>
          </a:p>
          <a:p>
            <a:pPr>
              <a:lnSpc>
                <a:spcPct val="100000"/>
              </a:lnSpc>
              <a:spcBef>
                <a:spcPts val="400"/>
              </a:spcBef>
            </a:pPr>
            <a:endParaRPr b="0" lang="en-US" sz="2000" spc="-1" strike="noStrike">
              <a:latin typeface="Arial"/>
            </a:endParaRPr>
          </a:p>
          <a:p>
            <a:pPr>
              <a:lnSpc>
                <a:spcPct val="100000"/>
              </a:lnSpc>
              <a:spcBef>
                <a:spcPts val="479"/>
              </a:spcBef>
            </a:pPr>
            <a:endParaRPr b="0" lang="en-US" sz="2000" spc="-1" strike="noStrike">
              <a:latin typeface="Arial"/>
            </a:endParaRPr>
          </a:p>
          <a:p>
            <a:pPr>
              <a:lnSpc>
                <a:spcPct val="100000"/>
              </a:lnSpc>
              <a:spcBef>
                <a:spcPts val="479"/>
              </a:spcBef>
            </a:pPr>
            <a:endParaRPr b="0" lang="en-US" sz="2000" spc="-1" strike="noStrike">
              <a:latin typeface="Arial"/>
            </a:endParaRPr>
          </a:p>
          <a:p>
            <a:pPr>
              <a:lnSpc>
                <a:spcPct val="100000"/>
              </a:lnSpc>
              <a:spcBef>
                <a:spcPts val="479"/>
              </a:spcBef>
            </a:pPr>
            <a:endParaRPr b="0" lang="en-US" sz="2000" spc="-1" strike="noStrike">
              <a:latin typeface="Arial"/>
            </a:endParaRPr>
          </a:p>
          <a:p>
            <a:pPr>
              <a:lnSpc>
                <a:spcPct val="100000"/>
              </a:lnSpc>
              <a:spcBef>
                <a:spcPts val="479"/>
              </a:spcBef>
            </a:pPr>
            <a:endParaRPr b="0" lang="en-US" sz="2000" spc="-1" strike="noStrike">
              <a:latin typeface="Arial"/>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ea typeface="Courier New"/>
              </a:rPr>
              <a:t>Return value semantics same as </a:t>
            </a:r>
            <a:r>
              <a:rPr b="0" lang="en-US" sz="2200" spc="-1" strike="noStrike">
                <a:solidFill>
                  <a:srgbClr val="000000"/>
                </a:solidFill>
                <a:latin typeface="Courier Regular"/>
                <a:ea typeface="Courier New"/>
              </a:rPr>
              <a:t>compareTo()</a:t>
            </a:r>
            <a:r>
              <a:rPr b="0" lang="en-US" sz="2400" spc="-1" strike="noStrike">
                <a:solidFill>
                  <a:srgbClr val="000000"/>
                </a:solidFill>
                <a:latin typeface="Calibri"/>
                <a:ea typeface="Courier New"/>
              </a:rPr>
              <a:t> from </a:t>
            </a:r>
            <a:r>
              <a:rPr b="0" lang="en-US" sz="2200" spc="-1" strike="noStrike">
                <a:solidFill>
                  <a:srgbClr val="00b050"/>
                </a:solidFill>
                <a:latin typeface="Courier Regular"/>
                <a:ea typeface="Courier New"/>
              </a:rPr>
              <a:t>Comparable</a:t>
            </a:r>
            <a:r>
              <a:rPr b="0" lang="en-US" sz="2200" spc="-1" strike="noStrike">
                <a:solidFill>
                  <a:srgbClr val="000000"/>
                </a:solidFill>
                <a:latin typeface="Calibri"/>
                <a:ea typeface="Courier New"/>
              </a:rPr>
              <a:t>:</a:t>
            </a:r>
            <a:endParaRPr b="0" lang="en-US" sz="2200" spc="-1" strike="noStrike">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negative integer if o1 &lt; o2</a:t>
            </a:r>
            <a:endParaRPr b="0" lang="en-US" sz="2000" spc="-1" strike="noStrike">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zero if both arguments are equal</a:t>
            </a:r>
            <a:endParaRPr b="0" lang="en-US" sz="2000" spc="-1" strike="noStrike">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positive integer if o1 &gt; o2</a:t>
            </a:r>
            <a:endParaRPr b="0" lang="en-US" sz="2000" spc="-1" strike="noStrike">
              <a:latin typeface="Arial"/>
            </a:endParaRPr>
          </a:p>
          <a:p>
            <a:pPr>
              <a:lnSpc>
                <a:spcPct val="100000"/>
              </a:lnSpc>
              <a:spcBef>
                <a:spcPts val="479"/>
              </a:spcBef>
            </a:pPr>
            <a:endParaRPr b="0" lang="en-US" sz="2000" spc="-1" strike="noStrike">
              <a:latin typeface="Arial"/>
            </a:endParaRPr>
          </a:p>
        </p:txBody>
      </p:sp>
      <p:pic>
        <p:nvPicPr>
          <p:cNvPr id="297" name="Picture 4" descr=""/>
          <p:cNvPicPr/>
          <p:nvPr/>
        </p:nvPicPr>
        <p:blipFill>
          <a:blip r:embed="rId1"/>
          <a:stretch/>
        </p:blipFill>
        <p:spPr>
          <a:xfrm>
            <a:off x="3205440" y="2687760"/>
            <a:ext cx="2763720" cy="1139760"/>
          </a:xfrm>
          <a:prstGeom prst="rect">
            <a:avLst/>
          </a:prstGeom>
          <a:ln>
            <a:noFill/>
          </a:ln>
        </p:spPr>
      </p:pic>
    </p:spTree>
  </p:cSld>
  <p:timing>
    <p:tnLst>
      <p:par>
        <p:cTn id="344" dur="indefinite" restart="never" nodeType="tmRoot">
          <p:childTnLst>
            <p:seq>
              <p:cTn id="345" dur="indefinite" nodeType="mainSeq">
                <p:childTnLst>
                  <p:par>
                    <p:cTn id="346" fill="hold">
                      <p:stCondLst>
                        <p:cond delay="indefinite"/>
                      </p:stCondLst>
                      <p:childTnLst>
                        <p:par>
                          <p:cTn id="347" fill="hold">
                            <p:stCondLst>
                              <p:cond delay="0"/>
                            </p:stCondLst>
                            <p:childTnLst>
                              <p:par>
                                <p:cTn id="348" nodeType="clickEffect" fill="hold" presetClass="entr" presetID="9">
                                  <p:stCondLst>
                                    <p:cond delay="0"/>
                                  </p:stCondLst>
                                  <p:childTnLst>
                                    <p:set>
                                      <p:cBhvr>
                                        <p:cTn id="349" dur="1" fill="hold">
                                          <p:stCondLst>
                                            <p:cond delay="0"/>
                                          </p:stCondLst>
                                        </p:cTn>
                                        <p:tgtEl>
                                          <p:spTgt spid="296">
                                            <p:txEl>
                                              <p:pRg st="7" end="7"/>
                                            </p:txEl>
                                          </p:spTgt>
                                        </p:tgtEl>
                                        <p:attrNameLst>
                                          <p:attrName>style.visibility</p:attrName>
                                        </p:attrNameLst>
                                      </p:cBhvr>
                                      <p:to>
                                        <p:strVal val="visible"/>
                                      </p:to>
                                    </p:set>
                                    <p:animEffect filter="dissolve" transition="in">
                                      <p:cBhvr additive="repl">
                                        <p:cTn id="350" dur="500"/>
                                        <p:tgtEl>
                                          <p:spTgt spid="296">
                                            <p:txEl>
                                              <p:pRg st="7" end="7"/>
                                            </p:txEl>
                                          </p:spTgt>
                                        </p:tgtEl>
                                      </p:cBhvr>
                                    </p:animEffect>
                                  </p:childTnLst>
                                </p:cTn>
                              </p:par>
                              <p:par>
                                <p:cTn id="351" nodeType="withEffect" fill="hold" presetClass="entr" presetID="9">
                                  <p:stCondLst>
                                    <p:cond delay="0"/>
                                  </p:stCondLst>
                                  <p:childTnLst>
                                    <p:set>
                                      <p:cBhvr>
                                        <p:cTn id="352" dur="1" fill="hold">
                                          <p:stCondLst>
                                            <p:cond delay="0"/>
                                          </p:stCondLst>
                                        </p:cTn>
                                        <p:tgtEl>
                                          <p:spTgt spid="296">
                                            <p:txEl>
                                              <p:pRg st="8" end="8"/>
                                            </p:txEl>
                                          </p:spTgt>
                                        </p:tgtEl>
                                        <p:attrNameLst>
                                          <p:attrName>style.visibility</p:attrName>
                                        </p:attrNameLst>
                                      </p:cBhvr>
                                      <p:to>
                                        <p:strVal val="visible"/>
                                      </p:to>
                                    </p:set>
                                    <p:animEffect filter="dissolve" transition="in">
                                      <p:cBhvr additive="repl">
                                        <p:cTn id="353" dur="500"/>
                                        <p:tgtEl>
                                          <p:spTgt spid="296">
                                            <p:txEl>
                                              <p:pRg st="8" end="8"/>
                                            </p:txEl>
                                          </p:spTgt>
                                        </p:tgtEl>
                                      </p:cBhvr>
                                    </p:animEffect>
                                  </p:childTnLst>
                                </p:cTn>
                              </p:par>
                              <p:par>
                                <p:cTn id="354" nodeType="withEffect" fill="hold" presetClass="entr" presetID="9">
                                  <p:stCondLst>
                                    <p:cond delay="0"/>
                                  </p:stCondLst>
                                  <p:childTnLst>
                                    <p:set>
                                      <p:cBhvr>
                                        <p:cTn id="355" dur="1" fill="hold">
                                          <p:stCondLst>
                                            <p:cond delay="0"/>
                                          </p:stCondLst>
                                        </p:cTn>
                                        <p:tgtEl>
                                          <p:spTgt spid="296">
                                            <p:txEl>
                                              <p:pRg st="9" end="9"/>
                                            </p:txEl>
                                          </p:spTgt>
                                        </p:tgtEl>
                                        <p:attrNameLst>
                                          <p:attrName>style.visibility</p:attrName>
                                        </p:attrNameLst>
                                      </p:cBhvr>
                                      <p:to>
                                        <p:strVal val="visible"/>
                                      </p:to>
                                    </p:set>
                                    <p:animEffect filter="dissolve" transition="in">
                                      <p:cBhvr additive="repl">
                                        <p:cTn id="356" dur="500"/>
                                        <p:tgtEl>
                                          <p:spTgt spid="296">
                                            <p:txEl>
                                              <p:pRg st="9" end="9"/>
                                            </p:txEl>
                                          </p:spTgt>
                                        </p:tgtEl>
                                      </p:cBhvr>
                                    </p:animEffect>
                                  </p:childTnLst>
                                </p:cTn>
                              </p:par>
                              <p:par>
                                <p:cTn id="357" nodeType="withEffect" fill="hold" presetClass="entr" presetID="9">
                                  <p:stCondLst>
                                    <p:cond delay="0"/>
                                  </p:stCondLst>
                                  <p:childTnLst>
                                    <p:set>
                                      <p:cBhvr>
                                        <p:cTn id="358" dur="1" fill="hold">
                                          <p:stCondLst>
                                            <p:cond delay="0"/>
                                          </p:stCondLst>
                                        </p:cTn>
                                        <p:tgtEl>
                                          <p:spTgt spid="296">
                                            <p:txEl>
                                              <p:pRg st="10" end="10"/>
                                            </p:txEl>
                                          </p:spTgt>
                                        </p:tgtEl>
                                        <p:attrNameLst>
                                          <p:attrName>style.visibility</p:attrName>
                                        </p:attrNameLst>
                                      </p:cBhvr>
                                      <p:to>
                                        <p:strVal val="visible"/>
                                      </p:to>
                                    </p:set>
                                    <p:animEffect filter="dissolve" transition="in">
                                      <p:cBhvr additive="repl">
                                        <p:cTn id="359" dur="500"/>
                                        <p:tgtEl>
                                          <p:spTgt spid="296">
                                            <p:txEl>
                                              <p:pRg st="10" end="1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TextShape 1"/>
          <p:cNvSpPr txBox="1"/>
          <p:nvPr/>
        </p:nvSpPr>
        <p:spPr>
          <a:xfrm>
            <a:off x="353160" y="-160200"/>
            <a:ext cx="8545680" cy="1142640"/>
          </a:xfrm>
          <a:prstGeom prst="rect">
            <a:avLst/>
          </a:prstGeom>
          <a:noFill/>
          <a:ln>
            <a:noFill/>
          </a:ln>
        </p:spPr>
        <p:txBody>
          <a:bodyPr anchor="ctr">
            <a:normAutofit/>
          </a:bodyPr>
          <a:p>
            <a:pPr algn="ctr">
              <a:lnSpc>
                <a:spcPct val="100000"/>
              </a:lnSpc>
            </a:pPr>
            <a:r>
              <a:rPr b="0" lang="en-US" sz="4200" spc="-1" strike="noStrike">
                <a:solidFill>
                  <a:srgbClr val="ffffff"/>
                </a:solidFill>
                <a:latin typeface="Calibri"/>
                <a:ea typeface="Calibri"/>
              </a:rPr>
              <a:t>Custom comparator example (1/2)</a:t>
            </a:r>
            <a:endParaRPr b="0" lang="en-US" sz="4200" spc="-1" strike="noStrike">
              <a:solidFill>
                <a:srgbClr val="000000"/>
              </a:solidFill>
              <a:latin typeface="Calibri"/>
            </a:endParaRPr>
          </a:p>
        </p:txBody>
      </p:sp>
      <p:sp>
        <p:nvSpPr>
          <p:cNvPr id="299" name="CustomShape 2"/>
          <p:cNvSpPr/>
          <p:nvPr/>
        </p:nvSpPr>
        <p:spPr>
          <a:xfrm>
            <a:off x="291960" y="982800"/>
            <a:ext cx="8851680" cy="5688360"/>
          </a:xfrm>
          <a:prstGeom prst="rect">
            <a:avLst/>
          </a:prstGeom>
          <a:noFill/>
          <a:ln>
            <a:noFill/>
          </a:ln>
        </p:spPr>
        <p:style>
          <a:lnRef idx="0"/>
          <a:fillRef idx="0"/>
          <a:effectRef idx="0"/>
          <a:fontRef idx="minor"/>
        </p:style>
        <p:txBody>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Let’s sort an array of </a:t>
            </a:r>
            <a:r>
              <a:rPr b="0" lang="en-US" sz="2400" spc="-1" strike="noStrike">
                <a:solidFill>
                  <a:srgbClr val="0000ff"/>
                </a:solidFill>
                <a:latin typeface="Courier New"/>
              </a:rPr>
              <a:t>String</a:t>
            </a:r>
            <a:r>
              <a:rPr b="0" lang="en-US" sz="2400" spc="-1" strike="noStrike">
                <a:solidFill>
                  <a:srgbClr val="000000"/>
                </a:solidFill>
                <a:latin typeface="Calibri"/>
              </a:rPr>
              <a:t>s in reverse-alphabetical order:</a:t>
            </a:r>
            <a:endParaRPr b="0" lang="en-US" sz="2400" spc="-1" strike="noStrike">
              <a:latin typeface="Arial"/>
            </a:endParaRPr>
          </a:p>
          <a:p>
            <a:pPr>
              <a:lnSpc>
                <a:spcPct val="100000"/>
              </a:lnSpc>
              <a:spcBef>
                <a:spcPts val="400"/>
              </a:spcBef>
            </a:pPr>
            <a:r>
              <a:rPr b="0" lang="en-US" sz="2000" spc="-1" strike="noStrike">
                <a:solidFill>
                  <a:srgbClr val="000000"/>
                </a:solidFill>
                <a:latin typeface="Courier Regular"/>
                <a:ea typeface="Courier New"/>
              </a:rPr>
              <a:t>  </a:t>
            </a:r>
            <a:r>
              <a:rPr b="0" lang="en-US" sz="1800" spc="-1" strike="noStrike">
                <a:solidFill>
                  <a:srgbClr val="0000ff"/>
                </a:solidFill>
                <a:latin typeface="Courier Regular"/>
                <a:ea typeface="Courier New"/>
              </a:rPr>
              <a:t>public class</a:t>
            </a: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RevCmp</a:t>
            </a:r>
            <a:r>
              <a:rPr b="0" lang="en-US" sz="1800" spc="-1" strike="noStrike">
                <a:solidFill>
                  <a:srgbClr val="000000"/>
                </a:solidFill>
                <a:latin typeface="Courier Regular"/>
                <a:ea typeface="Courier New"/>
              </a:rPr>
              <a:t> </a:t>
            </a:r>
            <a:r>
              <a:rPr b="0" lang="en-US" sz="1800" spc="-1" strike="noStrike">
                <a:solidFill>
                  <a:srgbClr val="0000ff"/>
                </a:solidFill>
                <a:latin typeface="Courier Regular"/>
                <a:ea typeface="Courier New"/>
              </a:rPr>
              <a:t>implements</a:t>
            </a: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Comparator</a:t>
            </a:r>
            <a:r>
              <a:rPr b="0" lang="en-US" sz="1800" spc="-1" strike="noStrike">
                <a:solidFill>
                  <a:srgbClr val="000000"/>
                </a:solidFill>
                <a:latin typeface="Courier Regular"/>
                <a:ea typeface="Courier New"/>
              </a:rPr>
              <a:t>&lt;</a:t>
            </a:r>
            <a:r>
              <a:rPr b="0" lang="en-US" sz="1800" spc="-1" strike="noStrike">
                <a:solidFill>
                  <a:srgbClr val="00b050"/>
                </a:solidFill>
                <a:latin typeface="Courier Regular"/>
                <a:ea typeface="Courier New"/>
              </a:rPr>
              <a:t>String</a:t>
            </a:r>
            <a:r>
              <a:rPr b="0" lang="en-US" sz="1800" spc="-1" strike="noStrike">
                <a:solidFill>
                  <a:srgbClr val="000000"/>
                </a:solidFill>
                <a:latin typeface="Courier Regular"/>
                <a:ea typeface="Courier New"/>
              </a:rPr>
              <a:t>&gt; {</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ff"/>
                </a:solidFill>
                <a:latin typeface="Courier Regular"/>
                <a:ea typeface="Courier New"/>
              </a:rPr>
              <a:t>public </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compare(</a:t>
            </a:r>
            <a:r>
              <a:rPr b="0" lang="en-US" sz="1800" spc="-1" strike="noStrike">
                <a:solidFill>
                  <a:srgbClr val="00b050"/>
                </a:solidFill>
                <a:latin typeface="Courier Regular"/>
                <a:ea typeface="Courier New"/>
              </a:rPr>
              <a:t>String</a:t>
            </a:r>
            <a:r>
              <a:rPr b="0" lang="en-US" sz="1800" spc="-1" strike="noStrike">
                <a:solidFill>
                  <a:srgbClr val="000000"/>
                </a:solidFill>
                <a:latin typeface="Courier Regular"/>
                <a:ea typeface="Courier New"/>
              </a:rPr>
              <a:t> s1, </a:t>
            </a:r>
            <a:r>
              <a:rPr b="0" lang="en-US" sz="1800" spc="-1" strike="noStrike">
                <a:solidFill>
                  <a:srgbClr val="00b050"/>
                </a:solidFill>
                <a:latin typeface="Courier Regular"/>
                <a:ea typeface="Courier New"/>
              </a:rPr>
              <a:t>String</a:t>
            </a:r>
            <a:r>
              <a:rPr b="0" lang="en-US" sz="1800" spc="-1" strike="noStrike">
                <a:solidFill>
                  <a:srgbClr val="000000"/>
                </a:solidFill>
                <a:latin typeface="Courier Regular"/>
                <a:ea typeface="Courier New"/>
              </a:rPr>
              <a:t> s2){</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ff"/>
                </a:solidFill>
                <a:latin typeface="Courier Regular"/>
                <a:ea typeface="Courier New"/>
              </a:rPr>
              <a:t>return</a:t>
            </a:r>
            <a:r>
              <a:rPr b="0" lang="en-US" sz="1800" spc="-1" strike="noStrike">
                <a:solidFill>
                  <a:srgbClr val="000000"/>
                </a:solidFill>
                <a:latin typeface="Courier Regular"/>
                <a:ea typeface="Courier New"/>
              </a:rPr>
              <a:t> -1 * s1.compareTo(s2);</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String</a:t>
            </a:r>
            <a:r>
              <a:rPr b="0" lang="en-US" sz="1800" spc="-1" strike="noStrike">
                <a:solidFill>
                  <a:srgbClr val="000000"/>
                </a:solidFill>
                <a:latin typeface="Courier Regular"/>
                <a:ea typeface="Courier New"/>
              </a:rPr>
              <a:t>[] sa = {"Jay", "Alice", "Melvor", "Erica"};</a:t>
            </a:r>
            <a:endParaRPr b="0" lang="en-US" sz="1800" spc="-1" strike="noStrike">
              <a:latin typeface="Arial"/>
            </a:endParaRPr>
          </a:p>
          <a:p>
            <a:pPr>
              <a:lnSpc>
                <a:spcPct val="100000"/>
              </a:lnSpc>
              <a:spcBef>
                <a:spcPts val="360"/>
              </a:spcBef>
            </a:pPr>
            <a:r>
              <a:rPr b="0" lang="en-US" sz="1800" spc="-1" strike="noStrike">
                <a:solidFill>
                  <a:srgbClr val="00b050"/>
                </a:solidFill>
                <a:latin typeface="Courier Regular"/>
                <a:ea typeface="Courier New"/>
              </a:rPr>
              <a:t>  </a:t>
            </a:r>
            <a:r>
              <a:rPr b="0" lang="en-US" sz="1800" spc="-1" strike="noStrike">
                <a:solidFill>
                  <a:srgbClr val="00b050"/>
                </a:solidFill>
                <a:latin typeface="Courier Regular"/>
                <a:ea typeface="Courier New"/>
              </a:rPr>
              <a:t>Queue</a:t>
            </a:r>
            <a:r>
              <a:rPr b="0" lang="en-US" sz="1800" spc="-1" strike="noStrike">
                <a:solidFill>
                  <a:srgbClr val="000000"/>
                </a:solidFill>
                <a:latin typeface="Courier Regular"/>
                <a:ea typeface="Courier New"/>
              </a:rPr>
              <a:t>&lt;</a:t>
            </a:r>
            <a:r>
              <a:rPr b="0" lang="en-US" sz="1800" spc="-1" strike="noStrike">
                <a:solidFill>
                  <a:srgbClr val="00b050"/>
                </a:solidFill>
                <a:latin typeface="Courier Regular"/>
                <a:ea typeface="Courier New"/>
              </a:rPr>
              <a:t>String</a:t>
            </a:r>
            <a:r>
              <a:rPr b="0" lang="en-US" sz="1800" spc="-1" strike="noStrike">
                <a:solidFill>
                  <a:srgbClr val="000000"/>
                </a:solidFill>
                <a:latin typeface="Courier Regular"/>
                <a:ea typeface="Courier New"/>
              </a:rPr>
              <a:t>&gt; pq = </a:t>
            </a:r>
            <a:r>
              <a:rPr b="0" lang="en-US" sz="1800" spc="-1" strike="noStrike">
                <a:solidFill>
                  <a:srgbClr val="0000ff"/>
                </a:solidFill>
                <a:latin typeface="Courier Regular"/>
                <a:ea typeface="Courier New"/>
              </a:rPr>
              <a:t>new</a:t>
            </a: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PriorityQueue</a:t>
            </a:r>
            <a:r>
              <a:rPr b="0" lang="en-US" sz="1800" spc="-1" strike="noStrike">
                <a:solidFill>
                  <a:srgbClr val="000000"/>
                </a:solidFill>
                <a:latin typeface="Courier Regular"/>
                <a:ea typeface="Courier New"/>
              </a:rPr>
              <a:t>&lt;</a:t>
            </a:r>
            <a:r>
              <a:rPr b="0" lang="en-US" sz="1800" spc="-1" strike="noStrike">
                <a:solidFill>
                  <a:srgbClr val="00b050"/>
                </a:solidFill>
                <a:latin typeface="Courier Regular"/>
                <a:ea typeface="Courier New"/>
              </a:rPr>
              <a:t>String</a:t>
            </a:r>
            <a:r>
              <a:rPr b="0" lang="en-US" sz="1800" spc="-1" strike="noStrike">
                <a:solidFill>
                  <a:srgbClr val="000000"/>
                </a:solidFill>
                <a:latin typeface="Courier Regular"/>
                <a:ea typeface="Courier New"/>
              </a:rPr>
              <a:t>&gt;(</a:t>
            </a:r>
            <a:r>
              <a:rPr b="0" lang="en-US" sz="1800" spc="-1" strike="noStrike" u="sng">
                <a:solidFill>
                  <a:srgbClr val="0000ff"/>
                </a:solidFill>
                <a:uFillTx/>
                <a:latin typeface="Courier Regular"/>
                <a:ea typeface="Courier New"/>
              </a:rPr>
              <a:t>new</a:t>
            </a:r>
            <a:r>
              <a:rPr b="0" lang="en-US" sz="1800" spc="-1" strike="noStrike" u="sng">
                <a:solidFill>
                  <a:srgbClr val="000000"/>
                </a:solidFill>
                <a:uFillTx/>
                <a:latin typeface="Courier Regular"/>
                <a:ea typeface="Courier New"/>
              </a:rPr>
              <a:t> </a:t>
            </a:r>
            <a:r>
              <a:rPr b="0" lang="en-US" sz="1800" spc="-1" strike="noStrike" u="sng">
                <a:solidFill>
                  <a:srgbClr val="00b050"/>
                </a:solidFill>
                <a:uFillTx/>
                <a:latin typeface="Courier Regular"/>
                <a:ea typeface="Courier New"/>
              </a:rPr>
              <a:t>RevCmp</a:t>
            </a:r>
            <a:r>
              <a:rPr b="0" lang="en-US" sz="1800" spc="-1" strike="noStrike" u="sng">
                <a:solidFill>
                  <a:srgbClr val="000000"/>
                </a:solidFill>
                <a:uFillTx/>
                <a:latin typeface="Courier Regular"/>
                <a:ea typeface="Courier New"/>
              </a:rPr>
              <a:t>()</a:t>
            </a:r>
            <a:r>
              <a:rPr b="0" lang="en-US" sz="1800" spc="-1" strike="noStrike">
                <a:solidFill>
                  <a:srgbClr val="000000"/>
                </a:solidFill>
                <a:latin typeface="Courier Regular"/>
                <a:ea typeface="Courier New"/>
              </a:rPr>
              <a:t>);</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ff"/>
                </a:solidFill>
                <a:latin typeface="Courier Regular"/>
                <a:ea typeface="Courier New"/>
              </a:rPr>
              <a:t>for </a:t>
            </a:r>
            <a:r>
              <a:rPr b="0" lang="en-US" sz="1800" spc="-1" strike="noStrike">
                <a:solidFill>
                  <a:srgbClr val="000000"/>
                </a:solidFill>
                <a:latin typeface="Courier Regular"/>
                <a:ea typeface="Courier New"/>
              </a:rPr>
              <a:t>(</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i=0; i &lt; sa.length; i++) pq.add(sa[i]);</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ff"/>
                </a:solidFill>
                <a:latin typeface="Courier Regular"/>
                <a:ea typeface="Courier New"/>
              </a:rPr>
              <a:t>for</a:t>
            </a: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i=0; i &lt; sa.length; i++) sa[i] = pq.remove();</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ff"/>
                </a:solidFill>
                <a:latin typeface="Courier Regular"/>
                <a:ea typeface="Courier New"/>
              </a:rPr>
              <a:t>for </a:t>
            </a:r>
            <a:r>
              <a:rPr b="0" lang="en-US" sz="1800" spc="-1" strike="noStrike">
                <a:solidFill>
                  <a:srgbClr val="000000"/>
                </a:solidFill>
                <a:latin typeface="Courier Regular"/>
                <a:ea typeface="Courier New"/>
              </a:rPr>
              <a:t>(</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i=0; i &lt; sa.length; i++) </a:t>
            </a:r>
            <a:r>
              <a:rPr b="0" lang="en-US" sz="1800" spc="-1" strike="noStrike">
                <a:solidFill>
                  <a:srgbClr val="00b050"/>
                </a:solidFill>
                <a:latin typeface="Courier Regular"/>
                <a:ea typeface="Courier New"/>
              </a:rPr>
              <a:t>System</a:t>
            </a:r>
            <a:r>
              <a:rPr b="0" lang="en-US" sz="1800" spc="-1" strike="noStrike">
                <a:solidFill>
                  <a:srgbClr val="000000"/>
                </a:solidFill>
                <a:latin typeface="Courier Regular"/>
                <a:ea typeface="Courier New"/>
              </a:rPr>
              <a:t>.out.println(sa[i]);</a:t>
            </a:r>
            <a:endParaRPr b="0" lang="en-US" sz="1800" spc="-1" strike="noStrike">
              <a:latin typeface="Arial"/>
            </a:endParaRPr>
          </a:p>
          <a:p>
            <a:pPr>
              <a:lnSpc>
                <a:spcPct val="100000"/>
              </a:lnSpc>
              <a:spcBef>
                <a:spcPts val="479"/>
              </a:spcBef>
            </a:pPr>
            <a:endParaRPr b="0" lang="en-US" sz="1800" spc="-1" strike="noStrike">
              <a:latin typeface="Arial"/>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ea typeface="Courier New"/>
              </a:rPr>
              <a:t>Note that, for convenience, there is a generic built-in reverse </a:t>
            </a:r>
            <a:r>
              <a:rPr b="0" lang="en-US" sz="2400" spc="-1" strike="noStrike">
                <a:solidFill>
                  <a:srgbClr val="00b050"/>
                </a:solidFill>
                <a:latin typeface="Courier Regular"/>
                <a:ea typeface="Courier New"/>
              </a:rPr>
              <a:t>Comparator</a:t>
            </a:r>
            <a:r>
              <a:rPr b="0" lang="en-US" sz="2400" spc="-1" strike="noStrike">
                <a:solidFill>
                  <a:srgbClr val="000000"/>
                </a:solidFill>
                <a:latin typeface="Calibri"/>
                <a:ea typeface="Courier New"/>
              </a:rPr>
              <a:t> accessible through the static method </a:t>
            </a:r>
            <a:r>
              <a:rPr b="0" lang="en-US" sz="2400" spc="-1" strike="noStrike">
                <a:solidFill>
                  <a:srgbClr val="00b050"/>
                </a:solidFill>
                <a:latin typeface="Courier New"/>
                <a:ea typeface="Courier New"/>
              </a:rPr>
              <a:t>Collections</a:t>
            </a:r>
            <a:r>
              <a:rPr b="0" lang="en-US" sz="2400" spc="-1" strike="noStrike">
                <a:solidFill>
                  <a:srgbClr val="000000"/>
                </a:solidFill>
                <a:latin typeface="Courier New"/>
                <a:ea typeface="Courier New"/>
              </a:rPr>
              <a:t>.reverseOrder()</a:t>
            </a:r>
            <a:endParaRPr b="0" lang="en-US" sz="2400" spc="-1" strike="noStrike">
              <a:latin typeface="Arial"/>
            </a:endParaRPr>
          </a:p>
        </p:txBody>
      </p:sp>
    </p:spTree>
  </p:cSld>
  <p:timing>
    <p:tnLst>
      <p:par>
        <p:cTn id="360" dur="indefinite" restart="never" nodeType="tmRoot">
          <p:childTnLst>
            <p:seq>
              <p:cTn id="361" dur="indefinite" nodeType="mainSeq">
                <p:childTnLst>
                  <p:par>
                    <p:cTn id="362" fill="hold">
                      <p:stCondLst>
                        <p:cond delay="indefinite"/>
                      </p:stCondLst>
                      <p:childTnLst>
                        <p:par>
                          <p:cTn id="363" fill="hold">
                            <p:stCondLst>
                              <p:cond delay="0"/>
                            </p:stCondLst>
                            <p:childTnLst>
                              <p:par>
                                <p:cTn id="364" nodeType="clickEffect" fill="hold" presetClass="entr" presetID="9">
                                  <p:stCondLst>
                                    <p:cond delay="0"/>
                                  </p:stCondLst>
                                  <p:childTnLst>
                                    <p:set>
                                      <p:cBhvr>
                                        <p:cTn id="365" dur="1" fill="hold">
                                          <p:stCondLst>
                                            <p:cond delay="0"/>
                                          </p:stCondLst>
                                        </p:cTn>
                                        <p:tgtEl>
                                          <p:spTgt spid="299">
                                            <p:txEl>
                                              <p:pRg st="6" end="6"/>
                                            </p:txEl>
                                          </p:spTgt>
                                        </p:tgtEl>
                                        <p:attrNameLst>
                                          <p:attrName>style.visibility</p:attrName>
                                        </p:attrNameLst>
                                      </p:cBhvr>
                                      <p:to>
                                        <p:strVal val="visible"/>
                                      </p:to>
                                    </p:set>
                                    <p:animEffect filter="dissolve" transition="in">
                                      <p:cBhvr additive="repl">
                                        <p:cTn id="366" dur="500"/>
                                        <p:tgtEl>
                                          <p:spTgt spid="299">
                                            <p:txEl>
                                              <p:pRg st="6" end="6"/>
                                            </p:txEl>
                                          </p:spTgt>
                                        </p:tgtEl>
                                      </p:cBhvr>
                                    </p:animEffect>
                                  </p:childTnLst>
                                </p:cTn>
                              </p:par>
                              <p:par>
                                <p:cTn id="367" nodeType="withEffect" fill="hold" presetClass="entr" presetID="9">
                                  <p:stCondLst>
                                    <p:cond delay="0"/>
                                  </p:stCondLst>
                                  <p:childTnLst>
                                    <p:set>
                                      <p:cBhvr>
                                        <p:cTn id="368" dur="1" fill="hold">
                                          <p:stCondLst>
                                            <p:cond delay="0"/>
                                          </p:stCondLst>
                                        </p:cTn>
                                        <p:tgtEl>
                                          <p:spTgt spid="299">
                                            <p:txEl>
                                              <p:pRg st="7" end="7"/>
                                            </p:txEl>
                                          </p:spTgt>
                                        </p:tgtEl>
                                        <p:attrNameLst>
                                          <p:attrName>style.visibility</p:attrName>
                                        </p:attrNameLst>
                                      </p:cBhvr>
                                      <p:to>
                                        <p:strVal val="visible"/>
                                      </p:to>
                                    </p:set>
                                    <p:animEffect filter="dissolve" transition="in">
                                      <p:cBhvr additive="repl">
                                        <p:cTn id="369" dur="500"/>
                                        <p:tgtEl>
                                          <p:spTgt spid="299">
                                            <p:txEl>
                                              <p:pRg st="7" end="7"/>
                                            </p:txEl>
                                          </p:spTgt>
                                        </p:tgtEl>
                                      </p:cBhvr>
                                    </p:animEffect>
                                  </p:childTnLst>
                                </p:cTn>
                              </p:par>
                            </p:childTnLst>
                          </p:cTn>
                        </p:par>
                      </p:childTnLst>
                    </p:cTn>
                  </p:par>
                  <p:par>
                    <p:cTn id="370" fill="hold">
                      <p:stCondLst>
                        <p:cond delay="indefinite"/>
                      </p:stCondLst>
                      <p:childTnLst>
                        <p:par>
                          <p:cTn id="371" fill="hold">
                            <p:stCondLst>
                              <p:cond delay="0"/>
                            </p:stCondLst>
                            <p:childTnLst>
                              <p:par>
                                <p:cTn id="372" nodeType="clickEffect" fill="hold" presetClass="entr" presetID="9">
                                  <p:stCondLst>
                                    <p:cond delay="0"/>
                                  </p:stCondLst>
                                  <p:childTnLst>
                                    <p:set>
                                      <p:cBhvr>
                                        <p:cTn id="373" dur="1" fill="hold">
                                          <p:stCondLst>
                                            <p:cond delay="0"/>
                                          </p:stCondLst>
                                        </p:cTn>
                                        <p:tgtEl>
                                          <p:spTgt spid="299">
                                            <p:txEl>
                                              <p:pRg st="8" end="8"/>
                                            </p:txEl>
                                          </p:spTgt>
                                        </p:tgtEl>
                                        <p:attrNameLst>
                                          <p:attrName>style.visibility</p:attrName>
                                        </p:attrNameLst>
                                      </p:cBhvr>
                                      <p:to>
                                        <p:strVal val="visible"/>
                                      </p:to>
                                    </p:set>
                                    <p:animEffect filter="dissolve" transition="in">
                                      <p:cBhvr additive="repl">
                                        <p:cTn id="374" dur="500"/>
                                        <p:tgtEl>
                                          <p:spTgt spid="299">
                                            <p:txEl>
                                              <p:pRg st="8" end="8"/>
                                            </p:txEl>
                                          </p:spTgt>
                                        </p:tgtEl>
                                      </p:cBhvr>
                                    </p:animEffect>
                                  </p:childTnLst>
                                </p:cTn>
                              </p:par>
                              <p:par>
                                <p:cTn id="375" nodeType="withEffect" fill="hold" presetClass="entr" presetID="9">
                                  <p:stCondLst>
                                    <p:cond delay="0"/>
                                  </p:stCondLst>
                                  <p:childTnLst>
                                    <p:set>
                                      <p:cBhvr>
                                        <p:cTn id="376" dur="1" fill="hold">
                                          <p:stCondLst>
                                            <p:cond delay="0"/>
                                          </p:stCondLst>
                                        </p:cTn>
                                        <p:tgtEl>
                                          <p:spTgt spid="299">
                                            <p:txEl>
                                              <p:pRg st="9" end="9"/>
                                            </p:txEl>
                                          </p:spTgt>
                                        </p:tgtEl>
                                        <p:attrNameLst>
                                          <p:attrName>style.visibility</p:attrName>
                                        </p:attrNameLst>
                                      </p:cBhvr>
                                      <p:to>
                                        <p:strVal val="visible"/>
                                      </p:to>
                                    </p:set>
                                    <p:animEffect filter="dissolve" transition="in">
                                      <p:cBhvr additive="repl">
                                        <p:cTn id="377" dur="500"/>
                                        <p:tgtEl>
                                          <p:spTgt spid="299">
                                            <p:txEl>
                                              <p:pRg st="9" end="9"/>
                                            </p:txEl>
                                          </p:spTgt>
                                        </p:tgtEl>
                                      </p:cBhvr>
                                    </p:animEffect>
                                  </p:childTnLst>
                                </p:cTn>
                              </p:par>
                              <p:par>
                                <p:cTn id="378" nodeType="withEffect" fill="hold" presetClass="entr" presetID="9">
                                  <p:stCondLst>
                                    <p:cond delay="0"/>
                                  </p:stCondLst>
                                  <p:childTnLst>
                                    <p:set>
                                      <p:cBhvr>
                                        <p:cTn id="379" dur="1" fill="hold">
                                          <p:stCondLst>
                                            <p:cond delay="0"/>
                                          </p:stCondLst>
                                        </p:cTn>
                                        <p:tgtEl>
                                          <p:spTgt spid="299">
                                            <p:txEl>
                                              <p:pRg st="10" end="10"/>
                                            </p:txEl>
                                          </p:spTgt>
                                        </p:tgtEl>
                                        <p:attrNameLst>
                                          <p:attrName>style.visibility</p:attrName>
                                        </p:attrNameLst>
                                      </p:cBhvr>
                                      <p:to>
                                        <p:strVal val="visible"/>
                                      </p:to>
                                    </p:set>
                                    <p:animEffect filter="dissolve" transition="in">
                                      <p:cBhvr additive="repl">
                                        <p:cTn id="380" dur="500"/>
                                        <p:tgtEl>
                                          <p:spTgt spid="299">
                                            <p:txEl>
                                              <p:pRg st="10" end="10"/>
                                            </p:txEl>
                                          </p:spTgt>
                                        </p:tgtEl>
                                      </p:cBhvr>
                                    </p:animEffect>
                                  </p:childTnLst>
                                </p:cTn>
                              </p:par>
                              <p:par>
                                <p:cTn id="381" nodeType="withEffect" fill="hold" presetClass="entr" presetID="9">
                                  <p:stCondLst>
                                    <p:cond delay="0"/>
                                  </p:stCondLst>
                                  <p:childTnLst>
                                    <p:set>
                                      <p:cBhvr>
                                        <p:cTn id="382" dur="1" fill="hold">
                                          <p:stCondLst>
                                            <p:cond delay="0"/>
                                          </p:stCondLst>
                                        </p:cTn>
                                        <p:tgtEl>
                                          <p:spTgt spid="299">
                                            <p:txEl>
                                              <p:pRg st="12" end="12"/>
                                            </p:txEl>
                                          </p:spTgt>
                                        </p:tgtEl>
                                        <p:attrNameLst>
                                          <p:attrName>style.visibility</p:attrName>
                                        </p:attrNameLst>
                                      </p:cBhvr>
                                      <p:to>
                                        <p:strVal val="visible"/>
                                      </p:to>
                                    </p:set>
                                    <p:animEffect filter="dissolve" transition="in">
                                      <p:cBhvr additive="repl">
                                        <p:cTn id="383" dur="500"/>
                                        <p:tgtEl>
                                          <p:spTgt spid="299">
                                            <p:txEl>
                                              <p:pRg st="12" end="12"/>
                                            </p:txEl>
                                          </p:spTgt>
                                        </p:tgtEl>
                                      </p:cBhvr>
                                    </p:animEffect>
                                  </p:childTnLst>
                                </p:cTn>
                              </p:par>
                            </p:childTnLst>
                          </p:cTn>
                        </p:par>
                      </p:childTnLst>
                    </p:cTn>
                  </p:par>
                  <p:par>
                    <p:cTn id="384" fill="hold">
                      <p:stCondLst>
                        <p:cond delay="indefinite"/>
                      </p:stCondLst>
                      <p:childTnLst>
                        <p:par>
                          <p:cTn id="385" fill="hold">
                            <p:stCondLst>
                              <p:cond delay="0"/>
                            </p:stCondLst>
                            <p:childTnLst>
                              <p:par>
                                <p:cTn id="386" nodeType="clickEffect" fill="hold" presetClass="entr" presetID="9">
                                  <p:stCondLst>
                                    <p:cond delay="0"/>
                                  </p:stCondLst>
                                  <p:childTnLst>
                                    <p:set>
                                      <p:cBhvr>
                                        <p:cTn id="387" dur="1" fill="hold">
                                          <p:stCondLst>
                                            <p:cond delay="0"/>
                                          </p:stCondLst>
                                        </p:cTn>
                                        <p:tgtEl>
                                          <p:spTgt spid="299">
                                            <p:txEl>
                                              <p:pRg st="12" end="12"/>
                                            </p:txEl>
                                          </p:spTgt>
                                        </p:tgtEl>
                                        <p:attrNameLst>
                                          <p:attrName>style.visibility</p:attrName>
                                        </p:attrNameLst>
                                      </p:cBhvr>
                                      <p:to>
                                        <p:strVal val="visible"/>
                                      </p:to>
                                    </p:set>
                                    <p:animEffect filter="dissolve" transition="in">
                                      <p:cBhvr additive="repl">
                                        <p:cTn id="388" dur="500"/>
                                        <p:tgtEl>
                                          <p:spTgt spid="299">
                                            <p:txEl>
                                              <p:pRg st="12" end="1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TextShape 1"/>
          <p:cNvSpPr txBox="1"/>
          <p:nvPr/>
        </p:nvSpPr>
        <p:spPr>
          <a:xfrm>
            <a:off x="353160" y="-160200"/>
            <a:ext cx="8545680" cy="1142640"/>
          </a:xfrm>
          <a:prstGeom prst="rect">
            <a:avLst/>
          </a:prstGeom>
          <a:noFill/>
          <a:ln>
            <a:noFill/>
          </a:ln>
        </p:spPr>
        <p:txBody>
          <a:bodyPr anchor="ctr">
            <a:normAutofit/>
          </a:bodyPr>
          <a:p>
            <a:pPr algn="ctr">
              <a:lnSpc>
                <a:spcPct val="100000"/>
              </a:lnSpc>
            </a:pPr>
            <a:r>
              <a:rPr b="0" lang="en-US" sz="4200" spc="-1" strike="noStrike">
                <a:solidFill>
                  <a:srgbClr val="ffffff"/>
                </a:solidFill>
                <a:latin typeface="Calibri"/>
                <a:ea typeface="Calibri"/>
              </a:rPr>
              <a:t>Custom comparator example (2/2)</a:t>
            </a:r>
            <a:endParaRPr b="0" lang="en-US" sz="4200" spc="-1" strike="noStrike">
              <a:solidFill>
                <a:srgbClr val="000000"/>
              </a:solidFill>
              <a:latin typeface="Calibri"/>
            </a:endParaRPr>
          </a:p>
        </p:txBody>
      </p:sp>
      <p:sp>
        <p:nvSpPr>
          <p:cNvPr id="301" name="CustomShape 2"/>
          <p:cNvSpPr/>
          <p:nvPr/>
        </p:nvSpPr>
        <p:spPr>
          <a:xfrm>
            <a:off x="291960" y="982800"/>
            <a:ext cx="8851680" cy="5688360"/>
          </a:xfrm>
          <a:prstGeom prst="rect">
            <a:avLst/>
          </a:prstGeom>
          <a:noFill/>
          <a:ln>
            <a:noFill/>
          </a:ln>
        </p:spPr>
        <p:style>
          <a:lnRef idx="0"/>
          <a:fillRef idx="0"/>
          <a:effectRef idx="0"/>
          <a:fontRef idx="minor"/>
        </p:style>
        <p:txBody>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This is how we could implement a generic reverse comparator that works with any </a:t>
            </a:r>
            <a:r>
              <a:rPr b="0" lang="en-US" sz="2400" spc="-1" strike="noStrike">
                <a:solidFill>
                  <a:srgbClr val="00b050"/>
                </a:solidFill>
                <a:latin typeface="Courier New"/>
              </a:rPr>
              <a:t>Comparable</a:t>
            </a:r>
            <a:r>
              <a:rPr b="0" lang="en-US" sz="2400" spc="-1" strike="noStrike">
                <a:solidFill>
                  <a:srgbClr val="000000"/>
                </a:solidFill>
                <a:latin typeface="Courier New"/>
              </a:rPr>
              <a:t>&lt;</a:t>
            </a:r>
            <a:r>
              <a:rPr b="0" lang="en-US" sz="2400" spc="-1" strike="noStrike">
                <a:solidFill>
                  <a:srgbClr val="00b050"/>
                </a:solidFill>
                <a:latin typeface="Courier New"/>
              </a:rPr>
              <a:t>T</a:t>
            </a:r>
            <a:r>
              <a:rPr b="0" lang="en-US" sz="2400" spc="-1" strike="noStrike">
                <a:solidFill>
                  <a:srgbClr val="000000"/>
                </a:solidFill>
                <a:latin typeface="Courier New"/>
              </a:rPr>
              <a:t>&gt;</a:t>
            </a:r>
            <a:r>
              <a:rPr b="0" lang="en-US" sz="2400" spc="-1" strike="noStrike">
                <a:solidFill>
                  <a:srgbClr val="000000"/>
                </a:solidFill>
                <a:latin typeface="Calibri"/>
              </a:rPr>
              <a:t> type:</a:t>
            </a:r>
            <a:endParaRPr b="0" lang="en-US" sz="2400" spc="-1" strike="noStrike">
              <a:latin typeface="Arial"/>
            </a:endParaRPr>
          </a:p>
          <a:p>
            <a:pPr>
              <a:lnSpc>
                <a:spcPct val="100000"/>
              </a:lnSpc>
              <a:spcBef>
                <a:spcPts val="400"/>
              </a:spcBef>
            </a:pPr>
            <a:r>
              <a:rPr b="0" lang="en-US" sz="2000" spc="-1" strike="noStrike">
                <a:solidFill>
                  <a:srgbClr val="000000"/>
                </a:solidFill>
                <a:latin typeface="Courier Regular"/>
                <a:ea typeface="Courier New"/>
              </a:rPr>
              <a:t>  </a:t>
            </a:r>
            <a:r>
              <a:rPr b="0" lang="en-US" sz="1800" spc="-1" strike="noStrike">
                <a:solidFill>
                  <a:srgbClr val="0000ff"/>
                </a:solidFill>
                <a:latin typeface="Courier Regular"/>
                <a:ea typeface="Courier New"/>
              </a:rPr>
              <a:t>public class</a:t>
            </a: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RevCmp</a:t>
            </a:r>
            <a:r>
              <a:rPr b="0" lang="en-US" sz="1800" spc="-1" strike="noStrike">
                <a:solidFill>
                  <a:srgbClr val="000000"/>
                </a:solidFill>
                <a:latin typeface="Courier Regular"/>
                <a:ea typeface="Courier New"/>
              </a:rPr>
              <a:t>&lt;</a:t>
            </a:r>
            <a:r>
              <a:rPr b="0" lang="en-US" sz="1800" spc="-1" strike="noStrike">
                <a:solidFill>
                  <a:srgbClr val="00b050"/>
                </a:solidFill>
                <a:latin typeface="Courier Regular"/>
                <a:ea typeface="Courier New"/>
              </a:rPr>
              <a:t>T </a:t>
            </a:r>
            <a:r>
              <a:rPr b="0" lang="en-US" sz="1800" spc="-1" strike="noStrike">
                <a:solidFill>
                  <a:srgbClr val="0000ff"/>
                </a:solidFill>
                <a:latin typeface="Courier Regular"/>
                <a:ea typeface="Courier New"/>
              </a:rPr>
              <a:t>extends</a:t>
            </a:r>
            <a:r>
              <a:rPr b="0" lang="en-US" sz="1800" spc="-1" strike="noStrike">
                <a:solidFill>
                  <a:srgbClr val="00b050"/>
                </a:solidFill>
                <a:latin typeface="Courier Regular"/>
                <a:ea typeface="Courier New"/>
              </a:rPr>
              <a:t> Comparable</a:t>
            </a:r>
            <a:r>
              <a:rPr b="0" lang="en-US" sz="1800" spc="-1" strike="noStrike">
                <a:solidFill>
                  <a:srgbClr val="000000"/>
                </a:solidFill>
                <a:latin typeface="Courier Regular"/>
                <a:ea typeface="Courier New"/>
              </a:rPr>
              <a:t>&lt;</a:t>
            </a:r>
            <a:r>
              <a:rPr b="0" lang="en-US" sz="1800" spc="-1" strike="noStrike">
                <a:solidFill>
                  <a:srgbClr val="00b050"/>
                </a:solidFill>
                <a:latin typeface="Courier Regular"/>
                <a:ea typeface="Courier New"/>
              </a:rPr>
              <a:t>T</a:t>
            </a:r>
            <a:r>
              <a:rPr b="0" lang="en-US" sz="1800" spc="-1" strike="noStrike">
                <a:solidFill>
                  <a:srgbClr val="000000"/>
                </a:solidFill>
                <a:latin typeface="Courier Regular"/>
                <a:ea typeface="Courier New"/>
              </a:rPr>
              <a:t>&gt;&gt; </a:t>
            </a:r>
            <a:endParaRPr b="0" lang="en-US" sz="1800" spc="-1" strike="noStrike">
              <a:latin typeface="Arial"/>
            </a:endParaRPr>
          </a:p>
          <a:p>
            <a:pPr>
              <a:lnSpc>
                <a:spcPct val="100000"/>
              </a:lnSpc>
              <a:spcBef>
                <a:spcPts val="360"/>
              </a:spcBef>
            </a:pPr>
            <a:r>
              <a:rPr b="0" lang="en-US" sz="1800" spc="-1" strike="noStrike">
                <a:solidFill>
                  <a:srgbClr val="0000ff"/>
                </a:solidFill>
                <a:latin typeface="Courier Regular"/>
                <a:ea typeface="Courier New"/>
              </a:rPr>
              <a:t>                                    </a:t>
            </a:r>
            <a:r>
              <a:rPr b="0" lang="en-US" sz="1800" spc="-1" strike="noStrike">
                <a:solidFill>
                  <a:srgbClr val="0000ff"/>
                </a:solidFill>
                <a:latin typeface="Courier Regular"/>
                <a:ea typeface="Courier New"/>
              </a:rPr>
              <a:t>implements</a:t>
            </a: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Comparator</a:t>
            </a:r>
            <a:r>
              <a:rPr b="0" lang="en-US" sz="1800" spc="-1" strike="noStrike">
                <a:solidFill>
                  <a:srgbClr val="000000"/>
                </a:solidFill>
                <a:latin typeface="Courier Regular"/>
                <a:ea typeface="Courier New"/>
              </a:rPr>
              <a:t>&lt;</a:t>
            </a:r>
            <a:r>
              <a:rPr b="0" lang="en-US" sz="1800" spc="-1" strike="noStrike">
                <a:solidFill>
                  <a:srgbClr val="00b050"/>
                </a:solidFill>
                <a:latin typeface="Courier Regular"/>
                <a:ea typeface="Courier New"/>
              </a:rPr>
              <a:t>T</a:t>
            </a:r>
            <a:r>
              <a:rPr b="0" lang="en-US" sz="1800" spc="-1" strike="noStrike">
                <a:solidFill>
                  <a:srgbClr val="000000"/>
                </a:solidFill>
                <a:latin typeface="Courier Regular"/>
                <a:ea typeface="Courier New"/>
              </a:rPr>
              <a:t>&gt; {</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ff"/>
                </a:solidFill>
                <a:latin typeface="Courier Regular"/>
                <a:ea typeface="Courier New"/>
              </a:rPr>
              <a:t>public </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compare(</a:t>
            </a:r>
            <a:r>
              <a:rPr b="0" lang="en-US" sz="1800" spc="-1" strike="noStrike">
                <a:solidFill>
                  <a:srgbClr val="00b050"/>
                </a:solidFill>
                <a:latin typeface="Courier Regular"/>
                <a:ea typeface="Courier New"/>
              </a:rPr>
              <a:t>T</a:t>
            </a:r>
            <a:r>
              <a:rPr b="0" lang="en-US" sz="1800" spc="-1" strike="noStrike">
                <a:solidFill>
                  <a:srgbClr val="000000"/>
                </a:solidFill>
                <a:latin typeface="Courier Regular"/>
                <a:ea typeface="Courier New"/>
              </a:rPr>
              <a:t> o1, </a:t>
            </a:r>
            <a:r>
              <a:rPr b="0" lang="en-US" sz="1800" spc="-1" strike="noStrike">
                <a:solidFill>
                  <a:srgbClr val="00b050"/>
                </a:solidFill>
                <a:latin typeface="Courier Regular"/>
                <a:ea typeface="Courier New"/>
              </a:rPr>
              <a:t>T </a:t>
            </a:r>
            <a:r>
              <a:rPr b="0" lang="en-US" sz="1800" spc="-1" strike="noStrike">
                <a:solidFill>
                  <a:srgbClr val="000000"/>
                </a:solidFill>
                <a:latin typeface="Courier Regular"/>
                <a:ea typeface="Courier New"/>
              </a:rPr>
              <a:t>o2){</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ff"/>
                </a:solidFill>
                <a:latin typeface="Courier Regular"/>
                <a:ea typeface="Courier New"/>
              </a:rPr>
              <a:t>return</a:t>
            </a:r>
            <a:r>
              <a:rPr b="0" lang="en-US" sz="1800" spc="-1" strike="noStrike">
                <a:solidFill>
                  <a:srgbClr val="000000"/>
                </a:solidFill>
                <a:latin typeface="Courier Regular"/>
                <a:ea typeface="Courier New"/>
              </a:rPr>
              <a:t> -1 * o1.compareTo(o2);</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a:t>
            </a:r>
            <a:endParaRPr b="0" lang="en-US" sz="1800" spc="-1" strike="noStrike">
              <a:latin typeface="Arial"/>
            </a:endParaRPr>
          </a:p>
          <a:p>
            <a:pPr>
              <a:lnSpc>
                <a:spcPct val="100000"/>
              </a:lnSpc>
              <a:spcBef>
                <a:spcPts val="360"/>
              </a:spcBef>
            </a:pP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String</a:t>
            </a:r>
            <a:r>
              <a:rPr b="0" lang="en-US" sz="1800" spc="-1" strike="noStrike">
                <a:solidFill>
                  <a:srgbClr val="000000"/>
                </a:solidFill>
                <a:latin typeface="Courier Regular"/>
                <a:ea typeface="Courier New"/>
              </a:rPr>
              <a:t>[] sa = {"Jay", "Alice", "Melvor", "Erica"};</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u="sng">
                <a:solidFill>
                  <a:srgbClr val="00b050"/>
                </a:solidFill>
                <a:uFillTx/>
                <a:latin typeface="Courier Regular"/>
                <a:ea typeface="Courier New"/>
              </a:rPr>
              <a:t>Comparator</a:t>
            </a:r>
            <a:r>
              <a:rPr b="0" lang="en-US" sz="1800" spc="-1" strike="noStrike" u="sng">
                <a:solidFill>
                  <a:srgbClr val="000000"/>
                </a:solidFill>
                <a:uFillTx/>
                <a:latin typeface="Courier Regular"/>
                <a:ea typeface="Courier New"/>
              </a:rPr>
              <a:t>&lt;</a:t>
            </a:r>
            <a:r>
              <a:rPr b="0" lang="en-US" sz="1800" spc="-1" strike="noStrike" u="sng">
                <a:solidFill>
                  <a:srgbClr val="00b050"/>
                </a:solidFill>
                <a:uFillTx/>
                <a:latin typeface="Courier Regular"/>
                <a:ea typeface="Courier New"/>
              </a:rPr>
              <a:t>String</a:t>
            </a:r>
            <a:r>
              <a:rPr b="0" lang="en-US" sz="1800" spc="-1" strike="noStrike" u="sng">
                <a:solidFill>
                  <a:srgbClr val="000000"/>
                </a:solidFill>
                <a:uFillTx/>
                <a:latin typeface="Courier Regular"/>
                <a:ea typeface="Courier New"/>
              </a:rPr>
              <a:t>&gt; rc = </a:t>
            </a:r>
            <a:r>
              <a:rPr b="0" lang="en-US" sz="1800" spc="-1" strike="noStrike" u="sng">
                <a:solidFill>
                  <a:srgbClr val="0000ff"/>
                </a:solidFill>
                <a:uFillTx/>
                <a:latin typeface="Courier Regular"/>
                <a:ea typeface="Courier New"/>
              </a:rPr>
              <a:t>new</a:t>
            </a:r>
            <a:r>
              <a:rPr b="0" lang="en-US" sz="1800" spc="-1" strike="noStrike" u="sng">
                <a:solidFill>
                  <a:srgbClr val="000000"/>
                </a:solidFill>
                <a:uFillTx/>
                <a:latin typeface="Courier Regular"/>
                <a:ea typeface="Courier New"/>
              </a:rPr>
              <a:t> </a:t>
            </a:r>
            <a:r>
              <a:rPr b="0" lang="en-US" sz="1800" spc="-1" strike="noStrike" u="sng">
                <a:solidFill>
                  <a:srgbClr val="00b050"/>
                </a:solidFill>
                <a:uFillTx/>
                <a:latin typeface="Courier Regular"/>
                <a:ea typeface="Courier New"/>
              </a:rPr>
              <a:t>RevCmp</a:t>
            </a:r>
            <a:r>
              <a:rPr b="0" lang="en-US" sz="1800" spc="-1" strike="noStrike" u="sng">
                <a:solidFill>
                  <a:srgbClr val="000000"/>
                </a:solidFill>
                <a:uFillTx/>
                <a:latin typeface="Courier Regular"/>
                <a:ea typeface="Courier New"/>
              </a:rPr>
              <a:t>&lt;</a:t>
            </a:r>
            <a:r>
              <a:rPr b="0" lang="en-US" sz="1800" spc="-1" strike="noStrike" u="sng">
                <a:solidFill>
                  <a:srgbClr val="00b050"/>
                </a:solidFill>
                <a:uFillTx/>
                <a:latin typeface="Courier Regular"/>
                <a:ea typeface="Courier New"/>
              </a:rPr>
              <a:t>String</a:t>
            </a:r>
            <a:r>
              <a:rPr b="0" lang="en-US" sz="1800" spc="-1" strike="noStrike" u="sng">
                <a:solidFill>
                  <a:srgbClr val="000000"/>
                </a:solidFill>
                <a:uFillTx/>
                <a:latin typeface="Courier Regular"/>
                <a:ea typeface="Courier New"/>
              </a:rPr>
              <a:t>&gt;();</a:t>
            </a:r>
            <a:endParaRPr b="0" lang="en-US" sz="1800" spc="-1" strike="noStrike">
              <a:latin typeface="Arial"/>
            </a:endParaRPr>
          </a:p>
          <a:p>
            <a:pPr>
              <a:lnSpc>
                <a:spcPct val="100000"/>
              </a:lnSpc>
              <a:spcBef>
                <a:spcPts val="360"/>
              </a:spcBef>
            </a:pPr>
            <a:r>
              <a:rPr b="0" lang="en-US" sz="1800" spc="-1" strike="noStrike">
                <a:solidFill>
                  <a:srgbClr val="00b050"/>
                </a:solidFill>
                <a:latin typeface="Courier Regular"/>
                <a:ea typeface="Courier New"/>
              </a:rPr>
              <a:t>  </a:t>
            </a:r>
            <a:r>
              <a:rPr b="0" lang="en-US" sz="1800" spc="-1" strike="noStrike">
                <a:solidFill>
                  <a:srgbClr val="00b050"/>
                </a:solidFill>
                <a:latin typeface="Courier Regular"/>
                <a:ea typeface="Courier New"/>
              </a:rPr>
              <a:t>Queue</a:t>
            </a:r>
            <a:r>
              <a:rPr b="0" lang="en-US" sz="1800" spc="-1" strike="noStrike">
                <a:solidFill>
                  <a:srgbClr val="000000"/>
                </a:solidFill>
                <a:latin typeface="Courier Regular"/>
                <a:ea typeface="Courier New"/>
              </a:rPr>
              <a:t>&lt;</a:t>
            </a:r>
            <a:r>
              <a:rPr b="0" lang="en-US" sz="1800" spc="-1" strike="noStrike">
                <a:solidFill>
                  <a:srgbClr val="00b050"/>
                </a:solidFill>
                <a:latin typeface="Courier Regular"/>
                <a:ea typeface="Courier New"/>
              </a:rPr>
              <a:t>String</a:t>
            </a:r>
            <a:r>
              <a:rPr b="0" lang="en-US" sz="1800" spc="-1" strike="noStrike">
                <a:solidFill>
                  <a:srgbClr val="000000"/>
                </a:solidFill>
                <a:latin typeface="Courier Regular"/>
                <a:ea typeface="Courier New"/>
              </a:rPr>
              <a:t>&gt; pq = </a:t>
            </a:r>
            <a:r>
              <a:rPr b="0" lang="en-US" sz="1800" spc="-1" strike="noStrike">
                <a:solidFill>
                  <a:srgbClr val="0000ff"/>
                </a:solidFill>
                <a:latin typeface="Courier Regular"/>
                <a:ea typeface="Courier New"/>
              </a:rPr>
              <a:t>new</a:t>
            </a: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PriorityQueue</a:t>
            </a:r>
            <a:r>
              <a:rPr b="0" lang="en-US" sz="1800" spc="-1" strike="noStrike">
                <a:solidFill>
                  <a:srgbClr val="000000"/>
                </a:solidFill>
                <a:latin typeface="Courier Regular"/>
                <a:ea typeface="Courier New"/>
              </a:rPr>
              <a:t>&lt;</a:t>
            </a:r>
            <a:r>
              <a:rPr b="0" lang="en-US" sz="1800" spc="-1" strike="noStrike">
                <a:solidFill>
                  <a:srgbClr val="00b050"/>
                </a:solidFill>
                <a:latin typeface="Courier Regular"/>
                <a:ea typeface="Courier New"/>
              </a:rPr>
              <a:t>String</a:t>
            </a:r>
            <a:r>
              <a:rPr b="0" lang="en-US" sz="1800" spc="-1" strike="noStrike">
                <a:solidFill>
                  <a:srgbClr val="000000"/>
                </a:solidFill>
                <a:latin typeface="Courier Regular"/>
                <a:ea typeface="Courier New"/>
              </a:rPr>
              <a:t>&gt;(</a:t>
            </a:r>
            <a:r>
              <a:rPr b="0" lang="en-US" sz="1800" spc="-1" strike="noStrike" u="sng">
                <a:solidFill>
                  <a:srgbClr val="000000"/>
                </a:solidFill>
                <a:uFillTx/>
                <a:latin typeface="Courier Regular"/>
                <a:ea typeface="Courier New"/>
              </a:rPr>
              <a:t>rc</a:t>
            </a:r>
            <a:r>
              <a:rPr b="0" lang="en-US" sz="1800" spc="-1" strike="noStrike">
                <a:solidFill>
                  <a:srgbClr val="000000"/>
                </a:solidFill>
                <a:latin typeface="Courier Regular"/>
                <a:ea typeface="Courier New"/>
              </a:rPr>
              <a:t>);</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endParaRPr b="0" lang="en-US" sz="1800" spc="-1" strike="noStrike">
              <a:latin typeface="Arial"/>
            </a:endParaRPr>
          </a:p>
          <a:p>
            <a:pPr>
              <a:lnSpc>
                <a:spcPct val="100000"/>
              </a:lnSpc>
              <a:spcBef>
                <a:spcPts val="360"/>
              </a:spcBef>
            </a:pPr>
            <a:r>
              <a:rPr b="0" lang="en-US" sz="1800" spc="-1" strike="noStrike">
                <a:solidFill>
                  <a:srgbClr val="0000ff"/>
                </a:solidFill>
                <a:latin typeface="Courier Regular"/>
                <a:ea typeface="Courier New"/>
              </a:rPr>
              <a:t>  </a:t>
            </a:r>
            <a:r>
              <a:rPr b="0" lang="en-US" sz="1800" spc="-1" strike="noStrike">
                <a:solidFill>
                  <a:srgbClr val="0000ff"/>
                </a:solidFill>
                <a:latin typeface="Courier Regular"/>
                <a:ea typeface="Courier New"/>
              </a:rPr>
              <a:t>for </a:t>
            </a:r>
            <a:r>
              <a:rPr b="0" lang="en-US" sz="1800" spc="-1" strike="noStrike">
                <a:solidFill>
                  <a:srgbClr val="000000"/>
                </a:solidFill>
                <a:latin typeface="Courier Regular"/>
                <a:ea typeface="Courier New"/>
              </a:rPr>
              <a:t>(</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i=0; i &lt; sa.length; i++) pq.add(sa[i]);</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ff"/>
                </a:solidFill>
                <a:latin typeface="Courier Regular"/>
                <a:ea typeface="Courier New"/>
              </a:rPr>
              <a:t>for</a:t>
            </a: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i=0; i &lt; sa.length; i++) sa[i] = pq.remove();</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ff"/>
                </a:solidFill>
                <a:latin typeface="Courier Regular"/>
                <a:ea typeface="Courier New"/>
              </a:rPr>
              <a:t>for </a:t>
            </a:r>
            <a:r>
              <a:rPr b="0" lang="en-US" sz="1800" spc="-1" strike="noStrike">
                <a:solidFill>
                  <a:srgbClr val="000000"/>
                </a:solidFill>
                <a:latin typeface="Courier Regular"/>
                <a:ea typeface="Courier New"/>
              </a:rPr>
              <a:t>(</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i=0; i &lt; sa.length; i++) </a:t>
            </a:r>
            <a:r>
              <a:rPr b="0" lang="en-US" sz="1800" spc="-1" strike="noStrike">
                <a:solidFill>
                  <a:srgbClr val="00b050"/>
                </a:solidFill>
                <a:latin typeface="Courier Regular"/>
                <a:ea typeface="Courier New"/>
              </a:rPr>
              <a:t>System</a:t>
            </a:r>
            <a:r>
              <a:rPr b="0" lang="en-US" sz="1800" spc="-1" strike="noStrike">
                <a:solidFill>
                  <a:srgbClr val="000000"/>
                </a:solidFill>
                <a:latin typeface="Courier Regular"/>
                <a:ea typeface="Courier New"/>
              </a:rPr>
              <a:t>.out.println(sa[i]);</a:t>
            </a:r>
            <a:endParaRPr b="0" lang="en-US" sz="1800" spc="-1" strike="noStrike">
              <a:latin typeface="Arial"/>
            </a:endParaRPr>
          </a:p>
          <a:p>
            <a:pPr>
              <a:lnSpc>
                <a:spcPct val="100000"/>
              </a:lnSpc>
              <a:spcBef>
                <a:spcPts val="479"/>
              </a:spcBef>
            </a:pPr>
            <a:endParaRPr b="0" lang="en-US" sz="1800" spc="-1" strike="noStrike">
              <a:latin typeface="Arial"/>
            </a:endParaRPr>
          </a:p>
        </p:txBody>
      </p:sp>
    </p:spTree>
  </p:cSld>
  <p:timing>
    <p:tnLst>
      <p:par>
        <p:cTn id="389" dur="indefinite" restart="never" nodeType="tmRoot">
          <p:childTnLst>
            <p:seq>
              <p:cTn id="390" dur="indefinite" nodeType="mainSeq">
                <p:childTnLst>
                  <p:par>
                    <p:cTn id="391" fill="hold">
                      <p:stCondLst>
                        <p:cond delay="indefinite"/>
                      </p:stCondLst>
                      <p:childTnLst>
                        <p:par>
                          <p:cTn id="392" fill="hold">
                            <p:stCondLst>
                              <p:cond delay="0"/>
                            </p:stCondLst>
                            <p:childTnLst>
                              <p:par>
                                <p:cTn id="393" nodeType="clickEffect" fill="hold" presetClass="entr" presetID="9">
                                  <p:stCondLst>
                                    <p:cond delay="0"/>
                                  </p:stCondLst>
                                  <p:childTnLst>
                                    <p:set>
                                      <p:cBhvr>
                                        <p:cTn id="394" dur="1" fill="hold">
                                          <p:stCondLst>
                                            <p:cond delay="0"/>
                                          </p:stCondLst>
                                        </p:cTn>
                                        <p:tgtEl>
                                          <p:spTgt spid="301">
                                            <p:txEl>
                                              <p:pRg st="8" end="8"/>
                                            </p:txEl>
                                          </p:spTgt>
                                        </p:tgtEl>
                                        <p:attrNameLst>
                                          <p:attrName>style.visibility</p:attrName>
                                        </p:attrNameLst>
                                      </p:cBhvr>
                                      <p:to>
                                        <p:strVal val="visible"/>
                                      </p:to>
                                    </p:set>
                                    <p:animEffect filter="dissolve" transition="in">
                                      <p:cBhvr additive="repl">
                                        <p:cTn id="395" dur="500"/>
                                        <p:tgtEl>
                                          <p:spTgt spid="301">
                                            <p:txEl>
                                              <p:pRg st="8" end="8"/>
                                            </p:txEl>
                                          </p:spTgt>
                                        </p:tgtEl>
                                      </p:cBhvr>
                                    </p:animEffect>
                                  </p:childTnLst>
                                </p:cTn>
                              </p:par>
                            </p:childTnLst>
                          </p:cTn>
                        </p:par>
                      </p:childTnLst>
                    </p:cTn>
                  </p:par>
                  <p:par>
                    <p:cTn id="396" fill="hold">
                      <p:stCondLst>
                        <p:cond delay="indefinite"/>
                      </p:stCondLst>
                      <p:childTnLst>
                        <p:par>
                          <p:cTn id="397" fill="hold">
                            <p:stCondLst>
                              <p:cond delay="0"/>
                            </p:stCondLst>
                            <p:childTnLst>
                              <p:par>
                                <p:cTn id="398" nodeType="clickEffect" fill="hold" presetClass="entr" presetID="9">
                                  <p:stCondLst>
                                    <p:cond delay="0"/>
                                  </p:stCondLst>
                                  <p:childTnLst>
                                    <p:set>
                                      <p:cBhvr>
                                        <p:cTn id="399" dur="1" fill="hold">
                                          <p:stCondLst>
                                            <p:cond delay="0"/>
                                          </p:stCondLst>
                                        </p:cTn>
                                        <p:tgtEl>
                                          <p:spTgt spid="301">
                                            <p:txEl>
                                              <p:pRg st="9" end="9"/>
                                            </p:txEl>
                                          </p:spTgt>
                                        </p:tgtEl>
                                        <p:attrNameLst>
                                          <p:attrName>style.visibility</p:attrName>
                                        </p:attrNameLst>
                                      </p:cBhvr>
                                      <p:to>
                                        <p:strVal val="visible"/>
                                      </p:to>
                                    </p:set>
                                    <p:animEffect filter="dissolve" transition="in">
                                      <p:cBhvr additive="repl">
                                        <p:cTn id="400" dur="500"/>
                                        <p:tgtEl>
                                          <p:spTgt spid="301">
                                            <p:txEl>
                                              <p:pRg st="9" end="9"/>
                                            </p:txEl>
                                          </p:spTgt>
                                        </p:tgtEl>
                                      </p:cBhvr>
                                    </p:animEffect>
                                  </p:childTnLst>
                                </p:cTn>
                              </p:par>
                              <p:par>
                                <p:cTn id="401" nodeType="withEffect" fill="hold" presetClass="entr" presetID="9">
                                  <p:stCondLst>
                                    <p:cond delay="0"/>
                                  </p:stCondLst>
                                  <p:childTnLst>
                                    <p:set>
                                      <p:cBhvr>
                                        <p:cTn id="402" dur="1" fill="hold">
                                          <p:stCondLst>
                                            <p:cond delay="0"/>
                                          </p:stCondLst>
                                        </p:cTn>
                                        <p:tgtEl>
                                          <p:spTgt spid="301">
                                            <p:txEl>
                                              <p:pRg st="10" end="10"/>
                                            </p:txEl>
                                          </p:spTgt>
                                        </p:tgtEl>
                                        <p:attrNameLst>
                                          <p:attrName>style.visibility</p:attrName>
                                        </p:attrNameLst>
                                      </p:cBhvr>
                                      <p:to>
                                        <p:strVal val="visible"/>
                                      </p:to>
                                    </p:set>
                                    <p:animEffect filter="dissolve" transition="in">
                                      <p:cBhvr additive="repl">
                                        <p:cTn id="403" dur="500"/>
                                        <p:tgtEl>
                                          <p:spTgt spid="301">
                                            <p:txEl>
                                              <p:pRg st="10" end="10"/>
                                            </p:txEl>
                                          </p:spTgt>
                                        </p:tgtEl>
                                      </p:cBhvr>
                                    </p:animEffect>
                                  </p:childTnLst>
                                </p:cTn>
                              </p:par>
                            </p:childTnLst>
                          </p:cTn>
                        </p:par>
                      </p:childTnLst>
                    </p:cTn>
                  </p:par>
                  <p:par>
                    <p:cTn id="404" fill="hold">
                      <p:stCondLst>
                        <p:cond delay="indefinite"/>
                      </p:stCondLst>
                      <p:childTnLst>
                        <p:par>
                          <p:cTn id="405" fill="hold">
                            <p:stCondLst>
                              <p:cond delay="0"/>
                            </p:stCondLst>
                            <p:childTnLst>
                              <p:par>
                                <p:cTn id="406" nodeType="clickEffect" fill="hold" presetClass="entr" presetID="9">
                                  <p:stCondLst>
                                    <p:cond delay="0"/>
                                  </p:stCondLst>
                                  <p:childTnLst>
                                    <p:set>
                                      <p:cBhvr>
                                        <p:cTn id="407" dur="1" fill="hold">
                                          <p:stCondLst>
                                            <p:cond delay="0"/>
                                          </p:stCondLst>
                                        </p:cTn>
                                        <p:tgtEl>
                                          <p:spTgt spid="301">
                                            <p:txEl>
                                              <p:pRg st="11" end="11"/>
                                            </p:txEl>
                                          </p:spTgt>
                                        </p:tgtEl>
                                        <p:attrNameLst>
                                          <p:attrName>style.visibility</p:attrName>
                                        </p:attrNameLst>
                                      </p:cBhvr>
                                      <p:to>
                                        <p:strVal val="visible"/>
                                      </p:to>
                                    </p:set>
                                    <p:animEffect filter="dissolve" transition="in">
                                      <p:cBhvr additive="repl">
                                        <p:cTn id="408" dur="500"/>
                                        <p:tgtEl>
                                          <p:spTgt spid="301">
                                            <p:txEl>
                                              <p:pRg st="11" end="11"/>
                                            </p:txEl>
                                          </p:spTgt>
                                        </p:tgtEl>
                                      </p:cBhvr>
                                    </p:animEffect>
                                  </p:childTnLst>
                                </p:cTn>
                              </p:par>
                            </p:childTnLst>
                          </p:cTn>
                        </p:par>
                      </p:childTnLst>
                    </p:cTn>
                  </p:par>
                  <p:par>
                    <p:cTn id="409" fill="hold">
                      <p:stCondLst>
                        <p:cond delay="indefinite"/>
                      </p:stCondLst>
                      <p:childTnLst>
                        <p:par>
                          <p:cTn id="410" fill="hold">
                            <p:stCondLst>
                              <p:cond delay="0"/>
                            </p:stCondLst>
                            <p:childTnLst>
                              <p:par>
                                <p:cTn id="411" nodeType="clickEffect" fill="hold" presetClass="entr" presetID="9">
                                  <p:stCondLst>
                                    <p:cond delay="0"/>
                                  </p:stCondLst>
                                  <p:childTnLst>
                                    <p:set>
                                      <p:cBhvr>
                                        <p:cTn id="412" dur="1" fill="hold">
                                          <p:stCondLst>
                                            <p:cond delay="0"/>
                                          </p:stCondLst>
                                        </p:cTn>
                                        <p:tgtEl>
                                          <p:spTgt spid="301">
                                            <p:txEl>
                                              <p:pRg st="12" end="12"/>
                                            </p:txEl>
                                          </p:spTgt>
                                        </p:tgtEl>
                                        <p:attrNameLst>
                                          <p:attrName>style.visibility</p:attrName>
                                        </p:attrNameLst>
                                      </p:cBhvr>
                                      <p:to>
                                        <p:strVal val="visible"/>
                                      </p:to>
                                    </p:set>
                                    <p:animEffect filter="dissolve" transition="in">
                                      <p:cBhvr additive="repl">
                                        <p:cTn id="413" dur="500"/>
                                        <p:tgtEl>
                                          <p:spTgt spid="301">
                                            <p:txEl>
                                              <p:pRg st="12" end="12"/>
                                            </p:txEl>
                                          </p:spTgt>
                                        </p:tgtEl>
                                      </p:cBhvr>
                                    </p:animEffect>
                                  </p:childTnLst>
                                </p:cTn>
                              </p:par>
                              <p:par>
                                <p:cTn id="414" nodeType="withEffect" fill="hold" presetClass="entr" presetID="9">
                                  <p:stCondLst>
                                    <p:cond delay="0"/>
                                  </p:stCondLst>
                                  <p:childTnLst>
                                    <p:set>
                                      <p:cBhvr>
                                        <p:cTn id="415" dur="1" fill="hold">
                                          <p:stCondLst>
                                            <p:cond delay="0"/>
                                          </p:stCondLst>
                                        </p:cTn>
                                        <p:tgtEl>
                                          <p:spTgt spid="301">
                                            <p:txEl>
                                              <p:pRg st="13" end="13"/>
                                            </p:txEl>
                                          </p:spTgt>
                                        </p:tgtEl>
                                        <p:attrNameLst>
                                          <p:attrName>style.visibility</p:attrName>
                                        </p:attrNameLst>
                                      </p:cBhvr>
                                      <p:to>
                                        <p:strVal val="visible"/>
                                      </p:to>
                                    </p:set>
                                    <p:animEffect filter="dissolve" transition="in">
                                      <p:cBhvr additive="repl">
                                        <p:cTn id="416" dur="500"/>
                                        <p:tgtEl>
                                          <p:spTgt spid="301">
                                            <p:txEl>
                                              <p:pRg st="13" end="13"/>
                                            </p:txEl>
                                          </p:spTgt>
                                        </p:tgtEl>
                                      </p:cBhvr>
                                    </p:animEffect>
                                  </p:childTnLst>
                                </p:cTn>
                              </p:par>
                              <p:par>
                                <p:cTn id="417" nodeType="withEffect" fill="hold" presetClass="entr" presetID="9">
                                  <p:stCondLst>
                                    <p:cond delay="0"/>
                                  </p:stCondLst>
                                  <p:childTnLst>
                                    <p:set>
                                      <p:cBhvr>
                                        <p:cTn id="418" dur="1" fill="hold">
                                          <p:stCondLst>
                                            <p:cond delay="0"/>
                                          </p:stCondLst>
                                        </p:cTn>
                                        <p:tgtEl>
                                          <p:spTgt spid="301">
                                            <p:txEl>
                                              <p:pRg st="14" end="14"/>
                                            </p:txEl>
                                          </p:spTgt>
                                        </p:tgtEl>
                                        <p:attrNameLst>
                                          <p:attrName>style.visibility</p:attrName>
                                        </p:attrNameLst>
                                      </p:cBhvr>
                                      <p:to>
                                        <p:strVal val="visible"/>
                                      </p:to>
                                    </p:set>
                                    <p:animEffect filter="dissolve" transition="in">
                                      <p:cBhvr additive="repl">
                                        <p:cTn id="419" dur="500"/>
                                        <p:tgtEl>
                                          <p:spTgt spid="301">
                                            <p:txEl>
                                              <p:pRg st="14" end="1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TextShape 1"/>
          <p:cNvSpPr txBox="1"/>
          <p:nvPr/>
        </p:nvSpPr>
        <p:spPr>
          <a:xfrm>
            <a:off x="353160" y="-160200"/>
            <a:ext cx="8545680" cy="1142640"/>
          </a:xfrm>
          <a:prstGeom prst="rect">
            <a:avLst/>
          </a:prstGeom>
          <a:noFill/>
          <a:ln>
            <a:noFill/>
          </a:ln>
        </p:spPr>
        <p:txBody>
          <a:bodyPr anchor="ctr">
            <a:normAutofit/>
          </a:bodyPr>
          <a:p>
            <a:pPr algn="ctr">
              <a:lnSpc>
                <a:spcPct val="100000"/>
              </a:lnSpc>
            </a:pPr>
            <a:r>
              <a:rPr b="0" lang="en-US" sz="4400" spc="-1" strike="noStrike">
                <a:solidFill>
                  <a:srgbClr val="ffffff"/>
                </a:solidFill>
                <a:latin typeface="Calibri"/>
                <a:ea typeface="Calibri"/>
              </a:rPr>
              <a:t>How to choose a </a:t>
            </a:r>
            <a:r>
              <a:rPr b="0" lang="en-US" sz="4400" spc="-1" strike="noStrike">
                <a:solidFill>
                  <a:srgbClr val="ffffff"/>
                </a:solidFill>
                <a:latin typeface="Courier Regular"/>
                <a:ea typeface="Courier New"/>
              </a:rPr>
              <a:t>Queue</a:t>
            </a:r>
            <a:endParaRPr b="0" lang="en-US" sz="4400" spc="-1" strike="noStrike">
              <a:solidFill>
                <a:srgbClr val="000000"/>
              </a:solidFill>
              <a:latin typeface="Calibri"/>
            </a:endParaRPr>
          </a:p>
        </p:txBody>
      </p:sp>
      <p:sp>
        <p:nvSpPr>
          <p:cNvPr id="303" name="CustomShape 2"/>
          <p:cNvSpPr/>
          <p:nvPr/>
        </p:nvSpPr>
        <p:spPr>
          <a:xfrm>
            <a:off x="137160" y="3727080"/>
            <a:ext cx="8879040" cy="2742840"/>
          </a:xfrm>
          <a:prstGeom prst="rect">
            <a:avLst/>
          </a:prstGeom>
          <a:noFill/>
          <a:ln>
            <a:noFill/>
          </a:ln>
        </p:spPr>
        <p:style>
          <a:lnRef idx="0"/>
          <a:fillRef idx="0"/>
          <a:effectRef idx="0"/>
          <a:fontRef idx="minor"/>
        </p:style>
        <p:txBody>
          <a:bodyPr>
            <a:normAutofit/>
          </a:bodyPr>
          <a:p>
            <a:pPr marL="343080" indent="-342720">
              <a:lnSpc>
                <a:spcPct val="100000"/>
              </a:lnSpc>
              <a:spcBef>
                <a:spcPts val="479"/>
              </a:spcBef>
              <a:buClr>
                <a:srgbClr val="000000"/>
              </a:buClr>
              <a:buFont typeface="Arial"/>
              <a:buChar char="•"/>
            </a:pPr>
            <a:r>
              <a:rPr b="0" lang="en-US" sz="2200" spc="-1" strike="noStrike">
                <a:solidFill>
                  <a:srgbClr val="000000"/>
                </a:solidFill>
                <a:latin typeface="Calibri"/>
                <a:ea typeface="Calibri"/>
              </a:rPr>
              <a:t>Use </a:t>
            </a:r>
            <a:r>
              <a:rPr b="0" lang="en-US" sz="2200" spc="-1" strike="noStrike">
                <a:solidFill>
                  <a:srgbClr val="00b050"/>
                </a:solidFill>
                <a:latin typeface="Courier Regular"/>
                <a:ea typeface="Courier New"/>
              </a:rPr>
              <a:t>PriorityQueue</a:t>
            </a:r>
            <a:r>
              <a:rPr b="0" lang="en-US" sz="2400" spc="-1" strike="noStrike">
                <a:solidFill>
                  <a:srgbClr val="000000"/>
                </a:solidFill>
                <a:latin typeface="Calibri"/>
                <a:ea typeface="Courier New"/>
              </a:rPr>
              <a:t> if non-insertion related priority needed, </a:t>
            </a:r>
            <a:r>
              <a:rPr b="0" lang="en-US" sz="2200" spc="-1" strike="noStrike">
                <a:solidFill>
                  <a:srgbClr val="00b050"/>
                </a:solidFill>
                <a:latin typeface="Courier Regular"/>
                <a:ea typeface="Courier New"/>
              </a:rPr>
              <a:t>Deque</a:t>
            </a:r>
            <a:r>
              <a:rPr b="0" lang="en-US" sz="2400" spc="-1" strike="noStrike">
                <a:solidFill>
                  <a:srgbClr val="000000"/>
                </a:solidFill>
                <a:latin typeface="Calibri"/>
                <a:ea typeface="Courier New"/>
              </a:rPr>
              <a:t> otherwise</a:t>
            </a:r>
            <a:endParaRPr b="0" lang="en-US" sz="2400" spc="-1" strike="noStrike">
              <a:latin typeface="Arial"/>
            </a:endParaRPr>
          </a:p>
          <a:p>
            <a:pPr lvl="1" marL="743040" indent="-285480">
              <a:lnSpc>
                <a:spcPct val="100000"/>
              </a:lnSpc>
              <a:spcBef>
                <a:spcPts val="400"/>
              </a:spcBef>
              <a:buClr>
                <a:srgbClr val="00b050"/>
              </a:buClr>
              <a:buFont typeface="Arial"/>
              <a:buChar char="–"/>
            </a:pPr>
            <a:r>
              <a:rPr b="0" lang="en-US" sz="2000" spc="-1" strike="noStrike">
                <a:solidFill>
                  <a:srgbClr val="00b050"/>
                </a:solidFill>
                <a:latin typeface="Courier Regular"/>
                <a:ea typeface="Courier New"/>
              </a:rPr>
              <a:t>PriorityQueue</a:t>
            </a:r>
            <a:r>
              <a:rPr b="0" lang="en-US" sz="2000" spc="-1" strike="noStrike">
                <a:solidFill>
                  <a:srgbClr val="000000"/>
                </a:solidFill>
                <a:latin typeface="Calibri"/>
                <a:ea typeface="Calibri"/>
              </a:rPr>
              <a:t>is slower because it needs to maintain partial order</a:t>
            </a:r>
            <a:endParaRPr b="0" lang="en-US" sz="2000" spc="-1" strike="noStrike">
              <a:latin typeface="Arial"/>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ea typeface="Calibri"/>
              </a:rPr>
              <a:t>Between the two </a:t>
            </a:r>
            <a:r>
              <a:rPr b="0" lang="en-US" sz="2400" spc="-1" strike="noStrike">
                <a:solidFill>
                  <a:srgbClr val="00b050"/>
                </a:solidFill>
                <a:latin typeface="Courier Regular"/>
                <a:ea typeface="Courier New"/>
              </a:rPr>
              <a:t>Deque</a:t>
            </a:r>
            <a:r>
              <a:rPr b="0" lang="en-US" sz="2400" spc="-1" strike="noStrike">
                <a:solidFill>
                  <a:srgbClr val="000000"/>
                </a:solidFill>
                <a:latin typeface="Calibri"/>
                <a:ea typeface="Calibri"/>
              </a:rPr>
              <a:t>s</a:t>
            </a:r>
            <a:endParaRPr b="0" lang="en-US" sz="2400" spc="-1" strike="noStrike">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ea typeface="Calibri"/>
              </a:rPr>
              <a:t>Both have average  operations but </a:t>
            </a:r>
            <a:r>
              <a:rPr b="0" lang="en-US" sz="2000" spc="-1" strike="noStrike">
                <a:solidFill>
                  <a:srgbClr val="00b050"/>
                </a:solidFill>
                <a:latin typeface="Courier Regular"/>
                <a:ea typeface="Courier New"/>
              </a:rPr>
              <a:t>ArrayDeque</a:t>
            </a:r>
            <a:r>
              <a:rPr b="0" lang="en-US" sz="2000" spc="-1" strike="noStrike">
                <a:solidFill>
                  <a:srgbClr val="000000"/>
                </a:solidFill>
                <a:latin typeface="Calibri"/>
                <a:ea typeface="Courier New"/>
              </a:rPr>
              <a:t> is typically faster:</a:t>
            </a:r>
            <a:endParaRPr b="0" lang="en-US" sz="2000" spc="-1" strike="noStrike">
              <a:latin typeface="Arial"/>
            </a:endParaRPr>
          </a:p>
          <a:p>
            <a:pPr lvl="2" marL="1143000" indent="-228240">
              <a:lnSpc>
                <a:spcPct val="100000"/>
              </a:lnSpc>
              <a:spcBef>
                <a:spcPts val="360"/>
              </a:spcBef>
              <a:buClr>
                <a:srgbClr val="000000"/>
              </a:buClr>
              <a:buFont typeface="Arial"/>
              <a:buChar char="•"/>
            </a:pPr>
            <a:r>
              <a:rPr b="0" lang="en-US" sz="1800" spc="-1" strike="noStrike">
                <a:solidFill>
                  <a:srgbClr val="000000"/>
                </a:solidFill>
                <a:latin typeface="Calibri"/>
                <a:ea typeface="Courier New"/>
              </a:rPr>
              <a:t>Does not allocate nodes upon insertion</a:t>
            </a:r>
            <a:endParaRPr b="0" lang="en-US" sz="1800" spc="-1" strike="noStrike">
              <a:latin typeface="Arial"/>
            </a:endParaRPr>
          </a:p>
          <a:p>
            <a:pPr lvl="2" marL="1143000" indent="-228240">
              <a:lnSpc>
                <a:spcPct val="100000"/>
              </a:lnSpc>
              <a:spcBef>
                <a:spcPts val="360"/>
              </a:spcBef>
              <a:buClr>
                <a:srgbClr val="000000"/>
              </a:buClr>
              <a:buFont typeface="Arial"/>
              <a:buChar char="•"/>
            </a:pPr>
            <a:r>
              <a:rPr b="0" lang="en-US" sz="1800" spc="-1" strike="noStrike">
                <a:solidFill>
                  <a:srgbClr val="000000"/>
                </a:solidFill>
                <a:latin typeface="Calibri"/>
                <a:ea typeface="Courier New"/>
              </a:rPr>
              <a:t>Uses circular array so insertions at ends do not require shifting existing elements</a:t>
            </a:r>
            <a:endParaRPr b="0" lang="en-US" sz="1800" spc="-1" strike="noStrike">
              <a:latin typeface="Arial"/>
            </a:endParaRPr>
          </a:p>
          <a:p>
            <a:pPr lvl="2" marL="1143000" indent="-228240">
              <a:lnSpc>
                <a:spcPct val="100000"/>
              </a:lnSpc>
              <a:spcBef>
                <a:spcPts val="360"/>
              </a:spcBef>
              <a:buClr>
                <a:srgbClr val="000000"/>
              </a:buClr>
              <a:buFont typeface="Arial"/>
              <a:buChar char="•"/>
            </a:pPr>
            <a:r>
              <a:rPr b="0" lang="en-US" sz="1800" spc="-1" strike="noStrike">
                <a:solidFill>
                  <a:srgbClr val="000000"/>
                </a:solidFill>
                <a:latin typeface="Calibri"/>
                <a:ea typeface="Courier New"/>
              </a:rPr>
              <a:t>If initial capacity is chosen appropriately, array resizing should be infrequent</a:t>
            </a:r>
            <a:endParaRPr b="0" lang="en-US" sz="1800" spc="-1" strike="noStrike">
              <a:latin typeface="Arial"/>
            </a:endParaRPr>
          </a:p>
        </p:txBody>
      </p:sp>
      <p:sp>
        <p:nvSpPr>
          <p:cNvPr id="304" name="CustomShape 3"/>
          <p:cNvSpPr/>
          <p:nvPr/>
        </p:nvSpPr>
        <p:spPr>
          <a:xfrm>
            <a:off x="137160" y="3727080"/>
            <a:ext cx="8879040" cy="27428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latin typeface="Calibri"/>
              </a:rPr>
              <a:t> </a:t>
            </a:r>
            <a:endParaRPr b="0" lang="en-US" sz="1800" spc="-1" strike="noStrike">
              <a:latin typeface="Arial"/>
            </a:endParaRPr>
          </a:p>
        </p:txBody>
      </p:sp>
      <p:pic>
        <p:nvPicPr>
          <p:cNvPr id="305" name="Picture 2" descr=""/>
          <p:cNvPicPr/>
          <p:nvPr/>
        </p:nvPicPr>
        <p:blipFill>
          <a:blip r:embed="rId1"/>
          <a:stretch/>
        </p:blipFill>
        <p:spPr>
          <a:xfrm>
            <a:off x="2202840" y="982800"/>
            <a:ext cx="4747680" cy="2487240"/>
          </a:xfrm>
          <a:prstGeom prst="rect">
            <a:avLst/>
          </a:prstGeom>
          <a:ln>
            <a:noFill/>
          </a:ln>
        </p:spPr>
      </p:pic>
    </p:spTree>
  </p:cSld>
  <p:timing>
    <p:tnLst>
      <p:par>
        <p:cTn id="420" dur="indefinite" restart="never" nodeType="tmRoot">
          <p:childTnLst>
            <p:seq>
              <p:cTn id="421" dur="indefinite" nodeType="mainSeq">
                <p:childTnLst>
                  <p:par>
                    <p:cTn id="422" fill="hold">
                      <p:stCondLst>
                        <p:cond delay="indefinite"/>
                      </p:stCondLst>
                      <p:childTnLst>
                        <p:par>
                          <p:cTn id="423" fill="hold">
                            <p:stCondLst>
                              <p:cond delay="0"/>
                            </p:stCondLst>
                            <p:childTnLst>
                              <p:par>
                                <p:cTn id="424" nodeType="clickEffect" fill="hold" presetClass="entr" presetID="9">
                                  <p:stCondLst>
                                    <p:cond delay="0"/>
                                  </p:stCondLst>
                                  <p:childTnLst>
                                    <p:set>
                                      <p:cBhvr>
                                        <p:cTn id="425" dur="1" fill="hold">
                                          <p:stCondLst>
                                            <p:cond delay="0"/>
                                          </p:stCondLst>
                                        </p:cTn>
                                        <p:tgtEl>
                                          <p:spTgt spid="304">
                                            <p:txEl>
                                              <p:pRg st="2" end="2"/>
                                            </p:txEl>
                                          </p:spTgt>
                                        </p:tgtEl>
                                        <p:attrNameLst>
                                          <p:attrName>style.visibility</p:attrName>
                                        </p:attrNameLst>
                                      </p:cBhvr>
                                      <p:to>
                                        <p:strVal val="visible"/>
                                      </p:to>
                                    </p:set>
                                    <p:animEffect filter="dissolve" transition="in">
                                      <p:cBhvr additive="repl">
                                        <p:cTn id="426" dur="500"/>
                                        <p:tgtEl>
                                          <p:spTgt spid="304">
                                            <p:txEl>
                                              <p:pRg st="2" end="2"/>
                                            </p:txEl>
                                          </p:spTgt>
                                        </p:tgtEl>
                                      </p:cBhvr>
                                    </p:animEffect>
                                  </p:childTnLst>
                                </p:cTn>
                              </p:par>
                              <p:par>
                                <p:cTn id="427" nodeType="withEffect" fill="hold" presetClass="entr" presetID="9">
                                  <p:stCondLst>
                                    <p:cond delay="0"/>
                                  </p:stCondLst>
                                  <p:childTnLst>
                                    <p:set>
                                      <p:cBhvr>
                                        <p:cTn id="428" dur="1" fill="hold">
                                          <p:stCondLst>
                                            <p:cond delay="0"/>
                                          </p:stCondLst>
                                        </p:cTn>
                                        <p:tgtEl>
                                          <p:spTgt spid="304">
                                            <p:txEl>
                                              <p:pRg st="3" end="3"/>
                                            </p:txEl>
                                          </p:spTgt>
                                        </p:tgtEl>
                                        <p:attrNameLst>
                                          <p:attrName>style.visibility</p:attrName>
                                        </p:attrNameLst>
                                      </p:cBhvr>
                                      <p:to>
                                        <p:strVal val="visible"/>
                                      </p:to>
                                    </p:set>
                                    <p:animEffect filter="dissolve" transition="in">
                                      <p:cBhvr additive="repl">
                                        <p:cTn id="429" dur="500"/>
                                        <p:tgtEl>
                                          <p:spTgt spid="304">
                                            <p:txEl>
                                              <p:pRg st="3" end="3"/>
                                            </p:txEl>
                                          </p:spTgt>
                                        </p:tgtEl>
                                      </p:cBhvr>
                                    </p:animEffect>
                                  </p:childTnLst>
                                </p:cTn>
                              </p:par>
                              <p:par>
                                <p:cTn id="430" nodeType="withEffect" fill="hold" presetClass="entr" presetID="9">
                                  <p:stCondLst>
                                    <p:cond delay="0"/>
                                  </p:stCondLst>
                                  <p:childTnLst>
                                    <p:set>
                                      <p:cBhvr>
                                        <p:cTn id="431" dur="1" fill="hold">
                                          <p:stCondLst>
                                            <p:cond delay="0"/>
                                          </p:stCondLst>
                                        </p:cTn>
                                        <p:tgtEl>
                                          <p:spTgt spid="304">
                                            <p:txEl>
                                              <p:pRg st="4" end="4"/>
                                            </p:txEl>
                                          </p:spTgt>
                                        </p:tgtEl>
                                        <p:attrNameLst>
                                          <p:attrName>style.visibility</p:attrName>
                                        </p:attrNameLst>
                                      </p:cBhvr>
                                      <p:to>
                                        <p:strVal val="visible"/>
                                      </p:to>
                                    </p:set>
                                    <p:animEffect filter="dissolve" transition="in">
                                      <p:cBhvr additive="repl">
                                        <p:cTn id="432" dur="500"/>
                                        <p:tgtEl>
                                          <p:spTgt spid="304">
                                            <p:txEl>
                                              <p:pRg st="4" end="4"/>
                                            </p:txEl>
                                          </p:spTgt>
                                        </p:tgtEl>
                                      </p:cBhvr>
                                    </p:animEffect>
                                  </p:childTnLst>
                                </p:cTn>
                              </p:par>
                              <p:par>
                                <p:cTn id="433" nodeType="withEffect" fill="hold" presetClass="entr" presetID="9">
                                  <p:stCondLst>
                                    <p:cond delay="0"/>
                                  </p:stCondLst>
                                  <p:childTnLst>
                                    <p:set>
                                      <p:cBhvr>
                                        <p:cTn id="434" dur="1" fill="hold">
                                          <p:stCondLst>
                                            <p:cond delay="0"/>
                                          </p:stCondLst>
                                        </p:cTn>
                                        <p:tgtEl>
                                          <p:spTgt spid="304">
                                            <p:txEl>
                                              <p:pRg st="5" end="5"/>
                                            </p:txEl>
                                          </p:spTgt>
                                        </p:tgtEl>
                                        <p:attrNameLst>
                                          <p:attrName>style.visibility</p:attrName>
                                        </p:attrNameLst>
                                      </p:cBhvr>
                                      <p:to>
                                        <p:strVal val="visible"/>
                                      </p:to>
                                    </p:set>
                                    <p:animEffect filter="dissolve" transition="in">
                                      <p:cBhvr additive="repl">
                                        <p:cTn id="435" dur="500"/>
                                        <p:tgtEl>
                                          <p:spTgt spid="304">
                                            <p:txEl>
                                              <p:pRg st="5" end="5"/>
                                            </p:txEl>
                                          </p:spTgt>
                                        </p:tgtEl>
                                      </p:cBhvr>
                                    </p:animEffect>
                                  </p:childTnLst>
                                </p:cTn>
                              </p:par>
                              <p:par>
                                <p:cTn id="436" nodeType="withEffect" fill="hold" presetClass="entr" presetID="9">
                                  <p:stCondLst>
                                    <p:cond delay="0"/>
                                  </p:stCondLst>
                                  <p:childTnLst>
                                    <p:set>
                                      <p:cBhvr>
                                        <p:cTn id="437" dur="1" fill="hold">
                                          <p:stCondLst>
                                            <p:cond delay="0"/>
                                          </p:stCondLst>
                                        </p:cTn>
                                        <p:tgtEl>
                                          <p:spTgt spid="304">
                                            <p:txEl>
                                              <p:pRg st="6" end="6"/>
                                            </p:txEl>
                                          </p:spTgt>
                                        </p:tgtEl>
                                        <p:attrNameLst>
                                          <p:attrName>style.visibility</p:attrName>
                                        </p:attrNameLst>
                                      </p:cBhvr>
                                      <p:to>
                                        <p:strVal val="visible"/>
                                      </p:to>
                                    </p:set>
                                    <p:animEffect filter="dissolve" transition="in">
                                      <p:cBhvr additive="repl">
                                        <p:cTn id="438" dur="500"/>
                                        <p:tgtEl>
                                          <p:spTgt spid="304">
                                            <p:txEl>
                                              <p:pRg st="6" end="6"/>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TextShape 1"/>
          <p:cNvSpPr txBox="1"/>
          <p:nvPr/>
        </p:nvSpPr>
        <p:spPr>
          <a:xfrm>
            <a:off x="380880" y="1143000"/>
            <a:ext cx="3346560" cy="1839600"/>
          </a:xfrm>
          <a:prstGeom prst="rect">
            <a:avLst/>
          </a:prstGeom>
          <a:noFill/>
          <a:ln w="38160">
            <a:solidFill>
              <a:srgbClr val="000000"/>
            </a:solidFill>
            <a:round/>
          </a:ln>
        </p:spPr>
        <p:txBody>
          <a:bodyPr/>
          <a:p>
            <a:pPr marL="6480" indent="6480">
              <a:lnSpc>
                <a:spcPct val="100000"/>
              </a:lnSpc>
              <a:spcBef>
                <a:spcPts val="320"/>
              </a:spcBef>
            </a:pPr>
            <a:r>
              <a:rPr b="0" lang="en-US" sz="1600" spc="-1" strike="noStrike" u="sng">
                <a:solidFill>
                  <a:srgbClr val="000000"/>
                </a:solidFill>
                <a:uFillTx/>
                <a:latin typeface="Calibri"/>
              </a:rPr>
              <a:t>Loop invariant</a:t>
            </a:r>
            <a:r>
              <a:rPr b="0" lang="en-US" sz="1600" spc="-1" strike="noStrike">
                <a:solidFill>
                  <a:srgbClr val="000000"/>
                </a:solidFill>
                <a:latin typeface="Calibri"/>
              </a:rPr>
              <a:t>:</a:t>
            </a:r>
            <a:endParaRPr b="0" lang="en-US" sz="1600" spc="-1" strike="noStrike">
              <a:solidFill>
                <a:srgbClr val="000000"/>
              </a:solidFill>
              <a:latin typeface="Calibri"/>
            </a:endParaRPr>
          </a:p>
          <a:p>
            <a:pPr marL="6480" indent="6480">
              <a:lnSpc>
                <a:spcPct val="100000"/>
              </a:lnSpc>
              <a:spcBef>
                <a:spcPts val="320"/>
              </a:spcBef>
            </a:pPr>
            <a:endParaRPr b="0" lang="en-US" sz="1600" spc="-1" strike="noStrike">
              <a:solidFill>
                <a:srgbClr val="000000"/>
              </a:solidFill>
              <a:latin typeface="Calibri"/>
            </a:endParaRPr>
          </a:p>
          <a:p>
            <a:pPr marL="6480" indent="6480">
              <a:lnSpc>
                <a:spcPct val="100000"/>
              </a:lnSpc>
              <a:spcBef>
                <a:spcPts val="320"/>
              </a:spcBef>
            </a:pPr>
            <a:r>
              <a:rPr b="0" lang="en-US" sz="1600" spc="-1" strike="noStrike">
                <a:solidFill>
                  <a:srgbClr val="000000"/>
                </a:solidFill>
                <a:latin typeface="Calibri"/>
              </a:rPr>
              <a:t>At the start of each for loop iteration, the subarray  consists of the elements originally in , but in sorted order</a:t>
            </a:r>
            <a:endParaRPr b="0" lang="en-US" sz="1600" spc="-1" strike="noStrike">
              <a:solidFill>
                <a:srgbClr val="000000"/>
              </a:solidFill>
              <a:latin typeface="Calibri"/>
            </a:endParaRPr>
          </a:p>
        </p:txBody>
      </p:sp>
      <p:sp>
        <p:nvSpPr>
          <p:cNvPr id="307" name="TextShape 2"/>
          <p:cNvSpPr txBox="1"/>
          <p:nvPr/>
        </p:nvSpPr>
        <p:spPr>
          <a:xfrm>
            <a:off x="380880" y="1143000"/>
            <a:ext cx="3346560" cy="1839600"/>
          </a:xfrm>
          <a:prstGeom prst="rect">
            <a:avLst/>
          </a:prstGeom>
          <a:noFill/>
          <a:ln w="38160">
            <a:solidFill>
              <a:srgbClr val="000000"/>
            </a:solidFill>
            <a:round/>
          </a:ln>
        </p:spPr>
        <p:txBody>
          <a:bodyPr/>
          <a:p>
            <a:pPr marL="343080" indent="-342720">
              <a:lnSpc>
                <a:spcPct val="100000"/>
              </a:lnSpc>
              <a:spcBef>
                <a:spcPts val="641"/>
              </a:spcBef>
              <a:buClr>
                <a:srgbClr val="000000"/>
              </a:buClr>
              <a:buFont typeface="Arial"/>
              <a:buChar char="•"/>
            </a:pPr>
            <a:r>
              <a:rPr b="0" lang="en-US" sz="3200" spc="-1" strike="noStrike">
                <a:latin typeface="Calibri"/>
              </a:rPr>
              <a:t> </a:t>
            </a:r>
            <a:endParaRPr b="0" lang="en-US" sz="3200" spc="-1" strike="noStrike">
              <a:solidFill>
                <a:srgbClr val="000000"/>
              </a:solidFill>
              <a:latin typeface="Calibri"/>
            </a:endParaRPr>
          </a:p>
        </p:txBody>
      </p:sp>
      <p:sp>
        <p:nvSpPr>
          <p:cNvPr id="308" name="CustomShape 3"/>
          <p:cNvSpPr/>
          <p:nvPr/>
        </p:nvSpPr>
        <p:spPr>
          <a:xfrm>
            <a:off x="304920" y="3765600"/>
            <a:ext cx="8735760" cy="2590560"/>
          </a:xfrm>
          <a:prstGeom prst="rect">
            <a:avLst/>
          </a:prstGeom>
          <a:noFill/>
          <a:ln w="9360">
            <a:noFill/>
          </a:ln>
        </p:spPr>
        <p:style>
          <a:lnRef idx="0"/>
          <a:fillRef idx="0"/>
          <a:effectRef idx="0"/>
          <a:fontRef idx="minor"/>
        </p:style>
        <p:txBody>
          <a:bodyPr lIns="90000" rIns="90000" tIns="45000" bIns="45000"/>
          <a:p>
            <a:pPr marL="577800" indent="-577440">
              <a:lnSpc>
                <a:spcPct val="100000"/>
              </a:lnSpc>
              <a:spcBef>
                <a:spcPts val="479"/>
              </a:spcBef>
            </a:pPr>
            <a:r>
              <a:rPr b="0" lang="en-US" sz="2400" spc="-1" strike="noStrike">
                <a:solidFill>
                  <a:srgbClr val="000000"/>
                </a:solidFill>
                <a:latin typeface="Calibri"/>
              </a:rPr>
              <a:t>We need to show:</a:t>
            </a:r>
            <a:endParaRPr b="0" lang="en-US" sz="2400" spc="-1" strike="noStrike">
              <a:latin typeface="Arial"/>
            </a:endParaRPr>
          </a:p>
          <a:p>
            <a:pPr lvl="1" marL="1035000" indent="-577440">
              <a:lnSpc>
                <a:spcPct val="100000"/>
              </a:lnSpc>
              <a:spcBef>
                <a:spcPts val="400"/>
              </a:spcBef>
              <a:buClr>
                <a:srgbClr val="000000"/>
              </a:buClr>
              <a:buFont typeface="StarSymbol"/>
              <a:buAutoNum type="arabicPeriod"/>
            </a:pPr>
            <a:r>
              <a:rPr b="0" lang="en-US" sz="2000" spc="-1" strike="noStrike">
                <a:solidFill>
                  <a:srgbClr val="000000"/>
                </a:solidFill>
                <a:latin typeface="Calibri"/>
              </a:rPr>
              <a:t>That the loop invariant is true before 1</a:t>
            </a:r>
            <a:r>
              <a:rPr b="0" lang="en-US" sz="2000" spc="-1" strike="noStrike" baseline="30000">
                <a:solidFill>
                  <a:srgbClr val="000000"/>
                </a:solidFill>
                <a:latin typeface="Calibri"/>
              </a:rPr>
              <a:t>st</a:t>
            </a:r>
            <a:r>
              <a:rPr b="0" lang="en-US" sz="2000" spc="-1" strike="noStrike">
                <a:solidFill>
                  <a:srgbClr val="000000"/>
                </a:solidFill>
                <a:latin typeface="Calibri"/>
              </a:rPr>
              <a:t> iteration (</a:t>
            </a:r>
            <a:r>
              <a:rPr b="1" lang="en-US" sz="2000" spc="-1" strike="noStrike">
                <a:solidFill>
                  <a:srgbClr val="000000"/>
                </a:solidFill>
                <a:latin typeface="Calibri"/>
              </a:rPr>
              <a:t>initialization</a:t>
            </a:r>
            <a:r>
              <a:rPr b="0" lang="en-US" sz="2000" spc="-1" strike="noStrike">
                <a:solidFill>
                  <a:srgbClr val="000000"/>
                </a:solidFill>
                <a:latin typeface="Calibri"/>
              </a:rPr>
              <a:t>);</a:t>
            </a:r>
            <a:endParaRPr b="0" lang="en-US" sz="2000" spc="-1" strike="noStrike">
              <a:latin typeface="Arial"/>
            </a:endParaRPr>
          </a:p>
          <a:p>
            <a:pPr lvl="1" marL="1035000" indent="-577440">
              <a:lnSpc>
                <a:spcPct val="100000"/>
              </a:lnSpc>
              <a:spcBef>
                <a:spcPts val="400"/>
              </a:spcBef>
              <a:buClr>
                <a:srgbClr val="000000"/>
              </a:buClr>
              <a:buFont typeface="StarSymbol"/>
              <a:buAutoNum type="arabicPeriod"/>
            </a:pPr>
            <a:r>
              <a:rPr b="0" lang="en-US" sz="2000" spc="-1" strike="noStrike">
                <a:solidFill>
                  <a:srgbClr val="000000"/>
                </a:solidFill>
                <a:latin typeface="Calibri"/>
              </a:rPr>
              <a:t>That if invariant holds for before iteration , it also holds before iteration  (</a:t>
            </a:r>
            <a:r>
              <a:rPr b="1" lang="en-US" sz="2000" spc="-1" strike="noStrike">
                <a:solidFill>
                  <a:srgbClr val="000000"/>
                </a:solidFill>
                <a:latin typeface="Calibri"/>
              </a:rPr>
              <a:t>maintenance</a:t>
            </a:r>
            <a:r>
              <a:rPr b="0" lang="en-US" sz="2000" spc="-1" strike="noStrike">
                <a:solidFill>
                  <a:srgbClr val="000000"/>
                </a:solidFill>
                <a:latin typeface="Calibri"/>
              </a:rPr>
              <a:t>), and;</a:t>
            </a:r>
            <a:endParaRPr b="0" lang="en-US" sz="2000" spc="-1" strike="noStrike">
              <a:latin typeface="Arial"/>
            </a:endParaRPr>
          </a:p>
          <a:p>
            <a:pPr lvl="1" marL="1035000" indent="-577440">
              <a:lnSpc>
                <a:spcPct val="100000"/>
              </a:lnSpc>
              <a:spcBef>
                <a:spcPts val="400"/>
              </a:spcBef>
              <a:buClr>
                <a:srgbClr val="000000"/>
              </a:buClr>
              <a:buFont typeface="StarSymbol"/>
              <a:buAutoNum type="arabicPeriod"/>
            </a:pPr>
            <a:r>
              <a:rPr b="0" lang="en-US" sz="2000" spc="-1" strike="noStrike">
                <a:solidFill>
                  <a:srgbClr val="000000"/>
                </a:solidFill>
                <a:latin typeface="Calibri"/>
              </a:rPr>
              <a:t>That invariant implies the output is the desired one when the loop terminates (</a:t>
            </a:r>
            <a:r>
              <a:rPr b="1" lang="en-US" sz="2000" spc="-1" strike="noStrike">
                <a:solidFill>
                  <a:srgbClr val="000000"/>
                </a:solidFill>
                <a:latin typeface="Calibri"/>
              </a:rPr>
              <a:t>termination</a:t>
            </a:r>
            <a:r>
              <a:rPr b="0" lang="en-US" sz="2000" spc="-1" strike="noStrike">
                <a:solidFill>
                  <a:srgbClr val="000000"/>
                </a:solidFill>
                <a:latin typeface="Calibri"/>
              </a:rPr>
              <a:t>)</a:t>
            </a:r>
            <a:endParaRPr b="0" lang="en-US" sz="2000" spc="-1" strike="noStrike">
              <a:latin typeface="Arial"/>
            </a:endParaRPr>
          </a:p>
        </p:txBody>
      </p:sp>
      <p:sp>
        <p:nvSpPr>
          <p:cNvPr id="309" name="CustomShape 4"/>
          <p:cNvSpPr/>
          <p:nvPr/>
        </p:nvSpPr>
        <p:spPr>
          <a:xfrm>
            <a:off x="304920" y="3765600"/>
            <a:ext cx="8735760" cy="2590560"/>
          </a:xfrm>
          <a:prstGeom prst="rect">
            <a:avLst/>
          </a:prstGeom>
          <a:noFill/>
          <a:ln w="9360">
            <a:noFill/>
          </a:ln>
        </p:spPr>
        <p:style>
          <a:lnRef idx="0"/>
          <a:fillRef idx="0"/>
          <a:effectRef idx="0"/>
          <a:fontRef idx="minor"/>
        </p:style>
        <p:txBody>
          <a:bodyPr lIns="90000" rIns="90000" tIns="45000" bIns="45000"/>
          <a:p>
            <a:pPr>
              <a:lnSpc>
                <a:spcPct val="100000"/>
              </a:lnSpc>
            </a:pPr>
            <a:r>
              <a:rPr b="0" lang="en-US" sz="1800" spc="-1" strike="noStrike">
                <a:latin typeface="Calibri"/>
              </a:rPr>
              <a:t> </a:t>
            </a:r>
            <a:endParaRPr b="0" lang="en-US" sz="1800" spc="-1" strike="noStrike">
              <a:latin typeface="Arial"/>
            </a:endParaRPr>
          </a:p>
        </p:txBody>
      </p:sp>
      <p:sp>
        <p:nvSpPr>
          <p:cNvPr id="310" name="CustomShape 5"/>
          <p:cNvSpPr/>
          <p:nvPr/>
        </p:nvSpPr>
        <p:spPr>
          <a:xfrm>
            <a:off x="-66960" y="-158760"/>
            <a:ext cx="9339840" cy="1142640"/>
          </a:xfrm>
          <a:prstGeom prst="rect">
            <a:avLst/>
          </a:prstGeom>
          <a:noFill/>
          <a:ln>
            <a:noFill/>
          </a:ln>
        </p:spPr>
        <p:style>
          <a:lnRef idx="0"/>
          <a:fillRef idx="0"/>
          <a:effectRef idx="0"/>
          <a:fontRef idx="minor"/>
        </p:style>
        <p:txBody>
          <a:bodyPr anchor="ctr">
            <a:normAutofit/>
          </a:bodyPr>
          <a:p>
            <a:pPr algn="ctr">
              <a:lnSpc>
                <a:spcPct val="100000"/>
              </a:lnSpc>
            </a:pPr>
            <a:r>
              <a:rPr b="0" lang="en-US" sz="4400" spc="-1" strike="noStrike">
                <a:solidFill>
                  <a:srgbClr val="ffffff"/>
                </a:solidFill>
                <a:latin typeface="Calibri"/>
              </a:rPr>
              <a:t>Proving correctness of insertion sort</a:t>
            </a:r>
            <a:endParaRPr b="0" lang="en-US" sz="4400" spc="-1" strike="noStrike">
              <a:latin typeface="Arial"/>
            </a:endParaRPr>
          </a:p>
        </p:txBody>
      </p:sp>
      <p:sp>
        <p:nvSpPr>
          <p:cNvPr id="311" name="CustomShape 6"/>
          <p:cNvSpPr/>
          <p:nvPr/>
        </p:nvSpPr>
        <p:spPr>
          <a:xfrm>
            <a:off x="4079880" y="1143000"/>
            <a:ext cx="4601160" cy="2315520"/>
          </a:xfrm>
          <a:prstGeom prst="rect">
            <a:avLst/>
          </a:prstGeom>
          <a:noFill/>
          <a:ln w="9360">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Courier New"/>
                <a:ea typeface="Courier New"/>
              </a:rPr>
              <a:t>InsertionSort(A)</a:t>
            </a:r>
            <a:endParaRPr b="0" lang="en-US" sz="2000" spc="-1" strike="noStrike">
              <a:latin typeface="Arial"/>
            </a:endParaRPr>
          </a:p>
          <a:p>
            <a:pPr>
              <a:lnSpc>
                <a:spcPct val="100000"/>
              </a:lnSpc>
            </a:pPr>
            <a:r>
              <a:rPr b="0" lang="en-US" sz="1800" spc="-1" strike="noStrike">
                <a:solidFill>
                  <a:srgbClr val="000000"/>
                </a:solidFill>
                <a:latin typeface="Courier New"/>
                <a:ea typeface="Courier New"/>
              </a:rPr>
              <a:t>1. </a:t>
            </a:r>
            <a:r>
              <a:rPr b="1" lang="en-US" sz="1800" spc="-1" strike="noStrike">
                <a:solidFill>
                  <a:srgbClr val="0000ff"/>
                </a:solidFill>
                <a:latin typeface="Courier New"/>
                <a:ea typeface="Courier New"/>
              </a:rPr>
              <a:t>for</a:t>
            </a:r>
            <a:r>
              <a:rPr b="0" lang="en-US" sz="1800" spc="-1" strike="noStrike">
                <a:solidFill>
                  <a:srgbClr val="000000"/>
                </a:solidFill>
                <a:latin typeface="Courier New"/>
                <a:ea typeface="Courier New"/>
              </a:rPr>
              <a:t> j = 2 </a:t>
            </a:r>
            <a:r>
              <a:rPr b="1" lang="en-US" sz="1800" spc="-1" strike="noStrike">
                <a:solidFill>
                  <a:srgbClr val="0000ff"/>
                </a:solidFill>
                <a:latin typeface="Courier New"/>
                <a:ea typeface="Courier New"/>
              </a:rPr>
              <a:t>to</a:t>
            </a:r>
            <a:r>
              <a:rPr b="0" lang="en-US" sz="1800" spc="-1" strike="noStrike">
                <a:solidFill>
                  <a:srgbClr val="000000"/>
                </a:solidFill>
                <a:latin typeface="Courier New"/>
                <a:ea typeface="Courier New"/>
              </a:rPr>
              <a:t> A.length</a:t>
            </a:r>
            <a:endParaRPr b="0" lang="en-US" sz="1800" spc="-1" strike="noStrike">
              <a:latin typeface="Arial"/>
            </a:endParaRPr>
          </a:p>
          <a:p>
            <a:pPr>
              <a:lnSpc>
                <a:spcPct val="100000"/>
              </a:lnSpc>
            </a:pPr>
            <a:r>
              <a:rPr b="0" lang="en-US" sz="1800" spc="-1" strike="noStrike">
                <a:solidFill>
                  <a:srgbClr val="000000"/>
                </a:solidFill>
                <a:latin typeface="Courier New"/>
                <a:ea typeface="Courier New"/>
              </a:rPr>
              <a:t>2.   key = A[j]</a:t>
            </a:r>
            <a:endParaRPr b="0" lang="en-US" sz="1800" spc="-1" strike="noStrike">
              <a:latin typeface="Arial"/>
            </a:endParaRPr>
          </a:p>
          <a:p>
            <a:pPr>
              <a:lnSpc>
                <a:spcPct val="100000"/>
              </a:lnSpc>
            </a:pPr>
            <a:r>
              <a:rPr b="0" lang="en-US" sz="1800" spc="-1" strike="noStrike">
                <a:solidFill>
                  <a:srgbClr val="000000"/>
                </a:solidFill>
                <a:latin typeface="Courier New"/>
                <a:ea typeface="Courier New"/>
              </a:rPr>
              <a:t>3.   i = j - 1</a:t>
            </a:r>
            <a:endParaRPr b="0" lang="en-US" sz="1800" spc="-1" strike="noStrike">
              <a:latin typeface="Arial"/>
            </a:endParaRPr>
          </a:p>
          <a:p>
            <a:pPr>
              <a:lnSpc>
                <a:spcPct val="100000"/>
              </a:lnSpc>
            </a:pPr>
            <a:r>
              <a:rPr b="0" lang="en-US" sz="1800" spc="-1" strike="noStrike">
                <a:solidFill>
                  <a:srgbClr val="000000"/>
                </a:solidFill>
                <a:latin typeface="Courier New"/>
                <a:ea typeface="Courier New"/>
              </a:rPr>
              <a:t>4.   </a:t>
            </a:r>
            <a:r>
              <a:rPr b="1" lang="en-US" sz="1800" spc="-1" strike="noStrike">
                <a:solidFill>
                  <a:srgbClr val="0000ff"/>
                </a:solidFill>
                <a:latin typeface="Courier New"/>
                <a:ea typeface="Courier New"/>
              </a:rPr>
              <a:t>while</a:t>
            </a:r>
            <a:r>
              <a:rPr b="0" lang="en-US" sz="1800" spc="-1" strike="noStrike">
                <a:solidFill>
                  <a:srgbClr val="000000"/>
                </a:solidFill>
                <a:latin typeface="Courier New"/>
                <a:ea typeface="Courier New"/>
              </a:rPr>
              <a:t> i &gt; 0 </a:t>
            </a:r>
            <a:r>
              <a:rPr b="1" lang="en-US" sz="1800" spc="-1" strike="noStrike">
                <a:solidFill>
                  <a:srgbClr val="0000ff"/>
                </a:solidFill>
                <a:latin typeface="Courier New"/>
                <a:ea typeface="Courier New"/>
              </a:rPr>
              <a:t>and</a:t>
            </a:r>
            <a:r>
              <a:rPr b="0" lang="en-US" sz="1800" spc="-1" strike="noStrike">
                <a:solidFill>
                  <a:srgbClr val="000000"/>
                </a:solidFill>
                <a:latin typeface="Courier New"/>
                <a:ea typeface="Courier New"/>
              </a:rPr>
              <a:t> A[i] &gt; key</a:t>
            </a:r>
            <a:endParaRPr b="0" lang="en-US" sz="1800" spc="-1" strike="noStrike">
              <a:latin typeface="Arial"/>
            </a:endParaRPr>
          </a:p>
          <a:p>
            <a:pPr>
              <a:lnSpc>
                <a:spcPct val="100000"/>
              </a:lnSpc>
            </a:pPr>
            <a:r>
              <a:rPr b="0" lang="en-US" sz="1800" spc="-1" strike="noStrike">
                <a:solidFill>
                  <a:srgbClr val="000000"/>
                </a:solidFill>
                <a:latin typeface="Courier New"/>
                <a:ea typeface="Courier New"/>
              </a:rPr>
              <a:t>5.     A[i + 1] = A[i]</a:t>
            </a:r>
            <a:endParaRPr b="0" lang="en-US" sz="1800" spc="-1" strike="noStrike">
              <a:latin typeface="Arial"/>
            </a:endParaRPr>
          </a:p>
          <a:p>
            <a:pPr>
              <a:lnSpc>
                <a:spcPct val="100000"/>
              </a:lnSpc>
            </a:pPr>
            <a:r>
              <a:rPr b="0" lang="en-US" sz="1800" spc="-1" strike="noStrike">
                <a:solidFill>
                  <a:srgbClr val="000000"/>
                </a:solidFill>
                <a:latin typeface="Courier New"/>
                <a:ea typeface="Courier New"/>
              </a:rPr>
              <a:t>6.     i = i - 1</a:t>
            </a:r>
            <a:endParaRPr b="0" lang="en-US" sz="1800" spc="-1" strike="noStrike">
              <a:latin typeface="Arial"/>
            </a:endParaRPr>
          </a:p>
          <a:p>
            <a:pPr>
              <a:lnSpc>
                <a:spcPct val="100000"/>
              </a:lnSpc>
            </a:pPr>
            <a:r>
              <a:rPr b="0" lang="en-US" sz="1800" spc="-1" strike="noStrike">
                <a:solidFill>
                  <a:srgbClr val="000000"/>
                </a:solidFill>
                <a:latin typeface="Courier New"/>
                <a:ea typeface="Courier New"/>
              </a:rPr>
              <a:t>7.   A[i + 1] = key</a:t>
            </a:r>
            <a:endParaRPr b="0" lang="en-US" sz="1800" spc="-1" strike="noStrike">
              <a:latin typeface="Arial"/>
            </a:endParaRPr>
          </a:p>
        </p:txBody>
      </p:sp>
    </p:spTree>
  </p:cSld>
  <p:timing>
    <p:tnLst>
      <p:par>
        <p:cTn id="439" dur="indefinite" restart="never" nodeType="tmRoot">
          <p:childTnLst>
            <p:seq>
              <p:cTn id="440" dur="indefinite" nodeType="mainSeq">
                <p:childTnLst>
                  <p:par>
                    <p:cTn id="441" fill="hold">
                      <p:stCondLst>
                        <p:cond delay="indefinite"/>
                      </p:stCondLst>
                      <p:childTnLst>
                        <p:par>
                          <p:cTn id="442" fill="hold">
                            <p:stCondLst>
                              <p:cond delay="0"/>
                            </p:stCondLst>
                            <p:childTnLst>
                              <p:par>
                                <p:cTn id="443" nodeType="clickEffect" fill="hold" presetClass="entr" presetID="1">
                                  <p:stCondLst>
                                    <p:cond delay="0"/>
                                  </p:stCondLst>
                                  <p:childTnLst>
                                    <p:set>
                                      <p:cBhvr>
                                        <p:cTn id="444" dur="1" fill="hold">
                                          <p:stCondLst>
                                            <p:cond delay="0"/>
                                          </p:stCondLst>
                                        </p:cTn>
                                        <p:tgtEl>
                                          <p:spTgt spid="307"/>
                                        </p:tgtEl>
                                        <p:attrNameLst>
                                          <p:attrName>style.visibility</p:attrName>
                                        </p:attrNameLst>
                                      </p:cBhvr>
                                      <p:to>
                                        <p:strVal val="visible"/>
                                      </p:to>
                                    </p:set>
                                  </p:childTnLst>
                                </p:cTn>
                              </p:par>
                            </p:childTnLst>
                          </p:cTn>
                        </p:par>
                      </p:childTnLst>
                    </p:cTn>
                  </p:par>
                  <p:par>
                    <p:cTn id="445" fill="hold">
                      <p:stCondLst>
                        <p:cond delay="indefinite"/>
                      </p:stCondLst>
                      <p:childTnLst>
                        <p:par>
                          <p:cTn id="446" fill="hold">
                            <p:stCondLst>
                              <p:cond delay="0"/>
                            </p:stCondLst>
                            <p:childTnLst>
                              <p:par>
                                <p:cTn id="447" nodeType="clickEffect" fill="hold" presetClass="entr" presetID="1">
                                  <p:stCondLst>
                                    <p:cond delay="0"/>
                                  </p:stCondLst>
                                  <p:childTnLst>
                                    <p:set>
                                      <p:cBhvr>
                                        <p:cTn id="448" dur="1" fill="hold">
                                          <p:stCondLst>
                                            <p:cond delay="0"/>
                                          </p:stCondLst>
                                        </p:cTn>
                                        <p:tgtEl>
                                          <p:spTgt spid="309">
                                            <p:txEl>
                                              <p:pRg st="0" end="0"/>
                                            </p:txEl>
                                          </p:spTgt>
                                        </p:tgtEl>
                                        <p:attrNameLst>
                                          <p:attrName>style.visibility</p:attrName>
                                        </p:attrNameLst>
                                      </p:cBhvr>
                                      <p:to>
                                        <p:strVal val="visible"/>
                                      </p:to>
                                    </p:set>
                                  </p:childTnLst>
                                </p:cTn>
                              </p:par>
                              <p:par>
                                <p:cTn id="449" nodeType="withEffect" fill="hold" presetClass="entr" presetID="1">
                                  <p:stCondLst>
                                    <p:cond delay="0"/>
                                  </p:stCondLst>
                                  <p:childTnLst>
                                    <p:set>
                                      <p:cBhvr>
                                        <p:cTn id="450" dur="1" fill="hold">
                                          <p:stCondLst>
                                            <p:cond delay="0"/>
                                          </p:stCondLst>
                                        </p:cTn>
                                        <p:tgtEl>
                                          <p:spTgt spid="309">
                                            <p:txEl>
                                              <p:pRg st="1" end="1"/>
                                            </p:txEl>
                                          </p:spTgt>
                                        </p:tgtEl>
                                        <p:attrNameLst>
                                          <p:attrName>style.visibility</p:attrName>
                                        </p:attrNameLst>
                                      </p:cBhvr>
                                      <p:to>
                                        <p:strVal val="visible"/>
                                      </p:to>
                                    </p:set>
                                  </p:childTnLst>
                                </p:cTn>
                              </p:par>
                              <p:par>
                                <p:cTn id="451" nodeType="withEffect" fill="hold" presetClass="entr" presetID="1">
                                  <p:stCondLst>
                                    <p:cond delay="0"/>
                                  </p:stCondLst>
                                  <p:childTnLst>
                                    <p:set>
                                      <p:cBhvr>
                                        <p:cTn id="452" dur="1" fill="hold">
                                          <p:stCondLst>
                                            <p:cond delay="0"/>
                                          </p:stCondLst>
                                        </p:cTn>
                                        <p:tgtEl>
                                          <p:spTgt spid="309">
                                            <p:txEl>
                                              <p:pRg st="2" end="2"/>
                                            </p:txEl>
                                          </p:spTgt>
                                        </p:tgtEl>
                                        <p:attrNameLst>
                                          <p:attrName>style.visibility</p:attrName>
                                        </p:attrNameLst>
                                      </p:cBhvr>
                                      <p:to>
                                        <p:strVal val="visible"/>
                                      </p:to>
                                    </p:set>
                                  </p:childTnLst>
                                </p:cTn>
                              </p:par>
                              <p:par>
                                <p:cTn id="453" nodeType="withEffect" fill="hold" presetClass="entr" presetID="1">
                                  <p:stCondLst>
                                    <p:cond delay="0"/>
                                  </p:stCondLst>
                                  <p:childTnLst>
                                    <p:set>
                                      <p:cBhvr>
                                        <p:cTn id="454" dur="1" fill="hold">
                                          <p:stCondLst>
                                            <p:cond delay="0"/>
                                          </p:stCondLst>
                                        </p:cTn>
                                        <p:tgtEl>
                                          <p:spTgt spid="309">
                                            <p:txEl>
                                              <p:pRg st="3" end="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CustomShape 1"/>
          <p:cNvSpPr/>
          <p:nvPr/>
        </p:nvSpPr>
        <p:spPr>
          <a:xfrm>
            <a:off x="338040" y="1587960"/>
            <a:ext cx="8934840" cy="4847040"/>
          </a:xfrm>
          <a:prstGeom prst="rect">
            <a:avLst/>
          </a:prstGeom>
          <a:noFill/>
          <a:ln w="9360">
            <a:noFill/>
          </a:ln>
        </p:spPr>
        <p:style>
          <a:lnRef idx="0"/>
          <a:fillRef idx="0"/>
          <a:effectRef idx="0"/>
          <a:fontRef idx="minor"/>
        </p:style>
        <p:txBody>
          <a:bodyPr lIns="90000" rIns="90000" tIns="45000" bIns="45000"/>
          <a:p>
            <a:pPr>
              <a:lnSpc>
                <a:spcPct val="160000"/>
              </a:lnSpc>
            </a:pPr>
            <a:r>
              <a:rPr b="1" lang="en-US" sz="2000" spc="-1" strike="noStrike" u="sng">
                <a:solidFill>
                  <a:srgbClr val="000000"/>
                </a:solidFill>
                <a:uFillTx/>
                <a:latin typeface="Courier New"/>
                <a:ea typeface="Courier New"/>
              </a:rPr>
              <a:t>InsertionSort(A)</a:t>
            </a:r>
            <a:r>
              <a:rPr b="1" lang="en-US" sz="2000" spc="-1" strike="noStrike" u="sng">
                <a:solidFill>
                  <a:srgbClr val="000000"/>
                </a:solidFill>
                <a:uFillTx/>
                <a:latin typeface="Courier New"/>
                <a:ea typeface="Courier New"/>
              </a:rPr>
              <a:t>	</a:t>
            </a:r>
            <a:r>
              <a:rPr b="1" lang="en-US" sz="2000" spc="-1" strike="noStrike" u="sng">
                <a:solidFill>
                  <a:srgbClr val="000000"/>
                </a:solidFill>
                <a:uFillTx/>
                <a:latin typeface="Courier New"/>
                <a:ea typeface="Courier New"/>
              </a:rPr>
              <a:t>	</a:t>
            </a:r>
            <a:r>
              <a:rPr b="1" lang="en-US" sz="2000" spc="-1" strike="noStrike" u="sng">
                <a:solidFill>
                  <a:srgbClr val="000000"/>
                </a:solidFill>
                <a:uFillTx/>
                <a:latin typeface="Courier New"/>
                <a:ea typeface="Courier New"/>
              </a:rPr>
              <a:t>	</a:t>
            </a:r>
            <a:r>
              <a:rPr b="1" lang="en-US" sz="2000" spc="-1" strike="noStrike" u="sng">
                <a:solidFill>
                  <a:srgbClr val="000000"/>
                </a:solidFill>
                <a:uFillTx/>
                <a:latin typeface="Courier New"/>
                <a:ea typeface="Courier New"/>
              </a:rPr>
              <a:t>count</a:t>
            </a:r>
            <a:endParaRPr b="0" lang="en-US" sz="2000" spc="-1" strike="noStrike">
              <a:latin typeface="Arial"/>
            </a:endParaRPr>
          </a:p>
          <a:p>
            <a:pPr>
              <a:lnSpc>
                <a:spcPct val="200000"/>
              </a:lnSpc>
            </a:pPr>
            <a:r>
              <a:rPr b="0" lang="en-US" sz="2000" spc="-1" strike="noStrike">
                <a:solidFill>
                  <a:srgbClr val="000000"/>
                </a:solidFill>
                <a:latin typeface="Courier New"/>
                <a:ea typeface="Courier New"/>
              </a:rPr>
              <a:t>  </a:t>
            </a:r>
            <a:r>
              <a:rPr b="0" lang="en-US" sz="2000" spc="-1" strike="noStrike">
                <a:solidFill>
                  <a:srgbClr val="000000"/>
                </a:solidFill>
                <a:latin typeface="Courier New"/>
                <a:ea typeface="Courier New"/>
              </a:rPr>
              <a:t>1. </a:t>
            </a:r>
            <a:r>
              <a:rPr b="1" lang="en-US" sz="2000" spc="-1" strike="noStrike">
                <a:solidFill>
                  <a:srgbClr val="0000ff"/>
                </a:solidFill>
                <a:latin typeface="Courier New"/>
                <a:ea typeface="Courier New"/>
              </a:rPr>
              <a:t>for</a:t>
            </a:r>
            <a:r>
              <a:rPr b="0" lang="en-US" sz="2000" spc="-1" strike="noStrike">
                <a:solidFill>
                  <a:srgbClr val="000000"/>
                </a:solidFill>
                <a:latin typeface="Courier New"/>
                <a:ea typeface="Courier New"/>
              </a:rPr>
              <a:t> j = 2 </a:t>
            </a:r>
            <a:r>
              <a:rPr b="1" lang="en-US" sz="2000" spc="-1" strike="noStrike">
                <a:solidFill>
                  <a:srgbClr val="0000ff"/>
                </a:solidFill>
                <a:latin typeface="Courier New"/>
                <a:ea typeface="Courier New"/>
              </a:rPr>
              <a:t>to</a:t>
            </a:r>
            <a:r>
              <a:rPr b="0" lang="en-US" sz="2000" spc="-1" strike="noStrike">
                <a:solidFill>
                  <a:srgbClr val="000000"/>
                </a:solidFill>
                <a:latin typeface="Courier New"/>
                <a:ea typeface="Courier New"/>
              </a:rPr>
              <a:t>A.length</a:t>
            </a:r>
            <a:endParaRPr b="0" lang="en-US" sz="2000" spc="-1" strike="noStrike">
              <a:latin typeface="Arial"/>
            </a:endParaRPr>
          </a:p>
          <a:p>
            <a:pPr>
              <a:lnSpc>
                <a:spcPct val="200000"/>
              </a:lnSpc>
            </a:pPr>
            <a:r>
              <a:rPr b="0" lang="en-US" sz="2000" spc="-1" strike="noStrike">
                <a:solidFill>
                  <a:srgbClr val="000000"/>
                </a:solidFill>
                <a:latin typeface="Courier New"/>
                <a:ea typeface="Courier New"/>
              </a:rPr>
              <a:t>  </a:t>
            </a:r>
            <a:r>
              <a:rPr b="0" lang="en-US" sz="2000" spc="-1" strike="noStrike">
                <a:solidFill>
                  <a:srgbClr val="000000"/>
                </a:solidFill>
                <a:latin typeface="Courier New"/>
                <a:ea typeface="Courier New"/>
              </a:rPr>
              <a:t>2.   key = A[j]</a:t>
            </a:r>
            <a:r>
              <a:rPr b="0" lang="en-US" sz="2000" spc="-1" strike="noStrike">
                <a:solidFill>
                  <a:srgbClr val="000000"/>
                </a:solidFill>
                <a:latin typeface="Courier New"/>
                <a:ea typeface="Courier New"/>
              </a:rPr>
              <a:t>	</a:t>
            </a:r>
            <a:r>
              <a:rPr b="0" lang="en-US" sz="2000" spc="-1" strike="noStrike">
                <a:solidFill>
                  <a:srgbClr val="000000"/>
                </a:solidFill>
                <a:latin typeface="Courier New"/>
                <a:ea typeface="Courier New"/>
              </a:rPr>
              <a:t>	</a:t>
            </a:r>
            <a:r>
              <a:rPr b="0" lang="en-US" sz="2000" spc="-1" strike="noStrike">
                <a:solidFill>
                  <a:srgbClr val="000000"/>
                </a:solidFill>
                <a:latin typeface="Courier New"/>
                <a:ea typeface="Courier New"/>
              </a:rPr>
              <a:t>	</a:t>
            </a:r>
            <a:r>
              <a:rPr b="0" lang="en-US" sz="2000" spc="-1" strike="noStrike">
                <a:solidFill>
                  <a:srgbClr val="000000"/>
                </a:solidFill>
                <a:latin typeface="Courier New"/>
                <a:ea typeface="Courier New"/>
              </a:rPr>
              <a:t> </a:t>
            </a:r>
            <a:r>
              <a:rPr b="0" lang="en-US" sz="2000" spc="-1" strike="noStrike">
                <a:solidFill>
                  <a:srgbClr val="000000"/>
                </a:solidFill>
                <a:latin typeface="Courier New"/>
                <a:ea typeface="Courier New"/>
              </a:rPr>
              <a:t>	</a:t>
            </a:r>
            <a:r>
              <a:rPr b="0" lang="en-US" sz="2000" spc="-1" strike="noStrike">
                <a:solidFill>
                  <a:srgbClr val="000000"/>
                </a:solidFill>
                <a:latin typeface="Courier New"/>
                <a:ea typeface="Courier New"/>
              </a:rPr>
              <a:t>	</a:t>
            </a:r>
            <a:r>
              <a:rPr b="0" lang="en-US" sz="2000" spc="-1" strike="noStrike">
                <a:solidFill>
                  <a:srgbClr val="000000"/>
                </a:solidFill>
                <a:latin typeface="Courier New"/>
                <a:ea typeface="Courier New"/>
              </a:rPr>
              <a:t>	</a:t>
            </a:r>
            <a:r>
              <a:rPr b="0" lang="en-US" sz="2000" spc="-1" strike="noStrike">
                <a:solidFill>
                  <a:srgbClr val="000000"/>
                </a:solidFill>
                <a:latin typeface="Courier New"/>
                <a:ea typeface="Courier New"/>
              </a:rPr>
              <a:t>	</a:t>
            </a:r>
            <a:r>
              <a:rPr b="0" lang="en-US" sz="2000" spc="-1" strike="noStrike">
                <a:solidFill>
                  <a:srgbClr val="000000"/>
                </a:solidFill>
                <a:latin typeface="Courier New"/>
                <a:ea typeface="Courier New"/>
              </a:rPr>
              <a:t>	</a:t>
            </a:r>
            <a:endParaRPr b="0" lang="en-US" sz="2000" spc="-1" strike="noStrike">
              <a:latin typeface="Arial"/>
            </a:endParaRPr>
          </a:p>
          <a:p>
            <a:pPr>
              <a:lnSpc>
                <a:spcPct val="200000"/>
              </a:lnSpc>
            </a:pPr>
            <a:r>
              <a:rPr b="0" lang="en-US" sz="2000" spc="-1" strike="noStrike">
                <a:solidFill>
                  <a:srgbClr val="000000"/>
                </a:solidFill>
                <a:latin typeface="Courier New"/>
                <a:ea typeface="Courier New"/>
              </a:rPr>
              <a:t>  </a:t>
            </a:r>
            <a:r>
              <a:rPr b="0" lang="en-US" sz="2000" spc="-1" strike="noStrike">
                <a:solidFill>
                  <a:srgbClr val="000000"/>
                </a:solidFill>
                <a:latin typeface="Courier New"/>
                <a:ea typeface="Courier New"/>
              </a:rPr>
              <a:t>3.   i = j - 1</a:t>
            </a:r>
            <a:r>
              <a:rPr b="0" lang="en-US" sz="2000" spc="-1" strike="noStrike">
                <a:solidFill>
                  <a:srgbClr val="000000"/>
                </a:solidFill>
                <a:latin typeface="Courier New"/>
                <a:ea typeface="Courier New"/>
              </a:rPr>
              <a:t>	</a:t>
            </a:r>
            <a:r>
              <a:rPr b="0" lang="en-US" sz="2000" spc="-1" strike="noStrike">
                <a:solidFill>
                  <a:srgbClr val="000000"/>
                </a:solidFill>
                <a:latin typeface="Courier New"/>
                <a:ea typeface="Courier New"/>
              </a:rPr>
              <a:t>	</a:t>
            </a:r>
            <a:r>
              <a:rPr b="0" lang="en-US" sz="2000" spc="-1" strike="noStrike">
                <a:solidFill>
                  <a:srgbClr val="000000"/>
                </a:solidFill>
                <a:latin typeface="Courier New"/>
                <a:ea typeface="Courier New"/>
              </a:rPr>
              <a:t>	</a:t>
            </a:r>
            <a:endParaRPr b="0" lang="en-US" sz="2000" spc="-1" strike="noStrike">
              <a:latin typeface="Arial"/>
            </a:endParaRPr>
          </a:p>
          <a:p>
            <a:pPr>
              <a:lnSpc>
                <a:spcPct val="200000"/>
              </a:lnSpc>
            </a:pPr>
            <a:r>
              <a:rPr b="0" lang="en-US" sz="2000" spc="-1" strike="noStrike">
                <a:solidFill>
                  <a:srgbClr val="000000"/>
                </a:solidFill>
                <a:latin typeface="Courier New"/>
                <a:ea typeface="Courier New"/>
              </a:rPr>
              <a:t>  </a:t>
            </a:r>
            <a:r>
              <a:rPr b="0" lang="en-US" sz="2000" spc="-1" strike="noStrike">
                <a:solidFill>
                  <a:srgbClr val="000000"/>
                </a:solidFill>
                <a:latin typeface="Courier New"/>
                <a:ea typeface="Courier New"/>
              </a:rPr>
              <a:t>4.   </a:t>
            </a:r>
            <a:r>
              <a:rPr b="1" lang="en-US" sz="2000" spc="-1" strike="noStrike">
                <a:solidFill>
                  <a:srgbClr val="0000ff"/>
                </a:solidFill>
                <a:latin typeface="Courier New"/>
                <a:ea typeface="Courier New"/>
              </a:rPr>
              <a:t>while</a:t>
            </a:r>
            <a:r>
              <a:rPr b="0" lang="en-US" sz="2000" spc="-1" strike="noStrike">
                <a:solidFill>
                  <a:srgbClr val="000000"/>
                </a:solidFill>
                <a:latin typeface="Courier New"/>
                <a:ea typeface="Courier New"/>
              </a:rPr>
              <a:t>i&gt; 0 </a:t>
            </a:r>
            <a:r>
              <a:rPr b="1" lang="en-US" sz="2000" spc="-1" strike="noStrike">
                <a:solidFill>
                  <a:srgbClr val="0000ff"/>
                </a:solidFill>
                <a:latin typeface="Courier New"/>
                <a:ea typeface="Courier New"/>
              </a:rPr>
              <a:t>and</a:t>
            </a:r>
            <a:r>
              <a:rPr b="0" lang="en-US" sz="2000" spc="-1" strike="noStrike">
                <a:solidFill>
                  <a:srgbClr val="000000"/>
                </a:solidFill>
                <a:latin typeface="Courier New"/>
                <a:ea typeface="Courier New"/>
              </a:rPr>
              <a:t> A[i] &gt; key </a:t>
            </a:r>
            <a:endParaRPr b="0" lang="en-US" sz="2000" spc="-1" strike="noStrike">
              <a:latin typeface="Arial"/>
            </a:endParaRPr>
          </a:p>
          <a:p>
            <a:pPr>
              <a:lnSpc>
                <a:spcPct val="200000"/>
              </a:lnSpc>
            </a:pPr>
            <a:r>
              <a:rPr b="0" lang="en-US" sz="2000" spc="-1" strike="noStrike">
                <a:solidFill>
                  <a:srgbClr val="000000"/>
                </a:solidFill>
                <a:latin typeface="Courier New"/>
                <a:ea typeface="Courier New"/>
              </a:rPr>
              <a:t>  </a:t>
            </a:r>
            <a:r>
              <a:rPr b="0" lang="en-US" sz="2000" spc="-1" strike="noStrike">
                <a:solidFill>
                  <a:srgbClr val="000000"/>
                </a:solidFill>
                <a:latin typeface="Courier New"/>
                <a:ea typeface="Courier New"/>
              </a:rPr>
              <a:t>5.     A[i + 1] = A[i]            </a:t>
            </a:r>
            <a:endParaRPr b="0" lang="en-US" sz="2000" spc="-1" strike="noStrike">
              <a:latin typeface="Arial"/>
            </a:endParaRPr>
          </a:p>
          <a:p>
            <a:pPr>
              <a:lnSpc>
                <a:spcPct val="200000"/>
              </a:lnSpc>
            </a:pPr>
            <a:r>
              <a:rPr b="0" lang="en-US" sz="2000" spc="-1" strike="noStrike">
                <a:solidFill>
                  <a:srgbClr val="000000"/>
                </a:solidFill>
                <a:latin typeface="Courier New"/>
                <a:ea typeface="Courier New"/>
              </a:rPr>
              <a:t>  </a:t>
            </a:r>
            <a:r>
              <a:rPr b="0" lang="en-US" sz="2000" spc="-1" strike="noStrike">
                <a:solidFill>
                  <a:srgbClr val="000000"/>
                </a:solidFill>
                <a:latin typeface="Courier New"/>
                <a:ea typeface="Courier New"/>
              </a:rPr>
              <a:t>6.     i = i - 1 </a:t>
            </a:r>
            <a:endParaRPr b="0" lang="en-US" sz="2000" spc="-1" strike="noStrike">
              <a:latin typeface="Arial"/>
            </a:endParaRPr>
          </a:p>
          <a:p>
            <a:pPr>
              <a:lnSpc>
                <a:spcPct val="200000"/>
              </a:lnSpc>
            </a:pPr>
            <a:r>
              <a:rPr b="0" lang="en-US" sz="2000" spc="-1" strike="noStrike">
                <a:solidFill>
                  <a:srgbClr val="000000"/>
                </a:solidFill>
                <a:latin typeface="Courier New"/>
                <a:ea typeface="Courier New"/>
              </a:rPr>
              <a:t>  </a:t>
            </a:r>
            <a:r>
              <a:rPr b="0" lang="en-US" sz="2000" spc="-1" strike="noStrike">
                <a:solidFill>
                  <a:srgbClr val="000000"/>
                </a:solidFill>
                <a:latin typeface="Courier New"/>
                <a:ea typeface="Courier New"/>
              </a:rPr>
              <a:t>7.   A[i + 1] = key </a:t>
            </a:r>
            <a:r>
              <a:rPr b="0" lang="en-US" sz="2000" spc="-1" strike="noStrike">
                <a:solidFill>
                  <a:srgbClr val="000000"/>
                </a:solidFill>
                <a:latin typeface="Courier New"/>
                <a:ea typeface="Courier New"/>
              </a:rPr>
              <a:t>	</a:t>
            </a:r>
            <a:r>
              <a:rPr b="0" lang="en-US" sz="2000" spc="-1" strike="noStrike">
                <a:solidFill>
                  <a:srgbClr val="000000"/>
                </a:solidFill>
                <a:latin typeface="Courier New"/>
                <a:ea typeface="Courier New"/>
              </a:rPr>
              <a:t>	</a:t>
            </a:r>
            <a:r>
              <a:rPr b="0" lang="en-US" sz="2000" spc="-1" strike="noStrike">
                <a:solidFill>
                  <a:srgbClr val="000000"/>
                </a:solidFill>
                <a:latin typeface="Courier New"/>
                <a:ea typeface="Courier New"/>
              </a:rPr>
              <a:t>	</a:t>
            </a:r>
            <a:r>
              <a:rPr b="0" lang="en-US" sz="2000" spc="-1" strike="noStrike">
                <a:solidFill>
                  <a:srgbClr val="000000"/>
                </a:solidFill>
                <a:latin typeface="Courier New"/>
                <a:ea typeface="Courier New"/>
              </a:rPr>
              <a:t>	</a:t>
            </a:r>
            <a:r>
              <a:rPr b="0" lang="en-US" sz="2000" spc="-1" strike="noStrike">
                <a:solidFill>
                  <a:srgbClr val="000000"/>
                </a:solidFill>
                <a:latin typeface="Courier New"/>
                <a:ea typeface="Courier New"/>
              </a:rPr>
              <a:t>	</a:t>
            </a:r>
            <a:r>
              <a:rPr b="0" lang="en-US" sz="2000" spc="-1" strike="noStrike">
                <a:solidFill>
                  <a:srgbClr val="000000"/>
                </a:solidFill>
                <a:latin typeface="Courier New"/>
                <a:ea typeface="Courier New"/>
              </a:rPr>
              <a:t>	</a:t>
            </a:r>
            <a:endParaRPr b="0" lang="en-US" sz="2000" spc="-1" strike="noStrike">
              <a:latin typeface="Arial"/>
            </a:endParaRPr>
          </a:p>
        </p:txBody>
      </p:sp>
      <p:sp>
        <p:nvSpPr>
          <p:cNvPr id="313" name="CustomShape 2"/>
          <p:cNvSpPr/>
          <p:nvPr/>
        </p:nvSpPr>
        <p:spPr>
          <a:xfrm>
            <a:off x="338040" y="1587960"/>
            <a:ext cx="8934840" cy="4931280"/>
          </a:xfrm>
          <a:prstGeom prst="rect">
            <a:avLst/>
          </a:prstGeom>
          <a:noFill/>
          <a:ln w="9360">
            <a:noFill/>
          </a:ln>
        </p:spPr>
        <p:style>
          <a:lnRef idx="0"/>
          <a:fillRef idx="0"/>
          <a:effectRef idx="0"/>
          <a:fontRef idx="minor"/>
        </p:style>
        <p:txBody>
          <a:bodyPr lIns="90000" rIns="90000" tIns="45000" bIns="45000"/>
          <a:p>
            <a:pPr>
              <a:lnSpc>
                <a:spcPct val="100000"/>
              </a:lnSpc>
            </a:pPr>
            <a:r>
              <a:rPr b="0" lang="en-US" sz="1800" spc="-1" strike="noStrike">
                <a:latin typeface="Calibri"/>
              </a:rPr>
              <a:t> </a:t>
            </a:r>
            <a:endParaRPr b="0" lang="en-US" sz="1800" spc="-1" strike="noStrike">
              <a:latin typeface="Arial"/>
            </a:endParaRPr>
          </a:p>
        </p:txBody>
      </p:sp>
      <p:graphicFrame>
        <p:nvGraphicFramePr>
          <p:cNvPr id="314" name="Object 3"/>
          <p:cNvGraphicFramePr/>
          <p:nvPr/>
        </p:nvGraphicFramePr>
        <p:xfrm>
          <a:off x="6323040" y="3935520"/>
          <a:ext cx="552240" cy="763200"/>
        </p:xfrm>
        <a:graphic>
          <a:graphicData uri="http://schemas.openxmlformats.org/presentationml/2006/ole">
            <p:oleObj progId="Equation.3" r:id="rId1" spid="">
              <p:embed/>
              <p:pic>
                <p:nvPicPr>
                  <p:cNvPr id="315" name="Object 5" descr=""/>
                  <p:cNvPicPr/>
                  <p:nvPr/>
                </p:nvPicPr>
                <p:blipFill>
                  <a:blip r:embed="rId2"/>
                  <a:stretch/>
                </p:blipFill>
                <p:spPr>
                  <a:xfrm>
                    <a:off x="6323040" y="3935520"/>
                    <a:ext cx="552240" cy="763200"/>
                  </a:xfrm>
                  <a:prstGeom prst="rect">
                    <a:avLst/>
                  </a:prstGeom>
                  <a:ln>
                    <a:noFill/>
                  </a:ln>
                </p:spPr>
              </p:pic>
            </p:oleObj>
          </a:graphicData>
        </a:graphic>
      </p:graphicFrame>
      <p:graphicFrame>
        <p:nvGraphicFramePr>
          <p:cNvPr id="316" name="Object 4"/>
          <p:cNvGraphicFramePr/>
          <p:nvPr/>
        </p:nvGraphicFramePr>
        <p:xfrm>
          <a:off x="6313320" y="4630320"/>
          <a:ext cx="1020240" cy="763200"/>
        </p:xfrm>
        <a:graphic>
          <a:graphicData uri="http://schemas.openxmlformats.org/presentationml/2006/ole">
            <p:oleObj progId="Equation.3" r:id="rId3" spid="">
              <p:embed/>
              <p:pic>
                <p:nvPicPr>
                  <p:cNvPr id="317" name="Object 6" descr=""/>
                  <p:cNvPicPr/>
                  <p:nvPr/>
                </p:nvPicPr>
                <p:blipFill>
                  <a:blip r:embed="rId4"/>
                  <a:stretch/>
                </p:blipFill>
                <p:spPr>
                  <a:xfrm>
                    <a:off x="6313320" y="4630320"/>
                    <a:ext cx="1020240" cy="763200"/>
                  </a:xfrm>
                  <a:prstGeom prst="rect">
                    <a:avLst/>
                  </a:prstGeom>
                  <a:ln>
                    <a:noFill/>
                  </a:ln>
                </p:spPr>
              </p:pic>
            </p:oleObj>
          </a:graphicData>
        </a:graphic>
      </p:graphicFrame>
      <p:graphicFrame>
        <p:nvGraphicFramePr>
          <p:cNvPr id="318" name="Object 5"/>
          <p:cNvGraphicFramePr/>
          <p:nvPr/>
        </p:nvGraphicFramePr>
        <p:xfrm>
          <a:off x="6303960" y="5320080"/>
          <a:ext cx="1020240" cy="763200"/>
        </p:xfrm>
        <a:graphic>
          <a:graphicData uri="http://schemas.openxmlformats.org/presentationml/2006/ole">
            <p:oleObj progId="Equation.3" r:id="rId5" spid="">
              <p:embed/>
              <p:pic>
                <p:nvPicPr>
                  <p:cNvPr id="319" name="Object 8" descr=""/>
                  <p:cNvPicPr/>
                  <p:nvPr/>
                </p:nvPicPr>
                <p:blipFill>
                  <a:blip r:embed="rId6"/>
                  <a:stretch/>
                </p:blipFill>
                <p:spPr>
                  <a:xfrm>
                    <a:off x="6303960" y="5320080"/>
                    <a:ext cx="1020240" cy="763200"/>
                  </a:xfrm>
                  <a:prstGeom prst="rect">
                    <a:avLst/>
                  </a:prstGeom>
                  <a:ln>
                    <a:noFill/>
                  </a:ln>
                </p:spPr>
              </p:pic>
            </p:oleObj>
          </a:graphicData>
        </a:graphic>
      </p:graphicFrame>
      <p:sp>
        <p:nvSpPr>
          <p:cNvPr id="320" name="CustomShape 6"/>
          <p:cNvSpPr/>
          <p:nvPr/>
        </p:nvSpPr>
        <p:spPr>
          <a:xfrm>
            <a:off x="-66960" y="-158760"/>
            <a:ext cx="9339840" cy="1142640"/>
          </a:xfrm>
          <a:prstGeom prst="rect">
            <a:avLst/>
          </a:prstGeom>
          <a:noFill/>
          <a:ln>
            <a:noFill/>
          </a:ln>
        </p:spPr>
        <p:style>
          <a:lnRef idx="0"/>
          <a:fillRef idx="0"/>
          <a:effectRef idx="0"/>
          <a:fontRef idx="minor"/>
        </p:style>
        <p:txBody>
          <a:bodyPr anchor="ctr">
            <a:normAutofit/>
          </a:bodyPr>
          <a:p>
            <a:pPr algn="ctr">
              <a:lnSpc>
                <a:spcPct val="100000"/>
              </a:lnSpc>
            </a:pPr>
            <a:r>
              <a:rPr b="0" lang="en-US" sz="3800" spc="-1" strike="noStrike">
                <a:solidFill>
                  <a:srgbClr val="ffffff"/>
                </a:solidFill>
                <a:latin typeface="Calibri"/>
              </a:rPr>
              <a:t>Insertion sort efficiency: instruction counting</a:t>
            </a:r>
            <a:endParaRPr b="0" lang="en-US" sz="3800" spc="-1" strike="noStrike">
              <a:latin typeface="Arial"/>
            </a:endParaRPr>
          </a:p>
        </p:txBody>
      </p:sp>
      <p:sp>
        <p:nvSpPr>
          <p:cNvPr id="321" name="CustomShape 7"/>
          <p:cNvSpPr/>
          <p:nvPr/>
        </p:nvSpPr>
        <p:spPr>
          <a:xfrm>
            <a:off x="286920" y="1129680"/>
            <a:ext cx="8632800" cy="425520"/>
          </a:xfrm>
          <a:prstGeom prst="rect">
            <a:avLst/>
          </a:prstGeom>
          <a:noFill/>
          <a:ln>
            <a:noFill/>
          </a:ln>
        </p:spPr>
        <p:style>
          <a:lnRef idx="0"/>
          <a:fillRef idx="0"/>
          <a:effectRef idx="0"/>
          <a:fontRef idx="minor"/>
        </p:style>
        <p:txBody>
          <a:bodyPr lIns="90000" rIns="90000" tIns="45000" bIns="45000"/>
          <a:p>
            <a:pPr algn="ctr">
              <a:lnSpc>
                <a:spcPct val="100000"/>
              </a:lnSpc>
              <a:spcBef>
                <a:spcPts val="550"/>
              </a:spcBef>
            </a:pPr>
            <a:r>
              <a:rPr b="0" lang="en-US" sz="2200" spc="-1" strike="noStrike">
                <a:solidFill>
                  <a:srgbClr val="000000"/>
                </a:solidFill>
                <a:latin typeface="Calibri"/>
                <a:ea typeface="Calibri"/>
              </a:rPr>
              <a:t>Let  represent the number of times line 4 is executed for each value of </a:t>
            </a:r>
            <a:endParaRPr b="0" lang="en-US" sz="2200" spc="-1" strike="noStrike">
              <a:latin typeface="Arial"/>
            </a:endParaRPr>
          </a:p>
        </p:txBody>
      </p:sp>
      <p:sp>
        <p:nvSpPr>
          <p:cNvPr id="322" name="CustomShape 8"/>
          <p:cNvSpPr/>
          <p:nvPr/>
        </p:nvSpPr>
        <p:spPr>
          <a:xfrm>
            <a:off x="286920" y="1129680"/>
            <a:ext cx="8632800" cy="4575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latin typeface="Calibri"/>
              </a:rPr>
              <a:t> </a:t>
            </a:r>
            <a:endParaRPr b="0" lang="en-US" sz="1800" spc="-1" strike="noStrike">
              <a:latin typeface="Arial"/>
            </a:endParaRPr>
          </a:p>
        </p:txBody>
      </p:sp>
      <p:sp>
        <p:nvSpPr>
          <p:cNvPr id="323" name="CustomShape 9"/>
          <p:cNvSpPr/>
          <p:nvPr/>
        </p:nvSpPr>
        <p:spPr>
          <a:xfrm>
            <a:off x="7840080" y="2336040"/>
            <a:ext cx="39456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latin typeface="Calibri"/>
              </a:rPr>
              <a:t>(  )</a:t>
            </a:r>
            <a:endParaRPr b="0" lang="en-US" sz="1600" spc="-1" strike="noStrike">
              <a:latin typeface="Arial"/>
            </a:endParaRPr>
          </a:p>
        </p:txBody>
      </p:sp>
      <p:sp>
        <p:nvSpPr>
          <p:cNvPr id="324" name="CustomShape 10"/>
          <p:cNvSpPr/>
          <p:nvPr/>
        </p:nvSpPr>
        <p:spPr>
          <a:xfrm>
            <a:off x="7082280" y="2336040"/>
            <a:ext cx="1910520" cy="3380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latin typeface="Calibri"/>
              </a:rPr>
              <a:t> </a:t>
            </a:r>
            <a:endParaRPr b="0" lang="en-US" sz="1800" spc="-1" strike="noStrike">
              <a:latin typeface="Arial"/>
            </a:endParaRPr>
          </a:p>
        </p:txBody>
      </p:sp>
    </p:spTree>
  </p:cSld>
  <p:timing>
    <p:tnLst>
      <p:par>
        <p:cTn id="455" dur="indefinite" restart="never" nodeType="tmRoot">
          <p:childTnLst>
            <p:seq>
              <p:cTn id="456" dur="indefinite" nodeType="mainSeq">
                <p:childTnLst>
                  <p:par>
                    <p:cTn id="457" fill="hold">
                      <p:stCondLst>
                        <p:cond delay="0"/>
                      </p:stCondLst>
                      <p:childTnLst>
                        <p:par>
                          <p:cTn id="458" fill="hold">
                            <p:stCondLst>
                              <p:cond delay="0"/>
                            </p:stCondLst>
                            <p:childTnLst>
                              <p:par>
                                <p:cTn id="459" nodeType="withEffect" fill="hold" presetClass="entr" presetID="9">
                                  <p:stCondLst>
                                    <p:cond delay="0"/>
                                  </p:stCondLst>
                                  <p:childTnLst>
                                    <p:set>
                                      <p:cBhvr>
                                        <p:cTn id="460" dur="1" fill="hold">
                                          <p:stCondLst>
                                            <p:cond delay="0"/>
                                          </p:stCondLst>
                                        </p:cTn>
                                        <p:tgtEl>
                                          <p:spTgt spid="324"/>
                                        </p:tgtEl>
                                        <p:attrNameLst>
                                          <p:attrName>style.visibility</p:attrName>
                                        </p:attrNameLst>
                                      </p:cBhvr>
                                      <p:to>
                                        <p:strVal val="visible"/>
                                      </p:to>
                                    </p:set>
                                    <p:animEffect filter="dissolve" transition="in">
                                      <p:cBhvr additive="repl">
                                        <p:cTn id="461" dur="500"/>
                                        <p:tgtEl>
                                          <p:spTgt spid="3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CustomShape 1"/>
          <p:cNvSpPr/>
          <p:nvPr/>
        </p:nvSpPr>
        <p:spPr>
          <a:xfrm>
            <a:off x="477360" y="1159920"/>
            <a:ext cx="4736880" cy="2346120"/>
          </a:xfrm>
          <a:prstGeom prst="rect">
            <a:avLst/>
          </a:prstGeom>
          <a:noFill/>
          <a:ln w="9360">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Courier New"/>
                <a:ea typeface="Courier New"/>
              </a:rPr>
              <a:t>InsertionSort(A)</a:t>
            </a:r>
            <a:endParaRPr b="0" lang="en-US" sz="2000" spc="-1" strike="noStrike">
              <a:latin typeface="Arial"/>
            </a:endParaRPr>
          </a:p>
          <a:p>
            <a:pPr>
              <a:lnSpc>
                <a:spcPct val="100000"/>
              </a:lnSpc>
            </a:pPr>
            <a:r>
              <a:rPr b="0" lang="en-US" sz="2000" spc="-1" strike="noStrike">
                <a:solidFill>
                  <a:srgbClr val="000000"/>
                </a:solidFill>
                <a:latin typeface="Courier New"/>
                <a:ea typeface="Courier New"/>
              </a:rPr>
              <a:t>1. </a:t>
            </a:r>
            <a:r>
              <a:rPr b="1" lang="en-US" sz="1800" spc="-1" strike="noStrike">
                <a:solidFill>
                  <a:srgbClr val="0000ff"/>
                </a:solidFill>
                <a:latin typeface="Courier New"/>
                <a:ea typeface="Courier New"/>
              </a:rPr>
              <a:t>for</a:t>
            </a:r>
            <a:r>
              <a:rPr b="0" lang="en-US" sz="1800" spc="-1" strike="noStrike">
                <a:solidFill>
                  <a:srgbClr val="000000"/>
                </a:solidFill>
                <a:latin typeface="Courier New"/>
                <a:ea typeface="Courier New"/>
              </a:rPr>
              <a:t> j = 2 </a:t>
            </a:r>
            <a:r>
              <a:rPr b="1" lang="en-US" sz="1800" spc="-1" strike="noStrike">
                <a:solidFill>
                  <a:srgbClr val="0000ff"/>
                </a:solidFill>
                <a:latin typeface="Courier New"/>
                <a:ea typeface="Courier New"/>
              </a:rPr>
              <a:t>to</a:t>
            </a:r>
            <a:r>
              <a:rPr b="0" lang="en-US" sz="1800" spc="-1" strike="noStrike">
                <a:solidFill>
                  <a:srgbClr val="000000"/>
                </a:solidFill>
                <a:latin typeface="Courier New"/>
                <a:ea typeface="Courier New"/>
              </a:rPr>
              <a:t> A.length</a:t>
            </a:r>
            <a:endParaRPr b="0" lang="en-US" sz="1800" spc="-1" strike="noStrike">
              <a:latin typeface="Arial"/>
            </a:endParaRPr>
          </a:p>
          <a:p>
            <a:pPr>
              <a:lnSpc>
                <a:spcPct val="100000"/>
              </a:lnSpc>
            </a:pPr>
            <a:r>
              <a:rPr b="0" lang="en-US" sz="1800" spc="-1" strike="noStrike">
                <a:solidFill>
                  <a:srgbClr val="000000"/>
                </a:solidFill>
                <a:latin typeface="Courier New"/>
                <a:ea typeface="Courier New"/>
              </a:rPr>
              <a:t>2.   key = A[j]</a:t>
            </a:r>
            <a:endParaRPr b="0" lang="en-US" sz="1800" spc="-1" strike="noStrike">
              <a:latin typeface="Arial"/>
            </a:endParaRPr>
          </a:p>
          <a:p>
            <a:pPr>
              <a:lnSpc>
                <a:spcPct val="100000"/>
              </a:lnSpc>
            </a:pPr>
            <a:r>
              <a:rPr b="0" lang="en-US" sz="1800" spc="-1" strike="noStrike">
                <a:solidFill>
                  <a:srgbClr val="000000"/>
                </a:solidFill>
                <a:latin typeface="Courier New"/>
                <a:ea typeface="Courier New"/>
              </a:rPr>
              <a:t>3.   i = j - 1</a:t>
            </a:r>
            <a:endParaRPr b="0" lang="en-US" sz="1800" spc="-1" strike="noStrike">
              <a:latin typeface="Arial"/>
            </a:endParaRPr>
          </a:p>
          <a:p>
            <a:pPr>
              <a:lnSpc>
                <a:spcPct val="100000"/>
              </a:lnSpc>
            </a:pPr>
            <a:r>
              <a:rPr b="0" lang="en-US" sz="1800" spc="-1" strike="noStrike">
                <a:solidFill>
                  <a:srgbClr val="000000"/>
                </a:solidFill>
                <a:latin typeface="Courier New"/>
                <a:ea typeface="Courier New"/>
              </a:rPr>
              <a:t>4.   </a:t>
            </a:r>
            <a:r>
              <a:rPr b="1" lang="en-US" sz="1800" spc="-1" strike="noStrike">
                <a:solidFill>
                  <a:srgbClr val="0000ff"/>
                </a:solidFill>
                <a:latin typeface="Courier New"/>
                <a:ea typeface="Courier New"/>
              </a:rPr>
              <a:t>while</a:t>
            </a:r>
            <a:r>
              <a:rPr b="0" lang="en-US" sz="1800" spc="-1" strike="noStrike">
                <a:solidFill>
                  <a:srgbClr val="000000"/>
                </a:solidFill>
                <a:latin typeface="Courier New"/>
                <a:ea typeface="Courier New"/>
              </a:rPr>
              <a:t> i &gt; 0 </a:t>
            </a:r>
            <a:r>
              <a:rPr b="1" lang="en-US" sz="1800" spc="-1" strike="noStrike">
                <a:solidFill>
                  <a:srgbClr val="0000ff"/>
                </a:solidFill>
                <a:latin typeface="Courier New"/>
                <a:ea typeface="Courier New"/>
              </a:rPr>
              <a:t>and</a:t>
            </a:r>
            <a:r>
              <a:rPr b="0" lang="en-US" sz="1800" spc="-1" strike="noStrike">
                <a:solidFill>
                  <a:srgbClr val="000000"/>
                </a:solidFill>
                <a:latin typeface="Courier New"/>
                <a:ea typeface="Courier New"/>
              </a:rPr>
              <a:t> A[i] &gt; key</a:t>
            </a:r>
            <a:endParaRPr b="0" lang="en-US" sz="1800" spc="-1" strike="noStrike">
              <a:latin typeface="Arial"/>
            </a:endParaRPr>
          </a:p>
          <a:p>
            <a:pPr>
              <a:lnSpc>
                <a:spcPct val="100000"/>
              </a:lnSpc>
            </a:pPr>
            <a:r>
              <a:rPr b="0" lang="en-US" sz="1800" spc="-1" strike="noStrike">
                <a:solidFill>
                  <a:srgbClr val="000000"/>
                </a:solidFill>
                <a:latin typeface="Courier New"/>
                <a:ea typeface="Courier New"/>
              </a:rPr>
              <a:t>5.     A[i + 1] = A[i]</a:t>
            </a:r>
            <a:endParaRPr b="0" lang="en-US" sz="1800" spc="-1" strike="noStrike">
              <a:latin typeface="Arial"/>
            </a:endParaRPr>
          </a:p>
          <a:p>
            <a:pPr>
              <a:lnSpc>
                <a:spcPct val="100000"/>
              </a:lnSpc>
            </a:pPr>
            <a:r>
              <a:rPr b="0" lang="en-US" sz="1800" spc="-1" strike="noStrike">
                <a:solidFill>
                  <a:srgbClr val="000000"/>
                </a:solidFill>
                <a:latin typeface="Courier New"/>
                <a:ea typeface="Courier New"/>
              </a:rPr>
              <a:t>6.     i = i - 1</a:t>
            </a:r>
            <a:endParaRPr b="0" lang="en-US" sz="1800" spc="-1" strike="noStrike">
              <a:latin typeface="Arial"/>
            </a:endParaRPr>
          </a:p>
          <a:p>
            <a:pPr>
              <a:lnSpc>
                <a:spcPct val="100000"/>
              </a:lnSpc>
            </a:pPr>
            <a:r>
              <a:rPr b="0" lang="en-US" sz="1800" spc="-1" strike="noStrike">
                <a:solidFill>
                  <a:srgbClr val="000000"/>
                </a:solidFill>
                <a:latin typeface="Courier New"/>
                <a:ea typeface="Courier New"/>
              </a:rPr>
              <a:t>7.   A[i + 1] = key</a:t>
            </a:r>
            <a:endParaRPr b="0" lang="en-US" sz="1800" spc="-1" strike="noStrike">
              <a:latin typeface="Arial"/>
            </a:endParaRPr>
          </a:p>
        </p:txBody>
      </p:sp>
      <p:sp>
        <p:nvSpPr>
          <p:cNvPr id="326" name="CustomShape 2"/>
          <p:cNvSpPr/>
          <p:nvPr/>
        </p:nvSpPr>
        <p:spPr>
          <a:xfrm>
            <a:off x="5678640" y="1869840"/>
            <a:ext cx="3060000" cy="1005120"/>
          </a:xfrm>
          <a:prstGeom prst="rect">
            <a:avLst/>
          </a:prstGeom>
          <a:noFill/>
          <a:ln w="9360">
            <a:noFill/>
          </a:ln>
        </p:spPr>
        <p:style>
          <a:lnRef idx="0"/>
          <a:fillRef idx="0"/>
          <a:effectRef idx="0"/>
          <a:fontRef idx="minor"/>
        </p:style>
        <p:txBody>
          <a:bodyPr lIns="90000" rIns="90000" tIns="45000" bIns="45000"/>
          <a:p>
            <a:pPr>
              <a:lnSpc>
                <a:spcPct val="100000"/>
              </a:lnSpc>
              <a:spcBef>
                <a:spcPts val="499"/>
              </a:spcBef>
            </a:pPr>
            <a:r>
              <a:rPr b="0" lang="en-US" sz="2000" spc="-1" strike="noStrike">
                <a:solidFill>
                  <a:srgbClr val="000000"/>
                </a:solidFill>
                <a:latin typeface="Calibri"/>
                <a:ea typeface="Calibri"/>
              </a:rPr>
              <a:t>Does the running time vary by more than a constant for different input instances?</a:t>
            </a:r>
            <a:endParaRPr b="0" lang="en-US" sz="2000" spc="-1" strike="noStrike">
              <a:latin typeface="Arial"/>
            </a:endParaRPr>
          </a:p>
        </p:txBody>
      </p:sp>
      <p:sp>
        <p:nvSpPr>
          <p:cNvPr id="327" name="CustomShape 3"/>
          <p:cNvSpPr/>
          <p:nvPr/>
        </p:nvSpPr>
        <p:spPr>
          <a:xfrm>
            <a:off x="-66960" y="-158760"/>
            <a:ext cx="9339840" cy="1142640"/>
          </a:xfrm>
          <a:prstGeom prst="rect">
            <a:avLst/>
          </a:prstGeom>
          <a:noFill/>
          <a:ln>
            <a:noFill/>
          </a:ln>
        </p:spPr>
        <p:style>
          <a:lnRef idx="0"/>
          <a:fillRef idx="0"/>
          <a:effectRef idx="0"/>
          <a:fontRef idx="minor"/>
        </p:style>
        <p:txBody>
          <a:bodyPr anchor="ctr">
            <a:normAutofit/>
          </a:bodyPr>
          <a:p>
            <a:pPr algn="ctr">
              <a:lnSpc>
                <a:spcPct val="100000"/>
              </a:lnSpc>
            </a:pPr>
            <a:r>
              <a:rPr b="0" lang="en-US" sz="4400" spc="-1" strike="noStrike">
                <a:solidFill>
                  <a:srgbClr val="ffffff"/>
                </a:solidFill>
                <a:latin typeface="Calibri"/>
              </a:rPr>
              <a:t>Insertion sort: time complexity</a:t>
            </a:r>
            <a:endParaRPr b="0" lang="en-US" sz="4400" spc="-1" strike="noStrike">
              <a:latin typeface="Arial"/>
            </a:endParaRPr>
          </a:p>
        </p:txBody>
      </p:sp>
      <p:sp>
        <p:nvSpPr>
          <p:cNvPr id="328" name="TextShape 4"/>
          <p:cNvSpPr txBox="1"/>
          <p:nvPr/>
        </p:nvSpPr>
        <p:spPr>
          <a:xfrm>
            <a:off x="158760" y="3771360"/>
            <a:ext cx="8984880" cy="2367360"/>
          </a:xfrm>
          <a:prstGeom prst="rect">
            <a:avLst/>
          </a:prstGeom>
          <a:noFill/>
          <a:ln>
            <a:noFill/>
          </a:ln>
        </p:spPr>
        <p:txBody>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What is the best-case running time?</a:t>
            </a:r>
            <a:endParaRPr b="0" lang="en-US" sz="2400" spc="-1" strike="noStrike">
              <a:solidFill>
                <a:srgbClr val="000000"/>
              </a:solidFill>
              <a:latin typeface="Calibri"/>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rPr>
              <a:t>Presorted array, while loop always fails immediately</a:t>
            </a:r>
            <a:endParaRPr b="0" lang="en-US" sz="2000" spc="-1" strike="noStrike">
              <a:solidFill>
                <a:srgbClr val="000000"/>
              </a:solidFill>
              <a:latin typeface="Calibri"/>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rPr>
              <a:t>Let  represent the execution cost of line </a:t>
            </a:r>
            <a:endParaRPr b="0" lang="en-US" sz="2000" spc="-1" strike="noStrike">
              <a:solidFill>
                <a:srgbClr val="000000"/>
              </a:solidFill>
              <a:latin typeface="Calibri"/>
            </a:endParaRPr>
          </a:p>
          <a:p>
            <a:endParaRPr b="0" lang="en-US" sz="2000" spc="-1" strike="noStrike">
              <a:solidFill>
                <a:srgbClr val="000000"/>
              </a:solidFill>
              <a:latin typeface="Calibri"/>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rPr>
              <a:t>Linear time!</a:t>
            </a:r>
            <a:endParaRPr b="0" lang="en-US" sz="20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What is the worst-case running time?</a:t>
            </a:r>
            <a:endParaRPr b="0" lang="en-US" sz="2400" spc="-1" strike="noStrike">
              <a:solidFill>
                <a:srgbClr val="000000"/>
              </a:solidFill>
              <a:latin typeface="Calibri"/>
            </a:endParaRPr>
          </a:p>
        </p:txBody>
      </p:sp>
      <p:sp>
        <p:nvSpPr>
          <p:cNvPr id="329" name="TextShape 5"/>
          <p:cNvSpPr txBox="1"/>
          <p:nvPr/>
        </p:nvSpPr>
        <p:spPr>
          <a:xfrm>
            <a:off x="158760" y="3771360"/>
            <a:ext cx="8984880" cy="2367360"/>
          </a:xfrm>
          <a:prstGeom prst="rect">
            <a:avLst/>
          </a:prstGeom>
          <a:noFill/>
          <a:ln>
            <a:noFill/>
          </a:ln>
        </p:spPr>
        <p:txBody>
          <a:bodyPr/>
          <a:p>
            <a:pPr marL="343080" indent="-342720">
              <a:lnSpc>
                <a:spcPct val="100000"/>
              </a:lnSpc>
              <a:spcBef>
                <a:spcPts val="641"/>
              </a:spcBef>
              <a:buClr>
                <a:srgbClr val="000000"/>
              </a:buClr>
              <a:buFont typeface="Arial"/>
              <a:buChar char="•"/>
            </a:pPr>
            <a:r>
              <a:rPr b="0" lang="en-US" sz="3200" spc="-1" strike="noStrike">
                <a:latin typeface="Calibri"/>
              </a:rPr>
              <a:t> </a:t>
            </a:r>
            <a:endParaRPr b="0" lang="en-US" sz="3200" spc="-1" strike="noStrike">
              <a:solidFill>
                <a:srgbClr val="000000"/>
              </a:solidFill>
              <a:latin typeface="Calibri"/>
            </a:endParaRPr>
          </a:p>
        </p:txBody>
      </p:sp>
    </p:spTree>
  </p:cSld>
  <p:timing>
    <p:tnLst>
      <p:par>
        <p:cTn id="462" dur="indefinite" restart="never" nodeType="tmRoot">
          <p:childTnLst>
            <p:seq>
              <p:cTn id="463" dur="indefinite" nodeType="mainSeq">
                <p:childTnLst>
                  <p:par>
                    <p:cTn id="464" fill="hold">
                      <p:stCondLst>
                        <p:cond delay="indefinite"/>
                      </p:stCondLst>
                      <p:childTnLst>
                        <p:par>
                          <p:cTn id="465" fill="hold">
                            <p:stCondLst>
                              <p:cond delay="0"/>
                            </p:stCondLst>
                            <p:childTnLst>
                              <p:par>
                                <p:cTn id="466" nodeType="clickEffect" fill="hold" presetClass="entr" presetID="9">
                                  <p:stCondLst>
                                    <p:cond delay="0"/>
                                  </p:stCondLst>
                                  <p:childTnLst>
                                    <p:set>
                                      <p:cBhvr>
                                        <p:cTn id="467" dur="1" fill="hold">
                                          <p:stCondLst>
                                            <p:cond delay="0"/>
                                          </p:stCondLst>
                                        </p:cTn>
                                        <p:tgtEl>
                                          <p:spTgt spid="329">
                                            <p:txEl>
                                              <p:pRg st="0" end="0"/>
                                            </p:txEl>
                                          </p:spTgt>
                                        </p:tgtEl>
                                        <p:attrNameLst>
                                          <p:attrName>style.visibility</p:attrName>
                                        </p:attrNameLst>
                                      </p:cBhvr>
                                      <p:to>
                                        <p:strVal val="visible"/>
                                      </p:to>
                                    </p:set>
                                    <p:animEffect filter="dissolve" transition="in">
                                      <p:cBhvr additive="repl">
                                        <p:cTn id="468" dur="500"/>
                                        <p:tgtEl>
                                          <p:spTgt spid="329">
                                            <p:txEl>
                                              <p:pRg st="0" end="0"/>
                                            </p:txEl>
                                          </p:spTgt>
                                        </p:tgtEl>
                                      </p:cBhvr>
                                    </p:animEffect>
                                  </p:childTnLst>
                                </p:cTn>
                              </p:par>
                              <p:par>
                                <p:cTn id="469" nodeType="withEffect" fill="hold" presetClass="entr" presetID="9">
                                  <p:stCondLst>
                                    <p:cond delay="0"/>
                                  </p:stCondLst>
                                  <p:childTnLst>
                                    <p:set>
                                      <p:cBhvr>
                                        <p:cTn id="470" dur="1" fill="hold">
                                          <p:stCondLst>
                                            <p:cond delay="0"/>
                                          </p:stCondLst>
                                        </p:cTn>
                                        <p:tgtEl>
                                          <p:spTgt spid="329">
                                            <p:txEl>
                                              <p:pRg st="1" end="1"/>
                                            </p:txEl>
                                          </p:spTgt>
                                        </p:tgtEl>
                                        <p:attrNameLst>
                                          <p:attrName>style.visibility</p:attrName>
                                        </p:attrNameLst>
                                      </p:cBhvr>
                                      <p:to>
                                        <p:strVal val="visible"/>
                                      </p:to>
                                    </p:set>
                                    <p:animEffect filter="dissolve" transition="in">
                                      <p:cBhvr additive="repl">
                                        <p:cTn id="471" dur="500"/>
                                        <p:tgtEl>
                                          <p:spTgt spid="329">
                                            <p:txEl>
                                              <p:pRg st="1" end="1"/>
                                            </p:txEl>
                                          </p:spTgt>
                                        </p:tgtEl>
                                      </p:cBhvr>
                                    </p:animEffect>
                                  </p:childTnLst>
                                </p:cTn>
                              </p:par>
                              <p:par>
                                <p:cTn id="472" nodeType="withEffect" fill="hold" presetClass="entr" presetID="9">
                                  <p:stCondLst>
                                    <p:cond delay="0"/>
                                  </p:stCondLst>
                                  <p:childTnLst>
                                    <p:set>
                                      <p:cBhvr>
                                        <p:cTn id="473" dur="1" fill="hold">
                                          <p:stCondLst>
                                            <p:cond delay="0"/>
                                          </p:stCondLst>
                                        </p:cTn>
                                        <p:tgtEl>
                                          <p:spTgt spid="329">
                                            <p:txEl>
                                              <p:pRg st="2" end="2"/>
                                            </p:txEl>
                                          </p:spTgt>
                                        </p:tgtEl>
                                        <p:attrNameLst>
                                          <p:attrName>style.visibility</p:attrName>
                                        </p:attrNameLst>
                                      </p:cBhvr>
                                      <p:to>
                                        <p:strVal val="visible"/>
                                      </p:to>
                                    </p:set>
                                    <p:animEffect filter="dissolve" transition="in">
                                      <p:cBhvr additive="repl">
                                        <p:cTn id="474" dur="500"/>
                                        <p:tgtEl>
                                          <p:spTgt spid="329">
                                            <p:txEl>
                                              <p:pRg st="2" end="2"/>
                                            </p:txEl>
                                          </p:spTgt>
                                        </p:tgtEl>
                                      </p:cBhvr>
                                    </p:animEffect>
                                  </p:childTnLst>
                                </p:cTn>
                              </p:par>
                              <p:par>
                                <p:cTn id="475" nodeType="withEffect" fill="hold" presetClass="entr" presetID="9">
                                  <p:stCondLst>
                                    <p:cond delay="0"/>
                                  </p:stCondLst>
                                  <p:childTnLst>
                                    <p:set>
                                      <p:cBhvr>
                                        <p:cTn id="476" dur="1" fill="hold">
                                          <p:stCondLst>
                                            <p:cond delay="0"/>
                                          </p:stCondLst>
                                        </p:cTn>
                                        <p:tgtEl>
                                          <p:spTgt spid="329">
                                            <p:txEl>
                                              <p:pRg st="3" end="3"/>
                                            </p:txEl>
                                          </p:spTgt>
                                        </p:tgtEl>
                                        <p:attrNameLst>
                                          <p:attrName>style.visibility</p:attrName>
                                        </p:attrNameLst>
                                      </p:cBhvr>
                                      <p:to>
                                        <p:strVal val="visible"/>
                                      </p:to>
                                    </p:set>
                                    <p:animEffect filter="dissolve" transition="in">
                                      <p:cBhvr additive="repl">
                                        <p:cTn id="477" dur="500"/>
                                        <p:tgtEl>
                                          <p:spTgt spid="329">
                                            <p:txEl>
                                              <p:pRg st="3" end="3"/>
                                            </p:txEl>
                                          </p:spTgt>
                                        </p:tgtEl>
                                      </p:cBhvr>
                                    </p:animEffect>
                                  </p:childTnLst>
                                </p:cTn>
                              </p:par>
                              <p:par>
                                <p:cTn id="478" nodeType="withEffect" fill="hold" presetClass="entr" presetID="9">
                                  <p:stCondLst>
                                    <p:cond delay="0"/>
                                  </p:stCondLst>
                                  <p:childTnLst>
                                    <p:set>
                                      <p:cBhvr>
                                        <p:cTn id="479" dur="1" fill="hold">
                                          <p:stCondLst>
                                            <p:cond delay="0"/>
                                          </p:stCondLst>
                                        </p:cTn>
                                        <p:tgtEl>
                                          <p:spTgt spid="329">
                                            <p:txEl>
                                              <p:pRg st="4" end="4"/>
                                            </p:txEl>
                                          </p:spTgt>
                                        </p:tgtEl>
                                        <p:attrNameLst>
                                          <p:attrName>style.visibility</p:attrName>
                                        </p:attrNameLst>
                                      </p:cBhvr>
                                      <p:to>
                                        <p:strVal val="visible"/>
                                      </p:to>
                                    </p:set>
                                    <p:animEffect filter="dissolve" transition="in">
                                      <p:cBhvr additive="repl">
                                        <p:cTn id="480" dur="500"/>
                                        <p:tgtEl>
                                          <p:spTgt spid="329">
                                            <p:txEl>
                                              <p:pRg st="4" end="4"/>
                                            </p:txEl>
                                          </p:spTgt>
                                        </p:tgtEl>
                                      </p:cBhvr>
                                    </p:animEffect>
                                  </p:childTnLst>
                                </p:cTn>
                              </p:par>
                            </p:childTnLst>
                          </p:cTn>
                        </p:par>
                      </p:childTnLst>
                    </p:cTn>
                  </p:par>
                  <p:par>
                    <p:cTn id="481" fill="hold">
                      <p:stCondLst>
                        <p:cond delay="indefinite"/>
                      </p:stCondLst>
                      <p:childTnLst>
                        <p:par>
                          <p:cTn id="482" fill="hold">
                            <p:stCondLst>
                              <p:cond delay="0"/>
                            </p:stCondLst>
                            <p:childTnLst>
                              <p:par>
                                <p:cTn id="483" nodeType="clickEffect" fill="hold" presetClass="entr" presetID="9">
                                  <p:stCondLst>
                                    <p:cond delay="0"/>
                                  </p:stCondLst>
                                  <p:childTnLst>
                                    <p:set>
                                      <p:cBhvr>
                                        <p:cTn id="484" dur="1" fill="hold">
                                          <p:stCondLst>
                                            <p:cond delay="0"/>
                                          </p:stCondLst>
                                        </p:cTn>
                                        <p:tgtEl>
                                          <p:spTgt spid="329">
                                            <p:txEl>
                                              <p:pRg st="5" end="5"/>
                                            </p:txEl>
                                          </p:spTgt>
                                        </p:tgtEl>
                                        <p:attrNameLst>
                                          <p:attrName>style.visibility</p:attrName>
                                        </p:attrNameLst>
                                      </p:cBhvr>
                                      <p:to>
                                        <p:strVal val="visible"/>
                                      </p:to>
                                    </p:set>
                                    <p:animEffect filter="dissolve" transition="in">
                                      <p:cBhvr additive="repl">
                                        <p:cTn id="485" dur="500"/>
                                        <p:tgtEl>
                                          <p:spTgt spid="329">
                                            <p:txEl>
                                              <p:pRg st="5" end="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CustomShape 1"/>
          <p:cNvSpPr/>
          <p:nvPr/>
        </p:nvSpPr>
        <p:spPr>
          <a:xfrm>
            <a:off x="-66960" y="-158760"/>
            <a:ext cx="9339840" cy="1142640"/>
          </a:xfrm>
          <a:prstGeom prst="rect">
            <a:avLst/>
          </a:prstGeom>
          <a:noFill/>
          <a:ln>
            <a:noFill/>
          </a:ln>
        </p:spPr>
        <p:style>
          <a:lnRef idx="0"/>
          <a:fillRef idx="0"/>
          <a:effectRef idx="0"/>
          <a:fontRef idx="minor"/>
        </p:style>
        <p:txBody>
          <a:bodyPr anchor="ctr">
            <a:normAutofit/>
          </a:bodyPr>
          <a:p>
            <a:pPr algn="ctr">
              <a:lnSpc>
                <a:spcPct val="100000"/>
              </a:lnSpc>
            </a:pPr>
            <a:r>
              <a:rPr b="0" lang="en-US" sz="4400" spc="-1" strike="noStrike">
                <a:solidFill>
                  <a:srgbClr val="ffffff"/>
                </a:solidFill>
                <a:latin typeface="Calibri"/>
              </a:rPr>
              <a:t>Insertion sort: worst-case time complexity</a:t>
            </a:r>
            <a:endParaRPr b="0" lang="en-US" sz="4400" spc="-1" strike="noStrike">
              <a:latin typeface="Arial"/>
            </a:endParaRPr>
          </a:p>
        </p:txBody>
      </p:sp>
      <p:sp>
        <p:nvSpPr>
          <p:cNvPr id="331" name="CustomShape 2"/>
          <p:cNvSpPr/>
          <p:nvPr/>
        </p:nvSpPr>
        <p:spPr>
          <a:xfrm>
            <a:off x="2495160" y="1440720"/>
            <a:ext cx="3972960" cy="2099160"/>
          </a:xfrm>
          <a:prstGeom prst="rect">
            <a:avLst/>
          </a:prstGeom>
          <a:noFill/>
          <a:ln w="9360">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ourier New"/>
                <a:ea typeface="Courier New"/>
              </a:rPr>
              <a:t>InsertionSort(A)</a:t>
            </a:r>
            <a:endParaRPr b="0" lang="en-US" sz="1800" spc="-1" strike="noStrike">
              <a:latin typeface="Arial"/>
            </a:endParaRPr>
          </a:p>
          <a:p>
            <a:pPr>
              <a:lnSpc>
                <a:spcPct val="100000"/>
              </a:lnSpc>
            </a:pPr>
            <a:r>
              <a:rPr b="0" lang="en-US" sz="1800" spc="-1" strike="noStrike">
                <a:solidFill>
                  <a:srgbClr val="000000"/>
                </a:solidFill>
                <a:latin typeface="Courier New"/>
                <a:ea typeface="Courier New"/>
              </a:rPr>
              <a:t>1. </a:t>
            </a:r>
            <a:r>
              <a:rPr b="1" lang="en-US" sz="1600" spc="-1" strike="noStrike">
                <a:solidFill>
                  <a:srgbClr val="0000ff"/>
                </a:solidFill>
                <a:latin typeface="Courier New"/>
                <a:ea typeface="Courier New"/>
              </a:rPr>
              <a:t>for</a:t>
            </a:r>
            <a:r>
              <a:rPr b="0" lang="en-US" sz="1600" spc="-1" strike="noStrike">
                <a:solidFill>
                  <a:srgbClr val="000000"/>
                </a:solidFill>
                <a:latin typeface="Courier New"/>
                <a:ea typeface="Courier New"/>
              </a:rPr>
              <a:t> j = 2 </a:t>
            </a:r>
            <a:r>
              <a:rPr b="1" lang="en-US" sz="1600" spc="-1" strike="noStrike">
                <a:solidFill>
                  <a:srgbClr val="0000ff"/>
                </a:solidFill>
                <a:latin typeface="Courier New"/>
                <a:ea typeface="Courier New"/>
              </a:rPr>
              <a:t>to</a:t>
            </a:r>
            <a:r>
              <a:rPr b="0" lang="en-US" sz="1600" spc="-1" strike="noStrike">
                <a:solidFill>
                  <a:srgbClr val="000000"/>
                </a:solidFill>
                <a:latin typeface="Courier New"/>
                <a:ea typeface="Courier New"/>
              </a:rPr>
              <a:t> A.length</a:t>
            </a:r>
            <a:endParaRPr b="0" lang="en-US" sz="1600" spc="-1" strike="noStrike">
              <a:latin typeface="Arial"/>
            </a:endParaRPr>
          </a:p>
          <a:p>
            <a:pPr>
              <a:lnSpc>
                <a:spcPct val="100000"/>
              </a:lnSpc>
            </a:pPr>
            <a:r>
              <a:rPr b="0" lang="en-US" sz="1600" spc="-1" strike="noStrike">
                <a:solidFill>
                  <a:srgbClr val="000000"/>
                </a:solidFill>
                <a:latin typeface="Courier New"/>
                <a:ea typeface="Courier New"/>
              </a:rPr>
              <a:t>2.   key = A[j]</a:t>
            </a:r>
            <a:endParaRPr b="0" lang="en-US" sz="1600" spc="-1" strike="noStrike">
              <a:latin typeface="Arial"/>
            </a:endParaRPr>
          </a:p>
          <a:p>
            <a:pPr>
              <a:lnSpc>
                <a:spcPct val="100000"/>
              </a:lnSpc>
            </a:pPr>
            <a:r>
              <a:rPr b="0" lang="en-US" sz="1600" spc="-1" strike="noStrike">
                <a:solidFill>
                  <a:srgbClr val="000000"/>
                </a:solidFill>
                <a:latin typeface="Courier New"/>
                <a:ea typeface="Courier New"/>
              </a:rPr>
              <a:t>3.   i = j - 1</a:t>
            </a:r>
            <a:endParaRPr b="0" lang="en-US" sz="1600" spc="-1" strike="noStrike">
              <a:latin typeface="Arial"/>
            </a:endParaRPr>
          </a:p>
          <a:p>
            <a:pPr>
              <a:lnSpc>
                <a:spcPct val="100000"/>
              </a:lnSpc>
            </a:pPr>
            <a:r>
              <a:rPr b="0" lang="en-US" sz="1600" spc="-1" strike="noStrike">
                <a:solidFill>
                  <a:srgbClr val="000000"/>
                </a:solidFill>
                <a:latin typeface="Courier New"/>
                <a:ea typeface="Courier New"/>
              </a:rPr>
              <a:t>4.   </a:t>
            </a:r>
            <a:r>
              <a:rPr b="1" lang="en-US" sz="1600" spc="-1" strike="noStrike">
                <a:solidFill>
                  <a:srgbClr val="0000ff"/>
                </a:solidFill>
                <a:latin typeface="Courier New"/>
                <a:ea typeface="Courier New"/>
              </a:rPr>
              <a:t>while</a:t>
            </a:r>
            <a:r>
              <a:rPr b="0" lang="en-US" sz="1600" spc="-1" strike="noStrike">
                <a:solidFill>
                  <a:srgbClr val="000000"/>
                </a:solidFill>
                <a:latin typeface="Courier New"/>
                <a:ea typeface="Courier New"/>
              </a:rPr>
              <a:t> i &gt; 0 </a:t>
            </a:r>
            <a:r>
              <a:rPr b="1" lang="en-US" sz="1600" spc="-1" strike="noStrike">
                <a:solidFill>
                  <a:srgbClr val="0000ff"/>
                </a:solidFill>
                <a:latin typeface="Courier New"/>
                <a:ea typeface="Courier New"/>
              </a:rPr>
              <a:t>and </a:t>
            </a:r>
            <a:r>
              <a:rPr b="0" lang="en-US" sz="1600" spc="-1" strike="noStrike">
                <a:solidFill>
                  <a:srgbClr val="000000"/>
                </a:solidFill>
                <a:latin typeface="Courier New"/>
                <a:ea typeface="Courier New"/>
              </a:rPr>
              <a:t>A[i] &gt; key</a:t>
            </a:r>
            <a:endParaRPr b="0" lang="en-US" sz="1600" spc="-1" strike="noStrike">
              <a:latin typeface="Arial"/>
            </a:endParaRPr>
          </a:p>
          <a:p>
            <a:pPr>
              <a:lnSpc>
                <a:spcPct val="100000"/>
              </a:lnSpc>
            </a:pPr>
            <a:r>
              <a:rPr b="0" lang="en-US" sz="1600" spc="-1" strike="noStrike">
                <a:solidFill>
                  <a:srgbClr val="000000"/>
                </a:solidFill>
                <a:latin typeface="Courier New"/>
                <a:ea typeface="Courier New"/>
              </a:rPr>
              <a:t>5.     A[i + 1] = A[i]</a:t>
            </a:r>
            <a:endParaRPr b="0" lang="en-US" sz="1600" spc="-1" strike="noStrike">
              <a:latin typeface="Arial"/>
            </a:endParaRPr>
          </a:p>
          <a:p>
            <a:pPr>
              <a:lnSpc>
                <a:spcPct val="100000"/>
              </a:lnSpc>
            </a:pPr>
            <a:r>
              <a:rPr b="0" lang="en-US" sz="1600" spc="-1" strike="noStrike">
                <a:solidFill>
                  <a:srgbClr val="000000"/>
                </a:solidFill>
                <a:latin typeface="Courier New"/>
                <a:ea typeface="Courier New"/>
              </a:rPr>
              <a:t>6.     i = i - 1</a:t>
            </a:r>
            <a:endParaRPr b="0" lang="en-US" sz="1600" spc="-1" strike="noStrike">
              <a:latin typeface="Arial"/>
            </a:endParaRPr>
          </a:p>
          <a:p>
            <a:pPr>
              <a:lnSpc>
                <a:spcPct val="100000"/>
              </a:lnSpc>
            </a:pPr>
            <a:r>
              <a:rPr b="0" lang="en-US" sz="1600" spc="-1" strike="noStrike">
                <a:solidFill>
                  <a:srgbClr val="000000"/>
                </a:solidFill>
                <a:latin typeface="Courier New"/>
                <a:ea typeface="Courier New"/>
              </a:rPr>
              <a:t>7.   A[i + 1] = key</a:t>
            </a:r>
            <a:endParaRPr b="0" lang="en-US" sz="1600" spc="-1" strike="noStrike">
              <a:latin typeface="Arial"/>
            </a:endParaRPr>
          </a:p>
        </p:txBody>
      </p:sp>
      <p:sp>
        <p:nvSpPr>
          <p:cNvPr id="332" name="CustomShape 3"/>
          <p:cNvSpPr/>
          <p:nvPr/>
        </p:nvSpPr>
        <p:spPr>
          <a:xfrm>
            <a:off x="211320" y="984240"/>
            <a:ext cx="8932320" cy="456120"/>
          </a:xfrm>
          <a:prstGeom prst="rect">
            <a:avLst/>
          </a:prstGeom>
          <a:noFill/>
          <a:ln>
            <a:noFill/>
          </a:ln>
        </p:spPr>
        <p:style>
          <a:lnRef idx="0"/>
          <a:fillRef idx="0"/>
          <a:effectRef idx="0"/>
          <a:fontRef idx="minor"/>
        </p:style>
        <p:txBody>
          <a:bodyPr lIns="90000" rIns="90000" tIns="45000" bIns="45000"/>
          <a:p>
            <a:pPr marL="343080" indent="-342720">
              <a:lnSpc>
                <a:spcPct val="100000"/>
              </a:lnSpc>
              <a:buClr>
                <a:srgbClr val="000000"/>
              </a:buClr>
              <a:buFont typeface="Arial"/>
              <a:buChar char="•"/>
            </a:pPr>
            <a:r>
              <a:rPr b="0" lang="en-US" sz="2400" spc="-1" strike="noStrike">
                <a:solidFill>
                  <a:srgbClr val="000000"/>
                </a:solidFill>
                <a:latin typeface="Calibri"/>
              </a:rPr>
              <a:t>Worst-case occurs when input array is in strictly descending order</a:t>
            </a:r>
            <a:endParaRPr b="0" lang="en-US" sz="2400" spc="-1" strike="noStrike">
              <a:latin typeface="Arial"/>
            </a:endParaRPr>
          </a:p>
        </p:txBody>
      </p:sp>
      <p:sp>
        <p:nvSpPr>
          <p:cNvPr id="333" name="CustomShape 4"/>
          <p:cNvSpPr/>
          <p:nvPr/>
        </p:nvSpPr>
        <p:spPr>
          <a:xfrm>
            <a:off x="173880" y="3620880"/>
            <a:ext cx="8615880" cy="2956320"/>
          </a:xfrm>
          <a:prstGeom prst="rect">
            <a:avLst/>
          </a:prstGeom>
          <a:noFill/>
          <a:ln>
            <a:noFill/>
          </a:ln>
        </p:spPr>
        <p:style>
          <a:lnRef idx="0"/>
          <a:fillRef idx="0"/>
          <a:effectRef idx="0"/>
          <a:fontRef idx="minor"/>
        </p:style>
        <p:txBody>
          <a:bodyPr lIns="90000" rIns="90000" tIns="45000" bIns="45000"/>
          <a:p>
            <a:pPr marL="343080" indent="-342720">
              <a:lnSpc>
                <a:spcPct val="100000"/>
              </a:lnSpc>
              <a:buClr>
                <a:srgbClr val="000000"/>
              </a:buClr>
              <a:buFont typeface="Arial"/>
              <a:buChar char="•"/>
            </a:pPr>
            <a:r>
              <a:rPr b="0" lang="en-US" sz="2400" spc="-1" strike="noStrike">
                <a:solidFill>
                  <a:srgbClr val="000000"/>
                </a:solidFill>
                <a:latin typeface="Calibri"/>
              </a:rPr>
              <a:t>For each iteration of the outer loop:</a:t>
            </a:r>
            <a:endParaRPr b="0" lang="en-US" sz="2400" spc="-1" strike="noStrike">
              <a:latin typeface="Arial"/>
            </a:endParaRPr>
          </a:p>
          <a:p>
            <a:pPr lvl="1" marL="800280" indent="-342720">
              <a:lnSpc>
                <a:spcPct val="100000"/>
              </a:lnSpc>
              <a:buClr>
                <a:srgbClr val="000000"/>
              </a:buClr>
              <a:buFont typeface="Arial"/>
              <a:buChar char="•"/>
            </a:pPr>
            <a:r>
              <a:rPr b="0" lang="en-US" sz="2000" spc="-1" strike="noStrike">
                <a:solidFill>
                  <a:srgbClr val="000000"/>
                </a:solidFill>
                <a:latin typeface="Calibri"/>
              </a:rPr>
              <a:t>Line 4 will be executed  times:</a:t>
            </a: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marL="457200">
              <a:lnSpc>
                <a:spcPct val="100000"/>
              </a:lnSpc>
            </a:pPr>
            <a:endParaRPr b="0" lang="en-US" sz="2000" spc="-1" strike="noStrike">
              <a:latin typeface="Arial"/>
            </a:endParaRPr>
          </a:p>
          <a:p>
            <a:pPr>
              <a:lnSpc>
                <a:spcPct val="100000"/>
              </a:lnSpc>
            </a:pPr>
            <a:endParaRPr b="0" lang="en-US" sz="2000" spc="-1" strike="noStrike">
              <a:latin typeface="Arial"/>
            </a:endParaRPr>
          </a:p>
          <a:p>
            <a:pPr lvl="1" marL="800280" indent="-342720">
              <a:lnSpc>
                <a:spcPct val="100000"/>
              </a:lnSpc>
              <a:buClr>
                <a:srgbClr val="000000"/>
              </a:buClr>
              <a:buFont typeface="Arial"/>
              <a:buChar char="•"/>
            </a:pPr>
            <a:r>
              <a:rPr b="0" lang="en-US" sz="2000" spc="-1" strike="noStrike">
                <a:solidFill>
                  <a:srgbClr val="000000"/>
                </a:solidFill>
                <a:latin typeface="Calibri"/>
              </a:rPr>
              <a:t>Lines 5 and 6 will be executed  times:</a:t>
            </a: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p:txBody>
      </p:sp>
      <p:sp>
        <p:nvSpPr>
          <p:cNvPr id="334" name="CustomShape 5"/>
          <p:cNvSpPr/>
          <p:nvPr/>
        </p:nvSpPr>
        <p:spPr>
          <a:xfrm>
            <a:off x="173880" y="3620880"/>
            <a:ext cx="8615880" cy="29851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latin typeface="Calibri"/>
              </a:rPr>
              <a:t> </a:t>
            </a:r>
            <a:endParaRPr b="0" lang="en-US" sz="1800" spc="-1" strike="noStrike">
              <a:latin typeface="Arial"/>
            </a:endParaRPr>
          </a:p>
        </p:txBody>
      </p:sp>
      <mc:AlternateContent>
        <mc:Choice xmlns:a14="http://schemas.microsoft.com/office/drawing/2010/main" Requires="a14">
          <p:sp>
            <p:nvSpPr>
              <p:cNvPr id="335" name="Formula 6"/>
              <p:cNvSpPr txBox="1"/>
              <p:nvPr/>
            </p:nvSpPr>
            <p:spPr>
              <a:xfrm>
                <a:off x="3952440" y="4420800"/>
                <a:ext cx="1450440" cy="879480"/>
              </a:xfrm>
              <a:prstGeom prst="rect">
                <a:avLst/>
              </a:prstGeom>
            </p:spPr>
            <p:txBody>
              <a:bodyPr/>
              <a:p>
                <a14:m>
                  <m:oMath xmlns:m="http://schemas.openxmlformats.org/officeDocument/2006/math">
                    <m:nary>
                      <m:naryPr>
                        <m:chr m:val="∑"/>
                      </m:naryPr>
                      <m:sub>
                        <m:r>
                          <m:t xml:space="preserve">𝑗</m:t>
                        </m:r>
                        <m:r>
                          <m:t xml:space="preserve">=</m:t>
                        </m:r>
                        <m:r>
                          <m:t xml:space="preserve">2</m:t>
                        </m:r>
                      </m:sub>
                      <m:sup>
                        <m:r>
                          <m:t xml:space="preserve">𝑛</m:t>
                        </m:r>
                      </m:sup>
                      <m:e>
                        <m:sSub>
                          <m:e>
                            <m:r>
                              <m:t xml:space="preserve">𝑡</m:t>
                            </m:r>
                          </m:e>
                          <m:sub>
                            <m:r>
                              <m:t xml:space="preserve">𝑗</m:t>
                            </m:r>
                          </m:sub>
                        </m:sSub>
                        <m:r>
                          <m:t xml:space="preserve">=</m:t>
                        </m:r>
                        <m:nary>
                          <m:naryPr>
                            <m:chr m:val="∑"/>
                          </m:naryPr>
                          <m:sub>
                            <m:r>
                              <m:t xml:space="preserve">𝑗</m:t>
                            </m:r>
                            <m:r>
                              <m:t xml:space="preserve">=</m:t>
                            </m:r>
                            <m:r>
                              <m:t xml:space="preserve">2</m:t>
                            </m:r>
                          </m:sub>
                          <m:sup>
                            <m:r>
                              <m:t xml:space="preserve">𝑛</m:t>
                            </m:r>
                          </m:sup>
                          <m:e>
                            <m:r>
                              <m:t xml:space="preserve">𝑗</m:t>
                            </m:r>
                          </m:e>
                        </m:nary>
                      </m:e>
                    </m:nary>
                  </m:oMath>
                </a14:m>
              </a:p>
            </p:txBody>
          </p:sp>
        </mc:Choice>
        <mc:Fallback/>
      </mc:AlternateContent>
      <p:sp>
        <p:nvSpPr>
          <p:cNvPr id="336" name="CustomShape 7"/>
          <p:cNvSpPr/>
          <p:nvPr/>
        </p:nvSpPr>
        <p:spPr>
          <a:xfrm>
            <a:off x="3952440" y="4420800"/>
            <a:ext cx="1450440" cy="8794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latin typeface="Calibri"/>
              </a:rPr>
              <a:t> </a:t>
            </a:r>
            <a:endParaRPr b="0" lang="en-US" sz="1800" spc="-1" strike="noStrike">
              <a:latin typeface="Arial"/>
            </a:endParaRPr>
          </a:p>
        </p:txBody>
      </p:sp>
      <p:sp>
        <p:nvSpPr>
          <p:cNvPr id="337" name="CustomShape 8"/>
          <p:cNvSpPr/>
          <p:nvPr/>
        </p:nvSpPr>
        <p:spPr>
          <a:xfrm>
            <a:off x="3047400" y="5660640"/>
            <a:ext cx="3260160" cy="63900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latin typeface="Arial"/>
            </a:endParaRPr>
          </a:p>
          <a:p>
            <a:pPr>
              <a:lnSpc>
                <a:spcPct val="100000"/>
              </a:lnSpc>
            </a:pPr>
            <a:endParaRPr b="0" lang="en-US" sz="1800" spc="-1" strike="noStrike">
              <a:latin typeface="Arial"/>
            </a:endParaRPr>
          </a:p>
        </p:txBody>
      </p:sp>
      <p:sp>
        <p:nvSpPr>
          <p:cNvPr id="338" name="CustomShape 9"/>
          <p:cNvSpPr/>
          <p:nvPr/>
        </p:nvSpPr>
        <p:spPr>
          <a:xfrm>
            <a:off x="3047400" y="5660640"/>
            <a:ext cx="3260160" cy="11786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latin typeface="Calibri"/>
              </a:rPr>
              <a:t> </a:t>
            </a:r>
            <a:endParaRPr b="0" lang="en-US" sz="1800" spc="-1" strike="noStrike">
              <a:latin typeface="Arial"/>
            </a:endParaRPr>
          </a:p>
        </p:txBody>
      </p:sp>
    </p:spTree>
  </p:cSld>
  <p:timing>
    <p:tnLst>
      <p:par>
        <p:cTn id="486" dur="indefinite" restart="never" nodeType="tmRoot">
          <p:childTnLst>
            <p:seq>
              <p:cTn id="487" dur="indefinite" nodeType="mainSeq">
                <p:childTnLst>
                  <p:par>
                    <p:cTn id="488" fill="hold">
                      <p:stCondLst>
                        <p:cond delay="indefinite"/>
                      </p:stCondLst>
                      <p:childTnLst>
                        <p:par>
                          <p:cTn id="489" fill="hold">
                            <p:stCondLst>
                              <p:cond delay="0"/>
                            </p:stCondLst>
                            <p:childTnLst>
                              <p:par>
                                <p:cTn id="490" nodeType="clickEffect" fill="hold" presetClass="entr" presetID="9">
                                  <p:stCondLst>
                                    <p:cond delay="0"/>
                                  </p:stCondLst>
                                  <p:childTnLst>
                                    <p:set>
                                      <p:cBhvr>
                                        <p:cTn id="491" dur="1" fill="hold">
                                          <p:stCondLst>
                                            <p:cond delay="0"/>
                                          </p:stCondLst>
                                        </p:cTn>
                                        <p:tgtEl>
                                          <p:spTgt spid="332"/>
                                        </p:tgtEl>
                                        <p:attrNameLst>
                                          <p:attrName>style.visibility</p:attrName>
                                        </p:attrNameLst>
                                      </p:cBhvr>
                                      <p:to>
                                        <p:strVal val="visible"/>
                                      </p:to>
                                    </p:set>
                                    <p:animEffect filter="dissolve" transition="in">
                                      <p:cBhvr additive="repl">
                                        <p:cTn id="492" dur="500"/>
                                        <p:tgtEl>
                                          <p:spTgt spid="332"/>
                                        </p:tgtEl>
                                      </p:cBhvr>
                                    </p:animEffect>
                                  </p:childTnLst>
                                </p:cTn>
                              </p:par>
                            </p:childTnLst>
                          </p:cTn>
                        </p:par>
                      </p:childTnLst>
                    </p:cTn>
                  </p:par>
                  <p:par>
                    <p:cTn id="493" fill="hold">
                      <p:stCondLst>
                        <p:cond delay="indefinite"/>
                      </p:stCondLst>
                      <p:childTnLst>
                        <p:par>
                          <p:cTn id="494" fill="hold">
                            <p:stCondLst>
                              <p:cond delay="0"/>
                            </p:stCondLst>
                            <p:childTnLst>
                              <p:par>
                                <p:cTn id="495" nodeType="clickEffect" fill="hold" presetClass="entr" presetID="9">
                                  <p:stCondLst>
                                    <p:cond delay="0"/>
                                  </p:stCondLst>
                                  <p:childTnLst>
                                    <p:set>
                                      <p:cBhvr>
                                        <p:cTn id="496" dur="1" fill="hold">
                                          <p:stCondLst>
                                            <p:cond delay="0"/>
                                          </p:stCondLst>
                                        </p:cTn>
                                        <p:tgtEl>
                                          <p:spTgt spid="334"/>
                                        </p:tgtEl>
                                        <p:attrNameLst>
                                          <p:attrName>style.visibility</p:attrName>
                                        </p:attrNameLst>
                                      </p:cBhvr>
                                      <p:to>
                                        <p:strVal val="visible"/>
                                      </p:to>
                                    </p:set>
                                    <p:animEffect filter="dissolve" transition="in">
                                      <p:cBhvr additive="repl">
                                        <p:cTn id="497" dur="500"/>
                                        <p:tgtEl>
                                          <p:spTgt spid="3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mc:AlternateContent>
        <mc:Choice xmlns:a14="http://schemas.microsoft.com/office/drawing/2010/main" Requires="a14">
          <p:sp>
            <p:nvSpPr>
              <p:cNvPr id="339" name="Formula 1"/>
              <p:cNvSpPr txBox="1"/>
              <p:nvPr/>
            </p:nvSpPr>
            <p:spPr>
              <a:xfrm>
                <a:off x="9360" y="3814920"/>
                <a:ext cx="9134280" cy="835560"/>
              </a:xfrm>
              <a:prstGeom prst="rect">
                <a:avLst/>
              </a:prstGeom>
            </p:spPr>
            <p:txBody>
              <a:bodyPr/>
              <a:p>
                <a14:m>
                  <m:oMath xmlns:m="http://schemas.openxmlformats.org/officeDocument/2006/math">
                    <m:r>
                      <m:t xml:space="preserve">𝑇</m:t>
                    </m:r>
                    <m:d>
                      <m:dPr>
                        <m:begChr m:val="("/>
                        <m:endChr m:val=")"/>
                      </m:dPr>
                      <m:e>
                        <m:r>
                          <m:t xml:space="preserve">𝑛</m:t>
                        </m:r>
                      </m:e>
                    </m:d>
                    <m:r>
                      <m:t xml:space="preserve">=</m:t>
                    </m:r>
                    <m:sSub>
                      <m:e>
                        <m:r>
                          <m:t xml:space="preserve">𝑐</m:t>
                        </m:r>
                      </m:e>
                      <m:sub>
                        <m:r>
                          <m:t xml:space="preserve">1</m:t>
                        </m:r>
                      </m:sub>
                    </m:sSub>
                    <m:r>
                      <m:t xml:space="preserve">𝑛</m:t>
                    </m:r>
                    <m:r>
                      <m:t xml:space="preserve">+</m:t>
                    </m:r>
                    <m:sSub>
                      <m:e>
                        <m:r>
                          <m:t xml:space="preserve">𝑐</m:t>
                        </m:r>
                      </m:e>
                      <m:sub>
                        <m:r>
                          <m:t xml:space="preserve">2</m:t>
                        </m:r>
                      </m:sub>
                    </m:sSub>
                    <m:d>
                      <m:dPr>
                        <m:begChr m:val="("/>
                        <m:endChr m:val=")"/>
                      </m:dPr>
                      <m:e>
                        <m:r>
                          <m:t xml:space="preserve">𝑛</m:t>
                        </m:r>
                        <m:r>
                          <m:t xml:space="preserve">−</m:t>
                        </m:r>
                        <m:r>
                          <m:t xml:space="preserve">1</m:t>
                        </m:r>
                      </m:e>
                    </m:d>
                    <m:r>
                      <m:t xml:space="preserve">+</m:t>
                    </m:r>
                    <m:sSub>
                      <m:e>
                        <m:r>
                          <m:t xml:space="preserve">𝑐</m:t>
                        </m:r>
                      </m:e>
                      <m:sub>
                        <m:r>
                          <m:t xml:space="preserve">3</m:t>
                        </m:r>
                      </m:sub>
                    </m:sSub>
                    <m:d>
                      <m:dPr>
                        <m:begChr m:val="("/>
                        <m:endChr m:val=")"/>
                      </m:dPr>
                      <m:e>
                        <m:r>
                          <m:t xml:space="preserve">𝑛</m:t>
                        </m:r>
                        <m:r>
                          <m:t xml:space="preserve">−</m:t>
                        </m:r>
                        <m:r>
                          <m:t xml:space="preserve">1</m:t>
                        </m:r>
                      </m:e>
                    </m:d>
                    <m:r>
                      <m:t xml:space="preserve">+</m:t>
                    </m:r>
                    <m:sSub>
                      <m:e>
                        <m:r>
                          <m:t xml:space="preserve">𝑐</m:t>
                        </m:r>
                      </m:e>
                      <m:sub>
                        <m:r>
                          <m:t xml:space="preserve">4</m:t>
                        </m:r>
                      </m:sub>
                    </m:sSub>
                    <m:nary>
                      <m:naryPr>
                        <m:chr m:val="∑"/>
                      </m:naryPr>
                      <m:sub>
                        <m:r>
                          <m:t xml:space="preserve">𝑗</m:t>
                        </m:r>
                        <m:r>
                          <m:t xml:space="preserve">=</m:t>
                        </m:r>
                        <m:r>
                          <m:t xml:space="preserve">2</m:t>
                        </m:r>
                      </m:sub>
                      <m:sup>
                        <m:r>
                          <m:t xml:space="preserve">𝑛</m:t>
                        </m:r>
                      </m:sup>
                      <m:e>
                        <m:r>
                          <m:t xml:space="preserve">𝑗</m:t>
                        </m:r>
                        <m:r>
                          <m:t xml:space="preserve">+</m:t>
                        </m:r>
                        <m:sSub>
                          <m:e>
                            <m:r>
                              <m:t xml:space="preserve">𝑐</m:t>
                            </m:r>
                          </m:e>
                          <m:sub>
                            <m:r>
                              <m:t xml:space="preserve">5</m:t>
                            </m:r>
                          </m:sub>
                        </m:sSub>
                        <m:nary>
                          <m:naryPr>
                            <m:chr m:val="∑"/>
                          </m:naryPr>
                          <m:sub>
                            <m:r>
                              <m:t xml:space="preserve">𝑗</m:t>
                            </m:r>
                            <m:r>
                              <m:t xml:space="preserve">=</m:t>
                            </m:r>
                            <m:r>
                              <m:t xml:space="preserve">2</m:t>
                            </m:r>
                          </m:sub>
                          <m:sup>
                            <m:r>
                              <m:t xml:space="preserve">𝑛</m:t>
                            </m:r>
                          </m:sup>
                          <m:e>
                            <m:d>
                              <m:dPr>
                                <m:begChr m:val="("/>
                                <m:endChr m:val=")"/>
                              </m:dPr>
                              <m:e>
                                <m:r>
                                  <m:t xml:space="preserve">𝑗</m:t>
                                </m:r>
                                <m:r>
                                  <m:t xml:space="preserve">−</m:t>
                                </m:r>
                                <m:r>
                                  <m:t xml:space="preserve">1</m:t>
                                </m:r>
                              </m:e>
                            </m:d>
                          </m:e>
                        </m:nary>
                        <m:r>
                          <m:t xml:space="preserve">+</m:t>
                        </m:r>
                        <m:sSub>
                          <m:e>
                            <m:r>
                              <m:t xml:space="preserve">𝑐</m:t>
                            </m:r>
                          </m:e>
                          <m:sub>
                            <m:r>
                              <m:t xml:space="preserve">6</m:t>
                            </m:r>
                          </m:sub>
                        </m:sSub>
                        <m:nary>
                          <m:naryPr>
                            <m:chr m:val="∑"/>
                          </m:naryPr>
                          <m:sub>
                            <m:r>
                              <m:t xml:space="preserve">𝑗</m:t>
                            </m:r>
                            <m:r>
                              <m:t xml:space="preserve">=</m:t>
                            </m:r>
                            <m:r>
                              <m:t xml:space="preserve">2</m:t>
                            </m:r>
                          </m:sub>
                          <m:sup>
                            <m:r>
                              <m:t xml:space="preserve">𝑛</m:t>
                            </m:r>
                          </m:sup>
                          <m:e>
                            <m:d>
                              <m:dPr>
                                <m:begChr m:val="("/>
                                <m:endChr m:val=")"/>
                              </m:dPr>
                              <m:e>
                                <m:r>
                                  <m:t xml:space="preserve">𝑗</m:t>
                                </m:r>
                                <m:r>
                                  <m:t xml:space="preserve">−</m:t>
                                </m:r>
                                <m:r>
                                  <m:t xml:space="preserve">1</m:t>
                                </m:r>
                              </m:e>
                            </m:d>
                          </m:e>
                        </m:nary>
                        <m:r>
                          <m:t xml:space="preserve">+</m:t>
                        </m:r>
                        <m:sSub>
                          <m:e>
                            <m:r>
                              <m:t xml:space="preserve">𝑐</m:t>
                            </m:r>
                          </m:e>
                          <m:sub>
                            <m:r>
                              <m:t xml:space="preserve">7</m:t>
                            </m:r>
                          </m:sub>
                        </m:sSub>
                        <m:d>
                          <m:dPr>
                            <m:begChr m:val="("/>
                            <m:endChr m:val=")"/>
                          </m:dPr>
                          <m:e>
                            <m:r>
                              <m:t xml:space="preserve">𝑛</m:t>
                            </m:r>
                            <m:r>
                              <m:t xml:space="preserve">−</m:t>
                            </m:r>
                            <m:r>
                              <m:t xml:space="preserve">1</m:t>
                            </m:r>
                          </m:e>
                        </m:d>
                        <m:r>
                          <m:t xml:space="preserve">=</m:t>
                        </m:r>
                      </m:e>
                    </m:nary>
                  </m:oMath>
                </a14:m>
              </a:p>
            </p:txBody>
          </p:sp>
        </mc:Choice>
        <mc:Fallback/>
      </mc:AlternateContent>
      <p:sp>
        <p:nvSpPr>
          <p:cNvPr id="340" name="CustomShape 2"/>
          <p:cNvSpPr/>
          <p:nvPr/>
        </p:nvSpPr>
        <p:spPr>
          <a:xfrm>
            <a:off x="9360" y="3814920"/>
            <a:ext cx="9134280" cy="8355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latin typeface="Calibri"/>
              </a:rPr>
              <a:t> </a:t>
            </a:r>
            <a:endParaRPr b="0" lang="en-US" sz="1800" spc="-1" strike="noStrike">
              <a:latin typeface="Arial"/>
            </a:endParaRPr>
          </a:p>
        </p:txBody>
      </p:sp>
      <p:sp>
        <p:nvSpPr>
          <p:cNvPr id="341" name="CustomShape 3"/>
          <p:cNvSpPr/>
          <p:nvPr/>
        </p:nvSpPr>
        <p:spPr>
          <a:xfrm>
            <a:off x="3952440" y="5717520"/>
            <a:ext cx="1993680" cy="331920"/>
          </a:xfrm>
          <a:prstGeom prst="rect">
            <a:avLst/>
          </a:prstGeom>
          <a:solidFill>
            <a:schemeClr val="bg1"/>
          </a:solidFill>
          <a:ln w="9360">
            <a:noFill/>
          </a:ln>
        </p:spPr>
        <p:style>
          <a:lnRef idx="0"/>
          <a:fillRef idx="0"/>
          <a:effectRef idx="0"/>
          <a:fontRef idx="minor"/>
        </p:style>
      </p:sp>
      <p:sp>
        <p:nvSpPr>
          <p:cNvPr id="342" name="CustomShape 4"/>
          <p:cNvSpPr/>
          <p:nvPr/>
        </p:nvSpPr>
        <p:spPr>
          <a:xfrm>
            <a:off x="-66960" y="-158760"/>
            <a:ext cx="9339840" cy="1142640"/>
          </a:xfrm>
          <a:prstGeom prst="rect">
            <a:avLst/>
          </a:prstGeom>
          <a:noFill/>
          <a:ln>
            <a:noFill/>
          </a:ln>
        </p:spPr>
        <p:style>
          <a:lnRef idx="0"/>
          <a:fillRef idx="0"/>
          <a:effectRef idx="0"/>
          <a:fontRef idx="minor"/>
        </p:style>
        <p:txBody>
          <a:bodyPr anchor="ctr">
            <a:normAutofit/>
          </a:bodyPr>
          <a:p>
            <a:pPr algn="ctr">
              <a:lnSpc>
                <a:spcPct val="100000"/>
              </a:lnSpc>
            </a:pPr>
            <a:r>
              <a:rPr b="0" lang="en-US" sz="4400" spc="-1" strike="noStrike">
                <a:solidFill>
                  <a:srgbClr val="ffffff"/>
                </a:solidFill>
                <a:latin typeface="Calibri"/>
              </a:rPr>
              <a:t>Insertion sort: worst-case time complexity</a:t>
            </a:r>
            <a:endParaRPr b="0" lang="en-US" sz="4400" spc="-1" strike="noStrike">
              <a:latin typeface="Arial"/>
            </a:endParaRPr>
          </a:p>
        </p:txBody>
      </p:sp>
      <p:grpSp>
        <p:nvGrpSpPr>
          <p:cNvPr id="343" name="Group 5"/>
          <p:cNvGrpSpPr/>
          <p:nvPr/>
        </p:nvGrpSpPr>
        <p:grpSpPr>
          <a:xfrm>
            <a:off x="5380200" y="993960"/>
            <a:ext cx="3211920" cy="848160"/>
            <a:chOff x="5380200" y="993960"/>
            <a:chExt cx="3211920" cy="848160"/>
          </a:xfrm>
        </p:grpSpPr>
        <mc:AlternateContent>
          <mc:Choice xmlns:a14="http://schemas.microsoft.com/office/drawing/2010/main" Requires="a14">
            <p:sp>
              <p:nvSpPr>
                <p:cNvPr id="344" name="Formula 6"/>
                <p:cNvSpPr txBox="1"/>
                <p:nvPr/>
              </p:nvSpPr>
              <p:spPr>
                <a:xfrm>
                  <a:off x="6684480" y="993960"/>
                  <a:ext cx="1907640" cy="848160"/>
                </a:xfrm>
                <a:prstGeom prst="rect">
                  <a:avLst/>
                </a:prstGeom>
              </p:spPr>
              <p:txBody>
                <a:bodyPr/>
                <a:p>
                  <a14:m>
                    <m:oMath xmlns:m="http://schemas.openxmlformats.org/officeDocument/2006/math">
                      <m:nary>
                        <m:naryPr>
                          <m:chr m:val="∑"/>
                        </m:naryPr>
                        <m:sub>
                          <m:r>
                            <m:t xml:space="preserve">𝑘</m:t>
                          </m:r>
                          <m:r>
                            <m:t xml:space="preserve">=</m:t>
                          </m:r>
                          <m:r>
                            <m:t xml:space="preserve">1</m:t>
                          </m:r>
                        </m:sub>
                        <m:sup>
                          <m:r>
                            <m:t xml:space="preserve">𝑛</m:t>
                          </m:r>
                        </m:sup>
                        <m:e>
                          <m:r>
                            <m:t xml:space="preserve">𝑘</m:t>
                          </m:r>
                        </m:e>
                      </m:nary>
                      <m:r>
                        <m:t xml:space="preserve">=</m:t>
                      </m:r>
                    </m:oMath>
                  </a14:m>
                </a:p>
              </p:txBody>
            </p:sp>
          </mc:Choice>
          <mc:Fallback/>
        </mc:AlternateContent>
        <p:sp>
          <p:nvSpPr>
            <p:cNvPr id="345" name="CustomShape 7"/>
            <p:cNvSpPr/>
            <p:nvPr/>
          </p:nvSpPr>
          <p:spPr>
            <a:xfrm>
              <a:off x="6684480" y="993960"/>
              <a:ext cx="1907640" cy="8481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latin typeface="Calibri"/>
                </a:rPr>
                <a:t> </a:t>
              </a:r>
              <a:endParaRPr b="0" lang="en-US" sz="1800" spc="-1" strike="noStrike">
                <a:latin typeface="Arial"/>
              </a:endParaRPr>
            </a:p>
          </p:txBody>
        </p:sp>
        <p:sp>
          <p:nvSpPr>
            <p:cNvPr id="346" name="CustomShape 8"/>
            <p:cNvSpPr/>
            <p:nvPr/>
          </p:nvSpPr>
          <p:spPr>
            <a:xfrm>
              <a:off x="5380200" y="1239120"/>
              <a:ext cx="1843560" cy="3646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alibri"/>
                </a:rPr>
                <a:t>Useful rule:</a:t>
              </a:r>
              <a:endParaRPr b="0" lang="en-US" sz="1800" spc="-1" strike="noStrike">
                <a:latin typeface="Arial"/>
              </a:endParaRPr>
            </a:p>
          </p:txBody>
        </p:sp>
      </p:grpSp>
      <p:grpSp>
        <p:nvGrpSpPr>
          <p:cNvPr id="347" name="Group 9"/>
          <p:cNvGrpSpPr/>
          <p:nvPr/>
        </p:nvGrpSpPr>
        <p:grpSpPr>
          <a:xfrm>
            <a:off x="5410080" y="1801080"/>
            <a:ext cx="3675600" cy="1711800"/>
            <a:chOff x="5410080" y="1801080"/>
            <a:chExt cx="3675600" cy="1711800"/>
          </a:xfrm>
        </p:grpSpPr>
        <mc:AlternateContent>
          <mc:Choice xmlns:a14="http://schemas.microsoft.com/office/drawing/2010/main" Requires="a14">
            <p:sp>
              <p:nvSpPr>
                <p:cNvPr id="348" name="Formula 10"/>
                <p:cNvSpPr txBox="1"/>
                <p:nvPr/>
              </p:nvSpPr>
              <p:spPr>
                <a:xfrm>
                  <a:off x="6686640" y="1801080"/>
                  <a:ext cx="2244240" cy="879480"/>
                </a:xfrm>
                <a:prstGeom prst="rect">
                  <a:avLst/>
                </a:prstGeom>
              </p:spPr>
              <p:txBody>
                <a:bodyPr/>
                <a:p>
                  <a14:m>
                    <m:oMath xmlns:m="http://schemas.openxmlformats.org/officeDocument/2006/math">
                      <m:nary>
                        <m:naryPr>
                          <m:chr m:val="∑"/>
                        </m:naryPr>
                        <m:sub>
                          <m:r>
                            <m:t xml:space="preserve">𝑗</m:t>
                          </m:r>
                          <m:r>
                            <m:t xml:space="preserve">=</m:t>
                          </m:r>
                          <m:r>
                            <m:t xml:space="preserve">2</m:t>
                          </m:r>
                        </m:sub>
                        <m:sup>
                          <m:r>
                            <m:t xml:space="preserve">𝑛</m:t>
                          </m:r>
                        </m:sup>
                        <m:e>
                          <m:r>
                            <m:t xml:space="preserve">𝑗</m:t>
                          </m:r>
                        </m:e>
                      </m:nary>
                      <m:r>
                        <m:t xml:space="preserve">=</m:t>
                      </m:r>
                    </m:oMath>
                  </a14:m>
                </a:p>
              </p:txBody>
            </p:sp>
          </mc:Choice>
          <mc:Fallback/>
        </mc:AlternateContent>
        <p:sp>
          <p:nvSpPr>
            <p:cNvPr id="349" name="CustomShape 11"/>
            <p:cNvSpPr/>
            <p:nvPr/>
          </p:nvSpPr>
          <p:spPr>
            <a:xfrm>
              <a:off x="6686640" y="1801080"/>
              <a:ext cx="2244240" cy="8794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latin typeface="Calibri"/>
                </a:rPr>
                <a:t> </a:t>
              </a:r>
              <a:endParaRPr b="0" lang="en-US" sz="1800" spc="-1" strike="noStrike">
                <a:latin typeface="Arial"/>
              </a:endParaRPr>
            </a:p>
          </p:txBody>
        </p:sp>
        <mc:AlternateContent>
          <mc:Choice xmlns:a14="http://schemas.microsoft.com/office/drawing/2010/main" Requires="a14">
            <p:sp>
              <p:nvSpPr>
                <p:cNvPr id="350" name="Formula 12"/>
                <p:cNvSpPr txBox="1"/>
                <p:nvPr/>
              </p:nvSpPr>
              <p:spPr>
                <a:xfrm>
                  <a:off x="5715000" y="2611440"/>
                  <a:ext cx="3370680" cy="901440"/>
                </a:xfrm>
                <a:prstGeom prst="rect">
                  <a:avLst/>
                </a:prstGeom>
              </p:spPr>
              <p:txBody>
                <a:bodyPr/>
                <a:p>
                  <a14:m>
                    <m:oMath xmlns:m="http://schemas.openxmlformats.org/officeDocument/2006/math">
                      <m:nary>
                        <m:naryPr>
                          <m:chr m:val="∑"/>
                        </m:naryPr>
                        <m:sub>
                          <m:r>
                            <m:t xml:space="preserve">𝑗</m:t>
                          </m:r>
                          <m:r>
                            <m:t xml:space="preserve">=</m:t>
                          </m:r>
                          <m:r>
                            <m:t xml:space="preserve">2</m:t>
                          </m:r>
                        </m:sub>
                        <m:sup>
                          <m:r>
                            <m:t xml:space="preserve">𝑛</m:t>
                          </m:r>
                        </m:sup>
                        <m:e>
                          <m:d>
                            <m:dPr>
                              <m:begChr m:val="("/>
                              <m:endChr m:val=")"/>
                            </m:dPr>
                            <m:e>
                              <m:r>
                                <m:t xml:space="preserve">𝑗</m:t>
                              </m:r>
                              <m:r>
                                <m:t xml:space="preserve">−</m:t>
                              </m:r>
                              <m:r>
                                <m:t xml:space="preserve">1</m:t>
                              </m:r>
                            </m:e>
                          </m:d>
                        </m:e>
                      </m:nary>
                      <m:r>
                        <m:t xml:space="preserve">=</m:t>
                      </m:r>
                      <m:nary>
                        <m:naryPr>
                          <m:chr m:val="∑"/>
                        </m:naryPr>
                        <m:sub>
                          <m:r>
                            <m:t xml:space="preserve">𝑗</m:t>
                          </m:r>
                          <m:r>
                            <m:t xml:space="preserve">=</m:t>
                          </m:r>
                          <m:r>
                            <m:t xml:space="preserve">1</m:t>
                          </m:r>
                        </m:sub>
                        <m:sup>
                          <m:r>
                            <m:t xml:space="preserve">𝑛</m:t>
                          </m:r>
                          <m:r>
                            <m:t xml:space="preserve">−</m:t>
                          </m:r>
                          <m:r>
                            <m:t xml:space="preserve">1</m:t>
                          </m:r>
                        </m:sup>
                        <m:e>
                          <m:r>
                            <m:t xml:space="preserve">𝑗</m:t>
                          </m:r>
                        </m:e>
                      </m:nary>
                      <m:r>
                        <m:t xml:space="preserve">=</m:t>
                      </m:r>
                    </m:oMath>
                  </a14:m>
                </a:p>
              </p:txBody>
            </p:sp>
          </mc:Choice>
          <mc:Fallback/>
        </mc:AlternateContent>
        <p:sp>
          <p:nvSpPr>
            <p:cNvPr id="351" name="CustomShape 13"/>
            <p:cNvSpPr/>
            <p:nvPr/>
          </p:nvSpPr>
          <p:spPr>
            <a:xfrm>
              <a:off x="5715000" y="2611440"/>
              <a:ext cx="3370680" cy="9014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latin typeface="Calibri"/>
                </a:rPr>
                <a:t> </a:t>
              </a:r>
              <a:endParaRPr b="0" lang="en-US" sz="1800" spc="-1" strike="noStrike">
                <a:latin typeface="Arial"/>
              </a:endParaRPr>
            </a:p>
          </p:txBody>
        </p:sp>
        <p:sp>
          <p:nvSpPr>
            <p:cNvPr id="352" name="CustomShape 14"/>
            <p:cNvSpPr/>
            <p:nvPr/>
          </p:nvSpPr>
          <p:spPr>
            <a:xfrm>
              <a:off x="5410080" y="2041560"/>
              <a:ext cx="1256400" cy="3646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alibri"/>
                </a:rPr>
                <a:t>Corollaries:</a:t>
              </a:r>
              <a:endParaRPr b="0" lang="en-US" sz="1800" spc="-1" strike="noStrike">
                <a:latin typeface="Arial"/>
              </a:endParaRPr>
            </a:p>
          </p:txBody>
        </p:sp>
      </p:grpSp>
      <mc:AlternateContent>
        <mc:Choice xmlns:a14="http://schemas.microsoft.com/office/drawing/2010/main" Requires="a14">
          <p:sp>
            <p:nvSpPr>
              <p:cNvPr id="353" name="Formula 15"/>
              <p:cNvSpPr txBox="1"/>
              <p:nvPr/>
            </p:nvSpPr>
            <p:spPr>
              <a:xfrm>
                <a:off x="21240" y="4694760"/>
                <a:ext cx="9134280" cy="679680"/>
              </a:xfrm>
              <a:prstGeom prst="rect">
                <a:avLst/>
              </a:prstGeom>
            </p:spPr>
            <p:txBody>
              <a:bodyPr/>
              <a:p>
                <a14:m>
                  <m:oMath xmlns:m="http://schemas.openxmlformats.org/officeDocument/2006/math">
                    <m:sSub>
                      <m:e>
                        <m:r>
                          <m:t xml:space="preserve">𝑐</m:t>
                        </m:r>
                      </m:e>
                      <m:sub>
                        <m:r>
                          <m:t xml:space="preserve">1</m:t>
                        </m:r>
                      </m:sub>
                    </m:sSub>
                    <m:r>
                      <m:t xml:space="preserve">𝑛</m:t>
                    </m:r>
                    <m:r>
                      <m:t xml:space="preserve">+</m:t>
                    </m:r>
                    <m:sSub>
                      <m:e>
                        <m:r>
                          <m:t xml:space="preserve">𝑐</m:t>
                        </m:r>
                      </m:e>
                      <m:sub>
                        <m:r>
                          <m:t xml:space="preserve">2</m:t>
                        </m:r>
                      </m:sub>
                    </m:sSub>
                    <m:d>
                      <m:dPr>
                        <m:begChr m:val="("/>
                        <m:endChr m:val=")"/>
                      </m:dPr>
                      <m:e>
                        <m:r>
                          <m:t xml:space="preserve">𝑛</m:t>
                        </m:r>
                        <m:r>
                          <m:t xml:space="preserve">−</m:t>
                        </m:r>
                        <m:r>
                          <m:t xml:space="preserve">1</m:t>
                        </m:r>
                      </m:e>
                    </m:d>
                    <m:r>
                      <m:t xml:space="preserve">+</m:t>
                    </m:r>
                    <m:sSub>
                      <m:e>
                        <m:r>
                          <m:t xml:space="preserve">𝑐</m:t>
                        </m:r>
                      </m:e>
                      <m:sub>
                        <m:r>
                          <m:t xml:space="preserve">3</m:t>
                        </m:r>
                      </m:sub>
                    </m:sSub>
                    <m:d>
                      <m:dPr>
                        <m:begChr m:val="("/>
                        <m:endChr m:val=")"/>
                      </m:dPr>
                      <m:e>
                        <m:r>
                          <m:t xml:space="preserve">𝑛</m:t>
                        </m:r>
                        <m:r>
                          <m:t xml:space="preserve">−</m:t>
                        </m:r>
                        <m:r>
                          <m:t xml:space="preserve">1</m:t>
                        </m:r>
                      </m:e>
                    </m:d>
                    <m:r>
                      <m:t xml:space="preserve">+</m:t>
                    </m:r>
                    <m:sSub>
                      <m:e>
                        <m:r>
                          <m:t xml:space="preserve">𝑐</m:t>
                        </m:r>
                      </m:e>
                      <m:sub>
                        <m:r>
                          <m:t xml:space="preserve">4</m:t>
                        </m:r>
                      </m:sub>
                    </m:sSub>
                    <m:d>
                      <m:dPr>
                        <m:begChr m:val="("/>
                        <m:endChr m:val=")"/>
                      </m:dPr>
                      <m:e>
                        <m:f>
                          <m:num>
                            <m:r>
                              <m:t xml:space="preserve">𝑛</m:t>
                            </m:r>
                            <m:d>
                              <m:dPr>
                                <m:begChr m:val="("/>
                                <m:endChr m:val=")"/>
                              </m:dPr>
                              <m:e>
                                <m:r>
                                  <m:t xml:space="preserve">𝑛</m:t>
                                </m:r>
                                <m:r>
                                  <m:t xml:space="preserve">+</m:t>
                                </m:r>
                                <m:r>
                                  <m:t xml:space="preserve">1</m:t>
                                </m:r>
                              </m:e>
                            </m:d>
                          </m:num>
                          <m:den>
                            <m:r>
                              <m:t xml:space="preserve">2</m:t>
                            </m:r>
                          </m:den>
                        </m:f>
                        <m:r>
                          <m:t xml:space="preserve">−</m:t>
                        </m:r>
                        <m:r>
                          <m:t xml:space="preserve">1</m:t>
                        </m:r>
                      </m:e>
                    </m:d>
                    <m:r>
                      <m:t xml:space="preserve">+</m:t>
                    </m:r>
                    <m:sSub>
                      <m:e>
                        <m:r>
                          <m:t xml:space="preserve">𝑐</m:t>
                        </m:r>
                      </m:e>
                      <m:sub>
                        <m:r>
                          <m:t xml:space="preserve">5</m:t>
                        </m:r>
                      </m:sub>
                    </m:sSub>
                    <m:d>
                      <m:dPr>
                        <m:begChr m:val="("/>
                        <m:endChr m:val=")"/>
                      </m:dPr>
                      <m:e>
                        <m:f>
                          <m:num>
                            <m:d>
                              <m:dPr>
                                <m:begChr m:val="("/>
                                <m:endChr m:val=")"/>
                              </m:dPr>
                              <m:e>
                                <m:r>
                                  <m:t xml:space="preserve">𝑛</m:t>
                                </m:r>
                                <m:r>
                                  <m:t xml:space="preserve">−</m:t>
                                </m:r>
                                <m:r>
                                  <m:t xml:space="preserve">1</m:t>
                                </m:r>
                              </m:e>
                            </m:d>
                            <m:r>
                              <m:t xml:space="preserve">𝑛</m:t>
                            </m:r>
                          </m:num>
                          <m:den>
                            <m:r>
                              <m:t xml:space="preserve">2</m:t>
                            </m:r>
                          </m:den>
                        </m:f>
                      </m:e>
                    </m:d>
                    <m:r>
                      <m:t xml:space="preserve">+</m:t>
                    </m:r>
                    <m:sSub>
                      <m:e>
                        <m:r>
                          <m:t xml:space="preserve">𝑐</m:t>
                        </m:r>
                      </m:e>
                      <m:sub>
                        <m:r>
                          <m:t xml:space="preserve">6</m:t>
                        </m:r>
                      </m:sub>
                    </m:sSub>
                    <m:d>
                      <m:dPr>
                        <m:begChr m:val="("/>
                        <m:endChr m:val=")"/>
                      </m:dPr>
                      <m:e>
                        <m:f>
                          <m:num>
                            <m:d>
                              <m:dPr>
                                <m:begChr m:val="("/>
                                <m:endChr m:val=")"/>
                              </m:dPr>
                              <m:e>
                                <m:r>
                                  <m:t xml:space="preserve">𝑛</m:t>
                                </m:r>
                                <m:r>
                                  <m:t xml:space="preserve">−</m:t>
                                </m:r>
                                <m:r>
                                  <m:t xml:space="preserve">1</m:t>
                                </m:r>
                              </m:e>
                            </m:d>
                            <m:r>
                              <m:t xml:space="preserve">𝑛</m:t>
                            </m:r>
                          </m:num>
                          <m:den>
                            <m:r>
                              <m:t xml:space="preserve">2</m:t>
                            </m:r>
                          </m:den>
                        </m:f>
                      </m:e>
                    </m:d>
                    <m:r>
                      <m:t xml:space="preserve">+</m:t>
                    </m:r>
                    <m:sSub>
                      <m:e>
                        <m:r>
                          <m:t xml:space="preserve">𝑐</m:t>
                        </m:r>
                      </m:e>
                      <m:sub>
                        <m:r>
                          <m:t xml:space="preserve">7</m:t>
                        </m:r>
                      </m:sub>
                    </m:sSub>
                    <m:d>
                      <m:dPr>
                        <m:begChr m:val="("/>
                        <m:endChr m:val=")"/>
                      </m:dPr>
                      <m:e>
                        <m:r>
                          <m:t xml:space="preserve">𝑛</m:t>
                        </m:r>
                        <m:r>
                          <m:t xml:space="preserve">−</m:t>
                        </m:r>
                        <m:r>
                          <m:t xml:space="preserve">1</m:t>
                        </m:r>
                      </m:e>
                    </m:d>
                    <m:r>
                      <m:t xml:space="preserve">=</m:t>
                    </m:r>
                  </m:oMath>
                </a14:m>
              </a:p>
            </p:txBody>
          </p:sp>
        </mc:Choice>
        <mc:Fallback/>
      </mc:AlternateContent>
      <p:sp>
        <p:nvSpPr>
          <p:cNvPr id="354" name="CustomShape 16"/>
          <p:cNvSpPr/>
          <p:nvPr/>
        </p:nvSpPr>
        <p:spPr>
          <a:xfrm>
            <a:off x="21240" y="4694760"/>
            <a:ext cx="9134280" cy="6796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latin typeface="Calibri"/>
              </a:rPr>
              <a:t> </a:t>
            </a:r>
            <a:endParaRPr b="0" lang="en-US" sz="1800" spc="-1" strike="noStrike">
              <a:latin typeface="Arial"/>
            </a:endParaRPr>
          </a:p>
        </p:txBody>
      </p:sp>
      <p:sp>
        <p:nvSpPr>
          <p:cNvPr id="355" name="CustomShape 17"/>
          <p:cNvSpPr/>
          <p:nvPr/>
        </p:nvSpPr>
        <p:spPr>
          <a:xfrm>
            <a:off x="-276840" y="5392800"/>
            <a:ext cx="9027720" cy="59292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latin typeface="Arial"/>
            </a:endParaRPr>
          </a:p>
          <a:p>
            <a:pPr>
              <a:lnSpc>
                <a:spcPct val="100000"/>
              </a:lnSpc>
            </a:pPr>
            <a:endParaRPr b="0" lang="en-US" sz="1800" spc="-1" strike="noStrike">
              <a:latin typeface="Arial"/>
            </a:endParaRPr>
          </a:p>
        </p:txBody>
      </p:sp>
      <p:sp>
        <p:nvSpPr>
          <p:cNvPr id="356" name="CustomShape 18"/>
          <p:cNvSpPr/>
          <p:nvPr/>
        </p:nvSpPr>
        <p:spPr>
          <a:xfrm>
            <a:off x="-276840" y="5392800"/>
            <a:ext cx="9027720" cy="7736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latin typeface="Calibri"/>
              </a:rPr>
              <a:t> </a:t>
            </a:r>
            <a:endParaRPr b="0" lang="en-US" sz="1800" spc="-1" strike="noStrike">
              <a:latin typeface="Arial"/>
            </a:endParaRPr>
          </a:p>
        </p:txBody>
      </p:sp>
      <p:sp>
        <p:nvSpPr>
          <p:cNvPr id="357" name="CustomShape 19"/>
          <p:cNvSpPr/>
          <p:nvPr/>
        </p:nvSpPr>
        <p:spPr>
          <a:xfrm>
            <a:off x="135360" y="5990760"/>
            <a:ext cx="8615880" cy="45612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000000"/>
                </a:solidFill>
                <a:latin typeface="Calibri"/>
              </a:rPr>
              <a:t>Running time dominated by quadratic term as  grows unbounded</a:t>
            </a:r>
            <a:endParaRPr b="0" lang="en-US" sz="2400" spc="-1" strike="noStrike">
              <a:latin typeface="Arial"/>
            </a:endParaRPr>
          </a:p>
        </p:txBody>
      </p:sp>
      <p:sp>
        <p:nvSpPr>
          <p:cNvPr id="358" name="CustomShape 20"/>
          <p:cNvSpPr/>
          <p:nvPr/>
        </p:nvSpPr>
        <p:spPr>
          <a:xfrm>
            <a:off x="135360" y="5990760"/>
            <a:ext cx="8615880" cy="4611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latin typeface="Calibri"/>
              </a:rPr>
              <a:t> </a:t>
            </a:r>
            <a:endParaRPr b="0" lang="en-US" sz="1800" spc="-1" strike="noStrike">
              <a:latin typeface="Arial"/>
            </a:endParaRPr>
          </a:p>
        </p:txBody>
      </p:sp>
      <p:sp>
        <p:nvSpPr>
          <p:cNvPr id="359" name="CustomShape 21"/>
          <p:cNvSpPr/>
          <p:nvPr/>
        </p:nvSpPr>
        <p:spPr>
          <a:xfrm>
            <a:off x="474840" y="1411200"/>
            <a:ext cx="4736880" cy="2346120"/>
          </a:xfrm>
          <a:prstGeom prst="rect">
            <a:avLst/>
          </a:prstGeom>
          <a:noFill/>
          <a:ln w="9360">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Courier New"/>
                <a:ea typeface="Courier New"/>
              </a:rPr>
              <a:t>InsertionSort(A)</a:t>
            </a:r>
            <a:endParaRPr b="0" lang="en-US" sz="2000" spc="-1" strike="noStrike">
              <a:latin typeface="Arial"/>
            </a:endParaRPr>
          </a:p>
          <a:p>
            <a:pPr>
              <a:lnSpc>
                <a:spcPct val="100000"/>
              </a:lnSpc>
            </a:pPr>
            <a:r>
              <a:rPr b="0" lang="en-US" sz="2000" spc="-1" strike="noStrike">
                <a:solidFill>
                  <a:srgbClr val="000000"/>
                </a:solidFill>
                <a:latin typeface="Courier New"/>
                <a:ea typeface="Courier New"/>
              </a:rPr>
              <a:t>1. </a:t>
            </a:r>
            <a:r>
              <a:rPr b="1" lang="en-US" sz="1800" spc="-1" strike="noStrike">
                <a:solidFill>
                  <a:srgbClr val="0000ff"/>
                </a:solidFill>
                <a:latin typeface="Courier New"/>
                <a:ea typeface="Courier New"/>
              </a:rPr>
              <a:t>for</a:t>
            </a:r>
            <a:r>
              <a:rPr b="0" lang="en-US" sz="1800" spc="-1" strike="noStrike">
                <a:solidFill>
                  <a:srgbClr val="000000"/>
                </a:solidFill>
                <a:latin typeface="Courier New"/>
                <a:ea typeface="Courier New"/>
              </a:rPr>
              <a:t> j = 2 </a:t>
            </a:r>
            <a:r>
              <a:rPr b="1" lang="en-US" sz="1800" spc="-1" strike="noStrike">
                <a:solidFill>
                  <a:srgbClr val="0000ff"/>
                </a:solidFill>
                <a:latin typeface="Courier New"/>
                <a:ea typeface="Courier New"/>
              </a:rPr>
              <a:t>to</a:t>
            </a:r>
            <a:r>
              <a:rPr b="0" lang="en-US" sz="1800" spc="-1" strike="noStrike">
                <a:solidFill>
                  <a:srgbClr val="000000"/>
                </a:solidFill>
                <a:latin typeface="Courier New"/>
                <a:ea typeface="Courier New"/>
              </a:rPr>
              <a:t> A.length</a:t>
            </a:r>
            <a:endParaRPr b="0" lang="en-US" sz="1800" spc="-1" strike="noStrike">
              <a:latin typeface="Arial"/>
            </a:endParaRPr>
          </a:p>
          <a:p>
            <a:pPr>
              <a:lnSpc>
                <a:spcPct val="100000"/>
              </a:lnSpc>
            </a:pPr>
            <a:r>
              <a:rPr b="0" lang="en-US" sz="1800" spc="-1" strike="noStrike">
                <a:solidFill>
                  <a:srgbClr val="000000"/>
                </a:solidFill>
                <a:latin typeface="Courier New"/>
                <a:ea typeface="Courier New"/>
              </a:rPr>
              <a:t>2.   key = A[j]</a:t>
            </a:r>
            <a:endParaRPr b="0" lang="en-US" sz="1800" spc="-1" strike="noStrike">
              <a:latin typeface="Arial"/>
            </a:endParaRPr>
          </a:p>
          <a:p>
            <a:pPr>
              <a:lnSpc>
                <a:spcPct val="100000"/>
              </a:lnSpc>
            </a:pPr>
            <a:r>
              <a:rPr b="0" lang="en-US" sz="1800" spc="-1" strike="noStrike">
                <a:solidFill>
                  <a:srgbClr val="000000"/>
                </a:solidFill>
                <a:latin typeface="Courier New"/>
                <a:ea typeface="Courier New"/>
              </a:rPr>
              <a:t>3.   i = j - 1</a:t>
            </a:r>
            <a:endParaRPr b="0" lang="en-US" sz="1800" spc="-1" strike="noStrike">
              <a:latin typeface="Arial"/>
            </a:endParaRPr>
          </a:p>
          <a:p>
            <a:pPr>
              <a:lnSpc>
                <a:spcPct val="100000"/>
              </a:lnSpc>
            </a:pPr>
            <a:r>
              <a:rPr b="0" lang="en-US" sz="1800" spc="-1" strike="noStrike">
                <a:solidFill>
                  <a:srgbClr val="000000"/>
                </a:solidFill>
                <a:latin typeface="Courier New"/>
                <a:ea typeface="Courier New"/>
              </a:rPr>
              <a:t>4.   </a:t>
            </a:r>
            <a:r>
              <a:rPr b="1" lang="en-US" sz="1800" spc="-1" strike="noStrike">
                <a:solidFill>
                  <a:srgbClr val="0000ff"/>
                </a:solidFill>
                <a:latin typeface="Courier New"/>
                <a:ea typeface="Courier New"/>
              </a:rPr>
              <a:t>while</a:t>
            </a:r>
            <a:r>
              <a:rPr b="0" lang="en-US" sz="1800" spc="-1" strike="noStrike">
                <a:solidFill>
                  <a:srgbClr val="000000"/>
                </a:solidFill>
                <a:latin typeface="Courier New"/>
                <a:ea typeface="Courier New"/>
              </a:rPr>
              <a:t> i &gt; 0 </a:t>
            </a:r>
            <a:r>
              <a:rPr b="1" lang="en-US" sz="1800" spc="-1" strike="noStrike">
                <a:solidFill>
                  <a:srgbClr val="0000ff"/>
                </a:solidFill>
                <a:latin typeface="Courier New"/>
                <a:ea typeface="Courier New"/>
              </a:rPr>
              <a:t>and</a:t>
            </a:r>
            <a:r>
              <a:rPr b="0" lang="en-US" sz="1800" spc="-1" strike="noStrike">
                <a:solidFill>
                  <a:srgbClr val="000000"/>
                </a:solidFill>
                <a:latin typeface="Courier New"/>
                <a:ea typeface="Courier New"/>
              </a:rPr>
              <a:t> A[i] &gt; key</a:t>
            </a:r>
            <a:endParaRPr b="0" lang="en-US" sz="1800" spc="-1" strike="noStrike">
              <a:latin typeface="Arial"/>
            </a:endParaRPr>
          </a:p>
          <a:p>
            <a:pPr>
              <a:lnSpc>
                <a:spcPct val="100000"/>
              </a:lnSpc>
            </a:pPr>
            <a:r>
              <a:rPr b="0" lang="en-US" sz="1800" spc="-1" strike="noStrike">
                <a:solidFill>
                  <a:srgbClr val="000000"/>
                </a:solidFill>
                <a:latin typeface="Courier New"/>
                <a:ea typeface="Courier New"/>
              </a:rPr>
              <a:t>5.     A[i + 1] = A[i]</a:t>
            </a:r>
            <a:endParaRPr b="0" lang="en-US" sz="1800" spc="-1" strike="noStrike">
              <a:latin typeface="Arial"/>
            </a:endParaRPr>
          </a:p>
          <a:p>
            <a:pPr>
              <a:lnSpc>
                <a:spcPct val="100000"/>
              </a:lnSpc>
            </a:pPr>
            <a:r>
              <a:rPr b="0" lang="en-US" sz="1800" spc="-1" strike="noStrike">
                <a:solidFill>
                  <a:srgbClr val="000000"/>
                </a:solidFill>
                <a:latin typeface="Courier New"/>
                <a:ea typeface="Courier New"/>
              </a:rPr>
              <a:t>6.     i = i - 1</a:t>
            </a:r>
            <a:endParaRPr b="0" lang="en-US" sz="1800" spc="-1" strike="noStrike">
              <a:latin typeface="Arial"/>
            </a:endParaRPr>
          </a:p>
          <a:p>
            <a:pPr>
              <a:lnSpc>
                <a:spcPct val="100000"/>
              </a:lnSpc>
            </a:pPr>
            <a:r>
              <a:rPr b="0" lang="en-US" sz="1800" spc="-1" strike="noStrike">
                <a:solidFill>
                  <a:srgbClr val="000000"/>
                </a:solidFill>
                <a:latin typeface="Courier New"/>
                <a:ea typeface="Courier New"/>
              </a:rPr>
              <a:t>7.   A[i + 1] =  key</a:t>
            </a:r>
            <a:endParaRPr b="0" lang="en-US" sz="1800" spc="-1" strike="noStrike">
              <a:latin typeface="Arial"/>
            </a:endParaRPr>
          </a:p>
        </p:txBody>
      </p:sp>
      <p:sp>
        <p:nvSpPr>
          <p:cNvPr id="360" name="CustomShape 22"/>
          <p:cNvSpPr/>
          <p:nvPr/>
        </p:nvSpPr>
        <p:spPr>
          <a:xfrm>
            <a:off x="173880" y="946440"/>
            <a:ext cx="4217400" cy="45612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000000"/>
                </a:solidFill>
                <a:latin typeface="Calibri"/>
              </a:rPr>
              <a:t>Input array in descending order</a:t>
            </a:r>
            <a:endParaRPr b="0" lang="en-US" sz="2400" spc="-1" strike="noStrike">
              <a:latin typeface="Arial"/>
            </a:endParaRPr>
          </a:p>
        </p:txBody>
      </p:sp>
    </p:spTree>
  </p:cSld>
  <p:timing>
    <p:tnLst>
      <p:par>
        <p:cTn id="498" dur="indefinite" restart="never" nodeType="tmRoot">
          <p:childTnLst>
            <p:seq>
              <p:cTn id="499" dur="indefinite" nodeType="mainSeq">
                <p:childTnLst>
                  <p:par>
                    <p:cTn id="500" fill="hold">
                      <p:stCondLst>
                        <p:cond delay="indefinite"/>
                      </p:stCondLst>
                      <p:childTnLst>
                        <p:par>
                          <p:cTn id="501" fill="hold">
                            <p:stCondLst>
                              <p:cond delay="0"/>
                            </p:stCondLst>
                            <p:childTnLst>
                              <p:par>
                                <p:cTn id="502" nodeType="clickEffect" fill="hold" presetClass="entr" presetID="9">
                                  <p:stCondLst>
                                    <p:cond delay="0"/>
                                  </p:stCondLst>
                                  <p:childTnLst>
                                    <p:set>
                                      <p:cBhvr>
                                        <p:cTn id="503" dur="1" fill="hold">
                                          <p:stCondLst>
                                            <p:cond delay="0"/>
                                          </p:stCondLst>
                                        </p:cTn>
                                        <p:tgtEl>
                                          <p:spTgt spid="340"/>
                                        </p:tgtEl>
                                        <p:attrNameLst>
                                          <p:attrName>style.visibility</p:attrName>
                                        </p:attrNameLst>
                                      </p:cBhvr>
                                      <p:to>
                                        <p:strVal val="visible"/>
                                      </p:to>
                                    </p:set>
                                    <p:animEffect filter="dissolve" transition="in">
                                      <p:cBhvr additive="repl">
                                        <p:cTn id="504" dur="500"/>
                                        <p:tgtEl>
                                          <p:spTgt spid="340"/>
                                        </p:tgtEl>
                                      </p:cBhvr>
                                    </p:animEffect>
                                  </p:childTnLst>
                                </p:cTn>
                              </p:par>
                            </p:childTnLst>
                          </p:cTn>
                        </p:par>
                      </p:childTnLst>
                    </p:cTn>
                  </p:par>
                  <p:par>
                    <p:cTn id="505" fill="hold">
                      <p:stCondLst>
                        <p:cond delay="indefinite"/>
                      </p:stCondLst>
                      <p:childTnLst>
                        <p:par>
                          <p:cTn id="506" fill="hold">
                            <p:stCondLst>
                              <p:cond delay="0"/>
                            </p:stCondLst>
                            <p:childTnLst>
                              <p:par>
                                <p:cTn id="507" nodeType="clickEffect" fill="hold" presetClass="entr" presetID="9">
                                  <p:stCondLst>
                                    <p:cond delay="0"/>
                                  </p:stCondLst>
                                  <p:childTnLst>
                                    <p:set>
                                      <p:cBhvr>
                                        <p:cTn id="508" dur="1" fill="hold">
                                          <p:stCondLst>
                                            <p:cond delay="0"/>
                                          </p:stCondLst>
                                        </p:cTn>
                                        <p:tgtEl>
                                          <p:spTgt spid="343"/>
                                        </p:tgtEl>
                                        <p:attrNameLst>
                                          <p:attrName>style.visibility</p:attrName>
                                        </p:attrNameLst>
                                      </p:cBhvr>
                                      <p:to>
                                        <p:strVal val="visible"/>
                                      </p:to>
                                    </p:set>
                                    <p:animEffect filter="dissolve" transition="in">
                                      <p:cBhvr additive="repl">
                                        <p:cTn id="509" dur="500"/>
                                        <p:tgtEl>
                                          <p:spTgt spid="343"/>
                                        </p:tgtEl>
                                      </p:cBhvr>
                                    </p:animEffect>
                                  </p:childTnLst>
                                </p:cTn>
                              </p:par>
                            </p:childTnLst>
                          </p:cTn>
                        </p:par>
                      </p:childTnLst>
                    </p:cTn>
                  </p:par>
                  <p:par>
                    <p:cTn id="510" fill="hold">
                      <p:stCondLst>
                        <p:cond delay="indefinite"/>
                      </p:stCondLst>
                      <p:childTnLst>
                        <p:par>
                          <p:cTn id="511" fill="hold">
                            <p:stCondLst>
                              <p:cond delay="0"/>
                            </p:stCondLst>
                            <p:childTnLst>
                              <p:par>
                                <p:cTn id="512" nodeType="clickEffect" fill="hold" presetClass="entr" presetID="9">
                                  <p:stCondLst>
                                    <p:cond delay="0"/>
                                  </p:stCondLst>
                                  <p:childTnLst>
                                    <p:set>
                                      <p:cBhvr>
                                        <p:cTn id="513" dur="1" fill="hold">
                                          <p:stCondLst>
                                            <p:cond delay="0"/>
                                          </p:stCondLst>
                                        </p:cTn>
                                        <p:tgtEl>
                                          <p:spTgt spid="347"/>
                                        </p:tgtEl>
                                        <p:attrNameLst>
                                          <p:attrName>style.visibility</p:attrName>
                                        </p:attrNameLst>
                                      </p:cBhvr>
                                      <p:to>
                                        <p:strVal val="visible"/>
                                      </p:to>
                                    </p:set>
                                    <p:animEffect filter="dissolve" transition="in">
                                      <p:cBhvr additive="repl">
                                        <p:cTn id="514" dur="500"/>
                                        <p:tgtEl>
                                          <p:spTgt spid="347"/>
                                        </p:tgtEl>
                                      </p:cBhvr>
                                    </p:animEffect>
                                  </p:childTnLst>
                                </p:cTn>
                              </p:par>
                            </p:childTnLst>
                          </p:cTn>
                        </p:par>
                      </p:childTnLst>
                    </p:cTn>
                  </p:par>
                  <p:par>
                    <p:cTn id="515" fill="hold">
                      <p:stCondLst>
                        <p:cond delay="indefinite"/>
                      </p:stCondLst>
                      <p:childTnLst>
                        <p:par>
                          <p:cTn id="516" fill="hold">
                            <p:stCondLst>
                              <p:cond delay="0"/>
                            </p:stCondLst>
                            <p:childTnLst>
                              <p:par>
                                <p:cTn id="517" nodeType="clickEffect" fill="hold" presetClass="entr" presetID="9">
                                  <p:stCondLst>
                                    <p:cond delay="0"/>
                                  </p:stCondLst>
                                  <p:childTnLst>
                                    <p:set>
                                      <p:cBhvr>
                                        <p:cTn id="518" dur="1" fill="hold">
                                          <p:stCondLst>
                                            <p:cond delay="0"/>
                                          </p:stCondLst>
                                        </p:cTn>
                                        <p:tgtEl>
                                          <p:spTgt spid="354"/>
                                        </p:tgtEl>
                                        <p:attrNameLst>
                                          <p:attrName>style.visibility</p:attrName>
                                        </p:attrNameLst>
                                      </p:cBhvr>
                                      <p:to>
                                        <p:strVal val="visible"/>
                                      </p:to>
                                    </p:set>
                                    <p:animEffect filter="dissolve" transition="in">
                                      <p:cBhvr additive="repl">
                                        <p:cTn id="519" dur="500"/>
                                        <p:tgtEl>
                                          <p:spTgt spid="354"/>
                                        </p:tgtEl>
                                      </p:cBhvr>
                                    </p:animEffect>
                                  </p:childTnLst>
                                </p:cTn>
                              </p:par>
                            </p:childTnLst>
                          </p:cTn>
                        </p:par>
                      </p:childTnLst>
                    </p:cTn>
                  </p:par>
                  <p:par>
                    <p:cTn id="520" fill="hold">
                      <p:stCondLst>
                        <p:cond delay="indefinite"/>
                      </p:stCondLst>
                      <p:childTnLst>
                        <p:par>
                          <p:cTn id="521" fill="hold">
                            <p:stCondLst>
                              <p:cond delay="0"/>
                            </p:stCondLst>
                            <p:childTnLst>
                              <p:par>
                                <p:cTn id="522" nodeType="clickEffect" fill="hold" presetClass="entr" presetID="9">
                                  <p:stCondLst>
                                    <p:cond delay="0"/>
                                  </p:stCondLst>
                                  <p:childTnLst>
                                    <p:set>
                                      <p:cBhvr>
                                        <p:cTn id="523" dur="1" fill="hold">
                                          <p:stCondLst>
                                            <p:cond delay="0"/>
                                          </p:stCondLst>
                                        </p:cTn>
                                        <p:tgtEl>
                                          <p:spTgt spid="356"/>
                                        </p:tgtEl>
                                        <p:attrNameLst>
                                          <p:attrName>style.visibility</p:attrName>
                                        </p:attrNameLst>
                                      </p:cBhvr>
                                      <p:to>
                                        <p:strVal val="visible"/>
                                      </p:to>
                                    </p:set>
                                    <p:animEffect filter="dissolve" transition="in">
                                      <p:cBhvr additive="repl">
                                        <p:cTn id="524" dur="500"/>
                                        <p:tgtEl>
                                          <p:spTgt spid="356"/>
                                        </p:tgtEl>
                                      </p:cBhvr>
                                    </p:animEffect>
                                  </p:childTnLst>
                                </p:cTn>
                              </p:par>
                            </p:childTnLst>
                          </p:cTn>
                        </p:par>
                      </p:childTnLst>
                    </p:cTn>
                  </p:par>
                  <p:par>
                    <p:cTn id="525" fill="hold">
                      <p:stCondLst>
                        <p:cond delay="indefinite"/>
                      </p:stCondLst>
                      <p:childTnLst>
                        <p:par>
                          <p:cTn id="526" fill="hold">
                            <p:stCondLst>
                              <p:cond delay="0"/>
                            </p:stCondLst>
                            <p:childTnLst>
                              <p:par>
                                <p:cTn id="527" nodeType="clickEffect" fill="hold" presetClass="entr" presetID="9">
                                  <p:stCondLst>
                                    <p:cond delay="0"/>
                                  </p:stCondLst>
                                  <p:childTnLst>
                                    <p:set>
                                      <p:cBhvr>
                                        <p:cTn id="528" dur="1" fill="hold">
                                          <p:stCondLst>
                                            <p:cond delay="0"/>
                                          </p:stCondLst>
                                        </p:cTn>
                                        <p:tgtEl>
                                          <p:spTgt spid="358"/>
                                        </p:tgtEl>
                                        <p:attrNameLst>
                                          <p:attrName>style.visibility</p:attrName>
                                        </p:attrNameLst>
                                      </p:cBhvr>
                                      <p:to>
                                        <p:strVal val="visible"/>
                                      </p:to>
                                    </p:set>
                                    <p:animEffect filter="dissolve" transition="in">
                                      <p:cBhvr additive="repl">
                                        <p:cTn id="529" dur="500"/>
                                        <p:tgtEl>
                                          <p:spTgt spid="358"/>
                                        </p:tgtEl>
                                      </p:cBhvr>
                                    </p:animEffect>
                                  </p:childTnLst>
                                </p:cTn>
                              </p:par>
                            </p:childTnLst>
                          </p:cTn>
                        </p:par>
                      </p:childTnLst>
                    </p:cTn>
                  </p:par>
                  <p:par>
                    <p:cTn id="530" fill="hold">
                      <p:stCondLst>
                        <p:cond delay="indefinite"/>
                      </p:stCondLst>
                      <p:childTnLst>
                        <p:par>
                          <p:cTn id="531" fill="hold">
                            <p:stCondLst>
                              <p:cond delay="0"/>
                            </p:stCondLst>
                            <p:childTnLst>
                              <p:par>
                                <p:cTn id="532" nodeType="clickEffect" fill="hold" presetClass="entr" presetID="9">
                                  <p:stCondLst>
                                    <p:cond delay="0"/>
                                  </p:stCondLst>
                                  <p:childTnLst>
                                    <p:set>
                                      <p:cBhvr>
                                        <p:cTn id="533" dur="1" fill="hold">
                                          <p:stCondLst>
                                            <p:cond delay="0"/>
                                          </p:stCondLst>
                                        </p:cTn>
                                        <p:tgtEl>
                                          <p:spTgt spid="360"/>
                                        </p:tgtEl>
                                        <p:attrNameLst>
                                          <p:attrName>style.visibility</p:attrName>
                                        </p:attrNameLst>
                                      </p:cBhvr>
                                      <p:to>
                                        <p:strVal val="visible"/>
                                      </p:to>
                                    </p:set>
                                    <p:animEffect filter="dissolve" transition="in">
                                      <p:cBhvr additive="repl">
                                        <p:cTn id="534" dur="500"/>
                                        <p:tgtEl>
                                          <p:spTgt spid="3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43" name="Group 1"/>
          <p:cNvGrpSpPr/>
          <p:nvPr/>
        </p:nvGrpSpPr>
        <p:grpSpPr>
          <a:xfrm>
            <a:off x="2777760" y="2003040"/>
            <a:ext cx="4002480" cy="2845440"/>
            <a:chOff x="2777760" y="2003040"/>
            <a:chExt cx="4002480" cy="2845440"/>
          </a:xfrm>
        </p:grpSpPr>
        <p:grpSp>
          <p:nvGrpSpPr>
            <p:cNvPr id="144" name="Group 2"/>
            <p:cNvGrpSpPr/>
            <p:nvPr/>
          </p:nvGrpSpPr>
          <p:grpSpPr>
            <a:xfrm>
              <a:off x="2777760" y="2003040"/>
              <a:ext cx="3956040" cy="2802240"/>
              <a:chOff x="2777760" y="2003040"/>
              <a:chExt cx="3956040" cy="2802240"/>
            </a:xfrm>
          </p:grpSpPr>
          <p:pic>
            <p:nvPicPr>
              <p:cNvPr id="145" name="Picture 2" descr=""/>
              <p:cNvPicPr/>
              <p:nvPr/>
            </p:nvPicPr>
            <p:blipFill>
              <a:blip r:embed="rId1"/>
              <a:stretch/>
            </p:blipFill>
            <p:spPr>
              <a:xfrm>
                <a:off x="2777760" y="2003040"/>
                <a:ext cx="3956040" cy="2802240"/>
              </a:xfrm>
              <a:prstGeom prst="rect">
                <a:avLst/>
              </a:prstGeom>
              <a:ln>
                <a:noFill/>
              </a:ln>
            </p:spPr>
          </p:pic>
          <p:sp>
            <p:nvSpPr>
              <p:cNvPr id="146" name="CustomShape 3"/>
              <p:cNvSpPr/>
              <p:nvPr/>
            </p:nvSpPr>
            <p:spPr>
              <a:xfrm>
                <a:off x="2777760" y="2003040"/>
                <a:ext cx="3956040" cy="569520"/>
              </a:xfrm>
              <a:prstGeom prst="rect">
                <a:avLst/>
              </a:prstGeom>
              <a:solidFill>
                <a:schemeClr val="bg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147" name="CustomShape 4"/>
            <p:cNvSpPr/>
            <p:nvPr/>
          </p:nvSpPr>
          <p:spPr>
            <a:xfrm>
              <a:off x="4563000" y="4590720"/>
              <a:ext cx="2217240" cy="257760"/>
            </a:xfrm>
            <a:prstGeom prst="rect">
              <a:avLst/>
            </a:prstGeom>
            <a:noFill/>
            <a:ln>
              <a:noFill/>
            </a:ln>
          </p:spPr>
          <p:style>
            <a:lnRef idx="0"/>
            <a:fillRef idx="0"/>
            <a:effectRef idx="0"/>
            <a:fontRef idx="minor"/>
          </p:style>
          <p:txBody>
            <a:bodyPr lIns="90000" rIns="90000" tIns="45000" bIns="45000"/>
            <a:p>
              <a:pPr algn="r">
                <a:lnSpc>
                  <a:spcPct val="100000"/>
                </a:lnSpc>
              </a:pPr>
              <a:r>
                <a:rPr b="0" lang="en-US" sz="1100" spc="-1" strike="noStrike">
                  <a:solidFill>
                    <a:srgbClr val="ffffff"/>
                  </a:solidFill>
                  <a:latin typeface="Calibri"/>
                </a:rPr>
                <a:t>Designed by macrovector / Freepik</a:t>
              </a:r>
              <a:endParaRPr b="0" lang="en-US" sz="1100" spc="-1" strike="noStrike">
                <a:latin typeface="Arial"/>
              </a:endParaRPr>
            </a:p>
          </p:txBody>
        </p:sp>
      </p:grpSp>
      <p:sp>
        <p:nvSpPr>
          <p:cNvPr id="148" name="TextShape 5"/>
          <p:cNvSpPr txBox="1"/>
          <p:nvPr/>
        </p:nvSpPr>
        <p:spPr>
          <a:xfrm>
            <a:off x="0" y="-166320"/>
            <a:ext cx="9143640" cy="1142640"/>
          </a:xfrm>
          <a:prstGeom prst="rect">
            <a:avLst/>
          </a:prstGeom>
          <a:noFill/>
          <a:ln>
            <a:noFill/>
          </a:ln>
        </p:spPr>
        <p:txBody>
          <a:bodyPr anchor="ctr">
            <a:normAutofit/>
          </a:bodyPr>
          <a:p>
            <a:pPr algn="ctr">
              <a:lnSpc>
                <a:spcPct val="100000"/>
              </a:lnSpc>
            </a:pPr>
            <a:r>
              <a:rPr b="0" lang="en-US" sz="4400" spc="-1" strike="noStrike">
                <a:solidFill>
                  <a:srgbClr val="ffffff"/>
                </a:solidFill>
                <a:latin typeface="Calibri"/>
              </a:rPr>
              <a:t>Priority queue</a:t>
            </a:r>
            <a:endParaRPr b="0" lang="en-US" sz="4400" spc="-1" strike="noStrike">
              <a:solidFill>
                <a:srgbClr val="000000"/>
              </a:solidFill>
              <a:latin typeface="Calibri"/>
            </a:endParaRPr>
          </a:p>
        </p:txBody>
      </p:sp>
      <p:sp>
        <p:nvSpPr>
          <p:cNvPr id="149" name="CustomShape 6"/>
          <p:cNvSpPr/>
          <p:nvPr/>
        </p:nvSpPr>
        <p:spPr>
          <a:xfrm>
            <a:off x="176040" y="1023840"/>
            <a:ext cx="8791560" cy="5424840"/>
          </a:xfrm>
          <a:prstGeom prst="rect">
            <a:avLst/>
          </a:prstGeom>
          <a:noFill/>
          <a:ln>
            <a:noFill/>
          </a:ln>
        </p:spPr>
        <p:style>
          <a:lnRef idx="0"/>
          <a:fillRef idx="0"/>
          <a:effectRef idx="0"/>
          <a:fontRef idx="minor"/>
        </p:style>
        <p:txBody>
          <a:bodyPr/>
          <a:p>
            <a:pPr marL="231840" indent="-231480">
              <a:lnSpc>
                <a:spcPct val="100000"/>
              </a:lnSpc>
              <a:spcBef>
                <a:spcPts val="479"/>
              </a:spcBef>
              <a:buClr>
                <a:srgbClr val="000000"/>
              </a:buClr>
              <a:buFont typeface="Arial"/>
              <a:buChar char="•"/>
            </a:pPr>
            <a:r>
              <a:rPr b="0" lang="en-US" sz="2400" spc="-1" strike="noStrike">
                <a:solidFill>
                  <a:srgbClr val="000000"/>
                </a:solidFill>
                <a:latin typeface="Calibri"/>
                <a:ea typeface="Courier New"/>
              </a:rPr>
              <a:t>A worklist where items are removed based on their relative priority</a:t>
            </a:r>
            <a:endParaRPr b="0" lang="en-US" sz="2400" spc="-1" strike="noStrike">
              <a:latin typeface="Arial"/>
            </a:endParaRPr>
          </a:p>
          <a:p>
            <a:pPr lvl="1" marL="461880" indent="-22824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Remove the most urgent item on the worklist; ties broken by arrival order</a:t>
            </a:r>
            <a:endParaRPr b="0" lang="en-US" sz="2000" spc="-1" strike="noStrike">
              <a:latin typeface="Arial"/>
            </a:endParaRPr>
          </a:p>
          <a:p>
            <a:pPr marL="61920" indent="-231480">
              <a:lnSpc>
                <a:spcPct val="100000"/>
              </a:lnSpc>
              <a:spcBef>
                <a:spcPts val="479"/>
              </a:spcBef>
              <a:buClr>
                <a:srgbClr val="000000"/>
              </a:buClr>
              <a:buFont typeface="Arial"/>
              <a:buChar char="•"/>
            </a:pPr>
            <a:r>
              <a:rPr b="0" lang="en-US" sz="2400" spc="-1" strike="noStrike">
                <a:solidFill>
                  <a:srgbClr val="000000"/>
                </a:solidFill>
                <a:latin typeface="Calibri"/>
                <a:ea typeface="Courier New"/>
              </a:rPr>
              <a:t>Analogy: hospital emergency room queue</a:t>
            </a:r>
            <a:endParaRPr b="0" lang="en-US" sz="2400" spc="-1" strike="noStrike">
              <a:latin typeface="Arial"/>
            </a:endParaRPr>
          </a:p>
          <a:p>
            <a:pPr>
              <a:lnSpc>
                <a:spcPct val="100000"/>
              </a:lnSpc>
              <a:spcBef>
                <a:spcPts val="479"/>
              </a:spcBef>
            </a:pPr>
            <a:endParaRPr b="0" lang="en-US" sz="2400" spc="-1" strike="noStrike">
              <a:latin typeface="Arial"/>
            </a:endParaRPr>
          </a:p>
          <a:p>
            <a:pPr>
              <a:lnSpc>
                <a:spcPct val="100000"/>
              </a:lnSpc>
              <a:spcBef>
                <a:spcPts val="479"/>
              </a:spcBef>
            </a:pPr>
            <a:endParaRPr b="0" lang="en-US" sz="2400" spc="-1" strike="noStrike">
              <a:latin typeface="Arial"/>
            </a:endParaRPr>
          </a:p>
          <a:p>
            <a:pPr>
              <a:lnSpc>
                <a:spcPct val="100000"/>
              </a:lnSpc>
              <a:spcBef>
                <a:spcPts val="479"/>
              </a:spcBef>
            </a:pPr>
            <a:endParaRPr b="0" lang="en-US" sz="2400" spc="-1" strike="noStrike">
              <a:latin typeface="Arial"/>
            </a:endParaRPr>
          </a:p>
          <a:p>
            <a:pPr>
              <a:lnSpc>
                <a:spcPct val="100000"/>
              </a:lnSpc>
              <a:spcBef>
                <a:spcPts val="479"/>
              </a:spcBef>
            </a:pPr>
            <a:endParaRPr b="0" lang="en-US" sz="2400" spc="-1" strike="noStrike">
              <a:latin typeface="Arial"/>
            </a:endParaRPr>
          </a:p>
          <a:p>
            <a:pPr>
              <a:lnSpc>
                <a:spcPct val="100000"/>
              </a:lnSpc>
              <a:spcBef>
                <a:spcPts val="479"/>
              </a:spcBef>
            </a:pPr>
            <a:endParaRPr b="0" lang="en-US" sz="2400" spc="-1" strike="noStrike">
              <a:latin typeface="Arial"/>
            </a:endParaRPr>
          </a:p>
          <a:p>
            <a:pPr>
              <a:lnSpc>
                <a:spcPct val="100000"/>
              </a:lnSpc>
              <a:spcBef>
                <a:spcPts val="479"/>
              </a:spcBef>
            </a:pPr>
            <a:endParaRPr b="0" lang="en-US" sz="2400" spc="-1" strike="noStrike">
              <a:latin typeface="Arial"/>
            </a:endParaRPr>
          </a:p>
          <a:p>
            <a:pPr>
              <a:lnSpc>
                <a:spcPct val="100000"/>
              </a:lnSpc>
              <a:spcBef>
                <a:spcPts val="241"/>
              </a:spcBef>
            </a:pPr>
            <a:endParaRPr b="0" lang="en-US" sz="2400" spc="-1" strike="noStrike">
              <a:latin typeface="Arial"/>
            </a:endParaRPr>
          </a:p>
          <a:p>
            <a:pPr marL="61920" indent="-231480">
              <a:lnSpc>
                <a:spcPct val="100000"/>
              </a:lnSpc>
              <a:spcBef>
                <a:spcPts val="479"/>
              </a:spcBef>
              <a:buClr>
                <a:srgbClr val="000000"/>
              </a:buClr>
              <a:buFont typeface="Arial"/>
              <a:buChar char="•"/>
            </a:pPr>
            <a:r>
              <a:rPr b="0" lang="en-US" sz="2400" spc="-1" strike="noStrike">
                <a:solidFill>
                  <a:srgbClr val="000000"/>
                </a:solidFill>
                <a:latin typeface="Calibri"/>
                <a:ea typeface="Courier New"/>
              </a:rPr>
              <a:t>How do we determine priority? By the items’ </a:t>
            </a:r>
            <a:r>
              <a:rPr b="1" lang="en-US" sz="2400" spc="-1" strike="noStrike">
                <a:solidFill>
                  <a:srgbClr val="000000"/>
                </a:solidFill>
                <a:latin typeface="Calibri"/>
                <a:ea typeface="Courier New"/>
              </a:rPr>
              <a:t>relative magnitude</a:t>
            </a:r>
            <a:r>
              <a:rPr b="0" lang="en-US" sz="2400" spc="-1" strike="noStrike">
                <a:solidFill>
                  <a:srgbClr val="000000"/>
                </a:solidFill>
                <a:latin typeface="Calibri"/>
                <a:ea typeface="Courier New"/>
              </a:rPr>
              <a:t>!</a:t>
            </a:r>
            <a:endParaRPr b="0" lang="en-US" sz="2400" spc="-1" strike="noStrike">
              <a:latin typeface="Arial"/>
            </a:endParaRPr>
          </a:p>
          <a:p>
            <a:pPr lvl="1" marL="461880" indent="-23148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Smallest item has highest priority </a:t>
            </a:r>
            <a:r>
              <a:rPr b="0" lang="en-US" sz="2000" spc="-1" strike="noStrike">
                <a:solidFill>
                  <a:srgbClr val="000000"/>
                </a:solidFill>
                <a:latin typeface="Wingdings"/>
                <a:ea typeface="Courier New"/>
              </a:rPr>
              <a:t></a:t>
            </a:r>
            <a:r>
              <a:rPr b="0" lang="en-US" sz="2000" spc="-1" strike="noStrike">
                <a:solidFill>
                  <a:srgbClr val="000000"/>
                </a:solidFill>
                <a:latin typeface="Calibri"/>
                <a:ea typeface="Courier New"/>
              </a:rPr>
              <a:t> min-priority queue</a:t>
            </a:r>
            <a:endParaRPr b="0" lang="en-US" sz="2000" spc="-1" strike="noStrike">
              <a:latin typeface="Arial"/>
            </a:endParaRPr>
          </a:p>
          <a:p>
            <a:pPr lvl="1" marL="461880" indent="-23148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Largest item has highest priority </a:t>
            </a:r>
            <a:r>
              <a:rPr b="0" lang="en-US" sz="2000" spc="-1" strike="noStrike">
                <a:solidFill>
                  <a:srgbClr val="000000"/>
                </a:solidFill>
                <a:latin typeface="Wingdings"/>
                <a:ea typeface="Courier New"/>
              </a:rPr>
              <a:t></a:t>
            </a:r>
            <a:r>
              <a:rPr b="0" lang="en-US" sz="2000" spc="-1" strike="noStrike">
                <a:solidFill>
                  <a:srgbClr val="000000"/>
                </a:solidFill>
                <a:latin typeface="Calibri"/>
                <a:ea typeface="Courier New"/>
              </a:rPr>
              <a:t> max-priority queue</a:t>
            </a:r>
            <a:endParaRPr b="0" lang="en-US" sz="2000" spc="-1" strike="noStrike">
              <a:latin typeface="Arial"/>
            </a:endParaRPr>
          </a:p>
        </p:txBody>
      </p:sp>
    </p:spTree>
  </p:cSld>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9">
                                  <p:stCondLst>
                                    <p:cond delay="0"/>
                                  </p:stCondLst>
                                  <p:childTnLst>
                                    <p:set>
                                      <p:cBhvr>
                                        <p:cTn id="6" dur="1" fill="hold">
                                          <p:stCondLst>
                                            <p:cond delay="0"/>
                                          </p:stCondLst>
                                        </p:cTn>
                                        <p:tgtEl>
                                          <p:spTgt spid="149">
                                            <p:txEl>
                                              <p:pRg st="10" end="10"/>
                                            </p:txEl>
                                          </p:spTgt>
                                        </p:tgtEl>
                                        <p:attrNameLst>
                                          <p:attrName>style.visibility</p:attrName>
                                        </p:attrNameLst>
                                      </p:cBhvr>
                                      <p:to>
                                        <p:strVal val="visible"/>
                                      </p:to>
                                    </p:set>
                                    <p:animEffect filter="dissolve" transition="in">
                                      <p:cBhvr additive="repl">
                                        <p:cTn id="7" dur="500"/>
                                        <p:tgtEl>
                                          <p:spTgt spid="149">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fill="hold" presetClass="entr" presetID="9">
                                  <p:stCondLst>
                                    <p:cond delay="0"/>
                                  </p:stCondLst>
                                  <p:childTnLst>
                                    <p:set>
                                      <p:cBhvr>
                                        <p:cTn id="11" dur="1" fill="hold">
                                          <p:stCondLst>
                                            <p:cond delay="0"/>
                                          </p:stCondLst>
                                        </p:cTn>
                                        <p:tgtEl>
                                          <p:spTgt spid="149">
                                            <p:txEl>
                                              <p:pRg st="11" end="11"/>
                                            </p:txEl>
                                          </p:spTgt>
                                        </p:tgtEl>
                                        <p:attrNameLst>
                                          <p:attrName>style.visibility</p:attrName>
                                        </p:attrNameLst>
                                      </p:cBhvr>
                                      <p:to>
                                        <p:strVal val="visible"/>
                                      </p:to>
                                    </p:set>
                                    <p:animEffect filter="dissolve" transition="in">
                                      <p:cBhvr additive="repl">
                                        <p:cTn id="12" dur="500"/>
                                        <p:tgtEl>
                                          <p:spTgt spid="149">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nodeType="clickEffect" fill="hold" presetClass="entr" presetID="9">
                                  <p:stCondLst>
                                    <p:cond delay="0"/>
                                  </p:stCondLst>
                                  <p:childTnLst>
                                    <p:set>
                                      <p:cBhvr>
                                        <p:cTn id="16" dur="1" fill="hold">
                                          <p:stCondLst>
                                            <p:cond delay="0"/>
                                          </p:stCondLst>
                                        </p:cTn>
                                        <p:tgtEl>
                                          <p:spTgt spid="149">
                                            <p:txEl>
                                              <p:pRg st="12" end="12"/>
                                            </p:txEl>
                                          </p:spTgt>
                                        </p:tgtEl>
                                        <p:attrNameLst>
                                          <p:attrName>style.visibility</p:attrName>
                                        </p:attrNameLst>
                                      </p:cBhvr>
                                      <p:to>
                                        <p:strVal val="visible"/>
                                      </p:to>
                                    </p:set>
                                    <p:animEffect filter="dissolve" transition="in">
                                      <p:cBhvr additive="repl">
                                        <p:cTn id="17" dur="500"/>
                                        <p:tgtEl>
                                          <p:spTgt spid="149">
                                            <p:txEl>
                                              <p:pRg st="12" end="1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CustomShape 1"/>
          <p:cNvSpPr/>
          <p:nvPr/>
        </p:nvSpPr>
        <p:spPr>
          <a:xfrm>
            <a:off x="0" y="811440"/>
            <a:ext cx="9178920" cy="6046200"/>
          </a:xfrm>
          <a:prstGeom prst="rect">
            <a:avLst/>
          </a:prstGeom>
          <a:solidFill>
            <a:srgbClr val="990000"/>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62" name="TextShape 2"/>
          <p:cNvSpPr txBox="1"/>
          <p:nvPr/>
        </p:nvSpPr>
        <p:spPr>
          <a:xfrm>
            <a:off x="457200" y="2251080"/>
            <a:ext cx="8229240" cy="2284560"/>
          </a:xfrm>
          <a:prstGeom prst="rect">
            <a:avLst/>
          </a:prstGeom>
          <a:noFill/>
          <a:ln>
            <a:noFill/>
          </a:ln>
        </p:spPr>
        <p:txBody>
          <a:bodyPr anchor="ctr"/>
          <a:p>
            <a:pPr algn="ctr">
              <a:lnSpc>
                <a:spcPct val="100000"/>
              </a:lnSpc>
            </a:pPr>
            <a:r>
              <a:rPr b="0" lang="en-US" sz="4400" spc="-1" strike="noStrike">
                <a:solidFill>
                  <a:srgbClr val="ffffff"/>
                </a:solidFill>
                <a:latin typeface="Calibri"/>
              </a:rPr>
              <a:t>A little detour: sorting</a:t>
            </a:r>
            <a:endParaRPr b="0" lang="en-US" sz="4400" spc="-1" strike="noStrike">
              <a:solidFill>
                <a:srgbClr val="000000"/>
              </a:solidFill>
              <a:latin typeface="Calibri"/>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TextShape 1"/>
          <p:cNvSpPr txBox="1"/>
          <p:nvPr/>
        </p:nvSpPr>
        <p:spPr>
          <a:xfrm>
            <a:off x="188640" y="-160200"/>
            <a:ext cx="8797320" cy="1142640"/>
          </a:xfrm>
          <a:prstGeom prst="rect">
            <a:avLst/>
          </a:prstGeom>
          <a:noFill/>
          <a:ln>
            <a:noFill/>
          </a:ln>
        </p:spPr>
        <p:txBody>
          <a:bodyPr anchor="ctr">
            <a:normAutofit/>
          </a:bodyPr>
          <a:p>
            <a:pPr algn="ctr">
              <a:lnSpc>
                <a:spcPct val="100000"/>
              </a:lnSpc>
            </a:pPr>
            <a:r>
              <a:rPr b="0" lang="en-US" sz="4400" spc="-1" strike="noStrike">
                <a:solidFill>
                  <a:srgbClr val="ffffff"/>
                </a:solidFill>
                <a:latin typeface="Calibri"/>
                <a:ea typeface="Calibri"/>
              </a:rPr>
              <a:t>How is sorting actually performed?</a:t>
            </a:r>
            <a:endParaRPr b="0" lang="en-US" sz="4400" spc="-1" strike="noStrike">
              <a:solidFill>
                <a:srgbClr val="000000"/>
              </a:solidFill>
              <a:latin typeface="Calibri"/>
            </a:endParaRPr>
          </a:p>
        </p:txBody>
      </p:sp>
      <p:sp>
        <p:nvSpPr>
          <p:cNvPr id="364" name="CustomShape 2"/>
          <p:cNvSpPr/>
          <p:nvPr/>
        </p:nvSpPr>
        <p:spPr>
          <a:xfrm>
            <a:off x="116280" y="982800"/>
            <a:ext cx="8898840" cy="1876320"/>
          </a:xfrm>
          <a:prstGeom prst="rect">
            <a:avLst/>
          </a:prstGeom>
          <a:noFill/>
          <a:ln>
            <a:noFill/>
          </a:ln>
        </p:spPr>
        <p:style>
          <a:lnRef idx="0"/>
          <a:fillRef idx="0"/>
          <a:effectRef idx="0"/>
          <a:fontRef idx="minor"/>
        </p:style>
        <p:txBody>
          <a:bodyPr>
            <a:normAutofit/>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Many possibilities, </a:t>
            </a:r>
            <a:r>
              <a:rPr b="0" lang="en-US" sz="2400" spc="-1" strike="noStrike">
                <a:solidFill>
                  <a:srgbClr val="000000"/>
                </a:solidFill>
                <a:latin typeface="Calibri"/>
                <a:ea typeface="Calibri"/>
              </a:rPr>
              <a:t> bubble sort is one of the simplest algorithms</a:t>
            </a:r>
            <a:endParaRPr b="0" lang="en-US" sz="2400" spc="-1" strike="noStrike">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ea typeface="Calibri"/>
              </a:rPr>
              <a:t>Idea: compare every adjacent pair and swap if out of order</a:t>
            </a:r>
            <a:endParaRPr b="0" lang="en-US" sz="2000" spc="-1" strike="noStrike">
              <a:latin typeface="Arial"/>
            </a:endParaRPr>
          </a:p>
          <a:p>
            <a:pPr>
              <a:lnSpc>
                <a:spcPct val="100000"/>
              </a:lnSpc>
              <a:spcBef>
                <a:spcPts val="479"/>
              </a:spcBef>
            </a:pPr>
            <a:endParaRPr b="0" lang="en-US" sz="2000" spc="-1" strike="noStrike">
              <a:latin typeface="Arial"/>
            </a:endParaRPr>
          </a:p>
        </p:txBody>
      </p:sp>
      <p:sp>
        <p:nvSpPr>
          <p:cNvPr id="365" name="CustomShape 3"/>
          <p:cNvSpPr/>
          <p:nvPr/>
        </p:nvSpPr>
        <p:spPr>
          <a:xfrm>
            <a:off x="374400" y="2125800"/>
            <a:ext cx="8382240" cy="28335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1. </a:t>
            </a:r>
            <a:r>
              <a:rPr b="0" lang="en-US" sz="1800" spc="-1" strike="noStrike">
                <a:solidFill>
                  <a:srgbClr val="0000ff"/>
                </a:solidFill>
                <a:latin typeface="Courier Regular"/>
                <a:ea typeface="Courier New"/>
              </a:rPr>
              <a:t>void</a:t>
            </a:r>
            <a:r>
              <a:rPr b="0" lang="en-US" sz="1800" spc="-1" strike="noStrike">
                <a:solidFill>
                  <a:srgbClr val="000000"/>
                </a:solidFill>
                <a:latin typeface="Courier Regular"/>
                <a:ea typeface="Courier New"/>
              </a:rPr>
              <a:t> bubbleSort(</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a){        </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2.   </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n = a.length;</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3.   </a:t>
            </a:r>
            <a:r>
              <a:rPr b="0" lang="en-US" sz="1800" spc="-1" strike="noStrike">
                <a:solidFill>
                  <a:srgbClr val="0000ff"/>
                </a:solidFill>
                <a:latin typeface="Courier Regular"/>
                <a:ea typeface="Courier New"/>
              </a:rPr>
              <a:t>for</a:t>
            </a: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i = 0; i &lt; n-1; i++)</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4.     </a:t>
            </a:r>
            <a:r>
              <a:rPr b="0" lang="en-US" sz="1800" spc="-1" strike="noStrike">
                <a:solidFill>
                  <a:srgbClr val="0000ff"/>
                </a:solidFill>
                <a:latin typeface="Courier Regular"/>
                <a:ea typeface="Courier New"/>
              </a:rPr>
              <a:t>for</a:t>
            </a: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j = n-1; j &gt; i; j--)                  </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5.       </a:t>
            </a:r>
            <a:r>
              <a:rPr b="0" lang="en-US" sz="1800" spc="-1" strike="noStrike">
                <a:solidFill>
                  <a:srgbClr val="0000ff"/>
                </a:solidFill>
                <a:latin typeface="Courier Regular"/>
                <a:ea typeface="Courier New"/>
              </a:rPr>
              <a:t>if</a:t>
            </a:r>
            <a:r>
              <a:rPr b="0" lang="en-US" sz="1800" spc="-1" strike="noStrike">
                <a:solidFill>
                  <a:srgbClr val="000000"/>
                </a:solidFill>
                <a:latin typeface="Courier Regular"/>
                <a:ea typeface="Courier New"/>
              </a:rPr>
              <a:t> (a[j] &lt; a[j-1]){   // must swap a[j] and a[j-1]</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6.         </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tmp = a[j]; </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7.         a[j] = a[j-1];</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8.         a[j-1] = tmp;</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9.       }</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10. }</a:t>
            </a:r>
            <a:endParaRPr b="0" lang="en-US" sz="1800" spc="-1" strike="noStrike">
              <a:latin typeface="Arial"/>
            </a:endParaRPr>
          </a:p>
        </p:txBody>
      </p:sp>
      <p:pic>
        <p:nvPicPr>
          <p:cNvPr id="366" name="Picture 3" descr=""/>
          <p:cNvPicPr/>
          <p:nvPr/>
        </p:nvPicPr>
        <p:blipFill>
          <a:blip r:embed="rId1"/>
          <a:stretch/>
        </p:blipFill>
        <p:spPr>
          <a:xfrm>
            <a:off x="1102320" y="4624200"/>
            <a:ext cx="6926760" cy="1799640"/>
          </a:xfrm>
          <a:prstGeom prst="rect">
            <a:avLst/>
          </a:prstGeom>
          <a:ln>
            <a:noFill/>
          </a:ln>
        </p:spPr>
      </p:pic>
    </p:spTree>
  </p:cSld>
  <p:timing>
    <p:tnLst>
      <p:par>
        <p:cTn id="535" dur="indefinite" restart="never" nodeType="tmRoot">
          <p:childTnLst>
            <p:seq>
              <p:cTn id="536" dur="indefinite" nodeType="mainSeq">
                <p:childTnLst>
                  <p:par>
                    <p:cTn id="537" fill="hold">
                      <p:stCondLst>
                        <p:cond delay="indefinite"/>
                      </p:stCondLst>
                      <p:childTnLst>
                        <p:par>
                          <p:cTn id="538" fill="hold">
                            <p:stCondLst>
                              <p:cond delay="0"/>
                            </p:stCondLst>
                            <p:childTnLst>
                              <p:par>
                                <p:cTn id="539" nodeType="clickEffect" fill="hold" presetClass="entr" presetID="9">
                                  <p:stCondLst>
                                    <p:cond delay="0"/>
                                  </p:stCondLst>
                                  <p:childTnLst>
                                    <p:set>
                                      <p:cBhvr>
                                        <p:cTn id="540" dur="1" fill="hold">
                                          <p:stCondLst>
                                            <p:cond delay="0"/>
                                          </p:stCondLst>
                                        </p:cTn>
                                        <p:tgtEl>
                                          <p:spTgt spid="365"/>
                                        </p:tgtEl>
                                        <p:attrNameLst>
                                          <p:attrName>style.visibility</p:attrName>
                                        </p:attrNameLst>
                                      </p:cBhvr>
                                      <p:to>
                                        <p:strVal val="visible"/>
                                      </p:to>
                                    </p:set>
                                    <p:animEffect filter="dissolve" transition="in">
                                      <p:cBhvr additive="repl">
                                        <p:cTn id="541" dur="500"/>
                                        <p:tgtEl>
                                          <p:spTgt spid="365"/>
                                        </p:tgtEl>
                                      </p:cBhvr>
                                    </p:animEffect>
                                  </p:childTnLst>
                                </p:cTn>
                              </p:par>
                            </p:childTnLst>
                          </p:cTn>
                        </p:par>
                      </p:childTnLst>
                    </p:cTn>
                  </p:par>
                  <p:par>
                    <p:cTn id="542" fill="hold">
                      <p:stCondLst>
                        <p:cond delay="indefinite"/>
                      </p:stCondLst>
                      <p:childTnLst>
                        <p:par>
                          <p:cTn id="543" fill="hold">
                            <p:stCondLst>
                              <p:cond delay="0"/>
                            </p:stCondLst>
                            <p:childTnLst>
                              <p:par>
                                <p:cTn id="544" nodeType="clickEffect" fill="hold" presetClass="entr" presetID="9">
                                  <p:stCondLst>
                                    <p:cond delay="0"/>
                                  </p:stCondLst>
                                  <p:childTnLst>
                                    <p:set>
                                      <p:cBhvr>
                                        <p:cTn id="545" dur="1" fill="hold">
                                          <p:stCondLst>
                                            <p:cond delay="0"/>
                                          </p:stCondLst>
                                        </p:cTn>
                                        <p:tgtEl>
                                          <p:spTgt spid="366"/>
                                        </p:tgtEl>
                                        <p:attrNameLst>
                                          <p:attrName>style.visibility</p:attrName>
                                        </p:attrNameLst>
                                      </p:cBhvr>
                                      <p:to>
                                        <p:strVal val="visible"/>
                                      </p:to>
                                    </p:set>
                                    <p:animEffect filter="dissolve" transition="in">
                                      <p:cBhvr additive="repl">
                                        <p:cTn id="546" dur="500"/>
                                        <p:tgtEl>
                                          <p:spTgt spid="3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TextShape 1"/>
          <p:cNvSpPr txBox="1"/>
          <p:nvPr/>
        </p:nvSpPr>
        <p:spPr>
          <a:xfrm>
            <a:off x="188640" y="-160200"/>
            <a:ext cx="8797320" cy="1142640"/>
          </a:xfrm>
          <a:prstGeom prst="rect">
            <a:avLst/>
          </a:prstGeom>
          <a:noFill/>
          <a:ln>
            <a:noFill/>
          </a:ln>
        </p:spPr>
        <p:txBody>
          <a:bodyPr anchor="ctr">
            <a:normAutofit/>
          </a:bodyPr>
          <a:p>
            <a:pPr algn="ctr">
              <a:lnSpc>
                <a:spcPct val="100000"/>
              </a:lnSpc>
            </a:pPr>
            <a:r>
              <a:rPr b="0" lang="en-US" sz="4400" spc="-1" strike="noStrike">
                <a:solidFill>
                  <a:srgbClr val="ffffff"/>
                </a:solidFill>
                <a:latin typeface="Calibri"/>
                <a:ea typeface="Calibri"/>
              </a:rPr>
              <a:t>Bubble sort example (1/2)</a:t>
            </a:r>
            <a:endParaRPr b="0" lang="en-US" sz="4400" spc="-1" strike="noStrike">
              <a:solidFill>
                <a:srgbClr val="000000"/>
              </a:solidFill>
              <a:latin typeface="Calibri"/>
            </a:endParaRPr>
          </a:p>
        </p:txBody>
      </p:sp>
      <p:sp>
        <p:nvSpPr>
          <p:cNvPr id="368" name="CustomShape 2"/>
          <p:cNvSpPr/>
          <p:nvPr/>
        </p:nvSpPr>
        <p:spPr>
          <a:xfrm>
            <a:off x="116280" y="982800"/>
            <a:ext cx="8898840" cy="1876320"/>
          </a:xfrm>
          <a:prstGeom prst="rect">
            <a:avLst/>
          </a:prstGeom>
          <a:noFill/>
          <a:ln>
            <a:noFill/>
          </a:ln>
        </p:spPr>
        <p:style>
          <a:lnRef idx="0"/>
          <a:fillRef idx="0"/>
          <a:effectRef idx="0"/>
          <a:fontRef idx="minor"/>
        </p:style>
      </p:sp>
      <p:pic>
        <p:nvPicPr>
          <p:cNvPr id="369" name="Picture 4" descr=""/>
          <p:cNvPicPr/>
          <p:nvPr/>
        </p:nvPicPr>
        <p:blipFill>
          <a:blip r:embed="rId1"/>
          <a:stretch/>
        </p:blipFill>
        <p:spPr>
          <a:xfrm>
            <a:off x="1509840" y="2990880"/>
            <a:ext cx="5770080" cy="1445400"/>
          </a:xfrm>
          <a:prstGeom prst="rect">
            <a:avLst/>
          </a:prstGeom>
          <a:ln>
            <a:noFill/>
          </a:ln>
        </p:spPr>
      </p:pic>
      <p:pic>
        <p:nvPicPr>
          <p:cNvPr id="370" name="Picture 5" descr=""/>
          <p:cNvPicPr/>
          <p:nvPr/>
        </p:nvPicPr>
        <p:blipFill>
          <a:blip r:embed="rId2"/>
          <a:stretch/>
        </p:blipFill>
        <p:spPr>
          <a:xfrm>
            <a:off x="1509840" y="4421880"/>
            <a:ext cx="5770080" cy="2258640"/>
          </a:xfrm>
          <a:prstGeom prst="rect">
            <a:avLst/>
          </a:prstGeom>
          <a:ln>
            <a:noFill/>
          </a:ln>
        </p:spPr>
      </p:pic>
      <p:sp>
        <p:nvSpPr>
          <p:cNvPr id="371" name="CustomShape 3"/>
          <p:cNvSpPr/>
          <p:nvPr/>
        </p:nvSpPr>
        <p:spPr>
          <a:xfrm>
            <a:off x="473400" y="948960"/>
            <a:ext cx="8408520" cy="252396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latin typeface="Courier Regular"/>
                <a:ea typeface="Courier New"/>
              </a:rPr>
              <a:t> </a:t>
            </a:r>
            <a:r>
              <a:rPr b="0" lang="en-US" sz="1600" spc="-1" strike="noStrike">
                <a:solidFill>
                  <a:srgbClr val="000000"/>
                </a:solidFill>
                <a:latin typeface="Courier Regular"/>
                <a:ea typeface="Courier New"/>
              </a:rPr>
              <a:t>1. </a:t>
            </a:r>
            <a:r>
              <a:rPr b="0" lang="en-US" sz="1600" spc="-1" strike="noStrike">
                <a:solidFill>
                  <a:srgbClr val="0000ff"/>
                </a:solidFill>
                <a:latin typeface="Courier Regular"/>
                <a:ea typeface="Courier New"/>
              </a:rPr>
              <a:t>void</a:t>
            </a:r>
            <a:r>
              <a:rPr b="0" lang="en-US" sz="1600" spc="-1" strike="noStrike">
                <a:solidFill>
                  <a:srgbClr val="000000"/>
                </a:solidFill>
                <a:latin typeface="Courier Regular"/>
                <a:ea typeface="Courier New"/>
              </a:rPr>
              <a:t> bubbleSort(</a:t>
            </a:r>
            <a:r>
              <a:rPr b="0" lang="en-US" sz="1600" spc="-1" strike="noStrike">
                <a:solidFill>
                  <a:srgbClr val="00b050"/>
                </a:solidFill>
                <a:latin typeface="Courier Regular"/>
                <a:ea typeface="Courier New"/>
              </a:rPr>
              <a:t>int</a:t>
            </a:r>
            <a:r>
              <a:rPr b="0" lang="en-US" sz="1600" spc="-1" strike="noStrike">
                <a:solidFill>
                  <a:srgbClr val="000000"/>
                </a:solidFill>
                <a:latin typeface="Courier Regular"/>
                <a:ea typeface="Courier New"/>
              </a:rPr>
              <a:t>[] a){        </a:t>
            </a:r>
            <a:endParaRPr b="0" lang="en-US" sz="1600" spc="-1" strike="noStrike">
              <a:latin typeface="Arial"/>
            </a:endParaRPr>
          </a:p>
          <a:p>
            <a:pPr>
              <a:lnSpc>
                <a:spcPct val="100000"/>
              </a:lnSpc>
            </a:pPr>
            <a:r>
              <a:rPr b="0" lang="en-US" sz="1600" spc="-1" strike="noStrike">
                <a:solidFill>
                  <a:srgbClr val="000000"/>
                </a:solidFill>
                <a:latin typeface="Courier Regular"/>
                <a:ea typeface="Courier New"/>
              </a:rPr>
              <a:t> </a:t>
            </a:r>
            <a:r>
              <a:rPr b="0" lang="en-US" sz="1600" spc="-1" strike="noStrike">
                <a:solidFill>
                  <a:srgbClr val="000000"/>
                </a:solidFill>
                <a:latin typeface="Courier Regular"/>
                <a:ea typeface="Courier New"/>
              </a:rPr>
              <a:t>2.   </a:t>
            </a:r>
            <a:r>
              <a:rPr b="0" lang="en-US" sz="1600" spc="-1" strike="noStrike">
                <a:solidFill>
                  <a:srgbClr val="00b050"/>
                </a:solidFill>
                <a:latin typeface="Courier Regular"/>
                <a:ea typeface="Courier New"/>
              </a:rPr>
              <a:t>int</a:t>
            </a:r>
            <a:r>
              <a:rPr b="0" lang="en-US" sz="1600" spc="-1" strike="noStrike">
                <a:solidFill>
                  <a:srgbClr val="000000"/>
                </a:solidFill>
                <a:latin typeface="Courier Regular"/>
                <a:ea typeface="Courier New"/>
              </a:rPr>
              <a:t> n = a.length;</a:t>
            </a:r>
            <a:endParaRPr b="0" lang="en-US" sz="1600" spc="-1" strike="noStrike">
              <a:latin typeface="Arial"/>
            </a:endParaRPr>
          </a:p>
          <a:p>
            <a:pPr>
              <a:lnSpc>
                <a:spcPct val="100000"/>
              </a:lnSpc>
            </a:pPr>
            <a:r>
              <a:rPr b="0" lang="en-US" sz="1600" spc="-1" strike="noStrike">
                <a:solidFill>
                  <a:srgbClr val="000000"/>
                </a:solidFill>
                <a:latin typeface="Courier Regular"/>
                <a:ea typeface="Courier New"/>
              </a:rPr>
              <a:t> </a:t>
            </a:r>
            <a:r>
              <a:rPr b="0" lang="en-US" sz="1600" spc="-1" strike="noStrike">
                <a:solidFill>
                  <a:srgbClr val="000000"/>
                </a:solidFill>
                <a:latin typeface="Courier Regular"/>
                <a:ea typeface="Courier New"/>
              </a:rPr>
              <a:t>3.   </a:t>
            </a:r>
            <a:r>
              <a:rPr b="0" lang="en-US" sz="1600" spc="-1" strike="noStrike">
                <a:solidFill>
                  <a:srgbClr val="0000ff"/>
                </a:solidFill>
                <a:latin typeface="Courier Regular"/>
                <a:ea typeface="Courier New"/>
              </a:rPr>
              <a:t>for</a:t>
            </a:r>
            <a:r>
              <a:rPr b="0" lang="en-US" sz="1600" spc="-1" strike="noStrike">
                <a:solidFill>
                  <a:srgbClr val="000000"/>
                </a:solidFill>
                <a:latin typeface="Courier Regular"/>
                <a:ea typeface="Courier New"/>
              </a:rPr>
              <a:t> (</a:t>
            </a:r>
            <a:r>
              <a:rPr b="0" lang="en-US" sz="1600" spc="-1" strike="noStrike">
                <a:solidFill>
                  <a:srgbClr val="00b050"/>
                </a:solidFill>
                <a:latin typeface="Courier Regular"/>
                <a:ea typeface="Courier New"/>
              </a:rPr>
              <a:t>int</a:t>
            </a:r>
            <a:r>
              <a:rPr b="0" lang="en-US" sz="1600" spc="-1" strike="noStrike">
                <a:solidFill>
                  <a:srgbClr val="000000"/>
                </a:solidFill>
                <a:latin typeface="Courier Regular"/>
                <a:ea typeface="Courier New"/>
              </a:rPr>
              <a:t> i = 0; i &lt; n-1; i++)</a:t>
            </a:r>
            <a:endParaRPr b="0" lang="en-US" sz="1600" spc="-1" strike="noStrike">
              <a:latin typeface="Arial"/>
            </a:endParaRPr>
          </a:p>
          <a:p>
            <a:pPr>
              <a:lnSpc>
                <a:spcPct val="100000"/>
              </a:lnSpc>
            </a:pPr>
            <a:r>
              <a:rPr b="0" lang="en-US" sz="1600" spc="-1" strike="noStrike">
                <a:solidFill>
                  <a:srgbClr val="000000"/>
                </a:solidFill>
                <a:latin typeface="Courier Regular"/>
                <a:ea typeface="Courier New"/>
              </a:rPr>
              <a:t> </a:t>
            </a:r>
            <a:r>
              <a:rPr b="0" lang="en-US" sz="1600" spc="-1" strike="noStrike">
                <a:solidFill>
                  <a:srgbClr val="000000"/>
                </a:solidFill>
                <a:latin typeface="Courier Regular"/>
                <a:ea typeface="Courier New"/>
              </a:rPr>
              <a:t>4.     </a:t>
            </a:r>
            <a:r>
              <a:rPr b="0" lang="en-US" sz="1600" spc="-1" strike="noStrike">
                <a:solidFill>
                  <a:srgbClr val="0000ff"/>
                </a:solidFill>
                <a:latin typeface="Courier Regular"/>
                <a:ea typeface="Courier New"/>
              </a:rPr>
              <a:t>for</a:t>
            </a:r>
            <a:r>
              <a:rPr b="0" lang="en-US" sz="1600" spc="-1" strike="noStrike">
                <a:solidFill>
                  <a:srgbClr val="000000"/>
                </a:solidFill>
                <a:latin typeface="Courier Regular"/>
                <a:ea typeface="Courier New"/>
              </a:rPr>
              <a:t> (</a:t>
            </a:r>
            <a:r>
              <a:rPr b="0" lang="en-US" sz="1600" spc="-1" strike="noStrike">
                <a:solidFill>
                  <a:srgbClr val="00b050"/>
                </a:solidFill>
                <a:latin typeface="Courier Regular"/>
                <a:ea typeface="Courier New"/>
              </a:rPr>
              <a:t>int</a:t>
            </a:r>
            <a:r>
              <a:rPr b="0" lang="en-US" sz="1600" spc="-1" strike="noStrike">
                <a:solidFill>
                  <a:srgbClr val="000000"/>
                </a:solidFill>
                <a:latin typeface="Courier Regular"/>
                <a:ea typeface="Courier New"/>
              </a:rPr>
              <a:t> j = n-1; j &gt; i; j--)                  </a:t>
            </a:r>
            <a:endParaRPr b="0" lang="en-US" sz="1600" spc="-1" strike="noStrike">
              <a:latin typeface="Arial"/>
            </a:endParaRPr>
          </a:p>
          <a:p>
            <a:pPr>
              <a:lnSpc>
                <a:spcPct val="100000"/>
              </a:lnSpc>
            </a:pPr>
            <a:r>
              <a:rPr b="0" lang="en-US" sz="1600" spc="-1" strike="noStrike">
                <a:solidFill>
                  <a:srgbClr val="000000"/>
                </a:solidFill>
                <a:latin typeface="Courier Regular"/>
                <a:ea typeface="Courier New"/>
              </a:rPr>
              <a:t> </a:t>
            </a:r>
            <a:r>
              <a:rPr b="0" lang="en-US" sz="1600" spc="-1" strike="noStrike">
                <a:solidFill>
                  <a:srgbClr val="000000"/>
                </a:solidFill>
                <a:latin typeface="Courier Regular"/>
                <a:ea typeface="Courier New"/>
              </a:rPr>
              <a:t>5.       </a:t>
            </a:r>
            <a:r>
              <a:rPr b="0" lang="en-US" sz="1600" spc="-1" strike="noStrike">
                <a:solidFill>
                  <a:srgbClr val="0000ff"/>
                </a:solidFill>
                <a:latin typeface="Courier Regular"/>
                <a:ea typeface="Courier New"/>
              </a:rPr>
              <a:t>if</a:t>
            </a:r>
            <a:r>
              <a:rPr b="0" lang="en-US" sz="1600" spc="-1" strike="noStrike">
                <a:solidFill>
                  <a:srgbClr val="000000"/>
                </a:solidFill>
                <a:latin typeface="Courier Regular"/>
                <a:ea typeface="Courier New"/>
              </a:rPr>
              <a:t> (a[j] &lt; a[j-1]){   // must swap a[j] and a[j-1]</a:t>
            </a:r>
            <a:endParaRPr b="0" lang="en-US" sz="1600" spc="-1" strike="noStrike">
              <a:latin typeface="Arial"/>
            </a:endParaRPr>
          </a:p>
          <a:p>
            <a:pPr>
              <a:lnSpc>
                <a:spcPct val="100000"/>
              </a:lnSpc>
            </a:pPr>
            <a:r>
              <a:rPr b="0" lang="en-US" sz="1600" spc="-1" strike="noStrike">
                <a:solidFill>
                  <a:srgbClr val="000000"/>
                </a:solidFill>
                <a:latin typeface="Courier Regular"/>
                <a:ea typeface="Courier New"/>
              </a:rPr>
              <a:t> </a:t>
            </a:r>
            <a:r>
              <a:rPr b="0" lang="en-US" sz="1600" spc="-1" strike="noStrike">
                <a:solidFill>
                  <a:srgbClr val="000000"/>
                </a:solidFill>
                <a:latin typeface="Courier Regular"/>
                <a:ea typeface="Courier New"/>
              </a:rPr>
              <a:t>6.         </a:t>
            </a:r>
            <a:r>
              <a:rPr b="0" lang="en-US" sz="1600" spc="-1" strike="noStrike">
                <a:solidFill>
                  <a:srgbClr val="00b050"/>
                </a:solidFill>
                <a:latin typeface="Courier Regular"/>
                <a:ea typeface="Courier New"/>
              </a:rPr>
              <a:t>int</a:t>
            </a:r>
            <a:r>
              <a:rPr b="0" lang="en-US" sz="1600" spc="-1" strike="noStrike">
                <a:solidFill>
                  <a:srgbClr val="000000"/>
                </a:solidFill>
                <a:latin typeface="Courier Regular"/>
                <a:ea typeface="Courier New"/>
              </a:rPr>
              <a:t> tmp = a[j]; </a:t>
            </a:r>
            <a:endParaRPr b="0" lang="en-US" sz="1600" spc="-1" strike="noStrike">
              <a:latin typeface="Arial"/>
            </a:endParaRPr>
          </a:p>
          <a:p>
            <a:pPr>
              <a:lnSpc>
                <a:spcPct val="100000"/>
              </a:lnSpc>
            </a:pPr>
            <a:r>
              <a:rPr b="0" lang="en-US" sz="1600" spc="-1" strike="noStrike">
                <a:solidFill>
                  <a:srgbClr val="000000"/>
                </a:solidFill>
                <a:latin typeface="Courier Regular"/>
                <a:ea typeface="Courier New"/>
              </a:rPr>
              <a:t> </a:t>
            </a:r>
            <a:r>
              <a:rPr b="0" lang="en-US" sz="1600" spc="-1" strike="noStrike">
                <a:solidFill>
                  <a:srgbClr val="000000"/>
                </a:solidFill>
                <a:latin typeface="Courier Regular"/>
                <a:ea typeface="Courier New"/>
              </a:rPr>
              <a:t>7.         a[j] = a[j-1];</a:t>
            </a:r>
            <a:endParaRPr b="0" lang="en-US" sz="1600" spc="-1" strike="noStrike">
              <a:latin typeface="Arial"/>
            </a:endParaRPr>
          </a:p>
          <a:p>
            <a:pPr>
              <a:lnSpc>
                <a:spcPct val="100000"/>
              </a:lnSpc>
            </a:pPr>
            <a:r>
              <a:rPr b="0" lang="en-US" sz="1600" spc="-1" strike="noStrike">
                <a:solidFill>
                  <a:srgbClr val="000000"/>
                </a:solidFill>
                <a:latin typeface="Courier Regular"/>
                <a:ea typeface="Courier New"/>
              </a:rPr>
              <a:t> </a:t>
            </a:r>
            <a:r>
              <a:rPr b="0" lang="en-US" sz="1600" spc="-1" strike="noStrike">
                <a:solidFill>
                  <a:srgbClr val="000000"/>
                </a:solidFill>
                <a:latin typeface="Courier Regular"/>
                <a:ea typeface="Courier New"/>
              </a:rPr>
              <a:t>8.         a[j-1] = tmp;</a:t>
            </a:r>
            <a:endParaRPr b="0" lang="en-US" sz="1600" spc="-1" strike="noStrike">
              <a:latin typeface="Arial"/>
            </a:endParaRPr>
          </a:p>
          <a:p>
            <a:pPr>
              <a:lnSpc>
                <a:spcPct val="100000"/>
              </a:lnSpc>
            </a:pPr>
            <a:r>
              <a:rPr b="0" lang="en-US" sz="1600" spc="-1" strike="noStrike">
                <a:solidFill>
                  <a:srgbClr val="000000"/>
                </a:solidFill>
                <a:latin typeface="Courier Regular"/>
                <a:ea typeface="Courier New"/>
              </a:rPr>
              <a:t> </a:t>
            </a:r>
            <a:r>
              <a:rPr b="0" lang="en-US" sz="1600" spc="-1" strike="noStrike">
                <a:solidFill>
                  <a:srgbClr val="000000"/>
                </a:solidFill>
                <a:latin typeface="Courier Regular"/>
                <a:ea typeface="Courier New"/>
              </a:rPr>
              <a:t>9.       }</a:t>
            </a:r>
            <a:endParaRPr b="0" lang="en-US" sz="1600" spc="-1" strike="noStrike">
              <a:latin typeface="Arial"/>
            </a:endParaRPr>
          </a:p>
          <a:p>
            <a:pPr>
              <a:lnSpc>
                <a:spcPct val="100000"/>
              </a:lnSpc>
            </a:pPr>
            <a:r>
              <a:rPr b="0" lang="en-US" sz="1600" spc="-1" strike="noStrike">
                <a:solidFill>
                  <a:srgbClr val="000000"/>
                </a:solidFill>
                <a:latin typeface="Courier Regular"/>
                <a:ea typeface="Courier New"/>
              </a:rPr>
              <a:t>10. }</a:t>
            </a:r>
            <a:endParaRPr b="0" lang="en-US" sz="1600" spc="-1" strike="noStrike">
              <a:latin typeface="Arial"/>
            </a:endParaRPr>
          </a:p>
        </p:txBody>
      </p:sp>
    </p:spTree>
  </p:cSld>
  <p:timing>
    <p:tnLst>
      <p:par>
        <p:cTn id="547" dur="indefinite" restart="never" nodeType="tmRoot">
          <p:childTnLst>
            <p:seq>
              <p:cTn id="548" dur="indefinite" nodeType="mainSeq">
                <p:childTnLst>
                  <p:par>
                    <p:cTn id="549" fill="hold">
                      <p:stCondLst>
                        <p:cond delay="indefinite"/>
                      </p:stCondLst>
                      <p:childTnLst>
                        <p:par>
                          <p:cTn id="550" fill="hold">
                            <p:stCondLst>
                              <p:cond delay="0"/>
                            </p:stCondLst>
                            <p:childTnLst>
                              <p:par>
                                <p:cTn id="551" nodeType="clickEffect" fill="hold" presetClass="entr" presetID="9">
                                  <p:stCondLst>
                                    <p:cond delay="0"/>
                                  </p:stCondLst>
                                  <p:childTnLst>
                                    <p:set>
                                      <p:cBhvr>
                                        <p:cTn id="552" dur="1" fill="hold">
                                          <p:stCondLst>
                                            <p:cond delay="0"/>
                                          </p:stCondLst>
                                        </p:cTn>
                                        <p:tgtEl>
                                          <p:spTgt spid="370"/>
                                        </p:tgtEl>
                                        <p:attrNameLst>
                                          <p:attrName>style.visibility</p:attrName>
                                        </p:attrNameLst>
                                      </p:cBhvr>
                                      <p:to>
                                        <p:strVal val="visible"/>
                                      </p:to>
                                    </p:set>
                                    <p:animEffect filter="dissolve" transition="in">
                                      <p:cBhvr additive="repl">
                                        <p:cTn id="553" dur="500"/>
                                        <p:tgtEl>
                                          <p:spTgt spid="3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72" name="Picture 6" descr=""/>
          <p:cNvPicPr/>
          <p:nvPr/>
        </p:nvPicPr>
        <p:blipFill>
          <a:blip r:embed="rId1"/>
          <a:stretch/>
        </p:blipFill>
        <p:spPr>
          <a:xfrm>
            <a:off x="1049040" y="5110560"/>
            <a:ext cx="7076520" cy="1328040"/>
          </a:xfrm>
          <a:prstGeom prst="rect">
            <a:avLst/>
          </a:prstGeom>
          <a:ln>
            <a:noFill/>
          </a:ln>
        </p:spPr>
      </p:pic>
      <p:sp>
        <p:nvSpPr>
          <p:cNvPr id="373" name="TextShape 1"/>
          <p:cNvSpPr txBox="1"/>
          <p:nvPr/>
        </p:nvSpPr>
        <p:spPr>
          <a:xfrm>
            <a:off x="188640" y="-160200"/>
            <a:ext cx="8797320" cy="1142640"/>
          </a:xfrm>
          <a:prstGeom prst="rect">
            <a:avLst/>
          </a:prstGeom>
          <a:noFill/>
          <a:ln>
            <a:noFill/>
          </a:ln>
        </p:spPr>
        <p:txBody>
          <a:bodyPr anchor="ctr">
            <a:normAutofit/>
          </a:bodyPr>
          <a:p>
            <a:pPr algn="ctr">
              <a:lnSpc>
                <a:spcPct val="100000"/>
              </a:lnSpc>
            </a:pPr>
            <a:r>
              <a:rPr b="0" lang="en-US" sz="4400" spc="-1" strike="noStrike">
                <a:solidFill>
                  <a:srgbClr val="ffffff"/>
                </a:solidFill>
                <a:latin typeface="Calibri"/>
                <a:ea typeface="Calibri"/>
              </a:rPr>
              <a:t>Bubble sort example (2/2)</a:t>
            </a:r>
            <a:endParaRPr b="0" lang="en-US" sz="4400" spc="-1" strike="noStrike">
              <a:solidFill>
                <a:srgbClr val="000000"/>
              </a:solidFill>
              <a:latin typeface="Calibri"/>
            </a:endParaRPr>
          </a:p>
        </p:txBody>
      </p:sp>
      <p:sp>
        <p:nvSpPr>
          <p:cNvPr id="374" name="CustomShape 2"/>
          <p:cNvSpPr/>
          <p:nvPr/>
        </p:nvSpPr>
        <p:spPr>
          <a:xfrm>
            <a:off x="116280" y="982800"/>
            <a:ext cx="8898840" cy="1876320"/>
          </a:xfrm>
          <a:prstGeom prst="rect">
            <a:avLst/>
          </a:prstGeom>
          <a:noFill/>
          <a:ln>
            <a:noFill/>
          </a:ln>
        </p:spPr>
        <p:style>
          <a:lnRef idx="0"/>
          <a:fillRef idx="0"/>
          <a:effectRef idx="0"/>
          <a:fontRef idx="minor"/>
        </p:style>
      </p:sp>
      <p:pic>
        <p:nvPicPr>
          <p:cNvPr id="375" name="Picture 3" descr=""/>
          <p:cNvPicPr/>
          <p:nvPr/>
        </p:nvPicPr>
        <p:blipFill>
          <a:blip r:embed="rId2"/>
          <a:stretch/>
        </p:blipFill>
        <p:spPr>
          <a:xfrm>
            <a:off x="1067760" y="3503520"/>
            <a:ext cx="7039080" cy="1320840"/>
          </a:xfrm>
          <a:prstGeom prst="rect">
            <a:avLst/>
          </a:prstGeom>
          <a:ln>
            <a:noFill/>
          </a:ln>
        </p:spPr>
      </p:pic>
      <p:sp>
        <p:nvSpPr>
          <p:cNvPr id="376" name="CustomShape 3"/>
          <p:cNvSpPr/>
          <p:nvPr/>
        </p:nvSpPr>
        <p:spPr>
          <a:xfrm>
            <a:off x="473400" y="948960"/>
            <a:ext cx="8408520" cy="252396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latin typeface="Courier Regular"/>
                <a:ea typeface="Courier New"/>
              </a:rPr>
              <a:t> </a:t>
            </a:r>
            <a:r>
              <a:rPr b="0" lang="en-US" sz="1600" spc="-1" strike="noStrike">
                <a:solidFill>
                  <a:srgbClr val="000000"/>
                </a:solidFill>
                <a:latin typeface="Courier Regular"/>
                <a:ea typeface="Courier New"/>
              </a:rPr>
              <a:t>1. </a:t>
            </a:r>
            <a:r>
              <a:rPr b="0" lang="en-US" sz="1600" spc="-1" strike="noStrike">
                <a:solidFill>
                  <a:srgbClr val="0000ff"/>
                </a:solidFill>
                <a:latin typeface="Courier Regular"/>
                <a:ea typeface="Courier New"/>
              </a:rPr>
              <a:t>void</a:t>
            </a:r>
            <a:r>
              <a:rPr b="0" lang="en-US" sz="1600" spc="-1" strike="noStrike">
                <a:solidFill>
                  <a:srgbClr val="000000"/>
                </a:solidFill>
                <a:latin typeface="Courier Regular"/>
                <a:ea typeface="Courier New"/>
              </a:rPr>
              <a:t> bubbleSort(</a:t>
            </a:r>
            <a:r>
              <a:rPr b="0" lang="en-US" sz="1600" spc="-1" strike="noStrike">
                <a:solidFill>
                  <a:srgbClr val="00b050"/>
                </a:solidFill>
                <a:latin typeface="Courier Regular"/>
                <a:ea typeface="Courier New"/>
              </a:rPr>
              <a:t>int</a:t>
            </a:r>
            <a:r>
              <a:rPr b="0" lang="en-US" sz="1600" spc="-1" strike="noStrike">
                <a:solidFill>
                  <a:srgbClr val="000000"/>
                </a:solidFill>
                <a:latin typeface="Courier Regular"/>
                <a:ea typeface="Courier New"/>
              </a:rPr>
              <a:t>[] a){        </a:t>
            </a:r>
            <a:endParaRPr b="0" lang="en-US" sz="1600" spc="-1" strike="noStrike">
              <a:latin typeface="Arial"/>
            </a:endParaRPr>
          </a:p>
          <a:p>
            <a:pPr>
              <a:lnSpc>
                <a:spcPct val="100000"/>
              </a:lnSpc>
            </a:pPr>
            <a:r>
              <a:rPr b="0" lang="en-US" sz="1600" spc="-1" strike="noStrike">
                <a:solidFill>
                  <a:srgbClr val="000000"/>
                </a:solidFill>
                <a:latin typeface="Courier Regular"/>
                <a:ea typeface="Courier New"/>
              </a:rPr>
              <a:t> </a:t>
            </a:r>
            <a:r>
              <a:rPr b="0" lang="en-US" sz="1600" spc="-1" strike="noStrike">
                <a:solidFill>
                  <a:srgbClr val="000000"/>
                </a:solidFill>
                <a:latin typeface="Courier Regular"/>
                <a:ea typeface="Courier New"/>
              </a:rPr>
              <a:t>2.   </a:t>
            </a:r>
            <a:r>
              <a:rPr b="0" lang="en-US" sz="1600" spc="-1" strike="noStrike">
                <a:solidFill>
                  <a:srgbClr val="00b050"/>
                </a:solidFill>
                <a:latin typeface="Courier Regular"/>
                <a:ea typeface="Courier New"/>
              </a:rPr>
              <a:t>int</a:t>
            </a:r>
            <a:r>
              <a:rPr b="0" lang="en-US" sz="1600" spc="-1" strike="noStrike">
                <a:solidFill>
                  <a:srgbClr val="000000"/>
                </a:solidFill>
                <a:latin typeface="Courier Regular"/>
                <a:ea typeface="Courier New"/>
              </a:rPr>
              <a:t> n = a.length;</a:t>
            </a:r>
            <a:endParaRPr b="0" lang="en-US" sz="1600" spc="-1" strike="noStrike">
              <a:latin typeface="Arial"/>
            </a:endParaRPr>
          </a:p>
          <a:p>
            <a:pPr>
              <a:lnSpc>
                <a:spcPct val="100000"/>
              </a:lnSpc>
            </a:pPr>
            <a:r>
              <a:rPr b="0" lang="en-US" sz="1600" spc="-1" strike="noStrike">
                <a:solidFill>
                  <a:srgbClr val="000000"/>
                </a:solidFill>
                <a:latin typeface="Courier Regular"/>
                <a:ea typeface="Courier New"/>
              </a:rPr>
              <a:t> </a:t>
            </a:r>
            <a:r>
              <a:rPr b="0" lang="en-US" sz="1600" spc="-1" strike="noStrike">
                <a:solidFill>
                  <a:srgbClr val="000000"/>
                </a:solidFill>
                <a:latin typeface="Courier Regular"/>
                <a:ea typeface="Courier New"/>
              </a:rPr>
              <a:t>3.   </a:t>
            </a:r>
            <a:r>
              <a:rPr b="0" lang="en-US" sz="1600" spc="-1" strike="noStrike">
                <a:solidFill>
                  <a:srgbClr val="0000ff"/>
                </a:solidFill>
                <a:latin typeface="Courier Regular"/>
                <a:ea typeface="Courier New"/>
              </a:rPr>
              <a:t>for</a:t>
            </a:r>
            <a:r>
              <a:rPr b="0" lang="en-US" sz="1600" spc="-1" strike="noStrike">
                <a:solidFill>
                  <a:srgbClr val="000000"/>
                </a:solidFill>
                <a:latin typeface="Courier Regular"/>
                <a:ea typeface="Courier New"/>
              </a:rPr>
              <a:t> (</a:t>
            </a:r>
            <a:r>
              <a:rPr b="0" lang="en-US" sz="1600" spc="-1" strike="noStrike">
                <a:solidFill>
                  <a:srgbClr val="00b050"/>
                </a:solidFill>
                <a:latin typeface="Courier Regular"/>
                <a:ea typeface="Courier New"/>
              </a:rPr>
              <a:t>int</a:t>
            </a:r>
            <a:r>
              <a:rPr b="0" lang="en-US" sz="1600" spc="-1" strike="noStrike">
                <a:solidFill>
                  <a:srgbClr val="000000"/>
                </a:solidFill>
                <a:latin typeface="Courier Regular"/>
                <a:ea typeface="Courier New"/>
              </a:rPr>
              <a:t> i = 0; i &lt; n-1; i++)</a:t>
            </a:r>
            <a:endParaRPr b="0" lang="en-US" sz="1600" spc="-1" strike="noStrike">
              <a:latin typeface="Arial"/>
            </a:endParaRPr>
          </a:p>
          <a:p>
            <a:pPr>
              <a:lnSpc>
                <a:spcPct val="100000"/>
              </a:lnSpc>
            </a:pPr>
            <a:r>
              <a:rPr b="0" lang="en-US" sz="1600" spc="-1" strike="noStrike">
                <a:solidFill>
                  <a:srgbClr val="000000"/>
                </a:solidFill>
                <a:latin typeface="Courier Regular"/>
                <a:ea typeface="Courier New"/>
              </a:rPr>
              <a:t> </a:t>
            </a:r>
            <a:r>
              <a:rPr b="0" lang="en-US" sz="1600" spc="-1" strike="noStrike">
                <a:solidFill>
                  <a:srgbClr val="000000"/>
                </a:solidFill>
                <a:latin typeface="Courier Regular"/>
                <a:ea typeface="Courier New"/>
              </a:rPr>
              <a:t>4.     </a:t>
            </a:r>
            <a:r>
              <a:rPr b="0" lang="en-US" sz="1600" spc="-1" strike="noStrike">
                <a:solidFill>
                  <a:srgbClr val="0000ff"/>
                </a:solidFill>
                <a:latin typeface="Courier Regular"/>
                <a:ea typeface="Courier New"/>
              </a:rPr>
              <a:t>for</a:t>
            </a:r>
            <a:r>
              <a:rPr b="0" lang="en-US" sz="1600" spc="-1" strike="noStrike">
                <a:solidFill>
                  <a:srgbClr val="000000"/>
                </a:solidFill>
                <a:latin typeface="Courier Regular"/>
                <a:ea typeface="Courier New"/>
              </a:rPr>
              <a:t> (</a:t>
            </a:r>
            <a:r>
              <a:rPr b="0" lang="en-US" sz="1600" spc="-1" strike="noStrike">
                <a:solidFill>
                  <a:srgbClr val="00b050"/>
                </a:solidFill>
                <a:latin typeface="Courier Regular"/>
                <a:ea typeface="Courier New"/>
              </a:rPr>
              <a:t>int</a:t>
            </a:r>
            <a:r>
              <a:rPr b="0" lang="en-US" sz="1600" spc="-1" strike="noStrike">
                <a:solidFill>
                  <a:srgbClr val="000000"/>
                </a:solidFill>
                <a:latin typeface="Courier Regular"/>
                <a:ea typeface="Courier New"/>
              </a:rPr>
              <a:t> j = n-1; j &gt; i; j--)                  </a:t>
            </a:r>
            <a:endParaRPr b="0" lang="en-US" sz="1600" spc="-1" strike="noStrike">
              <a:latin typeface="Arial"/>
            </a:endParaRPr>
          </a:p>
          <a:p>
            <a:pPr>
              <a:lnSpc>
                <a:spcPct val="100000"/>
              </a:lnSpc>
            </a:pPr>
            <a:r>
              <a:rPr b="0" lang="en-US" sz="1600" spc="-1" strike="noStrike">
                <a:solidFill>
                  <a:srgbClr val="000000"/>
                </a:solidFill>
                <a:latin typeface="Courier Regular"/>
                <a:ea typeface="Courier New"/>
              </a:rPr>
              <a:t> </a:t>
            </a:r>
            <a:r>
              <a:rPr b="0" lang="en-US" sz="1600" spc="-1" strike="noStrike">
                <a:solidFill>
                  <a:srgbClr val="000000"/>
                </a:solidFill>
                <a:latin typeface="Courier Regular"/>
                <a:ea typeface="Courier New"/>
              </a:rPr>
              <a:t>5.       </a:t>
            </a:r>
            <a:r>
              <a:rPr b="0" lang="en-US" sz="1600" spc="-1" strike="noStrike">
                <a:solidFill>
                  <a:srgbClr val="0000ff"/>
                </a:solidFill>
                <a:latin typeface="Courier Regular"/>
                <a:ea typeface="Courier New"/>
              </a:rPr>
              <a:t>if</a:t>
            </a:r>
            <a:r>
              <a:rPr b="0" lang="en-US" sz="1600" spc="-1" strike="noStrike">
                <a:solidFill>
                  <a:srgbClr val="000000"/>
                </a:solidFill>
                <a:latin typeface="Courier Regular"/>
                <a:ea typeface="Courier New"/>
              </a:rPr>
              <a:t> (a[j] &lt; a[j-1]){   // must swap a[j] and a[j-1]</a:t>
            </a:r>
            <a:endParaRPr b="0" lang="en-US" sz="1600" spc="-1" strike="noStrike">
              <a:latin typeface="Arial"/>
            </a:endParaRPr>
          </a:p>
          <a:p>
            <a:pPr>
              <a:lnSpc>
                <a:spcPct val="100000"/>
              </a:lnSpc>
            </a:pPr>
            <a:r>
              <a:rPr b="0" lang="en-US" sz="1600" spc="-1" strike="noStrike">
                <a:solidFill>
                  <a:srgbClr val="000000"/>
                </a:solidFill>
                <a:latin typeface="Courier Regular"/>
                <a:ea typeface="Courier New"/>
              </a:rPr>
              <a:t> </a:t>
            </a:r>
            <a:r>
              <a:rPr b="0" lang="en-US" sz="1600" spc="-1" strike="noStrike">
                <a:solidFill>
                  <a:srgbClr val="000000"/>
                </a:solidFill>
                <a:latin typeface="Courier Regular"/>
                <a:ea typeface="Courier New"/>
              </a:rPr>
              <a:t>6.         </a:t>
            </a:r>
            <a:r>
              <a:rPr b="0" lang="en-US" sz="1600" spc="-1" strike="noStrike">
                <a:solidFill>
                  <a:srgbClr val="00b050"/>
                </a:solidFill>
                <a:latin typeface="Courier Regular"/>
                <a:ea typeface="Courier New"/>
              </a:rPr>
              <a:t>int</a:t>
            </a:r>
            <a:r>
              <a:rPr b="0" lang="en-US" sz="1600" spc="-1" strike="noStrike">
                <a:solidFill>
                  <a:srgbClr val="000000"/>
                </a:solidFill>
                <a:latin typeface="Courier Regular"/>
                <a:ea typeface="Courier New"/>
              </a:rPr>
              <a:t> tmp = a[j]; </a:t>
            </a:r>
            <a:endParaRPr b="0" lang="en-US" sz="1600" spc="-1" strike="noStrike">
              <a:latin typeface="Arial"/>
            </a:endParaRPr>
          </a:p>
          <a:p>
            <a:pPr>
              <a:lnSpc>
                <a:spcPct val="100000"/>
              </a:lnSpc>
            </a:pPr>
            <a:r>
              <a:rPr b="0" lang="en-US" sz="1600" spc="-1" strike="noStrike">
                <a:solidFill>
                  <a:srgbClr val="000000"/>
                </a:solidFill>
                <a:latin typeface="Courier Regular"/>
                <a:ea typeface="Courier New"/>
              </a:rPr>
              <a:t> </a:t>
            </a:r>
            <a:r>
              <a:rPr b="0" lang="en-US" sz="1600" spc="-1" strike="noStrike">
                <a:solidFill>
                  <a:srgbClr val="000000"/>
                </a:solidFill>
                <a:latin typeface="Courier Regular"/>
                <a:ea typeface="Courier New"/>
              </a:rPr>
              <a:t>7.         a[j] = a[j-1];</a:t>
            </a:r>
            <a:endParaRPr b="0" lang="en-US" sz="1600" spc="-1" strike="noStrike">
              <a:latin typeface="Arial"/>
            </a:endParaRPr>
          </a:p>
          <a:p>
            <a:pPr>
              <a:lnSpc>
                <a:spcPct val="100000"/>
              </a:lnSpc>
            </a:pPr>
            <a:r>
              <a:rPr b="0" lang="en-US" sz="1600" spc="-1" strike="noStrike">
                <a:solidFill>
                  <a:srgbClr val="000000"/>
                </a:solidFill>
                <a:latin typeface="Courier Regular"/>
                <a:ea typeface="Courier New"/>
              </a:rPr>
              <a:t> </a:t>
            </a:r>
            <a:r>
              <a:rPr b="0" lang="en-US" sz="1600" spc="-1" strike="noStrike">
                <a:solidFill>
                  <a:srgbClr val="000000"/>
                </a:solidFill>
                <a:latin typeface="Courier Regular"/>
                <a:ea typeface="Courier New"/>
              </a:rPr>
              <a:t>8.         a[j-1] = tmp;</a:t>
            </a:r>
            <a:endParaRPr b="0" lang="en-US" sz="1600" spc="-1" strike="noStrike">
              <a:latin typeface="Arial"/>
            </a:endParaRPr>
          </a:p>
          <a:p>
            <a:pPr>
              <a:lnSpc>
                <a:spcPct val="100000"/>
              </a:lnSpc>
            </a:pPr>
            <a:r>
              <a:rPr b="0" lang="en-US" sz="1600" spc="-1" strike="noStrike">
                <a:solidFill>
                  <a:srgbClr val="000000"/>
                </a:solidFill>
                <a:latin typeface="Courier Regular"/>
                <a:ea typeface="Courier New"/>
              </a:rPr>
              <a:t> </a:t>
            </a:r>
            <a:r>
              <a:rPr b="0" lang="en-US" sz="1600" spc="-1" strike="noStrike">
                <a:solidFill>
                  <a:srgbClr val="000000"/>
                </a:solidFill>
                <a:latin typeface="Courier Regular"/>
                <a:ea typeface="Courier New"/>
              </a:rPr>
              <a:t>9.       }</a:t>
            </a:r>
            <a:endParaRPr b="0" lang="en-US" sz="1600" spc="-1" strike="noStrike">
              <a:latin typeface="Arial"/>
            </a:endParaRPr>
          </a:p>
          <a:p>
            <a:pPr>
              <a:lnSpc>
                <a:spcPct val="100000"/>
              </a:lnSpc>
            </a:pPr>
            <a:r>
              <a:rPr b="0" lang="en-US" sz="1600" spc="-1" strike="noStrike">
                <a:solidFill>
                  <a:srgbClr val="000000"/>
                </a:solidFill>
                <a:latin typeface="Courier Regular"/>
                <a:ea typeface="Courier New"/>
              </a:rPr>
              <a:t>10. }</a:t>
            </a:r>
            <a:endParaRPr b="0" lang="en-US" sz="1600" spc="-1" strike="noStrike">
              <a:latin typeface="Arial"/>
            </a:endParaRPr>
          </a:p>
        </p:txBody>
      </p:sp>
      <p:sp>
        <p:nvSpPr>
          <p:cNvPr id="377" name="CustomShape 4"/>
          <p:cNvSpPr/>
          <p:nvPr/>
        </p:nvSpPr>
        <p:spPr>
          <a:xfrm>
            <a:off x="4330080" y="4525920"/>
            <a:ext cx="514800" cy="577800"/>
          </a:xfrm>
          <a:prstGeom prst="rect">
            <a:avLst/>
          </a:prstGeom>
          <a:noFill/>
          <a:ln>
            <a:noFill/>
          </a:ln>
        </p:spPr>
        <p:style>
          <a:lnRef idx="0"/>
          <a:fillRef idx="0"/>
          <a:effectRef idx="0"/>
          <a:fontRef idx="minor"/>
        </p:style>
        <p:txBody>
          <a:bodyPr lIns="90000" rIns="90000" tIns="45000" bIns="45000"/>
          <a:p>
            <a:pPr algn="ctr">
              <a:lnSpc>
                <a:spcPct val="100000"/>
              </a:lnSpc>
            </a:pPr>
            <a:r>
              <a:rPr b="0" lang="en-US" sz="3200" spc="-1" strike="noStrike">
                <a:solidFill>
                  <a:srgbClr val="000000"/>
                </a:solidFill>
                <a:latin typeface="Calibri"/>
              </a:rPr>
              <a:t>...</a:t>
            </a:r>
            <a:endParaRPr b="0" lang="en-US" sz="3200" spc="-1" strike="noStrike">
              <a:latin typeface="Arial"/>
            </a:endParaRPr>
          </a:p>
        </p:txBody>
      </p:sp>
    </p:spTree>
  </p:cSld>
  <p:timing>
    <p:tnLst>
      <p:par>
        <p:cTn id="554" dur="indefinite" restart="never" nodeType="tmRoot">
          <p:childTnLst>
            <p:seq>
              <p:cTn id="555" dur="indefinite" nodeType="mainSeq">
                <p:childTnLst>
                  <p:par>
                    <p:cTn id="556" fill="hold">
                      <p:stCondLst>
                        <p:cond delay="indefinite"/>
                      </p:stCondLst>
                      <p:childTnLst>
                        <p:par>
                          <p:cTn id="557" fill="hold">
                            <p:stCondLst>
                              <p:cond delay="0"/>
                            </p:stCondLst>
                            <p:childTnLst>
                              <p:par>
                                <p:cTn id="558" nodeType="clickEffect" fill="hold" presetClass="entr" presetID="9">
                                  <p:stCondLst>
                                    <p:cond delay="0"/>
                                  </p:stCondLst>
                                  <p:childTnLst>
                                    <p:set>
                                      <p:cBhvr>
                                        <p:cTn id="559" dur="1" fill="hold">
                                          <p:stCondLst>
                                            <p:cond delay="0"/>
                                          </p:stCondLst>
                                        </p:cTn>
                                        <p:tgtEl>
                                          <p:spTgt spid="372"/>
                                        </p:tgtEl>
                                        <p:attrNameLst>
                                          <p:attrName>style.visibility</p:attrName>
                                        </p:attrNameLst>
                                      </p:cBhvr>
                                      <p:to>
                                        <p:strVal val="visible"/>
                                      </p:to>
                                    </p:set>
                                    <p:animEffect filter="dissolve" transition="in">
                                      <p:cBhvr additive="repl">
                                        <p:cTn id="560" dur="500"/>
                                        <p:tgtEl>
                                          <p:spTgt spid="372"/>
                                        </p:tgtEl>
                                      </p:cBhvr>
                                    </p:animEffect>
                                  </p:childTnLst>
                                </p:cTn>
                              </p:par>
                              <p:par>
                                <p:cTn id="561" nodeType="withEffect" fill="hold" presetClass="entr" presetID="9">
                                  <p:stCondLst>
                                    <p:cond delay="0"/>
                                  </p:stCondLst>
                                  <p:childTnLst>
                                    <p:set>
                                      <p:cBhvr>
                                        <p:cTn id="562" dur="1" fill="hold">
                                          <p:stCondLst>
                                            <p:cond delay="0"/>
                                          </p:stCondLst>
                                        </p:cTn>
                                        <p:tgtEl>
                                          <p:spTgt spid="377"/>
                                        </p:tgtEl>
                                        <p:attrNameLst>
                                          <p:attrName>style.visibility</p:attrName>
                                        </p:attrNameLst>
                                      </p:cBhvr>
                                      <p:to>
                                        <p:strVal val="visible"/>
                                      </p:to>
                                    </p:set>
                                    <p:animEffect filter="dissolve" transition="in">
                                      <p:cBhvr additive="repl">
                                        <p:cTn id="563" dur="500"/>
                                        <p:tgtEl>
                                          <p:spTgt spid="3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8" name="TextShape 1"/>
          <p:cNvSpPr txBox="1"/>
          <p:nvPr/>
        </p:nvSpPr>
        <p:spPr>
          <a:xfrm>
            <a:off x="188640" y="-160200"/>
            <a:ext cx="8797320" cy="1142640"/>
          </a:xfrm>
          <a:prstGeom prst="rect">
            <a:avLst/>
          </a:prstGeom>
          <a:noFill/>
          <a:ln>
            <a:noFill/>
          </a:ln>
        </p:spPr>
        <p:txBody>
          <a:bodyPr anchor="ctr">
            <a:normAutofit/>
          </a:bodyPr>
          <a:p>
            <a:pPr algn="ctr">
              <a:lnSpc>
                <a:spcPct val="100000"/>
              </a:lnSpc>
            </a:pPr>
            <a:r>
              <a:rPr b="0" lang="en-US" sz="4400" spc="-1" strike="noStrike">
                <a:solidFill>
                  <a:srgbClr val="ffffff"/>
                </a:solidFill>
                <a:latin typeface="Calibri"/>
                <a:ea typeface="Calibri"/>
              </a:rPr>
              <a:t>Bubble sort correctness</a:t>
            </a:r>
            <a:endParaRPr b="0" lang="en-US" sz="4400" spc="-1" strike="noStrike">
              <a:solidFill>
                <a:srgbClr val="000000"/>
              </a:solidFill>
              <a:latin typeface="Calibri"/>
            </a:endParaRPr>
          </a:p>
        </p:txBody>
      </p:sp>
      <p:sp>
        <p:nvSpPr>
          <p:cNvPr id="379" name="CustomShape 2"/>
          <p:cNvSpPr/>
          <p:nvPr/>
        </p:nvSpPr>
        <p:spPr>
          <a:xfrm>
            <a:off x="92880" y="3921840"/>
            <a:ext cx="8772120" cy="2536560"/>
          </a:xfrm>
          <a:prstGeom prst="rect">
            <a:avLst/>
          </a:prstGeom>
          <a:noFill/>
          <a:ln>
            <a:noFill/>
          </a:ln>
        </p:spPr>
        <p:style>
          <a:lnRef idx="0"/>
          <a:fillRef idx="0"/>
          <a:effectRef idx="0"/>
          <a:fontRef idx="minor"/>
        </p:style>
        <p:txBody>
          <a:bodyPr>
            <a:normAutofit/>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Correctness proof sketch:</a:t>
            </a:r>
            <a:endParaRPr b="0" lang="en-US" sz="2400" spc="-1" strike="noStrike">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rPr>
              <a:t>Before each iteration of the loop of line 3,  holds the  smallest elements sorted in non-decreasing order</a:t>
            </a:r>
            <a:endParaRPr b="0" lang="en-US" sz="2000" spc="-1" strike="noStrike">
              <a:latin typeface="Arial"/>
            </a:endParaRPr>
          </a:p>
          <a:p>
            <a:pPr lvl="2" marL="1143000" indent="-228240">
              <a:lnSpc>
                <a:spcPct val="100000"/>
              </a:lnSpc>
              <a:spcBef>
                <a:spcPts val="320"/>
              </a:spcBef>
              <a:buClr>
                <a:srgbClr val="000000"/>
              </a:buClr>
              <a:buFont typeface="Arial"/>
              <a:buChar char="•"/>
            </a:pPr>
            <a:r>
              <a:rPr b="0" lang="en-US" sz="1600" spc="-1" strike="noStrike">
                <a:solidFill>
                  <a:srgbClr val="000000"/>
                </a:solidFill>
                <a:latin typeface="Calibri"/>
              </a:rPr>
              <a:t>Before 1</a:t>
            </a:r>
            <a:r>
              <a:rPr b="0" lang="en-US" sz="1600" spc="-1" strike="noStrike" baseline="30000">
                <a:solidFill>
                  <a:srgbClr val="000000"/>
                </a:solidFill>
                <a:latin typeface="Calibri"/>
              </a:rPr>
              <a:t>st</a:t>
            </a:r>
            <a:r>
              <a:rPr b="0" lang="en-US" sz="1600" spc="-1" strike="noStrike">
                <a:solidFill>
                  <a:srgbClr val="000000"/>
                </a:solidFill>
                <a:latin typeface="Calibri"/>
              </a:rPr>
              <a:t> iteration  is vacuously sorted; each iteration will make  hold proper value</a:t>
            </a:r>
            <a:endParaRPr b="0" lang="en-US" sz="1600" spc="-1" strike="noStrike">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rPr>
              <a:t>Termination:</a:t>
            </a:r>
            <a:endParaRPr b="0" lang="en-US" sz="2000" spc="-1" strike="noStrike">
              <a:latin typeface="Arial"/>
            </a:endParaRPr>
          </a:p>
          <a:p>
            <a:pPr lvl="2" marL="1257480" indent="-342720">
              <a:lnSpc>
                <a:spcPct val="100000"/>
              </a:lnSpc>
              <a:spcBef>
                <a:spcPts val="360"/>
              </a:spcBef>
              <a:buClr>
                <a:srgbClr val="000000"/>
              </a:buClr>
              <a:buFont typeface="Calibri"/>
              <a:buAutoNum type="arabicPeriod"/>
            </a:pPr>
            <a:r>
              <a:rPr b="0" lang="en-US" sz="1800" spc="-1" strike="noStrike">
                <a:solidFill>
                  <a:srgbClr val="000000"/>
                </a:solidFill>
                <a:latin typeface="Calibri"/>
              </a:rPr>
              <a:t> </a:t>
            </a:r>
            <a:r>
              <a:rPr b="0" lang="en-US" sz="1800" spc="-1" strike="noStrike">
                <a:solidFill>
                  <a:srgbClr val="000000"/>
                </a:solidFill>
                <a:latin typeface="Calibri"/>
              </a:rPr>
              <a:t>(first value for which the loop condition becomes false)</a:t>
            </a:r>
            <a:endParaRPr b="0" lang="en-US" sz="1800" spc="-1" strike="noStrike">
              <a:latin typeface="Arial"/>
            </a:endParaRPr>
          </a:p>
          <a:p>
            <a:pPr lvl="2" marL="1257480" indent="-342720">
              <a:lnSpc>
                <a:spcPct val="100000"/>
              </a:lnSpc>
              <a:spcBef>
                <a:spcPts val="360"/>
              </a:spcBef>
              <a:buClr>
                <a:srgbClr val="000000"/>
              </a:buClr>
              <a:buFont typeface="Calibri"/>
              <a:buAutoNum type="arabicPeriod"/>
            </a:pPr>
            <a:r>
              <a:rPr b="0" lang="en-US" sz="1800" spc="-1" strike="noStrike">
                <a:solidFill>
                  <a:srgbClr val="000000"/>
                </a:solidFill>
                <a:latin typeface="Calibri"/>
              </a:rPr>
              <a:t> </a:t>
            </a:r>
            <a:r>
              <a:rPr b="0" lang="en-US" sz="1800" spc="-1" strike="noStrike">
                <a:solidFill>
                  <a:srgbClr val="000000"/>
                </a:solidFill>
                <a:latin typeface="Calibri"/>
              </a:rPr>
              <a:t>holds smallest  elements and is sorted; </a:t>
            </a:r>
            <a:endParaRPr b="0" lang="en-US" sz="1800" spc="-1" strike="noStrike">
              <a:latin typeface="Arial"/>
            </a:endParaRPr>
          </a:p>
          <a:p>
            <a:pPr lvl="2" marL="1257480" indent="-342720">
              <a:lnSpc>
                <a:spcPct val="100000"/>
              </a:lnSpc>
              <a:spcBef>
                <a:spcPts val="360"/>
              </a:spcBef>
              <a:buClr>
                <a:srgbClr val="000000"/>
              </a:buClr>
              <a:buFont typeface="Calibri"/>
              <a:buAutoNum type="arabicPeriod"/>
            </a:pPr>
            <a:r>
              <a:rPr b="0" lang="en-US" sz="1800" spc="-1" strike="noStrike">
                <a:solidFill>
                  <a:srgbClr val="000000"/>
                </a:solidFill>
                <a:latin typeface="Calibri"/>
              </a:rPr>
              <a:t> </a:t>
            </a:r>
            <a:r>
              <a:rPr b="0" lang="en-US" sz="1800" spc="-1" strike="noStrike">
                <a:solidFill>
                  <a:srgbClr val="000000"/>
                </a:solidFill>
                <a:latin typeface="Calibri"/>
              </a:rPr>
              <a:t>holds largest element;</a:t>
            </a:r>
            <a:endParaRPr b="0" lang="en-US" sz="1800" spc="-1" strike="noStrike">
              <a:latin typeface="Arial"/>
            </a:endParaRPr>
          </a:p>
          <a:p>
            <a:pPr lvl="2" marL="1257480" indent="-342720">
              <a:lnSpc>
                <a:spcPct val="100000"/>
              </a:lnSpc>
              <a:spcBef>
                <a:spcPts val="360"/>
              </a:spcBef>
              <a:buClr>
                <a:srgbClr val="000000"/>
              </a:buClr>
              <a:buFont typeface="Calibri"/>
              <a:buAutoNum type="arabicPeriod"/>
            </a:pPr>
            <a:r>
              <a:rPr b="0" lang="en-US" sz="1800" spc="-1" strike="noStrike">
                <a:solidFill>
                  <a:srgbClr val="000000"/>
                </a:solidFill>
                <a:latin typeface="Calibri"/>
              </a:rPr>
              <a:t>Therefore the entire array is sorted.</a:t>
            </a:r>
            <a:endParaRPr b="0" lang="en-US" sz="1800" spc="-1" strike="noStrike">
              <a:latin typeface="Arial"/>
            </a:endParaRPr>
          </a:p>
          <a:p>
            <a:pPr>
              <a:lnSpc>
                <a:spcPct val="100000"/>
              </a:lnSpc>
              <a:spcBef>
                <a:spcPts val="400"/>
              </a:spcBef>
            </a:pPr>
            <a:endParaRPr b="0" lang="en-US" sz="1800" spc="-1" strike="noStrike">
              <a:latin typeface="Arial"/>
            </a:endParaRPr>
          </a:p>
        </p:txBody>
      </p:sp>
      <p:sp>
        <p:nvSpPr>
          <p:cNvPr id="380" name="CustomShape 3"/>
          <p:cNvSpPr/>
          <p:nvPr/>
        </p:nvSpPr>
        <p:spPr>
          <a:xfrm>
            <a:off x="92880" y="3921840"/>
            <a:ext cx="8772120" cy="25365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latin typeface="Calibri"/>
              </a:rPr>
              <a:t> </a:t>
            </a:r>
            <a:endParaRPr b="0" lang="en-US" sz="1800" spc="-1" strike="noStrike">
              <a:latin typeface="Arial"/>
            </a:endParaRPr>
          </a:p>
        </p:txBody>
      </p:sp>
      <p:sp>
        <p:nvSpPr>
          <p:cNvPr id="381" name="CustomShape 4"/>
          <p:cNvSpPr/>
          <p:nvPr/>
        </p:nvSpPr>
        <p:spPr>
          <a:xfrm>
            <a:off x="383040" y="987840"/>
            <a:ext cx="8408520" cy="28335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1. </a:t>
            </a:r>
            <a:r>
              <a:rPr b="0" lang="en-US" sz="1800" spc="-1" strike="noStrike">
                <a:solidFill>
                  <a:srgbClr val="0000ff"/>
                </a:solidFill>
                <a:latin typeface="Courier Regular"/>
                <a:ea typeface="Courier New"/>
              </a:rPr>
              <a:t>void</a:t>
            </a:r>
            <a:r>
              <a:rPr b="0" lang="en-US" sz="1800" spc="-1" strike="noStrike">
                <a:solidFill>
                  <a:srgbClr val="000000"/>
                </a:solidFill>
                <a:latin typeface="Courier Regular"/>
                <a:ea typeface="Courier New"/>
              </a:rPr>
              <a:t> bubbleSort(</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a){        </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2.   </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n = a.length;</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3.   </a:t>
            </a:r>
            <a:r>
              <a:rPr b="0" lang="en-US" sz="1800" spc="-1" strike="noStrike">
                <a:solidFill>
                  <a:srgbClr val="0000ff"/>
                </a:solidFill>
                <a:latin typeface="Courier Regular"/>
                <a:ea typeface="Courier New"/>
              </a:rPr>
              <a:t>for</a:t>
            </a: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i = 0; i &lt; n-1; i++)</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4.     </a:t>
            </a:r>
            <a:r>
              <a:rPr b="0" lang="en-US" sz="1800" spc="-1" strike="noStrike">
                <a:solidFill>
                  <a:srgbClr val="0000ff"/>
                </a:solidFill>
                <a:latin typeface="Courier Regular"/>
                <a:ea typeface="Courier New"/>
              </a:rPr>
              <a:t>for</a:t>
            </a: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j = n-1; j &gt; i; j--)                  </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5.       </a:t>
            </a:r>
            <a:r>
              <a:rPr b="0" lang="en-US" sz="1800" spc="-1" strike="noStrike">
                <a:solidFill>
                  <a:srgbClr val="0000ff"/>
                </a:solidFill>
                <a:latin typeface="Courier Regular"/>
                <a:ea typeface="Courier New"/>
              </a:rPr>
              <a:t>if</a:t>
            </a:r>
            <a:r>
              <a:rPr b="0" lang="en-US" sz="1800" spc="-1" strike="noStrike">
                <a:solidFill>
                  <a:srgbClr val="000000"/>
                </a:solidFill>
                <a:latin typeface="Courier Regular"/>
                <a:ea typeface="Courier New"/>
              </a:rPr>
              <a:t> (a[j] &lt; a[j-1]){   // must swap a[j] and a[j-1]</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6.         </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tmp = a[j]; </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7.         a[j] = a[j-1];</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8.         a[j-1] = tmp;</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9.       }</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10. }</a:t>
            </a:r>
            <a:endParaRPr b="0" lang="en-US" sz="1800" spc="-1" strike="noStrike">
              <a:latin typeface="Arial"/>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TextShape 1"/>
          <p:cNvSpPr txBox="1"/>
          <p:nvPr/>
        </p:nvSpPr>
        <p:spPr>
          <a:xfrm>
            <a:off x="188640" y="-160200"/>
            <a:ext cx="8797320" cy="1142640"/>
          </a:xfrm>
          <a:prstGeom prst="rect">
            <a:avLst/>
          </a:prstGeom>
          <a:noFill/>
          <a:ln>
            <a:noFill/>
          </a:ln>
        </p:spPr>
        <p:txBody>
          <a:bodyPr anchor="ctr">
            <a:normAutofit/>
          </a:bodyPr>
          <a:p>
            <a:pPr algn="ctr">
              <a:lnSpc>
                <a:spcPct val="100000"/>
              </a:lnSpc>
            </a:pPr>
            <a:r>
              <a:rPr b="0" lang="en-US" sz="4400" spc="-1" strike="noStrike">
                <a:solidFill>
                  <a:srgbClr val="ffffff"/>
                </a:solidFill>
                <a:latin typeface="Calibri"/>
                <a:ea typeface="Calibri"/>
              </a:rPr>
              <a:t>Bubble sort running time</a:t>
            </a:r>
            <a:endParaRPr b="0" lang="en-US" sz="4400" spc="-1" strike="noStrike">
              <a:solidFill>
                <a:srgbClr val="000000"/>
              </a:solidFill>
              <a:latin typeface="Calibri"/>
            </a:endParaRPr>
          </a:p>
        </p:txBody>
      </p:sp>
      <p:sp>
        <p:nvSpPr>
          <p:cNvPr id="383" name="CustomShape 2"/>
          <p:cNvSpPr/>
          <p:nvPr/>
        </p:nvSpPr>
        <p:spPr>
          <a:xfrm>
            <a:off x="440280" y="3686760"/>
            <a:ext cx="8545680" cy="2772000"/>
          </a:xfrm>
          <a:prstGeom prst="rect">
            <a:avLst/>
          </a:prstGeom>
          <a:noFill/>
          <a:ln>
            <a:noFill/>
          </a:ln>
        </p:spPr>
        <p:style>
          <a:lnRef idx="0"/>
          <a:fillRef idx="0"/>
          <a:effectRef idx="0"/>
          <a:fontRef idx="minor"/>
        </p:style>
        <p:txBody>
          <a:bodyPr>
            <a:normAutofit/>
          </a:bodyPr>
          <a:p>
            <a:pPr>
              <a:lnSpc>
                <a:spcPct val="100000"/>
              </a:lnSpc>
              <a:spcBef>
                <a:spcPts val="479"/>
              </a:spcBef>
            </a:pPr>
            <a:endParaRPr b="0" lang="en-US" sz="3200" spc="-1" strike="noStrike">
              <a:latin typeface="Arial"/>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Every pair is compared and there are these many pairs:</a:t>
            </a:r>
            <a:endParaRPr b="0" lang="en-US" sz="2400" spc="-1" strike="noStrike">
              <a:latin typeface="Arial"/>
            </a:endParaRPr>
          </a:p>
          <a:p>
            <a:pPr>
              <a:lnSpc>
                <a:spcPct val="100000"/>
              </a:lnSpc>
              <a:spcBef>
                <a:spcPts val="159"/>
              </a:spcBef>
            </a:pPr>
            <a:endParaRPr b="0" lang="en-US" sz="2400" spc="-1" strike="noStrike">
              <a:latin typeface="Arial"/>
            </a:endParaRPr>
          </a:p>
          <a:p>
            <a:pPr>
              <a:lnSpc>
                <a:spcPct val="100000"/>
              </a:lnSpc>
              <a:spcBef>
                <a:spcPts val="479"/>
              </a:spcBef>
            </a:pPr>
            <a:endParaRPr b="0" lang="en-US" sz="2400" spc="-1" strike="noStrike">
              <a:latin typeface="Arial"/>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Quadratic running time </a:t>
            </a:r>
            <a:endParaRPr b="0" lang="en-US" sz="2400" spc="-1" strike="noStrike">
              <a:latin typeface="Arial"/>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Java uses more efficient (and complex) sorting algorithms</a:t>
            </a:r>
            <a:endParaRPr b="0" lang="en-US" sz="2400" spc="-1" strike="noStrike">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rPr>
              <a:t>Merge sort, covered in detail in CMPU-241</a:t>
            </a:r>
            <a:endParaRPr b="0" lang="en-US" sz="2000" spc="-1" strike="noStrike">
              <a:latin typeface="Arial"/>
            </a:endParaRPr>
          </a:p>
        </p:txBody>
      </p:sp>
      <p:sp>
        <p:nvSpPr>
          <p:cNvPr id="384" name="CustomShape 3"/>
          <p:cNvSpPr/>
          <p:nvPr/>
        </p:nvSpPr>
        <p:spPr>
          <a:xfrm>
            <a:off x="440280" y="3686760"/>
            <a:ext cx="8545680" cy="27720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latin typeface="Calibri"/>
              </a:rPr>
              <a:t> </a:t>
            </a:r>
            <a:endParaRPr b="0" lang="en-US" sz="1800" spc="-1" strike="noStrike">
              <a:latin typeface="Arial"/>
            </a:endParaRPr>
          </a:p>
        </p:txBody>
      </p:sp>
      <p:sp>
        <p:nvSpPr>
          <p:cNvPr id="385" name="CustomShape 4"/>
          <p:cNvSpPr/>
          <p:nvPr/>
        </p:nvSpPr>
        <p:spPr>
          <a:xfrm>
            <a:off x="383040" y="1142640"/>
            <a:ext cx="8408520" cy="28335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1. </a:t>
            </a:r>
            <a:r>
              <a:rPr b="0" lang="en-US" sz="1800" spc="-1" strike="noStrike">
                <a:solidFill>
                  <a:srgbClr val="0000ff"/>
                </a:solidFill>
                <a:latin typeface="Courier Regular"/>
                <a:ea typeface="Courier New"/>
              </a:rPr>
              <a:t>void</a:t>
            </a:r>
            <a:r>
              <a:rPr b="0" lang="en-US" sz="1800" spc="-1" strike="noStrike">
                <a:solidFill>
                  <a:srgbClr val="000000"/>
                </a:solidFill>
                <a:latin typeface="Courier Regular"/>
                <a:ea typeface="Courier New"/>
              </a:rPr>
              <a:t> bubbleSort(</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a){        </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2.   </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n = a.length;</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3.   </a:t>
            </a:r>
            <a:r>
              <a:rPr b="0" lang="en-US" sz="1800" spc="-1" strike="noStrike">
                <a:solidFill>
                  <a:srgbClr val="0000ff"/>
                </a:solidFill>
                <a:latin typeface="Courier Regular"/>
                <a:ea typeface="Courier New"/>
              </a:rPr>
              <a:t>for</a:t>
            </a: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i = 0; i &lt; n-1; i++)</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4.     </a:t>
            </a:r>
            <a:r>
              <a:rPr b="0" lang="en-US" sz="1800" spc="-1" strike="noStrike">
                <a:solidFill>
                  <a:srgbClr val="0000ff"/>
                </a:solidFill>
                <a:latin typeface="Courier Regular"/>
                <a:ea typeface="Courier New"/>
              </a:rPr>
              <a:t>for</a:t>
            </a: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j = n-1; j &gt; i; j--)                  </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5.       </a:t>
            </a:r>
            <a:r>
              <a:rPr b="0" lang="en-US" sz="1800" spc="-1" strike="noStrike">
                <a:solidFill>
                  <a:srgbClr val="0000ff"/>
                </a:solidFill>
                <a:latin typeface="Courier Regular"/>
                <a:ea typeface="Courier New"/>
              </a:rPr>
              <a:t>if</a:t>
            </a:r>
            <a:r>
              <a:rPr b="0" lang="en-US" sz="1800" spc="-1" strike="noStrike">
                <a:solidFill>
                  <a:srgbClr val="000000"/>
                </a:solidFill>
                <a:latin typeface="Courier Regular"/>
                <a:ea typeface="Courier New"/>
              </a:rPr>
              <a:t> (a[j] &lt; a[j-1]){   // must swap a[j] and a[j-1]</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6.         </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tmp = a[j]; </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7.         a[j] = a[j-1];</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8.         a[j-1] = tmp;</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9.       }</a:t>
            </a:r>
            <a:endParaRPr b="0" lang="en-US" sz="1800" spc="-1" strike="noStrike">
              <a:latin typeface="Arial"/>
            </a:endParaRPr>
          </a:p>
          <a:p>
            <a:pPr>
              <a:lnSpc>
                <a:spcPct val="100000"/>
              </a:lnSpc>
            </a:pPr>
            <a:r>
              <a:rPr b="0" lang="en-US" sz="1800" spc="-1" strike="noStrike">
                <a:solidFill>
                  <a:srgbClr val="000000"/>
                </a:solidFill>
                <a:latin typeface="Courier Regular"/>
                <a:ea typeface="Courier New"/>
              </a:rPr>
              <a:t>10. }</a:t>
            </a:r>
            <a:endParaRPr b="0" lang="en-US" sz="1800" spc="-1" strike="noStrike">
              <a:latin typeface="Arial"/>
            </a:endParaRPr>
          </a:p>
        </p:txBody>
      </p:sp>
    </p:spTree>
  </p:cSld>
  <p:timing>
    <p:tnLst>
      <p:par>
        <p:cTn id="564" dur="indefinite" restart="never" nodeType="tmRoot">
          <p:childTnLst>
            <p:seq>
              <p:cTn id="565" dur="indefinite" nodeType="mainSeq">
                <p:childTnLst>
                  <p:par>
                    <p:cTn id="566" fill="hold">
                      <p:stCondLst>
                        <p:cond delay="indefinite"/>
                      </p:stCondLst>
                      <p:childTnLst>
                        <p:par>
                          <p:cTn id="567" fill="hold">
                            <p:stCondLst>
                              <p:cond delay="0"/>
                            </p:stCondLst>
                            <p:childTnLst>
                              <p:par>
                                <p:cTn id="568" nodeType="clickEffect" fill="hold" presetClass="entr" presetID="9">
                                  <p:stCondLst>
                                    <p:cond delay="0"/>
                                  </p:stCondLst>
                                  <p:childTnLst>
                                    <p:set>
                                      <p:cBhvr>
                                        <p:cTn id="569" dur="1" fill="hold">
                                          <p:stCondLst>
                                            <p:cond delay="0"/>
                                          </p:stCondLst>
                                        </p:cTn>
                                        <p:tgtEl>
                                          <p:spTgt spid="384">
                                            <p:txEl>
                                              <p:pRg st="5" end="5"/>
                                            </p:txEl>
                                          </p:spTgt>
                                        </p:tgtEl>
                                        <p:attrNameLst>
                                          <p:attrName>style.visibility</p:attrName>
                                        </p:attrNameLst>
                                      </p:cBhvr>
                                      <p:to>
                                        <p:strVal val="visible"/>
                                      </p:to>
                                    </p:set>
                                    <p:animEffect filter="dissolve" transition="in">
                                      <p:cBhvr additive="repl">
                                        <p:cTn id="570" dur="500"/>
                                        <p:tgtEl>
                                          <p:spTgt spid="384">
                                            <p:txEl>
                                              <p:pRg st="5" end="5"/>
                                            </p:txEl>
                                          </p:spTgt>
                                        </p:tgtEl>
                                      </p:cBhvr>
                                    </p:animEffect>
                                  </p:childTnLst>
                                </p:cTn>
                              </p:par>
                              <p:par>
                                <p:cTn id="571" nodeType="withEffect" fill="hold" presetClass="entr" presetID="9">
                                  <p:stCondLst>
                                    <p:cond delay="0"/>
                                  </p:stCondLst>
                                  <p:childTnLst>
                                    <p:set>
                                      <p:cBhvr>
                                        <p:cTn id="572" dur="1" fill="hold">
                                          <p:stCondLst>
                                            <p:cond delay="0"/>
                                          </p:stCondLst>
                                        </p:cTn>
                                        <p:tgtEl>
                                          <p:spTgt spid="384">
                                            <p:txEl>
                                              <p:pRg st="6" end="6"/>
                                            </p:txEl>
                                          </p:spTgt>
                                        </p:tgtEl>
                                        <p:attrNameLst>
                                          <p:attrName>style.visibility</p:attrName>
                                        </p:attrNameLst>
                                      </p:cBhvr>
                                      <p:to>
                                        <p:strVal val="visible"/>
                                      </p:to>
                                    </p:set>
                                    <p:animEffect filter="dissolve" transition="in">
                                      <p:cBhvr additive="repl">
                                        <p:cTn id="573" dur="500"/>
                                        <p:tgtEl>
                                          <p:spTgt spid="384">
                                            <p:txEl>
                                              <p:pRg st="6" end="6"/>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TextShape 1"/>
          <p:cNvSpPr txBox="1"/>
          <p:nvPr/>
        </p:nvSpPr>
        <p:spPr>
          <a:xfrm>
            <a:off x="188640" y="-160200"/>
            <a:ext cx="8797320" cy="1142640"/>
          </a:xfrm>
          <a:prstGeom prst="rect">
            <a:avLst/>
          </a:prstGeom>
          <a:noFill/>
          <a:ln>
            <a:noFill/>
          </a:ln>
        </p:spPr>
        <p:txBody>
          <a:bodyPr anchor="ctr">
            <a:normAutofit/>
          </a:bodyPr>
          <a:p>
            <a:pPr algn="ctr">
              <a:lnSpc>
                <a:spcPct val="100000"/>
              </a:lnSpc>
            </a:pPr>
            <a:r>
              <a:rPr b="0" lang="en-US" sz="4400" spc="-1" strike="noStrike">
                <a:solidFill>
                  <a:srgbClr val="ffffff"/>
                </a:solidFill>
                <a:latin typeface="Calibri"/>
                <a:ea typeface="Calibri"/>
              </a:rPr>
              <a:t>Sorting in Java</a:t>
            </a:r>
            <a:endParaRPr b="0" lang="en-US" sz="4400" spc="-1" strike="noStrike">
              <a:solidFill>
                <a:srgbClr val="000000"/>
              </a:solidFill>
              <a:latin typeface="Calibri"/>
            </a:endParaRPr>
          </a:p>
        </p:txBody>
      </p:sp>
      <p:sp>
        <p:nvSpPr>
          <p:cNvPr id="387" name="CustomShape 2"/>
          <p:cNvSpPr/>
          <p:nvPr/>
        </p:nvSpPr>
        <p:spPr>
          <a:xfrm>
            <a:off x="188640" y="982800"/>
            <a:ext cx="8797320" cy="5543280"/>
          </a:xfrm>
          <a:prstGeom prst="rect">
            <a:avLst/>
          </a:prstGeom>
          <a:noFill/>
          <a:ln>
            <a:noFill/>
          </a:ln>
        </p:spPr>
        <p:style>
          <a:lnRef idx="0"/>
          <a:fillRef idx="0"/>
          <a:effectRef idx="0"/>
          <a:fontRef idx="minor"/>
        </p:style>
        <p:txBody>
          <a:bodyPr>
            <a:normAutofit/>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Sorting is very useful beyond priority queues</a:t>
            </a:r>
            <a:endParaRPr b="0" lang="en-US" sz="2400" spc="-1" strike="noStrike">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rPr>
              <a:t>E.g. list enrolled students in alphabetical order</a:t>
            </a:r>
            <a:endParaRPr b="0" lang="en-US" sz="2000" spc="-1" strike="noStrike">
              <a:latin typeface="Arial"/>
            </a:endParaRPr>
          </a:p>
          <a:p>
            <a:pPr marL="343080" indent="-342720">
              <a:lnSpc>
                <a:spcPct val="100000"/>
              </a:lnSpc>
              <a:spcBef>
                <a:spcPts val="479"/>
              </a:spcBef>
              <a:buClr>
                <a:srgbClr val="00b050"/>
              </a:buClr>
              <a:buFont typeface="Arial"/>
              <a:buChar char="•"/>
            </a:pPr>
            <a:r>
              <a:rPr b="0" lang="en-US" sz="2400" spc="-1" strike="noStrike">
                <a:solidFill>
                  <a:srgbClr val="00b050"/>
                </a:solidFill>
                <a:latin typeface="Courier Regular"/>
                <a:ea typeface="Courier New"/>
              </a:rPr>
              <a:t>java.util.Collections</a:t>
            </a:r>
            <a:r>
              <a:rPr b="0" lang="en-US" sz="2400" spc="-1" strike="noStrike">
                <a:solidFill>
                  <a:srgbClr val="000000"/>
                </a:solidFill>
                <a:latin typeface="Calibri"/>
                <a:ea typeface="Courier New"/>
              </a:rPr>
              <a:t> provides a method for sorting lists</a:t>
            </a:r>
            <a:endParaRPr b="0" lang="en-US" sz="2400" spc="-1" strike="noStrike">
              <a:latin typeface="Arial"/>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ea typeface="Courier New"/>
              </a:rPr>
              <a:t>The method is overloaded, having two versions:</a:t>
            </a:r>
            <a:endParaRPr b="0" lang="en-US" sz="2400" spc="-1" strike="noStrike">
              <a:latin typeface="Arial"/>
            </a:endParaRPr>
          </a:p>
          <a:p>
            <a:pPr lvl="1" marL="743040" indent="-285480">
              <a:lnSpc>
                <a:spcPct val="100000"/>
              </a:lnSpc>
              <a:spcBef>
                <a:spcPts val="400"/>
              </a:spcBef>
              <a:buClr>
                <a:srgbClr val="0000ff"/>
              </a:buClr>
              <a:buFont typeface="Arial"/>
              <a:buChar char="–"/>
            </a:pPr>
            <a:r>
              <a:rPr b="0" lang="en-US" sz="2000" spc="-1" strike="noStrike">
                <a:solidFill>
                  <a:srgbClr val="0000ff"/>
                </a:solidFill>
                <a:latin typeface="Courier Regular"/>
                <a:ea typeface="Courier New"/>
              </a:rPr>
              <a:t>static void</a:t>
            </a:r>
            <a:r>
              <a:rPr b="0" lang="en-US" sz="2000" spc="-1" strike="noStrike">
                <a:solidFill>
                  <a:srgbClr val="000000"/>
                </a:solidFill>
                <a:latin typeface="Courier Regular"/>
                <a:ea typeface="Courier New"/>
              </a:rPr>
              <a:t> sort(</a:t>
            </a:r>
            <a:r>
              <a:rPr b="0" lang="en-US" sz="2000" spc="-1" strike="noStrike">
                <a:solidFill>
                  <a:srgbClr val="00b050"/>
                </a:solidFill>
                <a:latin typeface="Courier Regular"/>
                <a:ea typeface="Courier New"/>
              </a:rPr>
              <a:t>List</a:t>
            </a:r>
            <a:r>
              <a:rPr b="0" lang="en-US" sz="2000" spc="-1" strike="noStrike">
                <a:solidFill>
                  <a:srgbClr val="000000"/>
                </a:solidFill>
                <a:latin typeface="Courier Regular"/>
                <a:ea typeface="Courier New"/>
              </a:rPr>
              <a:t>&lt;</a:t>
            </a:r>
            <a:r>
              <a:rPr b="0" lang="en-US" sz="2000" spc="-1" strike="noStrike">
                <a:solidFill>
                  <a:srgbClr val="00b050"/>
                </a:solidFill>
                <a:latin typeface="Courier Regular"/>
                <a:ea typeface="Courier New"/>
              </a:rPr>
              <a:t>T</a:t>
            </a:r>
            <a:r>
              <a:rPr b="0" lang="en-US" sz="2000" spc="-1" strike="noStrike">
                <a:solidFill>
                  <a:srgbClr val="000000"/>
                </a:solidFill>
                <a:latin typeface="Courier Regular"/>
                <a:ea typeface="Courier New"/>
              </a:rPr>
              <a:t>&gt; list)</a:t>
            </a:r>
            <a:r>
              <a:rPr b="0" lang="en-US" sz="2000" spc="-1" strike="noStrike">
                <a:solidFill>
                  <a:srgbClr val="000000"/>
                </a:solidFill>
                <a:latin typeface="Calibri"/>
                <a:ea typeface="Courier New"/>
              </a:rPr>
              <a:t>: orders list in natural order (i.e. order defined by </a:t>
            </a:r>
            <a:r>
              <a:rPr b="0" lang="en-US" sz="2000" spc="-1" strike="noStrike">
                <a:solidFill>
                  <a:srgbClr val="00b050"/>
                </a:solidFill>
                <a:latin typeface="Courier Regular"/>
                <a:ea typeface="Courier New"/>
              </a:rPr>
              <a:t>Comparable</a:t>
            </a:r>
            <a:r>
              <a:rPr b="0" lang="en-US" sz="2000" spc="-1" strike="noStrike">
                <a:solidFill>
                  <a:srgbClr val="000000"/>
                </a:solidFill>
                <a:latin typeface="Calibri"/>
                <a:ea typeface="Courier New"/>
              </a:rPr>
              <a:t>’s </a:t>
            </a:r>
            <a:r>
              <a:rPr b="0" lang="en-US" sz="2000" spc="-1" strike="noStrike">
                <a:solidFill>
                  <a:srgbClr val="000000"/>
                </a:solidFill>
                <a:latin typeface="Courier Regular"/>
                <a:ea typeface="Courier New"/>
              </a:rPr>
              <a:t>compareTo()</a:t>
            </a:r>
            <a:r>
              <a:rPr b="0" lang="en-US" sz="2000" spc="-1" strike="noStrike">
                <a:solidFill>
                  <a:srgbClr val="000000"/>
                </a:solidFill>
                <a:latin typeface="Calibri"/>
                <a:ea typeface="Courier New"/>
              </a:rPr>
              <a:t> method). Elements must implement </a:t>
            </a:r>
            <a:r>
              <a:rPr b="0" lang="en-US" sz="2000" spc="-1" strike="noStrike">
                <a:solidFill>
                  <a:srgbClr val="000000"/>
                </a:solidFill>
                <a:latin typeface="Courier Regular"/>
                <a:ea typeface="Courier New"/>
              </a:rPr>
              <a:t>Comparable</a:t>
            </a:r>
            <a:r>
              <a:rPr b="0" lang="en-US" sz="2000" spc="-1" strike="noStrike">
                <a:solidFill>
                  <a:srgbClr val="000000"/>
                </a:solidFill>
                <a:latin typeface="Calibri"/>
                <a:ea typeface="Courier New"/>
              </a:rPr>
              <a:t>.</a:t>
            </a:r>
            <a:endParaRPr b="0" lang="en-US" sz="2000" spc="-1" strike="noStrike">
              <a:latin typeface="Arial"/>
            </a:endParaRPr>
          </a:p>
          <a:p>
            <a:pPr lvl="1" marL="743040" indent="-285480">
              <a:lnSpc>
                <a:spcPct val="100000"/>
              </a:lnSpc>
              <a:spcBef>
                <a:spcPts val="400"/>
              </a:spcBef>
              <a:buClr>
                <a:srgbClr val="0000ff"/>
              </a:buClr>
              <a:buFont typeface="Arial"/>
              <a:buChar char="–"/>
            </a:pPr>
            <a:r>
              <a:rPr b="0" lang="en-US" sz="2000" spc="-1" strike="noStrike">
                <a:solidFill>
                  <a:srgbClr val="0000ff"/>
                </a:solidFill>
                <a:latin typeface="Courier Regular"/>
                <a:ea typeface="Courier New"/>
              </a:rPr>
              <a:t>static</a:t>
            </a:r>
            <a:r>
              <a:rPr b="0" lang="en-US" sz="2000" spc="-1" strike="noStrike">
                <a:solidFill>
                  <a:srgbClr val="000000"/>
                </a:solidFill>
                <a:latin typeface="Courier Regular"/>
                <a:ea typeface="Courier New"/>
              </a:rPr>
              <a:t> </a:t>
            </a:r>
            <a:r>
              <a:rPr b="0" lang="en-US" sz="2000" spc="-1" strike="noStrike">
                <a:solidFill>
                  <a:srgbClr val="0000ff"/>
                </a:solidFill>
                <a:latin typeface="Courier Regular"/>
                <a:ea typeface="Courier New"/>
              </a:rPr>
              <a:t>void</a:t>
            </a:r>
            <a:r>
              <a:rPr b="0" lang="en-US" sz="2000" spc="-1" strike="noStrike">
                <a:solidFill>
                  <a:srgbClr val="000000"/>
                </a:solidFill>
                <a:latin typeface="Courier Regular"/>
                <a:ea typeface="Courier New"/>
              </a:rPr>
              <a:t> sort(</a:t>
            </a:r>
            <a:r>
              <a:rPr b="0" lang="en-US" sz="2000" spc="-1" strike="noStrike">
                <a:solidFill>
                  <a:srgbClr val="00b050"/>
                </a:solidFill>
                <a:latin typeface="Courier Regular"/>
                <a:ea typeface="Courier New"/>
              </a:rPr>
              <a:t>List</a:t>
            </a:r>
            <a:r>
              <a:rPr b="0" lang="en-US" sz="2000" spc="-1" strike="noStrike">
                <a:solidFill>
                  <a:srgbClr val="000000"/>
                </a:solidFill>
                <a:latin typeface="Courier Regular"/>
                <a:ea typeface="Courier New"/>
              </a:rPr>
              <a:t>&lt;</a:t>
            </a:r>
            <a:r>
              <a:rPr b="0" lang="en-US" sz="2000" spc="-1" strike="noStrike">
                <a:solidFill>
                  <a:srgbClr val="00b050"/>
                </a:solidFill>
                <a:latin typeface="Courier Regular"/>
                <a:ea typeface="Courier New"/>
              </a:rPr>
              <a:t>T</a:t>
            </a:r>
            <a:r>
              <a:rPr b="0" lang="en-US" sz="2000" spc="-1" strike="noStrike">
                <a:solidFill>
                  <a:srgbClr val="000000"/>
                </a:solidFill>
                <a:latin typeface="Courier Regular"/>
                <a:ea typeface="Courier New"/>
              </a:rPr>
              <a:t>&gt; list, </a:t>
            </a:r>
            <a:r>
              <a:rPr b="0" lang="en-US" sz="2000" spc="-1" strike="noStrike">
                <a:solidFill>
                  <a:srgbClr val="00b050"/>
                </a:solidFill>
                <a:latin typeface="Courier Regular"/>
                <a:ea typeface="Courier New"/>
              </a:rPr>
              <a:t>Comparator</a:t>
            </a:r>
            <a:r>
              <a:rPr b="0" lang="en-US" sz="2000" spc="-1" strike="noStrike">
                <a:solidFill>
                  <a:srgbClr val="000000"/>
                </a:solidFill>
                <a:latin typeface="Courier Regular"/>
                <a:ea typeface="Courier New"/>
              </a:rPr>
              <a:t>&lt;</a:t>
            </a:r>
            <a:r>
              <a:rPr b="0" lang="en-US" sz="2000" spc="-1" strike="noStrike">
                <a:solidFill>
                  <a:srgbClr val="00b050"/>
                </a:solidFill>
                <a:latin typeface="Courier Regular"/>
                <a:ea typeface="Courier New"/>
              </a:rPr>
              <a:t>T</a:t>
            </a:r>
            <a:r>
              <a:rPr b="0" lang="en-US" sz="2000" spc="-1" strike="noStrike">
                <a:solidFill>
                  <a:srgbClr val="000000"/>
                </a:solidFill>
                <a:latin typeface="Courier Regular"/>
                <a:ea typeface="Courier New"/>
              </a:rPr>
              <a:t>&gt; c)</a:t>
            </a:r>
            <a:r>
              <a:rPr b="0" lang="en-US" sz="2000" spc="-1" strike="noStrike">
                <a:solidFill>
                  <a:srgbClr val="000000"/>
                </a:solidFill>
                <a:latin typeface="Calibri"/>
                <a:ea typeface="Courier New"/>
              </a:rPr>
              <a:t>: orders list in order defined by </a:t>
            </a:r>
            <a:r>
              <a:rPr b="0" lang="en-US" sz="2000" spc="-1" strike="noStrike">
                <a:solidFill>
                  <a:srgbClr val="00b050"/>
                </a:solidFill>
                <a:latin typeface="Courier Regular"/>
                <a:ea typeface="Courier New"/>
              </a:rPr>
              <a:t>Comparator</a:t>
            </a:r>
            <a:r>
              <a:rPr b="0" lang="en-US" sz="2000" spc="-1" strike="noStrike">
                <a:solidFill>
                  <a:srgbClr val="000000"/>
                </a:solidFill>
                <a:latin typeface="Calibri"/>
                <a:ea typeface="Courier New"/>
              </a:rPr>
              <a:t> c.</a:t>
            </a:r>
            <a:endParaRPr b="0" lang="en-US" sz="2000" spc="-1" strike="noStrike">
              <a:latin typeface="Arial"/>
            </a:endParaRPr>
          </a:p>
          <a:p>
            <a:pPr>
              <a:lnSpc>
                <a:spcPct val="100000"/>
              </a:lnSpc>
              <a:spcBef>
                <a:spcPts val="479"/>
              </a:spcBef>
            </a:pPr>
            <a:endParaRPr b="0" lang="en-US" sz="2000" spc="-1" strike="noStrike">
              <a:latin typeface="Arial"/>
            </a:endParaRPr>
          </a:p>
        </p:txBody>
      </p:sp>
    </p:spTree>
  </p:cSld>
  <p:timing>
    <p:tnLst>
      <p:par>
        <p:cTn id="574" dur="indefinite" restart="never" nodeType="tmRoot">
          <p:childTnLst>
            <p:seq>
              <p:cTn id="575" dur="indefinite" nodeType="mainSeq">
                <p:childTnLst>
                  <p:par>
                    <p:cTn id="576" fill="hold">
                      <p:stCondLst>
                        <p:cond delay="indefinite"/>
                      </p:stCondLst>
                      <p:childTnLst>
                        <p:par>
                          <p:cTn id="577" fill="hold">
                            <p:stCondLst>
                              <p:cond delay="0"/>
                            </p:stCondLst>
                            <p:childTnLst>
                              <p:par>
                                <p:cTn id="578" nodeType="clickEffect" fill="hold" presetClass="entr" presetID="9">
                                  <p:stCondLst>
                                    <p:cond delay="0"/>
                                  </p:stCondLst>
                                  <p:childTnLst>
                                    <p:set>
                                      <p:cBhvr>
                                        <p:cTn id="579" dur="1" fill="hold">
                                          <p:stCondLst>
                                            <p:cond delay="0"/>
                                          </p:stCondLst>
                                        </p:cTn>
                                        <p:tgtEl>
                                          <p:spTgt spid="387">
                                            <p:txEl>
                                              <p:pRg st="1" end="1"/>
                                            </p:txEl>
                                          </p:spTgt>
                                        </p:tgtEl>
                                        <p:attrNameLst>
                                          <p:attrName>style.visibility</p:attrName>
                                        </p:attrNameLst>
                                      </p:cBhvr>
                                      <p:to>
                                        <p:strVal val="visible"/>
                                      </p:to>
                                    </p:set>
                                    <p:animEffect filter="dissolve" transition="in">
                                      <p:cBhvr additive="repl">
                                        <p:cTn id="580" dur="500"/>
                                        <p:tgtEl>
                                          <p:spTgt spid="387">
                                            <p:txEl>
                                              <p:pRg st="1" end="1"/>
                                            </p:txEl>
                                          </p:spTgt>
                                        </p:tgtEl>
                                      </p:cBhvr>
                                    </p:animEffect>
                                  </p:childTnLst>
                                </p:cTn>
                              </p:par>
                            </p:childTnLst>
                          </p:cTn>
                        </p:par>
                      </p:childTnLst>
                    </p:cTn>
                  </p:par>
                  <p:par>
                    <p:cTn id="581" fill="hold">
                      <p:stCondLst>
                        <p:cond delay="indefinite"/>
                      </p:stCondLst>
                      <p:childTnLst>
                        <p:par>
                          <p:cTn id="582" fill="hold">
                            <p:stCondLst>
                              <p:cond delay="0"/>
                            </p:stCondLst>
                            <p:childTnLst>
                              <p:par>
                                <p:cTn id="583" nodeType="clickEffect" fill="hold" presetClass="entr" presetID="9">
                                  <p:stCondLst>
                                    <p:cond delay="0"/>
                                  </p:stCondLst>
                                  <p:childTnLst>
                                    <p:set>
                                      <p:cBhvr>
                                        <p:cTn id="584" dur="1" fill="hold">
                                          <p:stCondLst>
                                            <p:cond delay="0"/>
                                          </p:stCondLst>
                                        </p:cTn>
                                        <p:tgtEl>
                                          <p:spTgt spid="387">
                                            <p:txEl>
                                              <p:pRg st="2" end="2"/>
                                            </p:txEl>
                                          </p:spTgt>
                                        </p:tgtEl>
                                        <p:attrNameLst>
                                          <p:attrName>style.visibility</p:attrName>
                                        </p:attrNameLst>
                                      </p:cBhvr>
                                      <p:to>
                                        <p:strVal val="visible"/>
                                      </p:to>
                                    </p:set>
                                    <p:animEffect filter="dissolve" transition="in">
                                      <p:cBhvr additive="repl">
                                        <p:cTn id="585" dur="500"/>
                                        <p:tgtEl>
                                          <p:spTgt spid="387">
                                            <p:txEl>
                                              <p:pRg st="2" end="2"/>
                                            </p:txEl>
                                          </p:spTgt>
                                        </p:tgtEl>
                                      </p:cBhvr>
                                    </p:animEffect>
                                  </p:childTnLst>
                                </p:cTn>
                              </p:par>
                            </p:childTnLst>
                          </p:cTn>
                        </p:par>
                      </p:childTnLst>
                    </p:cTn>
                  </p:par>
                  <p:par>
                    <p:cTn id="586" fill="hold">
                      <p:stCondLst>
                        <p:cond delay="indefinite"/>
                      </p:stCondLst>
                      <p:childTnLst>
                        <p:par>
                          <p:cTn id="587" fill="hold">
                            <p:stCondLst>
                              <p:cond delay="0"/>
                            </p:stCondLst>
                            <p:childTnLst>
                              <p:par>
                                <p:cTn id="588" nodeType="clickEffect" fill="hold" presetClass="entr" presetID="9">
                                  <p:stCondLst>
                                    <p:cond delay="0"/>
                                  </p:stCondLst>
                                  <p:childTnLst>
                                    <p:set>
                                      <p:cBhvr>
                                        <p:cTn id="589" dur="1" fill="hold">
                                          <p:stCondLst>
                                            <p:cond delay="0"/>
                                          </p:stCondLst>
                                        </p:cTn>
                                        <p:tgtEl>
                                          <p:spTgt spid="387">
                                            <p:txEl>
                                              <p:pRg st="3" end="3"/>
                                            </p:txEl>
                                          </p:spTgt>
                                        </p:tgtEl>
                                        <p:attrNameLst>
                                          <p:attrName>style.visibility</p:attrName>
                                        </p:attrNameLst>
                                      </p:cBhvr>
                                      <p:to>
                                        <p:strVal val="visible"/>
                                      </p:to>
                                    </p:set>
                                    <p:animEffect filter="dissolve" transition="in">
                                      <p:cBhvr additive="repl">
                                        <p:cTn id="590" dur="500"/>
                                        <p:tgtEl>
                                          <p:spTgt spid="387">
                                            <p:txEl>
                                              <p:pRg st="3" end="3"/>
                                            </p:txEl>
                                          </p:spTgt>
                                        </p:tgtEl>
                                      </p:cBhvr>
                                    </p:animEffect>
                                  </p:childTnLst>
                                </p:cTn>
                              </p:par>
                              <p:par>
                                <p:cTn id="591" nodeType="withEffect" fill="hold" presetClass="entr" presetID="9">
                                  <p:stCondLst>
                                    <p:cond delay="0"/>
                                  </p:stCondLst>
                                  <p:childTnLst>
                                    <p:set>
                                      <p:cBhvr>
                                        <p:cTn id="592" dur="1" fill="hold">
                                          <p:stCondLst>
                                            <p:cond delay="0"/>
                                          </p:stCondLst>
                                        </p:cTn>
                                        <p:tgtEl>
                                          <p:spTgt spid="387">
                                            <p:txEl>
                                              <p:pRg st="4" end="4"/>
                                            </p:txEl>
                                          </p:spTgt>
                                        </p:tgtEl>
                                        <p:attrNameLst>
                                          <p:attrName>style.visibility</p:attrName>
                                        </p:attrNameLst>
                                      </p:cBhvr>
                                      <p:to>
                                        <p:strVal val="visible"/>
                                      </p:to>
                                    </p:set>
                                    <p:animEffect filter="dissolve" transition="in">
                                      <p:cBhvr additive="repl">
                                        <p:cTn id="593" dur="500"/>
                                        <p:tgtEl>
                                          <p:spTgt spid="387">
                                            <p:txEl>
                                              <p:pRg st="4" end="4"/>
                                            </p:txEl>
                                          </p:spTgt>
                                        </p:tgtEl>
                                      </p:cBhvr>
                                    </p:animEffect>
                                  </p:childTnLst>
                                </p:cTn>
                              </p:par>
                            </p:childTnLst>
                          </p:cTn>
                        </p:par>
                      </p:childTnLst>
                    </p:cTn>
                  </p:par>
                  <p:par>
                    <p:cTn id="594" fill="hold">
                      <p:stCondLst>
                        <p:cond delay="indefinite"/>
                      </p:stCondLst>
                      <p:childTnLst>
                        <p:par>
                          <p:cTn id="595" fill="hold">
                            <p:stCondLst>
                              <p:cond delay="0"/>
                            </p:stCondLst>
                            <p:childTnLst>
                              <p:par>
                                <p:cTn id="596" nodeType="clickEffect" fill="hold" presetClass="entr" presetID="9">
                                  <p:stCondLst>
                                    <p:cond delay="0"/>
                                  </p:stCondLst>
                                  <p:childTnLst>
                                    <p:set>
                                      <p:cBhvr>
                                        <p:cTn id="597" dur="1" fill="hold">
                                          <p:stCondLst>
                                            <p:cond delay="0"/>
                                          </p:stCondLst>
                                        </p:cTn>
                                        <p:tgtEl>
                                          <p:spTgt spid="387">
                                            <p:txEl>
                                              <p:pRg st="5" end="5"/>
                                            </p:txEl>
                                          </p:spTgt>
                                        </p:tgtEl>
                                        <p:attrNameLst>
                                          <p:attrName>style.visibility</p:attrName>
                                        </p:attrNameLst>
                                      </p:cBhvr>
                                      <p:to>
                                        <p:strVal val="visible"/>
                                      </p:to>
                                    </p:set>
                                    <p:animEffect filter="dissolve" transition="in">
                                      <p:cBhvr additive="repl">
                                        <p:cTn id="598" dur="500"/>
                                        <p:tgtEl>
                                          <p:spTgt spid="387">
                                            <p:txEl>
                                              <p:pRg st="5" end="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TextShape 1"/>
          <p:cNvSpPr txBox="1"/>
          <p:nvPr/>
        </p:nvSpPr>
        <p:spPr>
          <a:xfrm>
            <a:off x="188640" y="-160200"/>
            <a:ext cx="8797320" cy="1142640"/>
          </a:xfrm>
          <a:prstGeom prst="rect">
            <a:avLst/>
          </a:prstGeom>
          <a:noFill/>
          <a:ln>
            <a:noFill/>
          </a:ln>
        </p:spPr>
        <p:txBody>
          <a:bodyPr anchor="ctr">
            <a:normAutofit/>
          </a:bodyPr>
          <a:p>
            <a:pPr algn="ctr">
              <a:lnSpc>
                <a:spcPct val="100000"/>
              </a:lnSpc>
            </a:pPr>
            <a:r>
              <a:rPr b="0" lang="en-US" sz="4400" spc="-1" strike="noStrike">
                <a:solidFill>
                  <a:srgbClr val="ffffff"/>
                </a:solidFill>
                <a:latin typeface="Calibri"/>
                <a:ea typeface="Calibri"/>
              </a:rPr>
              <a:t>List sorting example</a:t>
            </a:r>
            <a:endParaRPr b="0" lang="en-US" sz="4400" spc="-1" strike="noStrike">
              <a:solidFill>
                <a:srgbClr val="000000"/>
              </a:solidFill>
              <a:latin typeface="Calibri"/>
            </a:endParaRPr>
          </a:p>
        </p:txBody>
      </p:sp>
      <p:sp>
        <p:nvSpPr>
          <p:cNvPr id="389" name="CustomShape 2"/>
          <p:cNvSpPr/>
          <p:nvPr/>
        </p:nvSpPr>
        <p:spPr>
          <a:xfrm>
            <a:off x="188640" y="982800"/>
            <a:ext cx="8710200" cy="5543280"/>
          </a:xfrm>
          <a:prstGeom prst="rect">
            <a:avLst/>
          </a:prstGeom>
          <a:noFill/>
          <a:ln>
            <a:noFill/>
          </a:ln>
        </p:spPr>
        <p:style>
          <a:lnRef idx="0"/>
          <a:fillRef idx="0"/>
          <a:effectRef idx="0"/>
          <a:fontRef idx="minor"/>
        </p:style>
      </p:sp>
      <p:sp>
        <p:nvSpPr>
          <p:cNvPr id="390" name="CustomShape 3"/>
          <p:cNvSpPr/>
          <p:nvPr/>
        </p:nvSpPr>
        <p:spPr>
          <a:xfrm>
            <a:off x="154440" y="947160"/>
            <a:ext cx="8908200" cy="5688360"/>
          </a:xfrm>
          <a:prstGeom prst="rect">
            <a:avLst/>
          </a:prstGeom>
          <a:noFill/>
          <a:ln>
            <a:noFill/>
          </a:ln>
        </p:spPr>
        <p:style>
          <a:lnRef idx="0"/>
          <a:fillRef idx="0"/>
          <a:effectRef idx="0"/>
          <a:fontRef idx="minor"/>
        </p:style>
        <p:txBody>
          <a:bodyPr>
            <a:normAutofit/>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Let’s sort an array of </a:t>
            </a:r>
            <a:r>
              <a:rPr b="0" lang="en-US" sz="2400" spc="-1" strike="noStrike">
                <a:solidFill>
                  <a:srgbClr val="00b050"/>
                </a:solidFill>
                <a:latin typeface="Courier New"/>
              </a:rPr>
              <a:t>String</a:t>
            </a:r>
            <a:r>
              <a:rPr b="0" lang="en-US" sz="2400" spc="-1" strike="noStrike">
                <a:solidFill>
                  <a:srgbClr val="000000"/>
                </a:solidFill>
                <a:latin typeface="Calibri"/>
              </a:rPr>
              <a:t>s:</a:t>
            </a:r>
            <a:endParaRPr b="0" lang="en-US" sz="2400" spc="-1" strike="noStrike">
              <a:latin typeface="Arial"/>
            </a:endParaRPr>
          </a:p>
          <a:p>
            <a:pPr>
              <a:lnSpc>
                <a:spcPct val="100000"/>
              </a:lnSpc>
              <a:spcBef>
                <a:spcPts val="360"/>
              </a:spcBef>
            </a:pPr>
            <a:endParaRPr b="0" lang="en-US" sz="24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List</a:t>
            </a:r>
            <a:r>
              <a:rPr b="0" lang="en-US" sz="1800" spc="-1" strike="noStrike">
                <a:solidFill>
                  <a:srgbClr val="000000"/>
                </a:solidFill>
                <a:latin typeface="Courier Regular"/>
                <a:ea typeface="Courier New"/>
              </a:rPr>
              <a:t>&lt;</a:t>
            </a:r>
            <a:r>
              <a:rPr b="0" lang="en-US" sz="1800" spc="-1" strike="noStrike">
                <a:solidFill>
                  <a:srgbClr val="00b050"/>
                </a:solidFill>
                <a:latin typeface="Courier Regular"/>
                <a:ea typeface="Courier New"/>
              </a:rPr>
              <a:t>String</a:t>
            </a:r>
            <a:r>
              <a:rPr b="0" lang="en-US" sz="1800" spc="-1" strike="noStrike">
                <a:solidFill>
                  <a:srgbClr val="000000"/>
                </a:solidFill>
                <a:latin typeface="Courier Regular"/>
                <a:ea typeface="Courier New"/>
              </a:rPr>
              <a:t>&gt; l = </a:t>
            </a:r>
            <a:r>
              <a:rPr b="0" lang="en-US" sz="1800" spc="-1" strike="noStrike">
                <a:solidFill>
                  <a:srgbClr val="0000ff"/>
                </a:solidFill>
                <a:latin typeface="Courier Regular"/>
                <a:ea typeface="Courier New"/>
              </a:rPr>
              <a:t>new</a:t>
            </a: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ArrayList</a:t>
            </a:r>
            <a:r>
              <a:rPr b="0" lang="en-US" sz="1800" spc="-1" strike="noStrike">
                <a:solidFill>
                  <a:srgbClr val="000000"/>
                </a:solidFill>
                <a:latin typeface="Courier Regular"/>
                <a:ea typeface="Courier New"/>
              </a:rPr>
              <a:t>&lt;</a:t>
            </a:r>
            <a:r>
              <a:rPr b="0" lang="en-US" sz="1800" spc="-1" strike="noStrike">
                <a:solidFill>
                  <a:srgbClr val="00b050"/>
                </a:solidFill>
                <a:latin typeface="Courier Regular"/>
                <a:ea typeface="Courier New"/>
              </a:rPr>
              <a:t>String</a:t>
            </a:r>
            <a:r>
              <a:rPr b="0" lang="en-US" sz="1800" spc="-1" strike="noStrike">
                <a:solidFill>
                  <a:srgbClr val="000000"/>
                </a:solidFill>
                <a:latin typeface="Courier Regular"/>
                <a:ea typeface="Courier New"/>
              </a:rPr>
              <a:t>&gt;();</a:t>
            </a:r>
            <a:endParaRPr b="0" lang="en-US" sz="1800" spc="-1" strike="noStrike">
              <a:latin typeface="Arial"/>
            </a:endParaRPr>
          </a:p>
          <a:p>
            <a:pPr>
              <a:lnSpc>
                <a:spcPct val="100000"/>
              </a:lnSpc>
              <a:spcBef>
                <a:spcPts val="360"/>
              </a:spcBef>
            </a:pP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String</a:t>
            </a:r>
            <a:r>
              <a:rPr b="0" lang="en-US" sz="1800" spc="-1" strike="noStrike">
                <a:solidFill>
                  <a:srgbClr val="000000"/>
                </a:solidFill>
                <a:latin typeface="Courier Regular"/>
                <a:ea typeface="Courier New"/>
              </a:rPr>
              <a:t>[] sa = {"Jay", "Alice", "Melvor", "Erica"};</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ff"/>
                </a:solidFill>
                <a:latin typeface="Courier Regular"/>
                <a:ea typeface="Courier New"/>
              </a:rPr>
              <a:t>for </a:t>
            </a:r>
            <a:r>
              <a:rPr b="0" lang="en-US" sz="1800" spc="-1" strike="noStrike">
                <a:solidFill>
                  <a:srgbClr val="000000"/>
                </a:solidFill>
                <a:latin typeface="Courier Regular"/>
                <a:ea typeface="Courier New"/>
              </a:rPr>
              <a:t>(</a:t>
            </a:r>
            <a:r>
              <a:rPr b="0" lang="en-US" sz="1800" spc="-1" strike="noStrike">
                <a:solidFill>
                  <a:srgbClr val="00b050"/>
                </a:solidFill>
                <a:latin typeface="Courier Regular"/>
                <a:ea typeface="Courier New"/>
              </a:rPr>
              <a:t>int</a:t>
            </a:r>
            <a:r>
              <a:rPr b="0" lang="en-US" sz="1800" spc="-1" strike="noStrike">
                <a:solidFill>
                  <a:srgbClr val="000000"/>
                </a:solidFill>
                <a:latin typeface="Courier Regular"/>
                <a:ea typeface="Courier New"/>
              </a:rPr>
              <a:t> i=0; i &lt; sa.length; i++)</a:t>
            </a: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0000"/>
                </a:solidFill>
                <a:latin typeface="Courier Regular"/>
                <a:ea typeface="Courier New"/>
              </a:rPr>
              <a:t>l.add(sa[i]);</a:t>
            </a:r>
            <a:endParaRPr b="0" lang="en-US" sz="1800" spc="-1" strike="noStrike">
              <a:latin typeface="Arial"/>
            </a:endParaRPr>
          </a:p>
          <a:p>
            <a:pPr>
              <a:lnSpc>
                <a:spcPct val="100000"/>
              </a:lnSpc>
              <a:spcBef>
                <a:spcPts val="360"/>
              </a:spcBef>
            </a:pPr>
            <a:endParaRPr b="0" lang="en-US" sz="1800" spc="-1" strike="noStrike">
              <a:latin typeface="Arial"/>
            </a:endParaRPr>
          </a:p>
          <a:p>
            <a:pPr>
              <a:lnSpc>
                <a:spcPct val="100000"/>
              </a:lnSpc>
              <a:spcBef>
                <a:spcPts val="360"/>
              </a:spcBef>
            </a:pPr>
            <a:r>
              <a:rPr b="0" lang="en-US" sz="1800" spc="-1" strike="noStrike">
                <a:solidFill>
                  <a:srgbClr val="000000"/>
                </a:solidFill>
                <a:latin typeface="Courier Regular"/>
                <a:ea typeface="Courier New"/>
              </a:rPr>
              <a:t>  </a:t>
            </a:r>
            <a:r>
              <a:rPr b="0" lang="en-US" sz="1800" spc="-1" strike="noStrike">
                <a:solidFill>
                  <a:srgbClr val="00b050"/>
                </a:solidFill>
                <a:latin typeface="Courier Regular"/>
                <a:ea typeface="Courier New"/>
              </a:rPr>
              <a:t>Collections</a:t>
            </a:r>
            <a:r>
              <a:rPr b="0" lang="en-US" sz="1800" spc="-1" strike="noStrike">
                <a:solidFill>
                  <a:srgbClr val="000000"/>
                </a:solidFill>
                <a:latin typeface="Courier Regular"/>
                <a:ea typeface="Courier New"/>
              </a:rPr>
              <a:t>.sort(l); // alphabetical</a:t>
            </a:r>
            <a:endParaRPr b="0" lang="en-US" sz="1800" spc="-1" strike="noStrike">
              <a:latin typeface="Arial"/>
            </a:endParaRPr>
          </a:p>
          <a:p>
            <a:pPr>
              <a:lnSpc>
                <a:spcPct val="100000"/>
              </a:lnSpc>
              <a:spcBef>
                <a:spcPts val="360"/>
              </a:spcBef>
            </a:pPr>
            <a:r>
              <a:rPr b="0" lang="en-US" sz="1800" spc="-1" strike="noStrike">
                <a:solidFill>
                  <a:srgbClr val="00b050"/>
                </a:solidFill>
                <a:latin typeface="Courier Regular"/>
                <a:ea typeface="Courier New"/>
              </a:rPr>
              <a:t>  </a:t>
            </a:r>
            <a:r>
              <a:rPr b="0" lang="en-US" sz="1800" spc="-1" strike="noStrike">
                <a:solidFill>
                  <a:srgbClr val="00b050"/>
                </a:solidFill>
                <a:latin typeface="Courier Regular"/>
                <a:ea typeface="Courier New"/>
              </a:rPr>
              <a:t>Collections</a:t>
            </a:r>
            <a:r>
              <a:rPr b="0" lang="en-US" sz="1800" spc="-1" strike="noStrike">
                <a:solidFill>
                  <a:srgbClr val="000000"/>
                </a:solidFill>
                <a:latin typeface="Courier Regular"/>
                <a:ea typeface="Courier New"/>
              </a:rPr>
              <a:t>.sort(l, </a:t>
            </a:r>
            <a:r>
              <a:rPr b="0" lang="en-US" sz="1800" spc="-1" strike="noStrike">
                <a:solidFill>
                  <a:srgbClr val="00b050"/>
                </a:solidFill>
                <a:latin typeface="Courier Regular"/>
                <a:ea typeface="Courier New"/>
              </a:rPr>
              <a:t>Collections</a:t>
            </a:r>
            <a:r>
              <a:rPr b="0" lang="en-US" sz="1800" spc="-1" strike="noStrike">
                <a:solidFill>
                  <a:srgbClr val="000000"/>
                </a:solidFill>
                <a:latin typeface="Courier Regular"/>
                <a:ea typeface="Courier New"/>
              </a:rPr>
              <a:t>.reverseOrder()); // rev alpha</a:t>
            </a:r>
            <a:endParaRPr b="0" lang="en-US" sz="1800" spc="-1" strike="noStrike">
              <a:latin typeface="Arial"/>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TextShape 1"/>
          <p:cNvSpPr txBox="1"/>
          <p:nvPr/>
        </p:nvSpPr>
        <p:spPr>
          <a:xfrm>
            <a:off x="270360" y="-160200"/>
            <a:ext cx="8709840" cy="1142640"/>
          </a:xfrm>
          <a:prstGeom prst="rect">
            <a:avLst/>
          </a:prstGeom>
          <a:noFill/>
          <a:ln>
            <a:noFill/>
          </a:ln>
        </p:spPr>
        <p:txBody>
          <a:bodyPr anchor="ctr">
            <a:normAutofit/>
          </a:bodyPr>
          <a:p>
            <a:pPr algn="ctr">
              <a:lnSpc>
                <a:spcPct val="100000"/>
              </a:lnSpc>
            </a:pPr>
            <a:r>
              <a:rPr b="0" lang="en-US" sz="4200" spc="-1" strike="noStrike">
                <a:solidFill>
                  <a:srgbClr val="ffffff"/>
                </a:solidFill>
                <a:latin typeface="Courier Regular"/>
                <a:ea typeface="Courier New"/>
              </a:rPr>
              <a:t>PriorityQueue</a:t>
            </a:r>
            <a:r>
              <a:rPr b="0" lang="en-US" sz="4200" spc="-1" strike="noStrike">
                <a:solidFill>
                  <a:srgbClr val="ffffff"/>
                </a:solidFill>
                <a:latin typeface="Calibri"/>
                <a:ea typeface="Courier New"/>
              </a:rPr>
              <a:t> and sorting</a:t>
            </a:r>
            <a:endParaRPr b="0" lang="en-US" sz="4200" spc="-1" strike="noStrike">
              <a:solidFill>
                <a:srgbClr val="000000"/>
              </a:solidFill>
              <a:latin typeface="Calibri"/>
            </a:endParaRPr>
          </a:p>
        </p:txBody>
      </p:sp>
      <p:sp>
        <p:nvSpPr>
          <p:cNvPr id="392" name="CustomShape 2"/>
          <p:cNvSpPr/>
          <p:nvPr/>
        </p:nvSpPr>
        <p:spPr>
          <a:xfrm>
            <a:off x="101520" y="3276720"/>
            <a:ext cx="8878320" cy="3203640"/>
          </a:xfrm>
          <a:prstGeom prst="rect">
            <a:avLst/>
          </a:prstGeom>
          <a:noFill/>
          <a:ln>
            <a:noFill/>
          </a:ln>
        </p:spPr>
        <p:style>
          <a:lnRef idx="0"/>
          <a:fillRef idx="0"/>
          <a:effectRef idx="0"/>
          <a:fontRef idx="minor"/>
        </p:style>
        <p:txBody>
          <a:bodyPr>
            <a:normAutofit/>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ea typeface="Calibri"/>
              </a:rPr>
              <a:t>A tree is made of nodes and edges connecting parent and child</a:t>
            </a:r>
            <a:endParaRPr b="0" lang="en-US" sz="2400" spc="-1" strike="noStrike">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ea typeface="Calibri"/>
              </a:rPr>
              <a:t>Each node has a key; one single parentless node called root</a:t>
            </a:r>
            <a:endParaRPr b="0" lang="en-US" sz="2000" spc="-1" strike="noStrike">
              <a:latin typeface="Arial"/>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ea typeface="Calibri"/>
              </a:rPr>
              <a:t>Binary tree: every node has at most 2 children</a:t>
            </a:r>
            <a:endParaRPr b="0" lang="en-US" sz="2000" spc="-1" strike="noStrike">
              <a:latin typeface="Arial"/>
            </a:endParaRPr>
          </a:p>
          <a:p>
            <a:pPr marL="343080" indent="-342720">
              <a:lnSpc>
                <a:spcPct val="100000"/>
              </a:lnSpc>
              <a:spcBef>
                <a:spcPts val="479"/>
              </a:spcBef>
              <a:buClr>
                <a:srgbClr val="00b050"/>
              </a:buClr>
              <a:buFont typeface="Arial"/>
              <a:buChar char="•"/>
            </a:pPr>
            <a:r>
              <a:rPr b="0" lang="en-US" sz="2400" spc="-1" strike="noStrike">
                <a:solidFill>
                  <a:srgbClr val="00b050"/>
                </a:solidFill>
                <a:latin typeface="Courier New"/>
                <a:ea typeface="Calibri"/>
              </a:rPr>
              <a:t>PriorityQueue</a:t>
            </a:r>
            <a:r>
              <a:rPr b="0" lang="en-US" sz="2400" spc="-1" strike="noStrike">
                <a:solidFill>
                  <a:srgbClr val="000000"/>
                </a:solidFill>
                <a:latin typeface="Calibri"/>
                <a:ea typeface="Calibri"/>
              </a:rPr>
              <a:t> uses special kind of binary tree called a heap:</a:t>
            </a:r>
            <a:endParaRPr b="0" lang="en-US" sz="2400" spc="-1" strike="noStrike">
              <a:latin typeface="Arial"/>
            </a:endParaRPr>
          </a:p>
          <a:p>
            <a:pPr lvl="1" marL="743040" indent="-285480">
              <a:lnSpc>
                <a:spcPct val="120000"/>
              </a:lnSpc>
              <a:spcBef>
                <a:spcPts val="400"/>
              </a:spcBef>
              <a:buClr>
                <a:srgbClr val="000000"/>
              </a:buClr>
              <a:buFont typeface="Arial"/>
              <a:buChar char="–"/>
            </a:pPr>
            <a:r>
              <a:rPr b="1" lang="en-US" sz="2000" spc="-1" strike="noStrike">
                <a:solidFill>
                  <a:srgbClr val="000000"/>
                </a:solidFill>
                <a:latin typeface="Calibri"/>
                <a:ea typeface="Calibri"/>
              </a:rPr>
              <a:t>Min-heap:</a:t>
            </a:r>
            <a:r>
              <a:rPr b="0" i="1" lang="en-US" sz="2000" spc="-1" strike="noStrike">
                <a:solidFill>
                  <a:srgbClr val="000000"/>
                </a:solidFill>
                <a:latin typeface="Calibri"/>
                <a:ea typeface="Calibri"/>
              </a:rPr>
              <a:t> </a:t>
            </a:r>
            <a:r>
              <a:rPr b="0" lang="en-US" sz="2000" spc="-1" strike="noStrike">
                <a:solidFill>
                  <a:srgbClr val="000000"/>
                </a:solidFill>
                <a:latin typeface="Calibri"/>
                <a:ea typeface="Calibri"/>
              </a:rPr>
              <a:t>parent’s key </a:t>
            </a:r>
            <a:r>
              <a:rPr b="0" lang="en-US" sz="2000" spc="-1" strike="noStrike" u="sng">
                <a:solidFill>
                  <a:srgbClr val="000000"/>
                </a:solidFill>
                <a:uFillTx/>
                <a:latin typeface="Calibri"/>
                <a:ea typeface="Calibri"/>
              </a:rPr>
              <a:t>not larger</a:t>
            </a:r>
            <a:r>
              <a:rPr b="0" lang="en-US" sz="2000" spc="-1" strike="noStrike">
                <a:solidFill>
                  <a:srgbClr val="000000"/>
                </a:solidFill>
                <a:latin typeface="Calibri"/>
                <a:ea typeface="Calibri"/>
              </a:rPr>
              <a:t> than children’s (root has smallest key)</a:t>
            </a:r>
            <a:endParaRPr b="0" lang="en-US" sz="2000" spc="-1" strike="noStrike">
              <a:latin typeface="Arial"/>
            </a:endParaRPr>
          </a:p>
          <a:p>
            <a:pPr lvl="1" marL="743040" indent="-285480">
              <a:lnSpc>
                <a:spcPct val="120000"/>
              </a:lnSpc>
              <a:spcBef>
                <a:spcPts val="400"/>
              </a:spcBef>
              <a:buClr>
                <a:srgbClr val="000000"/>
              </a:buClr>
              <a:buFont typeface="Arial"/>
              <a:buChar char="–"/>
            </a:pPr>
            <a:r>
              <a:rPr b="0" lang="en-US" sz="2000" spc="-1" strike="noStrike">
                <a:solidFill>
                  <a:srgbClr val="000000"/>
                </a:solidFill>
                <a:latin typeface="Calibri"/>
                <a:ea typeface="Calibri"/>
              </a:rPr>
              <a:t>Max-heap</a:t>
            </a:r>
            <a:r>
              <a:rPr b="1" lang="en-US" sz="2000" spc="-1" strike="noStrike">
                <a:solidFill>
                  <a:srgbClr val="000000"/>
                </a:solidFill>
                <a:latin typeface="Calibri"/>
                <a:ea typeface="Calibri"/>
              </a:rPr>
              <a:t>:</a:t>
            </a:r>
            <a:r>
              <a:rPr b="0" i="1" lang="en-US" sz="2000" spc="-1" strike="noStrike">
                <a:solidFill>
                  <a:srgbClr val="000000"/>
                </a:solidFill>
                <a:latin typeface="Calibri"/>
                <a:ea typeface="Calibri"/>
              </a:rPr>
              <a:t> </a:t>
            </a:r>
            <a:r>
              <a:rPr b="0" lang="en-US" sz="2000" spc="-1" strike="noStrike">
                <a:solidFill>
                  <a:srgbClr val="000000"/>
                </a:solidFill>
                <a:latin typeface="Calibri"/>
                <a:ea typeface="Calibri"/>
              </a:rPr>
              <a:t>parent’s key </a:t>
            </a:r>
            <a:r>
              <a:rPr b="0" lang="en-US" sz="2000" spc="-1" strike="noStrike" u="sng">
                <a:solidFill>
                  <a:srgbClr val="000000"/>
                </a:solidFill>
                <a:uFillTx/>
                <a:latin typeface="Calibri"/>
                <a:ea typeface="Calibri"/>
              </a:rPr>
              <a:t>not smaller</a:t>
            </a:r>
            <a:r>
              <a:rPr b="0" lang="en-US" sz="2000" spc="-1" strike="noStrike">
                <a:solidFill>
                  <a:srgbClr val="000000"/>
                </a:solidFill>
                <a:latin typeface="Calibri"/>
                <a:ea typeface="Calibri"/>
              </a:rPr>
              <a:t> than children’s (root has largest key)</a:t>
            </a:r>
            <a:endParaRPr b="0" lang="en-US" sz="2000" spc="-1" strike="noStrike">
              <a:latin typeface="Arial"/>
            </a:endParaRPr>
          </a:p>
          <a:p>
            <a:pPr marL="343080" indent="-342720">
              <a:lnSpc>
                <a:spcPct val="120000"/>
              </a:lnSpc>
              <a:spcBef>
                <a:spcPts val="479"/>
              </a:spcBef>
              <a:buClr>
                <a:srgbClr val="000000"/>
              </a:buClr>
              <a:buFont typeface="Arial"/>
              <a:buChar char="•"/>
            </a:pPr>
            <a:r>
              <a:rPr b="0" lang="en-US" sz="2400" spc="-1" strike="noStrike">
                <a:solidFill>
                  <a:srgbClr val="000000"/>
                </a:solidFill>
                <a:latin typeface="Calibri"/>
                <a:ea typeface="Calibri"/>
              </a:rPr>
              <a:t>All </a:t>
            </a:r>
            <a:r>
              <a:rPr b="0" lang="en-US" sz="2400" spc="-1" strike="noStrike">
                <a:solidFill>
                  <a:srgbClr val="00b050"/>
                </a:solidFill>
                <a:latin typeface="Courier New"/>
                <a:ea typeface="Calibri"/>
              </a:rPr>
              <a:t>PriorityQueue</a:t>
            </a:r>
            <a:r>
              <a:rPr b="0" lang="en-US" sz="2400" spc="-1" strike="noStrike">
                <a:solidFill>
                  <a:srgbClr val="000000"/>
                </a:solidFill>
                <a:latin typeface="Calibri"/>
                <a:ea typeface="Calibri"/>
              </a:rPr>
              <a:t> needs to do is maintain the heap property</a:t>
            </a:r>
            <a:endParaRPr b="0" lang="en-US" sz="2400" spc="-1" strike="noStrike">
              <a:latin typeface="Arial"/>
            </a:endParaRPr>
          </a:p>
          <a:p>
            <a:pPr lvl="1" marL="743040" indent="-285480">
              <a:lnSpc>
                <a:spcPct val="120000"/>
              </a:lnSpc>
              <a:spcBef>
                <a:spcPts val="400"/>
              </a:spcBef>
              <a:buClr>
                <a:srgbClr val="000000"/>
              </a:buClr>
              <a:buFont typeface="Arial"/>
              <a:buChar char="–"/>
            </a:pPr>
            <a:r>
              <a:rPr b="0" lang="en-US" sz="2000" spc="-1" strike="noStrike">
                <a:solidFill>
                  <a:srgbClr val="000000"/>
                </a:solidFill>
                <a:latin typeface="Calibri"/>
                <a:ea typeface="Calibri"/>
              </a:rPr>
              <a:t>Less work than keeping everything sorted, can be done in logarithmic time</a:t>
            </a:r>
            <a:endParaRPr b="0" lang="en-US" sz="2000" spc="-1" strike="noStrike">
              <a:latin typeface="Arial"/>
            </a:endParaRPr>
          </a:p>
        </p:txBody>
      </p:sp>
      <p:grpSp>
        <p:nvGrpSpPr>
          <p:cNvPr id="393" name="Group 3"/>
          <p:cNvGrpSpPr/>
          <p:nvPr/>
        </p:nvGrpSpPr>
        <p:grpSpPr>
          <a:xfrm>
            <a:off x="1673640" y="982800"/>
            <a:ext cx="5562360" cy="2057040"/>
            <a:chOff x="1673640" y="982800"/>
            <a:chExt cx="5562360" cy="2057040"/>
          </a:xfrm>
        </p:grpSpPr>
        <p:sp>
          <p:nvSpPr>
            <p:cNvPr id="394" name="CustomShape 4"/>
            <p:cNvSpPr/>
            <p:nvPr/>
          </p:nvSpPr>
          <p:spPr>
            <a:xfrm>
              <a:off x="4569480" y="982800"/>
              <a:ext cx="533160" cy="456840"/>
            </a:xfrm>
            <a:prstGeom prst="ellipse">
              <a:avLst/>
            </a:prstGeom>
            <a:noFill/>
            <a:ln w="9360">
              <a:solidFill>
                <a:schemeClr val="tx1"/>
              </a:solidFill>
              <a:round/>
            </a:ln>
          </p:spPr>
          <p:style>
            <a:lnRef idx="0"/>
            <a:fillRef idx="0"/>
            <a:effectRef idx="0"/>
            <a:fontRef idx="minor"/>
          </p:style>
        </p:sp>
        <p:sp>
          <p:nvSpPr>
            <p:cNvPr id="395" name="CustomShape 5"/>
            <p:cNvSpPr/>
            <p:nvPr/>
          </p:nvSpPr>
          <p:spPr>
            <a:xfrm>
              <a:off x="3273840" y="1516320"/>
              <a:ext cx="533160" cy="456840"/>
            </a:xfrm>
            <a:prstGeom prst="ellipse">
              <a:avLst/>
            </a:prstGeom>
            <a:noFill/>
            <a:ln w="9360">
              <a:solidFill>
                <a:schemeClr val="tx1"/>
              </a:solidFill>
              <a:round/>
            </a:ln>
          </p:spPr>
          <p:style>
            <a:lnRef idx="0"/>
            <a:fillRef idx="0"/>
            <a:effectRef idx="0"/>
            <a:fontRef idx="minor"/>
          </p:style>
        </p:sp>
        <p:sp>
          <p:nvSpPr>
            <p:cNvPr id="396" name="CustomShape 6"/>
            <p:cNvSpPr/>
            <p:nvPr/>
          </p:nvSpPr>
          <p:spPr>
            <a:xfrm>
              <a:off x="5941080" y="1440000"/>
              <a:ext cx="533160" cy="456840"/>
            </a:xfrm>
            <a:prstGeom prst="ellipse">
              <a:avLst/>
            </a:prstGeom>
            <a:noFill/>
            <a:ln w="9360">
              <a:solidFill>
                <a:schemeClr val="tx1"/>
              </a:solidFill>
              <a:round/>
            </a:ln>
          </p:spPr>
          <p:style>
            <a:lnRef idx="0"/>
            <a:fillRef idx="0"/>
            <a:effectRef idx="0"/>
            <a:fontRef idx="minor"/>
          </p:style>
        </p:sp>
        <p:sp>
          <p:nvSpPr>
            <p:cNvPr id="397" name="CustomShape 7"/>
            <p:cNvSpPr/>
            <p:nvPr/>
          </p:nvSpPr>
          <p:spPr>
            <a:xfrm>
              <a:off x="2283480" y="2049480"/>
              <a:ext cx="533160" cy="456840"/>
            </a:xfrm>
            <a:prstGeom prst="ellipse">
              <a:avLst/>
            </a:prstGeom>
            <a:noFill/>
            <a:ln w="9360">
              <a:solidFill>
                <a:schemeClr val="tx1"/>
              </a:solidFill>
              <a:round/>
            </a:ln>
          </p:spPr>
          <p:style>
            <a:lnRef idx="0"/>
            <a:fillRef idx="0"/>
            <a:effectRef idx="0"/>
            <a:fontRef idx="minor"/>
          </p:style>
        </p:sp>
        <p:sp>
          <p:nvSpPr>
            <p:cNvPr id="398" name="CustomShape 8"/>
            <p:cNvSpPr/>
            <p:nvPr/>
          </p:nvSpPr>
          <p:spPr>
            <a:xfrm>
              <a:off x="4035960" y="2049480"/>
              <a:ext cx="533160" cy="456840"/>
            </a:xfrm>
            <a:prstGeom prst="ellipse">
              <a:avLst/>
            </a:prstGeom>
            <a:noFill/>
            <a:ln w="9360">
              <a:solidFill>
                <a:schemeClr val="tx1"/>
              </a:solidFill>
              <a:round/>
            </a:ln>
          </p:spPr>
          <p:style>
            <a:lnRef idx="0"/>
            <a:fillRef idx="0"/>
            <a:effectRef idx="0"/>
            <a:fontRef idx="minor"/>
          </p:style>
        </p:sp>
        <p:sp>
          <p:nvSpPr>
            <p:cNvPr id="399" name="CustomShape 9"/>
            <p:cNvSpPr/>
            <p:nvPr/>
          </p:nvSpPr>
          <p:spPr>
            <a:xfrm>
              <a:off x="5255280" y="2049480"/>
              <a:ext cx="533160" cy="456840"/>
            </a:xfrm>
            <a:prstGeom prst="ellipse">
              <a:avLst/>
            </a:prstGeom>
            <a:noFill/>
            <a:ln w="9360">
              <a:solidFill>
                <a:schemeClr val="tx1"/>
              </a:solidFill>
              <a:round/>
            </a:ln>
          </p:spPr>
          <p:style>
            <a:lnRef idx="0"/>
            <a:fillRef idx="0"/>
            <a:effectRef idx="0"/>
            <a:fontRef idx="minor"/>
          </p:style>
        </p:sp>
        <p:sp>
          <p:nvSpPr>
            <p:cNvPr id="400" name="CustomShape 10"/>
            <p:cNvSpPr/>
            <p:nvPr/>
          </p:nvSpPr>
          <p:spPr>
            <a:xfrm>
              <a:off x="6702840" y="2049480"/>
              <a:ext cx="533160" cy="456840"/>
            </a:xfrm>
            <a:prstGeom prst="ellipse">
              <a:avLst/>
            </a:prstGeom>
            <a:noFill/>
            <a:ln w="9360">
              <a:solidFill>
                <a:schemeClr val="tx1"/>
              </a:solidFill>
              <a:round/>
            </a:ln>
          </p:spPr>
          <p:style>
            <a:lnRef idx="0"/>
            <a:fillRef idx="0"/>
            <a:effectRef idx="0"/>
            <a:fontRef idx="minor"/>
          </p:style>
        </p:sp>
        <p:sp>
          <p:nvSpPr>
            <p:cNvPr id="401" name="CustomShape 11"/>
            <p:cNvSpPr/>
            <p:nvPr/>
          </p:nvSpPr>
          <p:spPr>
            <a:xfrm>
              <a:off x="1673640" y="2583000"/>
              <a:ext cx="533160" cy="456840"/>
            </a:xfrm>
            <a:prstGeom prst="ellipse">
              <a:avLst/>
            </a:prstGeom>
            <a:noFill/>
            <a:ln w="9360">
              <a:solidFill>
                <a:schemeClr val="tx1"/>
              </a:solidFill>
              <a:round/>
            </a:ln>
          </p:spPr>
          <p:style>
            <a:lnRef idx="0"/>
            <a:fillRef idx="0"/>
            <a:effectRef idx="0"/>
            <a:fontRef idx="minor"/>
          </p:style>
        </p:sp>
        <p:sp>
          <p:nvSpPr>
            <p:cNvPr id="402" name="CustomShape 12"/>
            <p:cNvSpPr/>
            <p:nvPr/>
          </p:nvSpPr>
          <p:spPr>
            <a:xfrm>
              <a:off x="2816640" y="2583000"/>
              <a:ext cx="533160" cy="456840"/>
            </a:xfrm>
            <a:prstGeom prst="ellipse">
              <a:avLst/>
            </a:prstGeom>
            <a:noFill/>
            <a:ln w="9360">
              <a:solidFill>
                <a:schemeClr val="tx1"/>
              </a:solidFill>
              <a:round/>
            </a:ln>
          </p:spPr>
          <p:style>
            <a:lnRef idx="0"/>
            <a:fillRef idx="0"/>
            <a:effectRef idx="0"/>
            <a:fontRef idx="minor"/>
          </p:style>
        </p:sp>
        <p:sp>
          <p:nvSpPr>
            <p:cNvPr id="403" name="CustomShape 13"/>
            <p:cNvSpPr/>
            <p:nvPr/>
          </p:nvSpPr>
          <p:spPr>
            <a:xfrm>
              <a:off x="3612240" y="2583000"/>
              <a:ext cx="533160" cy="456840"/>
            </a:xfrm>
            <a:prstGeom prst="ellipse">
              <a:avLst/>
            </a:prstGeom>
            <a:noFill/>
            <a:ln w="9360">
              <a:solidFill>
                <a:schemeClr val="tx1"/>
              </a:solidFill>
              <a:round/>
            </a:ln>
          </p:spPr>
          <p:style>
            <a:lnRef idx="0"/>
            <a:fillRef idx="0"/>
            <a:effectRef idx="0"/>
            <a:fontRef idx="minor"/>
          </p:style>
        </p:sp>
        <p:sp>
          <p:nvSpPr>
            <p:cNvPr id="404" name="CustomShape 14"/>
            <p:cNvSpPr/>
            <p:nvPr/>
          </p:nvSpPr>
          <p:spPr>
            <a:xfrm>
              <a:off x="4493160" y="2583000"/>
              <a:ext cx="533160" cy="456840"/>
            </a:xfrm>
            <a:prstGeom prst="ellipse">
              <a:avLst/>
            </a:prstGeom>
            <a:noFill/>
            <a:ln w="9360">
              <a:solidFill>
                <a:schemeClr val="tx1"/>
              </a:solidFill>
              <a:round/>
            </a:ln>
          </p:spPr>
          <p:style>
            <a:lnRef idx="0"/>
            <a:fillRef idx="0"/>
            <a:effectRef idx="0"/>
            <a:fontRef idx="minor"/>
          </p:style>
        </p:sp>
        <p:sp>
          <p:nvSpPr>
            <p:cNvPr id="405" name="CustomShape 15"/>
            <p:cNvSpPr/>
            <p:nvPr/>
          </p:nvSpPr>
          <p:spPr>
            <a:xfrm>
              <a:off x="4690800" y="1005480"/>
              <a:ext cx="307440" cy="365040"/>
            </a:xfrm>
            <a:prstGeom prst="rect">
              <a:avLst/>
            </a:prstGeom>
            <a:noFill/>
            <a:ln w="9360">
              <a:noFill/>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latin typeface="Arial"/>
                </a:rPr>
                <a:t>3</a:t>
              </a:r>
              <a:endParaRPr b="0" lang="en-US" sz="1800" spc="-1" strike="noStrike">
                <a:latin typeface="Arial"/>
              </a:endParaRPr>
            </a:p>
          </p:txBody>
        </p:sp>
        <p:sp>
          <p:nvSpPr>
            <p:cNvPr id="406" name="CustomShape 16"/>
            <p:cNvSpPr/>
            <p:nvPr/>
          </p:nvSpPr>
          <p:spPr>
            <a:xfrm>
              <a:off x="3381120" y="1554840"/>
              <a:ext cx="307440" cy="365040"/>
            </a:xfrm>
            <a:prstGeom prst="rect">
              <a:avLst/>
            </a:prstGeom>
            <a:noFill/>
            <a:ln w="9360">
              <a:noFill/>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latin typeface="Arial"/>
                </a:rPr>
                <a:t>5</a:t>
              </a:r>
              <a:endParaRPr b="0" lang="en-US" sz="1800" spc="-1" strike="noStrike">
                <a:latin typeface="Arial"/>
              </a:endParaRPr>
            </a:p>
          </p:txBody>
        </p:sp>
        <p:sp>
          <p:nvSpPr>
            <p:cNvPr id="407" name="CustomShape 17"/>
            <p:cNvSpPr/>
            <p:nvPr/>
          </p:nvSpPr>
          <p:spPr>
            <a:xfrm>
              <a:off x="6000120" y="1478520"/>
              <a:ext cx="371520" cy="365040"/>
            </a:xfrm>
            <a:prstGeom prst="rect">
              <a:avLst/>
            </a:prstGeom>
            <a:noFill/>
            <a:ln w="9360">
              <a:noFill/>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latin typeface="Arial"/>
                </a:rPr>
                <a:t> </a:t>
              </a:r>
              <a:r>
                <a:rPr b="0" lang="en-US" sz="1800" spc="-1" strike="noStrike">
                  <a:solidFill>
                    <a:srgbClr val="000000"/>
                  </a:solidFill>
                  <a:latin typeface="Arial"/>
                </a:rPr>
                <a:t>4</a:t>
              </a:r>
              <a:endParaRPr b="0" lang="en-US" sz="1800" spc="-1" strike="noStrike">
                <a:latin typeface="Arial"/>
              </a:endParaRPr>
            </a:p>
          </p:txBody>
        </p:sp>
        <p:sp>
          <p:nvSpPr>
            <p:cNvPr id="408" name="CustomShape 18"/>
            <p:cNvSpPr/>
            <p:nvPr/>
          </p:nvSpPr>
          <p:spPr>
            <a:xfrm>
              <a:off x="2327760" y="2073960"/>
              <a:ext cx="432720" cy="365040"/>
            </a:xfrm>
            <a:prstGeom prst="rect">
              <a:avLst/>
            </a:prstGeom>
            <a:noFill/>
            <a:ln w="9360">
              <a:noFill/>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latin typeface="Arial"/>
                </a:rPr>
                <a:t>11</a:t>
              </a:r>
              <a:endParaRPr b="0" lang="en-US" sz="1800" spc="-1" strike="noStrike">
                <a:latin typeface="Arial"/>
              </a:endParaRPr>
            </a:p>
          </p:txBody>
        </p:sp>
        <p:sp>
          <p:nvSpPr>
            <p:cNvPr id="409" name="CustomShape 19"/>
            <p:cNvSpPr/>
            <p:nvPr/>
          </p:nvSpPr>
          <p:spPr>
            <a:xfrm>
              <a:off x="4080600" y="2088360"/>
              <a:ext cx="434160" cy="365040"/>
            </a:xfrm>
            <a:prstGeom prst="rect">
              <a:avLst/>
            </a:prstGeom>
            <a:noFill/>
            <a:ln w="9360">
              <a:noFill/>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latin typeface="Arial"/>
                </a:rPr>
                <a:t>10</a:t>
              </a:r>
              <a:endParaRPr b="0" lang="en-US" sz="1800" spc="-1" strike="noStrike">
                <a:latin typeface="Arial"/>
              </a:endParaRPr>
            </a:p>
          </p:txBody>
        </p:sp>
        <p:sp>
          <p:nvSpPr>
            <p:cNvPr id="410" name="CustomShape 20"/>
            <p:cNvSpPr/>
            <p:nvPr/>
          </p:nvSpPr>
          <p:spPr>
            <a:xfrm>
              <a:off x="5316120" y="2088360"/>
              <a:ext cx="371520" cy="365040"/>
            </a:xfrm>
            <a:prstGeom prst="rect">
              <a:avLst/>
            </a:prstGeom>
            <a:noFill/>
            <a:ln w="9360">
              <a:noFill/>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latin typeface="Arial"/>
                </a:rPr>
                <a:t> </a:t>
              </a:r>
              <a:r>
                <a:rPr b="0" lang="en-US" sz="1800" spc="-1" strike="noStrike">
                  <a:solidFill>
                    <a:srgbClr val="000000"/>
                  </a:solidFill>
                  <a:latin typeface="Arial"/>
                </a:rPr>
                <a:t>7</a:t>
              </a:r>
              <a:endParaRPr b="0" lang="en-US" sz="1800" spc="-1" strike="noStrike">
                <a:latin typeface="Arial"/>
              </a:endParaRPr>
            </a:p>
          </p:txBody>
        </p:sp>
        <p:sp>
          <p:nvSpPr>
            <p:cNvPr id="411" name="CustomShape 21"/>
            <p:cNvSpPr/>
            <p:nvPr/>
          </p:nvSpPr>
          <p:spPr>
            <a:xfrm>
              <a:off x="6779520" y="2088360"/>
              <a:ext cx="371520" cy="365040"/>
            </a:xfrm>
            <a:prstGeom prst="rect">
              <a:avLst/>
            </a:prstGeom>
            <a:noFill/>
            <a:ln w="9360">
              <a:noFill/>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latin typeface="Arial"/>
                </a:rPr>
                <a:t> </a:t>
              </a:r>
              <a:r>
                <a:rPr b="0" lang="en-US" sz="1800" spc="-1" strike="noStrike">
                  <a:solidFill>
                    <a:srgbClr val="000000"/>
                  </a:solidFill>
                  <a:latin typeface="Arial"/>
                </a:rPr>
                <a:t>9</a:t>
              </a:r>
              <a:endParaRPr b="0" lang="en-US" sz="1800" spc="-1" strike="noStrike">
                <a:latin typeface="Arial"/>
              </a:endParaRPr>
            </a:p>
          </p:txBody>
        </p:sp>
        <p:sp>
          <p:nvSpPr>
            <p:cNvPr id="412" name="CustomShape 22"/>
            <p:cNvSpPr/>
            <p:nvPr/>
          </p:nvSpPr>
          <p:spPr>
            <a:xfrm>
              <a:off x="1675080" y="2607480"/>
              <a:ext cx="498240" cy="365040"/>
            </a:xfrm>
            <a:prstGeom prst="rect">
              <a:avLst/>
            </a:prstGeom>
            <a:noFill/>
            <a:ln w="9360">
              <a:noFill/>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latin typeface="Arial"/>
                </a:rPr>
                <a:t> </a:t>
              </a:r>
              <a:r>
                <a:rPr b="0" lang="en-US" sz="1800" spc="-1" strike="noStrike">
                  <a:solidFill>
                    <a:srgbClr val="000000"/>
                  </a:solidFill>
                  <a:latin typeface="Arial"/>
                </a:rPr>
                <a:t>20</a:t>
              </a:r>
              <a:endParaRPr b="0" lang="en-US" sz="1800" spc="-1" strike="noStrike">
                <a:latin typeface="Arial"/>
              </a:endParaRPr>
            </a:p>
          </p:txBody>
        </p:sp>
        <p:sp>
          <p:nvSpPr>
            <p:cNvPr id="413" name="CustomShape 23"/>
            <p:cNvSpPr/>
            <p:nvPr/>
          </p:nvSpPr>
          <p:spPr>
            <a:xfrm>
              <a:off x="2799000" y="2621520"/>
              <a:ext cx="498240" cy="365040"/>
            </a:xfrm>
            <a:prstGeom prst="rect">
              <a:avLst/>
            </a:prstGeom>
            <a:noFill/>
            <a:ln w="9360">
              <a:noFill/>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latin typeface="Arial"/>
                </a:rPr>
                <a:t> </a:t>
              </a:r>
              <a:r>
                <a:rPr b="0" lang="en-US" sz="1800" spc="-1" strike="noStrike">
                  <a:solidFill>
                    <a:srgbClr val="000000"/>
                  </a:solidFill>
                  <a:latin typeface="Arial"/>
                </a:rPr>
                <a:t>12</a:t>
              </a:r>
              <a:endParaRPr b="0" lang="en-US" sz="1800" spc="-1" strike="noStrike">
                <a:latin typeface="Arial"/>
              </a:endParaRPr>
            </a:p>
          </p:txBody>
        </p:sp>
        <p:sp>
          <p:nvSpPr>
            <p:cNvPr id="414" name="CustomShape 24"/>
            <p:cNvSpPr/>
            <p:nvPr/>
          </p:nvSpPr>
          <p:spPr>
            <a:xfrm>
              <a:off x="3613320" y="2607480"/>
              <a:ext cx="498240" cy="365040"/>
            </a:xfrm>
            <a:prstGeom prst="rect">
              <a:avLst/>
            </a:prstGeom>
            <a:noFill/>
            <a:ln w="9360">
              <a:noFill/>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latin typeface="Arial"/>
                </a:rPr>
                <a:t> </a:t>
              </a:r>
              <a:r>
                <a:rPr b="0" lang="en-US" sz="1800" spc="-1" strike="noStrike">
                  <a:solidFill>
                    <a:srgbClr val="000000"/>
                  </a:solidFill>
                  <a:latin typeface="Arial"/>
                </a:rPr>
                <a:t>50</a:t>
              </a:r>
              <a:endParaRPr b="0" lang="en-US" sz="1800" spc="-1" strike="noStrike">
                <a:latin typeface="Arial"/>
              </a:endParaRPr>
            </a:p>
          </p:txBody>
        </p:sp>
        <p:sp>
          <p:nvSpPr>
            <p:cNvPr id="415" name="CustomShape 25"/>
            <p:cNvSpPr/>
            <p:nvPr/>
          </p:nvSpPr>
          <p:spPr>
            <a:xfrm>
              <a:off x="4494240" y="2621520"/>
              <a:ext cx="498240" cy="365040"/>
            </a:xfrm>
            <a:prstGeom prst="rect">
              <a:avLst/>
            </a:prstGeom>
            <a:noFill/>
            <a:ln w="9360">
              <a:noFill/>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latin typeface="Arial"/>
                </a:rPr>
                <a:t> </a:t>
              </a:r>
              <a:r>
                <a:rPr b="0" lang="en-US" sz="1800" spc="-1" strike="noStrike">
                  <a:solidFill>
                    <a:srgbClr val="000000"/>
                  </a:solidFill>
                  <a:latin typeface="Arial"/>
                </a:rPr>
                <a:t>13</a:t>
              </a:r>
              <a:endParaRPr b="0" lang="en-US" sz="1800" spc="-1" strike="noStrike">
                <a:latin typeface="Arial"/>
              </a:endParaRPr>
            </a:p>
          </p:txBody>
        </p:sp>
        <p:sp>
          <p:nvSpPr>
            <p:cNvPr id="416" name="Line 26"/>
            <p:cNvSpPr/>
            <p:nvPr/>
          </p:nvSpPr>
          <p:spPr>
            <a:xfrm flipH="1">
              <a:off x="3731040" y="1287360"/>
              <a:ext cx="838080" cy="304920"/>
            </a:xfrm>
            <a:prstGeom prst="line">
              <a:avLst/>
            </a:prstGeom>
            <a:ln w="9360">
              <a:solidFill>
                <a:schemeClr val="tx1"/>
              </a:solidFill>
              <a:round/>
            </a:ln>
          </p:spPr>
          <p:style>
            <a:lnRef idx="0"/>
            <a:fillRef idx="0"/>
            <a:effectRef idx="0"/>
            <a:fontRef idx="minor"/>
          </p:style>
        </p:sp>
        <p:sp>
          <p:nvSpPr>
            <p:cNvPr id="417" name="Line 27"/>
            <p:cNvSpPr/>
            <p:nvPr/>
          </p:nvSpPr>
          <p:spPr>
            <a:xfrm>
              <a:off x="5083560" y="1287360"/>
              <a:ext cx="866880" cy="304920"/>
            </a:xfrm>
            <a:prstGeom prst="line">
              <a:avLst/>
            </a:prstGeom>
            <a:ln w="9360">
              <a:solidFill>
                <a:schemeClr val="tx1"/>
              </a:solidFill>
              <a:round/>
            </a:ln>
          </p:spPr>
          <p:style>
            <a:lnRef idx="0"/>
            <a:fillRef idx="0"/>
            <a:effectRef idx="0"/>
            <a:fontRef idx="minor"/>
          </p:style>
        </p:sp>
        <p:sp>
          <p:nvSpPr>
            <p:cNvPr id="418" name="Line 28"/>
            <p:cNvSpPr/>
            <p:nvPr/>
          </p:nvSpPr>
          <p:spPr>
            <a:xfrm flipH="1">
              <a:off x="2740320" y="1812960"/>
              <a:ext cx="552600" cy="312480"/>
            </a:xfrm>
            <a:prstGeom prst="line">
              <a:avLst/>
            </a:prstGeom>
            <a:ln w="9360">
              <a:solidFill>
                <a:schemeClr val="tx1"/>
              </a:solidFill>
              <a:round/>
            </a:ln>
          </p:spPr>
          <p:style>
            <a:lnRef idx="0"/>
            <a:fillRef idx="0"/>
            <a:effectRef idx="0"/>
            <a:fontRef idx="minor"/>
          </p:style>
        </p:sp>
        <p:sp>
          <p:nvSpPr>
            <p:cNvPr id="419" name="Line 29"/>
            <p:cNvSpPr/>
            <p:nvPr/>
          </p:nvSpPr>
          <p:spPr>
            <a:xfrm>
              <a:off x="3731040" y="1896840"/>
              <a:ext cx="380880" cy="228600"/>
            </a:xfrm>
            <a:prstGeom prst="line">
              <a:avLst/>
            </a:prstGeom>
            <a:ln w="9360">
              <a:solidFill>
                <a:schemeClr val="tx1"/>
              </a:solidFill>
              <a:round/>
            </a:ln>
          </p:spPr>
          <p:style>
            <a:lnRef idx="0"/>
            <a:fillRef idx="0"/>
            <a:effectRef idx="0"/>
            <a:fontRef idx="minor"/>
          </p:style>
        </p:sp>
        <p:sp>
          <p:nvSpPr>
            <p:cNvPr id="420" name="Line 30"/>
            <p:cNvSpPr/>
            <p:nvPr/>
          </p:nvSpPr>
          <p:spPr>
            <a:xfrm flipH="1">
              <a:off x="2045160" y="2361960"/>
              <a:ext cx="250560" cy="236520"/>
            </a:xfrm>
            <a:prstGeom prst="line">
              <a:avLst/>
            </a:prstGeom>
            <a:ln w="9360">
              <a:solidFill>
                <a:schemeClr val="tx1"/>
              </a:solidFill>
              <a:round/>
            </a:ln>
          </p:spPr>
          <p:style>
            <a:lnRef idx="0"/>
            <a:fillRef idx="0"/>
            <a:effectRef idx="0"/>
            <a:fontRef idx="minor"/>
          </p:style>
        </p:sp>
        <p:sp>
          <p:nvSpPr>
            <p:cNvPr id="421" name="Line 31"/>
            <p:cNvSpPr/>
            <p:nvPr/>
          </p:nvSpPr>
          <p:spPr>
            <a:xfrm>
              <a:off x="2733840" y="2441520"/>
              <a:ext cx="192240" cy="177840"/>
            </a:xfrm>
            <a:prstGeom prst="line">
              <a:avLst/>
            </a:prstGeom>
            <a:ln w="9360">
              <a:solidFill>
                <a:schemeClr val="tx1"/>
              </a:solidFill>
              <a:round/>
            </a:ln>
          </p:spPr>
          <p:style>
            <a:lnRef idx="0"/>
            <a:fillRef idx="0"/>
            <a:effectRef idx="0"/>
            <a:fontRef idx="minor"/>
          </p:style>
        </p:sp>
        <p:sp>
          <p:nvSpPr>
            <p:cNvPr id="422" name="Line 32"/>
            <p:cNvSpPr/>
            <p:nvPr/>
          </p:nvSpPr>
          <p:spPr>
            <a:xfrm flipH="1">
              <a:off x="3937320" y="2430360"/>
              <a:ext cx="174600" cy="168120"/>
            </a:xfrm>
            <a:prstGeom prst="line">
              <a:avLst/>
            </a:prstGeom>
            <a:ln w="9360">
              <a:solidFill>
                <a:schemeClr val="tx1"/>
              </a:solidFill>
              <a:round/>
            </a:ln>
          </p:spPr>
          <p:style>
            <a:lnRef idx="0"/>
            <a:fillRef idx="0"/>
            <a:effectRef idx="0"/>
            <a:fontRef idx="minor"/>
          </p:style>
        </p:sp>
        <p:sp>
          <p:nvSpPr>
            <p:cNvPr id="423" name="Line 33"/>
            <p:cNvSpPr/>
            <p:nvPr/>
          </p:nvSpPr>
          <p:spPr>
            <a:xfrm>
              <a:off x="4499280" y="2442960"/>
              <a:ext cx="152280" cy="152640"/>
            </a:xfrm>
            <a:prstGeom prst="line">
              <a:avLst/>
            </a:prstGeom>
            <a:ln w="9360">
              <a:solidFill>
                <a:schemeClr val="tx1"/>
              </a:solidFill>
              <a:round/>
            </a:ln>
          </p:spPr>
          <p:style>
            <a:lnRef idx="0"/>
            <a:fillRef idx="0"/>
            <a:effectRef idx="0"/>
            <a:fontRef idx="minor"/>
          </p:style>
        </p:sp>
        <p:sp>
          <p:nvSpPr>
            <p:cNvPr id="424" name="Line 34"/>
            <p:cNvSpPr/>
            <p:nvPr/>
          </p:nvSpPr>
          <p:spPr>
            <a:xfrm flipH="1">
              <a:off x="5712120" y="1820880"/>
              <a:ext cx="304920" cy="304560"/>
            </a:xfrm>
            <a:prstGeom prst="line">
              <a:avLst/>
            </a:prstGeom>
            <a:ln w="9360">
              <a:solidFill>
                <a:schemeClr val="tx1"/>
              </a:solidFill>
              <a:round/>
            </a:ln>
          </p:spPr>
          <p:style>
            <a:lnRef idx="0"/>
            <a:fillRef idx="0"/>
            <a:effectRef idx="0"/>
            <a:fontRef idx="minor"/>
          </p:style>
        </p:sp>
        <p:sp>
          <p:nvSpPr>
            <p:cNvPr id="425" name="Line 35"/>
            <p:cNvSpPr/>
            <p:nvPr/>
          </p:nvSpPr>
          <p:spPr>
            <a:xfrm>
              <a:off x="6397920" y="1820880"/>
              <a:ext cx="380880" cy="304560"/>
            </a:xfrm>
            <a:prstGeom prst="line">
              <a:avLst/>
            </a:prstGeom>
            <a:ln w="9360">
              <a:solidFill>
                <a:schemeClr val="tx1"/>
              </a:solidFill>
              <a:round/>
            </a:ln>
          </p:spPr>
          <p:style>
            <a:lnRef idx="0"/>
            <a:fillRef idx="0"/>
            <a:effectRef idx="0"/>
            <a:fontRef idx="minor"/>
          </p:style>
        </p:sp>
      </p:grpSp>
    </p:spTree>
  </p:cSld>
  <p:timing>
    <p:tnLst>
      <p:par>
        <p:cTn id="599" dur="indefinite" restart="never" nodeType="tmRoot">
          <p:childTnLst>
            <p:seq>
              <p:cTn id="600" dur="indefinite" nodeType="mainSeq">
                <p:childTnLst>
                  <p:par>
                    <p:cTn id="601" fill="hold">
                      <p:stCondLst>
                        <p:cond delay="indefinite"/>
                      </p:stCondLst>
                      <p:childTnLst>
                        <p:par>
                          <p:cTn id="602" fill="hold">
                            <p:stCondLst>
                              <p:cond delay="0"/>
                            </p:stCondLst>
                            <p:childTnLst>
                              <p:par>
                                <p:cTn id="603" nodeType="clickEffect" fill="hold" presetClass="entr" presetID="9">
                                  <p:stCondLst>
                                    <p:cond delay="0"/>
                                  </p:stCondLst>
                                  <p:childTnLst>
                                    <p:set>
                                      <p:cBhvr>
                                        <p:cTn id="604" dur="1" fill="hold">
                                          <p:stCondLst>
                                            <p:cond delay="0"/>
                                          </p:stCondLst>
                                        </p:cTn>
                                        <p:tgtEl>
                                          <p:spTgt spid="392">
                                            <p:txEl>
                                              <p:pRg st="3" end="3"/>
                                            </p:txEl>
                                          </p:spTgt>
                                        </p:tgtEl>
                                        <p:attrNameLst>
                                          <p:attrName>style.visibility</p:attrName>
                                        </p:attrNameLst>
                                      </p:cBhvr>
                                      <p:to>
                                        <p:strVal val="visible"/>
                                      </p:to>
                                    </p:set>
                                    <p:animEffect filter="dissolve" transition="in">
                                      <p:cBhvr additive="repl">
                                        <p:cTn id="605" dur="500"/>
                                        <p:tgtEl>
                                          <p:spTgt spid="392">
                                            <p:txEl>
                                              <p:pRg st="3" end="3"/>
                                            </p:txEl>
                                          </p:spTgt>
                                        </p:tgtEl>
                                      </p:cBhvr>
                                    </p:animEffect>
                                  </p:childTnLst>
                                </p:cTn>
                              </p:par>
                              <p:par>
                                <p:cTn id="606" nodeType="withEffect" fill="hold" presetClass="entr" presetID="9">
                                  <p:stCondLst>
                                    <p:cond delay="0"/>
                                  </p:stCondLst>
                                  <p:childTnLst>
                                    <p:set>
                                      <p:cBhvr>
                                        <p:cTn id="607" dur="1" fill="hold">
                                          <p:stCondLst>
                                            <p:cond delay="0"/>
                                          </p:stCondLst>
                                        </p:cTn>
                                        <p:tgtEl>
                                          <p:spTgt spid="392">
                                            <p:txEl>
                                              <p:pRg st="4" end="4"/>
                                            </p:txEl>
                                          </p:spTgt>
                                        </p:tgtEl>
                                        <p:attrNameLst>
                                          <p:attrName>style.visibility</p:attrName>
                                        </p:attrNameLst>
                                      </p:cBhvr>
                                      <p:to>
                                        <p:strVal val="visible"/>
                                      </p:to>
                                    </p:set>
                                    <p:animEffect filter="dissolve" transition="in">
                                      <p:cBhvr additive="repl">
                                        <p:cTn id="608" dur="500"/>
                                        <p:tgtEl>
                                          <p:spTgt spid="392">
                                            <p:txEl>
                                              <p:pRg st="4" end="4"/>
                                            </p:txEl>
                                          </p:spTgt>
                                        </p:tgtEl>
                                      </p:cBhvr>
                                    </p:animEffect>
                                  </p:childTnLst>
                                </p:cTn>
                              </p:par>
                              <p:par>
                                <p:cTn id="609" nodeType="withEffect" fill="hold" presetClass="entr" presetID="9">
                                  <p:stCondLst>
                                    <p:cond delay="0"/>
                                  </p:stCondLst>
                                  <p:childTnLst>
                                    <p:set>
                                      <p:cBhvr>
                                        <p:cTn id="610" dur="1" fill="hold">
                                          <p:stCondLst>
                                            <p:cond delay="0"/>
                                          </p:stCondLst>
                                        </p:cTn>
                                        <p:tgtEl>
                                          <p:spTgt spid="392">
                                            <p:txEl>
                                              <p:pRg st="5" end="5"/>
                                            </p:txEl>
                                          </p:spTgt>
                                        </p:tgtEl>
                                        <p:attrNameLst>
                                          <p:attrName>style.visibility</p:attrName>
                                        </p:attrNameLst>
                                      </p:cBhvr>
                                      <p:to>
                                        <p:strVal val="visible"/>
                                      </p:to>
                                    </p:set>
                                    <p:animEffect filter="dissolve" transition="in">
                                      <p:cBhvr additive="repl">
                                        <p:cTn id="611" dur="500"/>
                                        <p:tgtEl>
                                          <p:spTgt spid="392">
                                            <p:txEl>
                                              <p:pRg st="5" end="5"/>
                                            </p:txEl>
                                          </p:spTgt>
                                        </p:tgtEl>
                                      </p:cBhvr>
                                    </p:animEffect>
                                  </p:childTnLst>
                                </p:cTn>
                              </p:par>
                            </p:childTnLst>
                          </p:cTn>
                        </p:par>
                      </p:childTnLst>
                    </p:cTn>
                  </p:par>
                  <p:par>
                    <p:cTn id="612" fill="hold">
                      <p:stCondLst>
                        <p:cond delay="indefinite"/>
                      </p:stCondLst>
                      <p:childTnLst>
                        <p:par>
                          <p:cTn id="613" fill="hold">
                            <p:stCondLst>
                              <p:cond delay="0"/>
                            </p:stCondLst>
                            <p:childTnLst>
                              <p:par>
                                <p:cTn id="614" nodeType="clickEffect" fill="hold" presetClass="entr" presetID="9">
                                  <p:stCondLst>
                                    <p:cond delay="0"/>
                                  </p:stCondLst>
                                  <p:childTnLst>
                                    <p:set>
                                      <p:cBhvr>
                                        <p:cTn id="615" dur="1" fill="hold">
                                          <p:stCondLst>
                                            <p:cond delay="0"/>
                                          </p:stCondLst>
                                        </p:cTn>
                                        <p:tgtEl>
                                          <p:spTgt spid="392">
                                            <p:txEl>
                                              <p:pRg st="6" end="6"/>
                                            </p:txEl>
                                          </p:spTgt>
                                        </p:tgtEl>
                                        <p:attrNameLst>
                                          <p:attrName>style.visibility</p:attrName>
                                        </p:attrNameLst>
                                      </p:cBhvr>
                                      <p:to>
                                        <p:strVal val="visible"/>
                                      </p:to>
                                    </p:set>
                                    <p:animEffect filter="dissolve" transition="in">
                                      <p:cBhvr additive="repl">
                                        <p:cTn id="616" dur="500"/>
                                        <p:tgtEl>
                                          <p:spTgt spid="392">
                                            <p:txEl>
                                              <p:pRg st="6" end="6"/>
                                            </p:txEl>
                                          </p:spTgt>
                                        </p:tgtEl>
                                      </p:cBhvr>
                                    </p:animEffect>
                                  </p:childTnLst>
                                </p:cTn>
                              </p:par>
                              <p:par>
                                <p:cTn id="617" nodeType="withEffect" fill="hold" presetClass="entr" presetID="9">
                                  <p:stCondLst>
                                    <p:cond delay="0"/>
                                  </p:stCondLst>
                                  <p:childTnLst>
                                    <p:set>
                                      <p:cBhvr>
                                        <p:cTn id="618" dur="1" fill="hold">
                                          <p:stCondLst>
                                            <p:cond delay="0"/>
                                          </p:stCondLst>
                                        </p:cTn>
                                        <p:tgtEl>
                                          <p:spTgt spid="392">
                                            <p:txEl>
                                              <p:pRg st="7" end="7"/>
                                            </p:txEl>
                                          </p:spTgt>
                                        </p:tgtEl>
                                        <p:attrNameLst>
                                          <p:attrName>style.visibility</p:attrName>
                                        </p:attrNameLst>
                                      </p:cBhvr>
                                      <p:to>
                                        <p:strVal val="visible"/>
                                      </p:to>
                                    </p:set>
                                    <p:animEffect filter="dissolve" transition="in">
                                      <p:cBhvr additive="repl">
                                        <p:cTn id="619" dur="500"/>
                                        <p:tgtEl>
                                          <p:spTgt spid="392">
                                            <p:txEl>
                                              <p:pRg st="7" end="7"/>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CustomShape 1"/>
          <p:cNvSpPr/>
          <p:nvPr/>
        </p:nvSpPr>
        <p:spPr>
          <a:xfrm>
            <a:off x="0" y="811440"/>
            <a:ext cx="9143640" cy="6046200"/>
          </a:xfrm>
          <a:prstGeom prst="rect">
            <a:avLst/>
          </a:prstGeom>
          <a:solidFill>
            <a:srgbClr val="990000"/>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27" name="TextShape 2"/>
          <p:cNvSpPr txBox="1"/>
          <p:nvPr/>
        </p:nvSpPr>
        <p:spPr>
          <a:xfrm>
            <a:off x="457200" y="2251080"/>
            <a:ext cx="8229240" cy="2284560"/>
          </a:xfrm>
          <a:prstGeom prst="rect">
            <a:avLst/>
          </a:prstGeom>
          <a:noFill/>
          <a:ln>
            <a:noFill/>
          </a:ln>
        </p:spPr>
        <p:txBody>
          <a:bodyPr anchor="ctr"/>
          <a:p>
            <a:pPr algn="ctr">
              <a:lnSpc>
                <a:spcPct val="100000"/>
              </a:lnSpc>
            </a:pPr>
            <a:r>
              <a:rPr b="0" lang="en-US" sz="4400" spc="-1" strike="noStrike">
                <a:solidFill>
                  <a:srgbClr val="ffffff"/>
                </a:solidFill>
                <a:latin typeface="Calibri"/>
              </a:rPr>
              <a:t>Lecture #12 end</a:t>
            </a:r>
            <a:endParaRPr b="0" lang="en-US" sz="4400" spc="-1" strike="noStrike">
              <a:solidFill>
                <a:srgbClr val="000000"/>
              </a:solidFill>
              <a:latin typeface="Calibri"/>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0" y="-166320"/>
            <a:ext cx="9143640" cy="1142640"/>
          </a:xfrm>
          <a:prstGeom prst="rect">
            <a:avLst/>
          </a:prstGeom>
          <a:noFill/>
          <a:ln>
            <a:noFill/>
          </a:ln>
        </p:spPr>
        <p:txBody>
          <a:bodyPr anchor="ctr">
            <a:normAutofit/>
          </a:bodyPr>
          <a:p>
            <a:pPr algn="ctr">
              <a:lnSpc>
                <a:spcPct val="100000"/>
              </a:lnSpc>
            </a:pPr>
            <a:r>
              <a:rPr b="0" lang="en-US" sz="4400" spc="-1" strike="noStrike">
                <a:solidFill>
                  <a:srgbClr val="ffffff"/>
                </a:solidFill>
                <a:latin typeface="Calibri"/>
              </a:rPr>
              <a:t>Comparing items</a:t>
            </a:r>
            <a:endParaRPr b="0" lang="en-US" sz="4400" spc="-1" strike="noStrike">
              <a:solidFill>
                <a:srgbClr val="000000"/>
              </a:solidFill>
              <a:latin typeface="Calibri"/>
            </a:endParaRPr>
          </a:p>
        </p:txBody>
      </p:sp>
      <p:sp>
        <p:nvSpPr>
          <p:cNvPr id="151" name="CustomShape 2"/>
          <p:cNvSpPr/>
          <p:nvPr/>
        </p:nvSpPr>
        <p:spPr>
          <a:xfrm>
            <a:off x="176040" y="1058760"/>
            <a:ext cx="8791560" cy="5362560"/>
          </a:xfrm>
          <a:prstGeom prst="rect">
            <a:avLst/>
          </a:prstGeom>
          <a:noFill/>
          <a:ln>
            <a:noFill/>
          </a:ln>
        </p:spPr>
        <p:style>
          <a:lnRef idx="0"/>
          <a:fillRef idx="0"/>
          <a:effectRef idx="0"/>
          <a:fontRef idx="minor"/>
        </p:style>
        <p:txBody>
          <a:bodyPr/>
          <a:p>
            <a:pPr marL="231840" indent="-231480">
              <a:lnSpc>
                <a:spcPct val="100000"/>
              </a:lnSpc>
              <a:spcBef>
                <a:spcPts val="479"/>
              </a:spcBef>
              <a:buClr>
                <a:srgbClr val="000000"/>
              </a:buClr>
              <a:buFont typeface="Arial"/>
              <a:buChar char="•"/>
            </a:pPr>
            <a:r>
              <a:rPr b="0" lang="en-US" sz="2400" spc="-1" strike="noStrike">
                <a:solidFill>
                  <a:srgbClr val="000000"/>
                </a:solidFill>
                <a:latin typeface="Calibri"/>
                <a:ea typeface="Courier New"/>
              </a:rPr>
              <a:t>Elements may not be numeric, how to determine which is smallest?</a:t>
            </a:r>
            <a:endParaRPr b="0" lang="en-US" sz="2400" spc="-1" strike="noStrike">
              <a:latin typeface="Arial"/>
            </a:endParaRPr>
          </a:p>
          <a:p>
            <a:pPr lvl="1" marL="517680" indent="-28368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Have item data type implement the </a:t>
            </a:r>
            <a:r>
              <a:rPr b="0" lang="en-US" sz="2000" spc="-1" strike="noStrike">
                <a:solidFill>
                  <a:srgbClr val="00b050"/>
                </a:solidFill>
                <a:latin typeface="Courier New"/>
                <a:ea typeface="Courier New"/>
              </a:rPr>
              <a:t>Comparable</a:t>
            </a:r>
            <a:r>
              <a:rPr b="0" lang="en-US" sz="2000" spc="-1" strike="noStrike">
                <a:solidFill>
                  <a:srgbClr val="000000"/>
                </a:solidFill>
                <a:latin typeface="Calibri"/>
                <a:ea typeface="Courier New"/>
              </a:rPr>
              <a:t> interface</a:t>
            </a:r>
            <a:endParaRPr b="0" lang="en-US" sz="2000" spc="-1" strike="noStrike">
              <a:latin typeface="Arial"/>
            </a:endParaRPr>
          </a:p>
          <a:p>
            <a:pPr lvl="2" marL="744480" indent="-226800">
              <a:lnSpc>
                <a:spcPct val="100000"/>
              </a:lnSpc>
              <a:spcBef>
                <a:spcPts val="360"/>
              </a:spcBef>
              <a:buClr>
                <a:srgbClr val="000000"/>
              </a:buClr>
              <a:buFont typeface="Arial"/>
              <a:buChar char="•"/>
            </a:pPr>
            <a:r>
              <a:rPr b="0" lang="en-US" sz="1800" spc="-1" strike="noStrike">
                <a:solidFill>
                  <a:srgbClr val="000000"/>
                </a:solidFill>
                <a:latin typeface="Calibri"/>
                <a:ea typeface="Courier New"/>
              </a:rPr>
              <a:t>Defines </a:t>
            </a:r>
            <a:r>
              <a:rPr b="0" lang="en-US" sz="1800" spc="-1" strike="noStrike">
                <a:solidFill>
                  <a:srgbClr val="00b050"/>
                </a:solidFill>
                <a:latin typeface="Courier New"/>
                <a:ea typeface="Courier New"/>
              </a:rPr>
              <a:t>int</a:t>
            </a:r>
            <a:r>
              <a:rPr b="0" lang="en-US" sz="1800" spc="-1" strike="noStrike">
                <a:solidFill>
                  <a:srgbClr val="000000"/>
                </a:solidFill>
                <a:latin typeface="Courier New"/>
                <a:ea typeface="Courier New"/>
              </a:rPr>
              <a:t> compareTo(</a:t>
            </a:r>
            <a:r>
              <a:rPr b="0" lang="en-US" sz="1800" spc="-1" strike="noStrike">
                <a:solidFill>
                  <a:srgbClr val="00b050"/>
                </a:solidFill>
                <a:latin typeface="Courier New"/>
                <a:ea typeface="Courier New"/>
              </a:rPr>
              <a:t>T</a:t>
            </a:r>
            <a:r>
              <a:rPr b="0" lang="en-US" sz="1800" spc="-1" strike="noStrike">
                <a:solidFill>
                  <a:srgbClr val="000000"/>
                </a:solidFill>
                <a:latin typeface="Courier New"/>
                <a:ea typeface="Courier New"/>
              </a:rPr>
              <a:t> o)</a:t>
            </a:r>
            <a:r>
              <a:rPr b="0" lang="en-US" sz="1800" spc="-1" strike="noStrike">
                <a:solidFill>
                  <a:srgbClr val="000000"/>
                </a:solidFill>
                <a:latin typeface="Calibri"/>
                <a:ea typeface="Courier New"/>
              </a:rPr>
              <a:t>, which has the following semantics:</a:t>
            </a:r>
            <a:endParaRPr b="0" lang="en-US" sz="1800" spc="-1" strike="noStrike">
              <a:latin typeface="Arial"/>
            </a:endParaRPr>
          </a:p>
          <a:p>
            <a:pPr>
              <a:lnSpc>
                <a:spcPct val="100000"/>
              </a:lnSpc>
              <a:spcBef>
                <a:spcPts val="360"/>
              </a:spcBef>
            </a:pPr>
            <a:endParaRPr b="0" lang="en-US" sz="1800" spc="-1" strike="noStrike">
              <a:latin typeface="Arial"/>
            </a:endParaRPr>
          </a:p>
          <a:p>
            <a:pPr>
              <a:lnSpc>
                <a:spcPct val="100000"/>
              </a:lnSpc>
              <a:spcBef>
                <a:spcPts val="360"/>
              </a:spcBef>
            </a:pPr>
            <a:endParaRPr b="0" lang="en-US" sz="1800" spc="-1" strike="noStrike">
              <a:latin typeface="Arial"/>
            </a:endParaRPr>
          </a:p>
          <a:p>
            <a:pPr>
              <a:lnSpc>
                <a:spcPct val="100000"/>
              </a:lnSpc>
              <a:spcBef>
                <a:spcPts val="360"/>
              </a:spcBef>
            </a:pPr>
            <a:endParaRPr b="0" lang="en-US" sz="1800" spc="-1" strike="noStrike">
              <a:latin typeface="Arial"/>
            </a:endParaRPr>
          </a:p>
          <a:p>
            <a:pPr>
              <a:lnSpc>
                <a:spcPct val="100000"/>
              </a:lnSpc>
              <a:spcBef>
                <a:spcPts val="360"/>
              </a:spcBef>
            </a:pPr>
            <a:endParaRPr b="0" lang="en-US" sz="1800" spc="-1" strike="noStrike">
              <a:latin typeface="Arial"/>
            </a:endParaRPr>
          </a:p>
          <a:p>
            <a:pPr marL="517680">
              <a:lnSpc>
                <a:spcPct val="100000"/>
              </a:lnSpc>
              <a:spcBef>
                <a:spcPts val="360"/>
              </a:spcBef>
            </a:pPr>
            <a:endParaRPr b="0" lang="en-US" sz="1800" spc="-1" strike="noStrike">
              <a:latin typeface="Arial"/>
            </a:endParaRPr>
          </a:p>
          <a:p>
            <a:pPr marL="517680">
              <a:lnSpc>
                <a:spcPct val="100000"/>
              </a:lnSpc>
              <a:spcBef>
                <a:spcPts val="360"/>
              </a:spcBef>
            </a:pPr>
            <a:endParaRPr b="0" lang="en-US" sz="1800" spc="-1" strike="noStrike">
              <a:latin typeface="Arial"/>
            </a:endParaRPr>
          </a:p>
          <a:p>
            <a:pPr marL="233280" indent="-226800">
              <a:lnSpc>
                <a:spcPct val="100000"/>
              </a:lnSpc>
              <a:spcBef>
                <a:spcPts val="479"/>
              </a:spcBef>
              <a:buClr>
                <a:srgbClr val="000000"/>
              </a:buClr>
              <a:buFont typeface="Arial"/>
              <a:buChar char="•"/>
            </a:pPr>
            <a:r>
              <a:rPr b="0" lang="en-US" sz="2400" spc="-1" strike="noStrike">
                <a:solidFill>
                  <a:srgbClr val="000000"/>
                </a:solidFill>
                <a:latin typeface="Calibri"/>
                <a:ea typeface="Courier New"/>
              </a:rPr>
              <a:t>Interface implementer must decide how comparison is performed</a:t>
            </a:r>
            <a:endParaRPr b="0" lang="en-US" sz="2400" spc="-1" strike="noStrike">
              <a:latin typeface="Arial"/>
            </a:endParaRPr>
          </a:p>
          <a:p>
            <a:pPr lvl="1" marL="517680" indent="-28368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E.g., the </a:t>
            </a:r>
            <a:r>
              <a:rPr b="0" lang="en-US" sz="2000" spc="-1" strike="noStrike">
                <a:solidFill>
                  <a:srgbClr val="00b050"/>
                </a:solidFill>
                <a:latin typeface="Courier New"/>
                <a:ea typeface="Courier New"/>
              </a:rPr>
              <a:t>String</a:t>
            </a:r>
            <a:r>
              <a:rPr b="0" lang="en-US" sz="2000" spc="-1" strike="noStrike">
                <a:solidFill>
                  <a:srgbClr val="000000"/>
                </a:solidFill>
                <a:latin typeface="Calibri"/>
                <a:ea typeface="Courier New"/>
              </a:rPr>
              <a:t> class uses alphabetic order: earlier is smaller</a:t>
            </a:r>
            <a:endParaRPr b="0" lang="en-US" sz="2000" spc="-1" strike="noStrike">
              <a:latin typeface="Arial"/>
            </a:endParaRPr>
          </a:p>
          <a:p>
            <a:pPr>
              <a:lnSpc>
                <a:spcPct val="100000"/>
              </a:lnSpc>
              <a:spcBef>
                <a:spcPts val="241"/>
              </a:spcBef>
            </a:pPr>
            <a:endParaRPr b="0" lang="en-US" sz="2000" spc="-1" strike="noStrike">
              <a:latin typeface="Arial"/>
            </a:endParaRPr>
          </a:p>
          <a:p>
            <a:pPr>
              <a:lnSpc>
                <a:spcPct val="100000"/>
              </a:lnSpc>
              <a:spcBef>
                <a:spcPts val="400"/>
              </a:spcBef>
            </a:pPr>
            <a:endParaRPr b="0" lang="en-US" sz="2000" spc="-1" strike="noStrike">
              <a:latin typeface="Arial"/>
            </a:endParaRPr>
          </a:p>
        </p:txBody>
      </p:sp>
      <p:pic>
        <p:nvPicPr>
          <p:cNvPr id="152" name="Picture 4" descr=""/>
          <p:cNvPicPr/>
          <p:nvPr/>
        </p:nvPicPr>
        <p:blipFill>
          <a:blip r:embed="rId1"/>
          <a:stretch/>
        </p:blipFill>
        <p:spPr>
          <a:xfrm>
            <a:off x="818280" y="2604240"/>
            <a:ext cx="2641320" cy="1053720"/>
          </a:xfrm>
          <a:prstGeom prst="rect">
            <a:avLst/>
          </a:prstGeom>
          <a:ln>
            <a:noFill/>
          </a:ln>
        </p:spPr>
      </p:pic>
      <p:graphicFrame>
        <p:nvGraphicFramePr>
          <p:cNvPr id="153" name="Table 3"/>
          <p:cNvGraphicFramePr/>
          <p:nvPr/>
        </p:nvGraphicFramePr>
        <p:xfrm>
          <a:off x="4146120" y="2491200"/>
          <a:ext cx="4152600" cy="1121760"/>
        </p:xfrm>
        <a:graphic>
          <a:graphicData uri="http://schemas.openxmlformats.org/drawingml/2006/table">
            <a:tbl>
              <a:tblPr/>
              <a:tblGrid>
                <a:gridCol w="2797560"/>
                <a:gridCol w="1355040"/>
              </a:tblGrid>
              <a:tr h="349200">
                <a:tc>
                  <a:txBody>
                    <a:bodyPr anchor="ctr"/>
                    <a:p>
                      <a:pPr algn="ctr">
                        <a:lnSpc>
                          <a:spcPct val="100000"/>
                        </a:lnSpc>
                      </a:pPr>
                      <a:r>
                        <a:rPr b="1" lang="en-US" sz="1500" spc="-1" strike="noStrike">
                          <a:solidFill>
                            <a:srgbClr val="ffffff"/>
                          </a:solidFill>
                          <a:latin typeface="Courier New"/>
                        </a:rPr>
                        <a:t>this</a:t>
                      </a:r>
                      <a:r>
                        <a:rPr b="1" lang="en-US" sz="1500" spc="-1" strike="noStrike">
                          <a:solidFill>
                            <a:srgbClr val="ffffff"/>
                          </a:solidFill>
                          <a:latin typeface="Calibri"/>
                        </a:rPr>
                        <a:t>’s</a:t>
                      </a:r>
                      <a:r>
                        <a:rPr b="1" lang="en-US" sz="1500" spc="-1" strike="noStrike">
                          <a:solidFill>
                            <a:srgbClr val="ffffff"/>
                          </a:solidFill>
                          <a:latin typeface="Calibri"/>
                        </a:rPr>
                        <a:t> magnitude relative to </a:t>
                      </a:r>
                      <a:r>
                        <a:rPr b="1" lang="en-US" sz="1500" spc="-1" strike="noStrike">
                          <a:solidFill>
                            <a:srgbClr val="ffffff"/>
                          </a:solidFill>
                          <a:latin typeface="Courier New"/>
                        </a:rPr>
                        <a:t>o</a:t>
                      </a:r>
                      <a:r>
                        <a:rPr b="1" lang="en-US" sz="1500" spc="-1" strike="noStrike">
                          <a:solidFill>
                            <a:srgbClr val="ffffff"/>
                          </a:solidFill>
                          <a:latin typeface="Calibri"/>
                        </a:rPr>
                        <a:t>’s</a:t>
                      </a:r>
                      <a:endParaRPr b="0" lang="en-US"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2c7c9f"/>
                    </a:solidFill>
                  </a:tcPr>
                </a:tc>
                <a:tc>
                  <a:txBody>
                    <a:bodyPr anchor="ctr"/>
                    <a:p>
                      <a:pPr algn="ctr">
                        <a:lnSpc>
                          <a:spcPct val="100000"/>
                        </a:lnSpc>
                      </a:pPr>
                      <a:r>
                        <a:rPr b="1" lang="en-US" sz="1500" spc="-1" strike="noStrike">
                          <a:solidFill>
                            <a:srgbClr val="ffffff"/>
                          </a:solidFill>
                          <a:latin typeface="Calibri"/>
                        </a:rPr>
                        <a:t>Return value</a:t>
                      </a:r>
                      <a:endParaRPr b="0" lang="en-US"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2c7c9f"/>
                    </a:solidFill>
                  </a:tcPr>
                </a:tc>
              </a:tr>
              <a:tr h="282240">
                <a:tc>
                  <a:txBody>
                    <a:bodyPr anchor="ctr"/>
                    <a:p>
                      <a:pPr algn="ctr">
                        <a:lnSpc>
                          <a:spcPct val="100000"/>
                        </a:lnSpc>
                      </a:pPr>
                      <a:r>
                        <a:rPr b="0" lang="en-US" sz="1500" spc="-1" strike="noStrike">
                          <a:solidFill>
                            <a:srgbClr val="000000"/>
                          </a:solidFill>
                          <a:latin typeface="Calibri"/>
                        </a:rPr>
                        <a:t>smaller</a:t>
                      </a:r>
                      <a:endParaRPr b="0" lang="en-US" sz="15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d7d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d7df"/>
                    </a:solidFill>
                  </a:tcPr>
                </a:tc>
              </a:tr>
              <a:tr h="282240">
                <a:tc>
                  <a:txBody>
                    <a:bodyPr anchor="ctr"/>
                    <a:p>
                      <a:pPr algn="ctr">
                        <a:lnSpc>
                          <a:spcPct val="100000"/>
                        </a:lnSpc>
                      </a:pPr>
                      <a:r>
                        <a:rPr b="0" lang="en-US" sz="1500" spc="-1" strike="noStrike">
                          <a:solidFill>
                            <a:srgbClr val="000000"/>
                          </a:solidFill>
                          <a:latin typeface="Calibri"/>
                        </a:rPr>
                        <a:t>same</a:t>
                      </a:r>
                      <a:endParaRPr b="0" lang="en-US" sz="15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ce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cef"/>
                    </a:solidFill>
                  </a:tcPr>
                </a:tc>
              </a:tr>
              <a:tr h="282240">
                <a:tc>
                  <a:txBody>
                    <a:bodyPr anchor="ctr"/>
                    <a:p>
                      <a:pPr algn="ctr">
                        <a:lnSpc>
                          <a:spcPct val="100000"/>
                        </a:lnSpc>
                      </a:pPr>
                      <a:r>
                        <a:rPr b="0" lang="en-US" sz="1500" spc="-1" strike="noStrike">
                          <a:solidFill>
                            <a:srgbClr val="000000"/>
                          </a:solidFill>
                          <a:latin typeface="Calibri"/>
                        </a:rPr>
                        <a:t>larger</a:t>
                      </a:r>
                      <a:endParaRPr b="0" lang="en-US" sz="15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d7d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d7df"/>
                    </a:solidFill>
                  </a:tcPr>
                </a:tc>
              </a:tr>
            </a:tbl>
          </a:graphicData>
        </a:graphic>
      </p:graphicFrame>
      <p:graphicFrame>
        <p:nvGraphicFramePr>
          <p:cNvPr id="154" name="Table 4"/>
          <p:cNvGraphicFramePr/>
          <p:nvPr/>
        </p:nvGraphicFramePr>
        <p:xfrm>
          <a:off x="4146120" y="2491200"/>
          <a:ext cx="4152600" cy="1279800"/>
        </p:xfrm>
        <a:graphic>
          <a:graphicData uri="http://schemas.openxmlformats.org/drawingml/2006/table">
            <a:tbl>
              <a:tblPr/>
              <a:tblGrid>
                <a:gridCol w="2797560"/>
                <a:gridCol w="1355040"/>
              </a:tblGrid>
              <a:tr h="349200">
                <a:tc>
                  <a:txBody>
                    <a:bodyPr anchor="ctr"/>
                    <a:p>
                      <a:pPr algn="ctr">
                        <a:lnSpc>
                          <a:spcPct val="100000"/>
                        </a:lnSpc>
                      </a:pPr>
                      <a:r>
                        <a:rPr b="1" lang="en-US" sz="1500" spc="-1" strike="noStrike">
                          <a:solidFill>
                            <a:srgbClr val="ffffff"/>
                          </a:solidFill>
                          <a:latin typeface="Courier New"/>
                        </a:rPr>
                        <a:t>this</a:t>
                      </a:r>
                      <a:r>
                        <a:rPr b="1" lang="en-US" sz="1500" spc="-1" strike="noStrike">
                          <a:solidFill>
                            <a:srgbClr val="ffffff"/>
                          </a:solidFill>
                          <a:latin typeface="Calibri"/>
                        </a:rPr>
                        <a:t>’s</a:t>
                      </a:r>
                      <a:r>
                        <a:rPr b="1" lang="en-US" sz="1500" spc="-1" strike="noStrike">
                          <a:solidFill>
                            <a:srgbClr val="ffffff"/>
                          </a:solidFill>
                          <a:latin typeface="Calibri"/>
                        </a:rPr>
                        <a:t> magnitude relative to </a:t>
                      </a:r>
                      <a:r>
                        <a:rPr b="1" lang="en-US" sz="1500" spc="-1" strike="noStrike">
                          <a:solidFill>
                            <a:srgbClr val="ffffff"/>
                          </a:solidFill>
                          <a:latin typeface="Courier New"/>
                        </a:rPr>
                        <a:t>o</a:t>
                      </a:r>
                      <a:r>
                        <a:rPr b="1" lang="en-US" sz="1500" spc="-1" strike="noStrike">
                          <a:solidFill>
                            <a:srgbClr val="ffffff"/>
                          </a:solidFill>
                          <a:latin typeface="Calibri"/>
                        </a:rPr>
                        <a:t>’s</a:t>
                      </a:r>
                      <a:endParaRPr b="0" lang="en-US"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2c7c9f"/>
                    </a:solidFill>
                  </a:tcPr>
                </a:tc>
                <a:tc>
                  <a:txBody>
                    <a:bodyPr anchor="ctr"/>
                    <a:p>
                      <a:pPr algn="ctr">
                        <a:lnSpc>
                          <a:spcPct val="100000"/>
                        </a:lnSpc>
                      </a:pPr>
                      <a:r>
                        <a:rPr b="1" lang="en-US" sz="1500" spc="-1" strike="noStrike">
                          <a:solidFill>
                            <a:srgbClr val="ffffff"/>
                          </a:solidFill>
                          <a:latin typeface="Calibri"/>
                        </a:rPr>
                        <a:t>Return value</a:t>
                      </a:r>
                      <a:endParaRPr b="0" lang="en-US" sz="15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2c7c9f"/>
                    </a:solidFill>
                  </a:tcPr>
                </a:tc>
              </a:tr>
              <a:tr h="310320">
                <a:tc>
                  <a:txBody>
                    <a:bodyPr anchor="ctr"/>
                    <a:p>
                      <a:pPr algn="ctr">
                        <a:lnSpc>
                          <a:spcPct val="100000"/>
                        </a:lnSpc>
                      </a:pPr>
                      <a:r>
                        <a:rPr b="0" lang="en-US" sz="1500" spc="-1" strike="noStrike">
                          <a:solidFill>
                            <a:srgbClr val="000000"/>
                          </a:solidFill>
                          <a:latin typeface="Calibri"/>
                        </a:rPr>
                        <a:t>smaller</a:t>
                      </a:r>
                      <a:endParaRPr b="0" lang="en-US" sz="15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d7d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blipFill rotWithShape="0">
                      <a:blip r:embed="rId2"/>
                      <a:stretch>
                        <a:fillRect/>
                      </a:stretch>
                    </a:blipFill>
                  </a:tcPr>
                </a:tc>
              </a:tr>
              <a:tr h="310320">
                <a:tc>
                  <a:txBody>
                    <a:bodyPr anchor="ctr"/>
                    <a:p>
                      <a:pPr algn="ctr">
                        <a:lnSpc>
                          <a:spcPct val="100000"/>
                        </a:lnSpc>
                      </a:pPr>
                      <a:r>
                        <a:rPr b="0" lang="en-US" sz="1500" spc="-1" strike="noStrike">
                          <a:solidFill>
                            <a:srgbClr val="000000"/>
                          </a:solidFill>
                          <a:latin typeface="Calibri"/>
                        </a:rPr>
                        <a:t>same</a:t>
                      </a:r>
                      <a:endParaRPr b="0" lang="en-US" sz="15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7ece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blipFill rotWithShape="0">
                      <a:blip r:embed="rId3"/>
                      <a:stretch>
                        <a:fillRect/>
                      </a:stretch>
                    </a:blipFill>
                  </a:tcPr>
                </a:tc>
              </a:tr>
              <a:tr h="309960">
                <a:tc>
                  <a:txBody>
                    <a:bodyPr anchor="ctr"/>
                    <a:p>
                      <a:pPr algn="ctr">
                        <a:lnSpc>
                          <a:spcPct val="100000"/>
                        </a:lnSpc>
                      </a:pPr>
                      <a:r>
                        <a:rPr b="0" lang="en-US" sz="1500" spc="-1" strike="noStrike">
                          <a:solidFill>
                            <a:srgbClr val="000000"/>
                          </a:solidFill>
                          <a:latin typeface="Calibri"/>
                        </a:rPr>
                        <a:t>larger</a:t>
                      </a:r>
                      <a:endParaRPr b="0" lang="en-US" sz="15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dd7df"/>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blipFill rotWithShape="0">
                      <a:blip r:embed="rId4"/>
                      <a:stretch>
                        <a:fillRect/>
                      </a:stretch>
                    </a:blipFill>
                  </a:tcPr>
                </a:tc>
              </a:tr>
            </a:tbl>
          </a:graphicData>
        </a:graphic>
      </p:graphicFrame>
      <p:sp>
        <p:nvSpPr>
          <p:cNvPr id="155" name="CustomShape 5"/>
          <p:cNvSpPr/>
          <p:nvPr/>
        </p:nvSpPr>
        <p:spPr>
          <a:xfrm>
            <a:off x="1833840" y="5117760"/>
            <a:ext cx="5475960" cy="1003320"/>
          </a:xfrm>
          <a:prstGeom prst="rect">
            <a:avLst/>
          </a:prstGeom>
          <a:noFill/>
          <a:ln>
            <a:solidFill>
              <a:schemeClr val="accent1"/>
            </a:solidFill>
          </a:ln>
        </p:spPr>
        <p:style>
          <a:lnRef idx="0"/>
          <a:fillRef idx="0"/>
          <a:effectRef idx="0"/>
          <a:fontRef idx="minor"/>
        </p:style>
        <p:txBody>
          <a:bodyPr lIns="90000" rIns="90000" tIns="45000" bIns="45000"/>
          <a:p>
            <a:pPr>
              <a:lnSpc>
                <a:spcPct val="100000"/>
              </a:lnSpc>
            </a:pPr>
            <a:r>
              <a:rPr b="0" lang="en-US" sz="1500" spc="-1" strike="noStrike">
                <a:solidFill>
                  <a:srgbClr val="00b050"/>
                </a:solidFill>
                <a:latin typeface="Courier New"/>
              </a:rPr>
              <a:t>String </a:t>
            </a:r>
            <a:r>
              <a:rPr b="0" lang="en-US" sz="1500" spc="-1" strike="noStrike">
                <a:solidFill>
                  <a:srgbClr val="000000"/>
                </a:solidFill>
                <a:latin typeface="Courier New"/>
              </a:rPr>
              <a:t>pika = "Pika", milu = "Milu";</a:t>
            </a:r>
            <a:endParaRPr b="0" lang="en-US" sz="1500" spc="-1" strike="noStrike">
              <a:latin typeface="Arial"/>
            </a:endParaRPr>
          </a:p>
          <a:p>
            <a:pPr>
              <a:lnSpc>
                <a:spcPct val="100000"/>
              </a:lnSpc>
            </a:pPr>
            <a:r>
              <a:rPr b="0" lang="en-US" sz="1500" spc="-1" strike="noStrike">
                <a:solidFill>
                  <a:srgbClr val="0000ff"/>
                </a:solidFill>
                <a:latin typeface="Courier New"/>
              </a:rPr>
              <a:t>assert</a:t>
            </a:r>
            <a:r>
              <a:rPr b="0" lang="en-US" sz="1500" spc="-1" strike="noStrike">
                <a:solidFill>
                  <a:srgbClr val="000000"/>
                </a:solidFill>
                <a:latin typeface="Courier New"/>
              </a:rPr>
              <a:t>(pika.compareTo(milu) &gt; 0);  </a:t>
            </a:r>
            <a:r>
              <a:rPr b="0" lang="en-US" sz="1500" spc="-1" strike="noStrike">
                <a:solidFill>
                  <a:srgbClr val="595959"/>
                </a:solidFill>
                <a:latin typeface="Courier New"/>
              </a:rPr>
              <a:t>// succeeds</a:t>
            </a:r>
            <a:endParaRPr b="0" lang="en-US" sz="1500" spc="-1" strike="noStrike">
              <a:latin typeface="Arial"/>
            </a:endParaRPr>
          </a:p>
          <a:p>
            <a:pPr>
              <a:lnSpc>
                <a:spcPct val="100000"/>
              </a:lnSpc>
            </a:pPr>
            <a:r>
              <a:rPr b="0" lang="en-US" sz="1500" spc="-1" strike="noStrike">
                <a:solidFill>
                  <a:srgbClr val="0000ff"/>
                </a:solidFill>
                <a:latin typeface="Courier New"/>
              </a:rPr>
              <a:t>assert</a:t>
            </a:r>
            <a:r>
              <a:rPr b="0" lang="en-US" sz="1500" spc="-1" strike="noStrike">
                <a:solidFill>
                  <a:srgbClr val="000000"/>
                </a:solidFill>
                <a:latin typeface="Courier New"/>
              </a:rPr>
              <a:t>(pika.compareTo(pika) == 0); </a:t>
            </a:r>
            <a:r>
              <a:rPr b="0" lang="en-US" sz="1500" spc="-1" strike="noStrike">
                <a:solidFill>
                  <a:srgbClr val="595959"/>
                </a:solidFill>
                <a:latin typeface="Courier New"/>
              </a:rPr>
              <a:t>// succeeds</a:t>
            </a:r>
            <a:endParaRPr b="0" lang="en-US" sz="1500" spc="-1" strike="noStrike">
              <a:latin typeface="Arial"/>
            </a:endParaRPr>
          </a:p>
          <a:p>
            <a:pPr>
              <a:lnSpc>
                <a:spcPct val="100000"/>
              </a:lnSpc>
            </a:pPr>
            <a:r>
              <a:rPr b="0" lang="en-US" sz="1500" spc="-1" strike="noStrike">
                <a:solidFill>
                  <a:srgbClr val="0000ff"/>
                </a:solidFill>
                <a:latin typeface="Courier New"/>
              </a:rPr>
              <a:t>assert</a:t>
            </a:r>
            <a:r>
              <a:rPr b="0" lang="en-US" sz="1500" spc="-1" strike="noStrike">
                <a:solidFill>
                  <a:srgbClr val="000000"/>
                </a:solidFill>
                <a:latin typeface="Courier New"/>
              </a:rPr>
              <a:t>(milu.compareTo(pika) &lt; 0);  </a:t>
            </a:r>
            <a:r>
              <a:rPr b="0" lang="en-US" sz="1500" spc="-1" strike="noStrike">
                <a:solidFill>
                  <a:srgbClr val="595959"/>
                </a:solidFill>
                <a:latin typeface="Courier New"/>
              </a:rPr>
              <a:t>// succeeds</a:t>
            </a:r>
            <a:endParaRPr b="0" lang="en-US" sz="1500" spc="-1" strike="noStrike">
              <a:latin typeface="Arial"/>
            </a:endParaRPr>
          </a:p>
        </p:txBody>
      </p:sp>
    </p:spTree>
  </p:cSld>
  <p:timing>
    <p:tnLst>
      <p:par>
        <p:cTn id="18" dur="indefinite" restart="never" nodeType="tmRoot">
          <p:childTnLst>
            <p:seq>
              <p:cTn id="19" dur="indefinite" nodeType="mainSeq">
                <p:childTnLst>
                  <p:par>
                    <p:cTn id="20" fill="hold">
                      <p:stCondLst>
                        <p:cond delay="indefinite"/>
                      </p:stCondLst>
                      <p:childTnLst>
                        <p:par>
                          <p:cTn id="21" fill="hold">
                            <p:stCondLst>
                              <p:cond delay="0"/>
                            </p:stCondLst>
                            <p:childTnLst>
                              <p:par>
                                <p:cTn id="22" nodeType="clickEffect" fill="hold" presetClass="entr" presetID="9">
                                  <p:stCondLst>
                                    <p:cond delay="0"/>
                                  </p:stCondLst>
                                  <p:childTnLst>
                                    <p:set>
                                      <p:cBhvr>
                                        <p:cTn id="23" dur="1" fill="hold">
                                          <p:stCondLst>
                                            <p:cond delay="0"/>
                                          </p:stCondLst>
                                        </p:cTn>
                                        <p:tgtEl>
                                          <p:spTgt spid="151">
                                            <p:txEl>
                                              <p:pRg st="1" end="1"/>
                                            </p:txEl>
                                          </p:spTgt>
                                        </p:tgtEl>
                                        <p:attrNameLst>
                                          <p:attrName>style.visibility</p:attrName>
                                        </p:attrNameLst>
                                      </p:cBhvr>
                                      <p:to>
                                        <p:strVal val="visible"/>
                                      </p:to>
                                    </p:set>
                                    <p:animEffect filter="dissolve" transition="in">
                                      <p:cBhvr additive="repl">
                                        <p:cTn id="24" dur="500"/>
                                        <p:tgtEl>
                                          <p:spTgt spid="151">
                                            <p:txEl>
                                              <p:pRg st="1" end="1"/>
                                            </p:txEl>
                                          </p:spTgt>
                                        </p:tgtEl>
                                      </p:cBhvr>
                                    </p:animEffect>
                                  </p:childTnLst>
                                </p:cTn>
                              </p:par>
                              <p:par>
                                <p:cTn id="25" nodeType="withEffect" fill="hold" presetClass="entr" presetID="9">
                                  <p:stCondLst>
                                    <p:cond delay="0"/>
                                  </p:stCondLst>
                                  <p:childTnLst>
                                    <p:set>
                                      <p:cBhvr>
                                        <p:cTn id="26" dur="1" fill="hold">
                                          <p:stCondLst>
                                            <p:cond delay="0"/>
                                          </p:stCondLst>
                                        </p:cTn>
                                        <p:tgtEl>
                                          <p:spTgt spid="151">
                                            <p:txEl>
                                              <p:pRg st="2" end="2"/>
                                            </p:txEl>
                                          </p:spTgt>
                                        </p:tgtEl>
                                        <p:attrNameLst>
                                          <p:attrName>style.visibility</p:attrName>
                                        </p:attrNameLst>
                                      </p:cBhvr>
                                      <p:to>
                                        <p:strVal val="visible"/>
                                      </p:to>
                                    </p:set>
                                    <p:animEffect filter="dissolve" transition="in">
                                      <p:cBhvr additive="repl">
                                        <p:cTn id="27" dur="500"/>
                                        <p:tgtEl>
                                          <p:spTgt spid="151">
                                            <p:txEl>
                                              <p:pRg st="2" end="2"/>
                                            </p:txEl>
                                          </p:spTgt>
                                        </p:tgtEl>
                                      </p:cBhvr>
                                    </p:animEffect>
                                  </p:childTnLst>
                                </p:cTn>
                              </p:par>
                              <p:par>
                                <p:cTn id="28" nodeType="withEffect" fill="hold" presetClass="entr" presetID="9">
                                  <p:stCondLst>
                                    <p:cond delay="0"/>
                                  </p:stCondLst>
                                  <p:childTnLst>
                                    <p:set>
                                      <p:cBhvr>
                                        <p:cTn id="29" dur="1" fill="hold">
                                          <p:stCondLst>
                                            <p:cond delay="0"/>
                                          </p:stCondLst>
                                        </p:cTn>
                                        <p:tgtEl>
                                          <p:spTgt spid="152"/>
                                        </p:tgtEl>
                                        <p:attrNameLst>
                                          <p:attrName>style.visibility</p:attrName>
                                        </p:attrNameLst>
                                      </p:cBhvr>
                                      <p:to>
                                        <p:strVal val="visible"/>
                                      </p:to>
                                    </p:set>
                                    <p:animEffect filter="dissolve" transition="in">
                                      <p:cBhvr additive="repl">
                                        <p:cTn id="30" dur="500"/>
                                        <p:tgtEl>
                                          <p:spTgt spid="152"/>
                                        </p:tgtEl>
                                      </p:cBhvr>
                                    </p:animEffect>
                                  </p:childTnLst>
                                </p:cTn>
                              </p:par>
                              <p:par>
                                <p:cTn id="31" nodeType="withEffect" fill="hold" presetClass="entr" presetID="9">
                                  <p:stCondLst>
                                    <p:cond delay="0"/>
                                  </p:stCondLst>
                                  <p:childTnLst>
                                    <p:set>
                                      <p:cBhvr>
                                        <p:cTn id="32" dur="1" fill="hold">
                                          <p:stCondLst>
                                            <p:cond delay="0"/>
                                          </p:stCondLst>
                                        </p:cTn>
                                        <p:tgtEl>
                                          <p:spTgt spid="154"/>
                                        </p:tgtEl>
                                        <p:attrNameLst>
                                          <p:attrName>style.visibility</p:attrName>
                                        </p:attrNameLst>
                                      </p:cBhvr>
                                      <p:to>
                                        <p:strVal val="visible"/>
                                      </p:to>
                                    </p:set>
                                    <p:animEffect filter="dissolve" transition="in">
                                      <p:cBhvr additive="repl">
                                        <p:cTn id="33" dur="500"/>
                                        <p:tgtEl>
                                          <p:spTgt spid="154"/>
                                        </p:tgtEl>
                                      </p:cBhvr>
                                    </p:animEffect>
                                  </p:childTnLst>
                                </p:cTn>
                              </p:par>
                            </p:childTnLst>
                          </p:cTn>
                        </p:par>
                      </p:childTnLst>
                    </p:cTn>
                  </p:par>
                  <p:par>
                    <p:cTn id="34" fill="hold">
                      <p:stCondLst>
                        <p:cond delay="indefinite"/>
                      </p:stCondLst>
                      <p:childTnLst>
                        <p:par>
                          <p:cTn id="35" fill="hold">
                            <p:stCondLst>
                              <p:cond delay="0"/>
                            </p:stCondLst>
                            <p:childTnLst>
                              <p:par>
                                <p:cTn id="36" nodeType="clickEffect" fill="hold" presetClass="entr" presetID="9">
                                  <p:stCondLst>
                                    <p:cond delay="0"/>
                                  </p:stCondLst>
                                  <p:childTnLst>
                                    <p:set>
                                      <p:cBhvr>
                                        <p:cTn id="37" dur="1" fill="hold">
                                          <p:stCondLst>
                                            <p:cond delay="0"/>
                                          </p:stCondLst>
                                        </p:cTn>
                                        <p:tgtEl>
                                          <p:spTgt spid="151">
                                            <p:txEl>
                                              <p:pRg st="9" end="9"/>
                                            </p:txEl>
                                          </p:spTgt>
                                        </p:tgtEl>
                                        <p:attrNameLst>
                                          <p:attrName>style.visibility</p:attrName>
                                        </p:attrNameLst>
                                      </p:cBhvr>
                                      <p:to>
                                        <p:strVal val="visible"/>
                                      </p:to>
                                    </p:set>
                                    <p:animEffect filter="dissolve" transition="in">
                                      <p:cBhvr additive="repl">
                                        <p:cTn id="38" dur="500"/>
                                        <p:tgtEl>
                                          <p:spTgt spid="151">
                                            <p:txEl>
                                              <p:pRg st="9" end="9"/>
                                            </p:txEl>
                                          </p:spTgt>
                                        </p:tgtEl>
                                      </p:cBhvr>
                                    </p:animEffect>
                                  </p:childTnLst>
                                </p:cTn>
                              </p:par>
                              <p:par>
                                <p:cTn id="39" nodeType="withEffect" fill="hold" presetClass="entr" presetID="9">
                                  <p:stCondLst>
                                    <p:cond delay="0"/>
                                  </p:stCondLst>
                                  <p:childTnLst>
                                    <p:set>
                                      <p:cBhvr>
                                        <p:cTn id="40" dur="1" fill="hold">
                                          <p:stCondLst>
                                            <p:cond delay="0"/>
                                          </p:stCondLst>
                                        </p:cTn>
                                        <p:tgtEl>
                                          <p:spTgt spid="151">
                                            <p:txEl>
                                              <p:pRg st="10" end="10"/>
                                            </p:txEl>
                                          </p:spTgt>
                                        </p:tgtEl>
                                        <p:attrNameLst>
                                          <p:attrName>style.visibility</p:attrName>
                                        </p:attrNameLst>
                                      </p:cBhvr>
                                      <p:to>
                                        <p:strVal val="visible"/>
                                      </p:to>
                                    </p:set>
                                    <p:animEffect filter="dissolve" transition="in">
                                      <p:cBhvr additive="repl">
                                        <p:cTn id="41" dur="500"/>
                                        <p:tgtEl>
                                          <p:spTgt spid="151">
                                            <p:txEl>
                                              <p:pRg st="10" end="10"/>
                                            </p:txEl>
                                          </p:spTgt>
                                        </p:tgtEl>
                                      </p:cBhvr>
                                    </p:animEffect>
                                  </p:childTnLst>
                                </p:cTn>
                              </p:par>
                              <p:par>
                                <p:cTn id="42" nodeType="withEffect" fill="hold" presetClass="entr" presetID="9">
                                  <p:stCondLst>
                                    <p:cond delay="0"/>
                                  </p:stCondLst>
                                  <p:childTnLst>
                                    <p:set>
                                      <p:cBhvr>
                                        <p:cTn id="43" dur="1" fill="hold">
                                          <p:stCondLst>
                                            <p:cond delay="0"/>
                                          </p:stCondLst>
                                        </p:cTn>
                                        <p:tgtEl>
                                          <p:spTgt spid="155"/>
                                        </p:tgtEl>
                                        <p:attrNameLst>
                                          <p:attrName>style.visibility</p:attrName>
                                        </p:attrNameLst>
                                      </p:cBhvr>
                                      <p:to>
                                        <p:strVal val="visible"/>
                                      </p:to>
                                    </p:set>
                                    <p:animEffect filter="dissolve" transition="in">
                                      <p:cBhvr additive="repl">
                                        <p:cTn id="44" dur="500"/>
                                        <p:tgtEl>
                                          <p:spTgt spid="1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Shape 1"/>
          <p:cNvSpPr txBox="1"/>
          <p:nvPr/>
        </p:nvSpPr>
        <p:spPr>
          <a:xfrm>
            <a:off x="0" y="-166320"/>
            <a:ext cx="9143640" cy="1142640"/>
          </a:xfrm>
          <a:prstGeom prst="rect">
            <a:avLst/>
          </a:prstGeom>
          <a:noFill/>
          <a:ln>
            <a:noFill/>
          </a:ln>
        </p:spPr>
        <p:txBody>
          <a:bodyPr anchor="ctr">
            <a:normAutofit/>
          </a:bodyPr>
          <a:p>
            <a:pPr algn="ctr">
              <a:lnSpc>
                <a:spcPct val="100000"/>
              </a:lnSpc>
            </a:pPr>
            <a:r>
              <a:rPr b="0" lang="en-US" sz="4400" spc="-1" strike="noStrike">
                <a:solidFill>
                  <a:srgbClr val="ffffff"/>
                </a:solidFill>
                <a:latin typeface="Calibri"/>
              </a:rPr>
              <a:t>The </a:t>
            </a:r>
            <a:r>
              <a:rPr b="0" lang="en-US" sz="4400" spc="-1" strike="noStrike">
                <a:solidFill>
                  <a:srgbClr val="ffffff"/>
                </a:solidFill>
                <a:latin typeface="Courier New"/>
              </a:rPr>
              <a:t>MyPriorityQueue</a:t>
            </a:r>
            <a:r>
              <a:rPr b="0" lang="en-US" sz="4400" spc="-1" strike="noStrike">
                <a:solidFill>
                  <a:srgbClr val="ffffff"/>
                </a:solidFill>
                <a:latin typeface="Calibri"/>
              </a:rPr>
              <a:t> interface</a:t>
            </a:r>
            <a:endParaRPr b="0" lang="en-US" sz="4400" spc="-1" strike="noStrike">
              <a:solidFill>
                <a:srgbClr val="000000"/>
              </a:solidFill>
              <a:latin typeface="Calibri"/>
            </a:endParaRPr>
          </a:p>
        </p:txBody>
      </p:sp>
      <p:sp>
        <p:nvSpPr>
          <p:cNvPr id="157" name="CustomShape 2"/>
          <p:cNvSpPr/>
          <p:nvPr/>
        </p:nvSpPr>
        <p:spPr>
          <a:xfrm>
            <a:off x="83160" y="3553920"/>
            <a:ext cx="8977680" cy="2853360"/>
          </a:xfrm>
          <a:prstGeom prst="rect">
            <a:avLst/>
          </a:prstGeom>
          <a:noFill/>
          <a:ln>
            <a:noFill/>
          </a:ln>
        </p:spPr>
        <p:style>
          <a:lnRef idx="0"/>
          <a:fillRef idx="0"/>
          <a:effectRef idx="0"/>
          <a:fontRef idx="minor"/>
        </p:style>
        <p:txBody>
          <a:bodyPr/>
          <a:p>
            <a:pPr marL="228600" indent="-228240">
              <a:lnSpc>
                <a:spcPct val="100000"/>
              </a:lnSpc>
              <a:spcBef>
                <a:spcPts val="479"/>
              </a:spcBef>
              <a:buClr>
                <a:srgbClr val="00b050"/>
              </a:buClr>
              <a:buFont typeface="Arial"/>
              <a:buChar char="•"/>
            </a:pPr>
            <a:r>
              <a:rPr b="0" lang="en-US" sz="2400" spc="-1" strike="noStrike">
                <a:solidFill>
                  <a:srgbClr val="00b050"/>
                </a:solidFill>
                <a:latin typeface="Courier New"/>
              </a:rPr>
              <a:t>MyPriorityQueue</a:t>
            </a:r>
            <a:r>
              <a:rPr b="0" lang="en-US" sz="2400" spc="-1" strike="noStrike">
                <a:solidFill>
                  <a:srgbClr val="000000"/>
                </a:solidFill>
                <a:latin typeface="Calibri"/>
              </a:rPr>
              <a:t> adds no new methods – just refines semantics</a:t>
            </a:r>
            <a:endParaRPr b="0" lang="en-US" sz="2400" spc="-1" strike="noStrike">
              <a:latin typeface="Arial"/>
            </a:endParaRPr>
          </a:p>
          <a:p>
            <a:pPr lvl="1" marL="517680" indent="-283680">
              <a:lnSpc>
                <a:spcPct val="150000"/>
              </a:lnSpc>
              <a:spcBef>
                <a:spcPts val="400"/>
              </a:spcBef>
              <a:buClr>
                <a:srgbClr val="00b050"/>
              </a:buClr>
              <a:buFont typeface="Arial"/>
              <a:buChar char="–"/>
            </a:pPr>
            <a:r>
              <a:rPr b="0" lang="en-US" sz="2000" spc="-1" strike="noStrike">
                <a:solidFill>
                  <a:srgbClr val="00b050"/>
                </a:solidFill>
                <a:latin typeface="Courier New"/>
              </a:rPr>
              <a:t>boolean</a:t>
            </a:r>
            <a:r>
              <a:rPr b="0" lang="en-US" sz="2000" spc="-1" strike="noStrike">
                <a:solidFill>
                  <a:srgbClr val="000000"/>
                </a:solidFill>
                <a:latin typeface="Courier New"/>
              </a:rPr>
              <a:t> add(</a:t>
            </a:r>
            <a:r>
              <a:rPr b="0" lang="en-US" sz="2000" spc="-1" strike="noStrike">
                <a:solidFill>
                  <a:srgbClr val="00b050"/>
                </a:solidFill>
                <a:latin typeface="Courier New"/>
              </a:rPr>
              <a:t>E</a:t>
            </a:r>
            <a:r>
              <a:rPr b="0" lang="en-US" sz="2000" spc="-1" strike="noStrike">
                <a:solidFill>
                  <a:srgbClr val="000000"/>
                </a:solidFill>
                <a:latin typeface="Courier New"/>
              </a:rPr>
              <a:t> elem)</a:t>
            </a:r>
            <a:r>
              <a:rPr b="0" lang="en-US" sz="2000" spc="-1" strike="noStrike">
                <a:solidFill>
                  <a:srgbClr val="000000"/>
                </a:solidFill>
                <a:latin typeface="Calibri"/>
              </a:rPr>
              <a:t>: adds </a:t>
            </a:r>
            <a:r>
              <a:rPr b="0" lang="en-US" sz="2000" spc="-1" strike="noStrike">
                <a:solidFill>
                  <a:srgbClr val="000000"/>
                </a:solidFill>
                <a:latin typeface="Courier New"/>
              </a:rPr>
              <a:t>elem</a:t>
            </a:r>
            <a:r>
              <a:rPr b="0" lang="en-US" sz="2000" spc="-1" strike="noStrike">
                <a:solidFill>
                  <a:srgbClr val="000000"/>
                </a:solidFill>
                <a:latin typeface="Calibri"/>
              </a:rPr>
              <a:t>, and returns </a:t>
            </a:r>
            <a:r>
              <a:rPr b="0" lang="en-US" sz="2000" spc="-1" strike="noStrike">
                <a:solidFill>
                  <a:srgbClr val="000000"/>
                </a:solidFill>
                <a:latin typeface="Courier New"/>
              </a:rPr>
              <a:t>true</a:t>
            </a:r>
            <a:r>
              <a:rPr b="0" lang="en-US" sz="2000" spc="-1" strike="noStrike">
                <a:solidFill>
                  <a:srgbClr val="000000"/>
                </a:solidFill>
                <a:latin typeface="Calibri"/>
              </a:rPr>
              <a:t> on success</a:t>
            </a:r>
            <a:endParaRPr b="0" lang="en-US" sz="2000" spc="-1" strike="noStrike">
              <a:latin typeface="Arial"/>
            </a:endParaRPr>
          </a:p>
          <a:p>
            <a:pPr lvl="1" marL="517680" indent="-283680">
              <a:lnSpc>
                <a:spcPct val="150000"/>
              </a:lnSpc>
              <a:spcBef>
                <a:spcPts val="400"/>
              </a:spcBef>
              <a:buClr>
                <a:srgbClr val="00b050"/>
              </a:buClr>
              <a:buFont typeface="Arial"/>
              <a:buChar char="–"/>
            </a:pPr>
            <a:r>
              <a:rPr b="0" lang="en-US" sz="2000" spc="-1" strike="noStrike">
                <a:solidFill>
                  <a:srgbClr val="00b050"/>
                </a:solidFill>
                <a:latin typeface="Courier New"/>
              </a:rPr>
              <a:t>E</a:t>
            </a:r>
            <a:r>
              <a:rPr b="0" lang="en-US" sz="2000" spc="-1" strike="noStrike">
                <a:solidFill>
                  <a:srgbClr val="000000"/>
                </a:solidFill>
                <a:latin typeface="Courier New"/>
              </a:rPr>
              <a:t> remove()</a:t>
            </a:r>
            <a:r>
              <a:rPr b="0" lang="en-US" sz="2000" spc="-1" strike="noStrike">
                <a:solidFill>
                  <a:srgbClr val="000000"/>
                </a:solidFill>
                <a:latin typeface="Calibri"/>
              </a:rPr>
              <a:t>: removes and returns highest-priority element, or </a:t>
            </a:r>
            <a:r>
              <a:rPr b="0" lang="en-US" sz="2000" spc="-1" strike="noStrike">
                <a:solidFill>
                  <a:srgbClr val="000000"/>
                </a:solidFill>
                <a:latin typeface="Courier New"/>
              </a:rPr>
              <a:t>null</a:t>
            </a:r>
            <a:r>
              <a:rPr b="0" lang="en-US" sz="2000" spc="-1" strike="noStrike">
                <a:solidFill>
                  <a:srgbClr val="000000"/>
                </a:solidFill>
                <a:latin typeface="Calibri"/>
              </a:rPr>
              <a:t> if empty</a:t>
            </a:r>
            <a:endParaRPr b="0" lang="en-US" sz="2000" spc="-1" strike="noStrike">
              <a:latin typeface="Arial"/>
            </a:endParaRPr>
          </a:p>
          <a:p>
            <a:pPr lvl="2" marL="744480" indent="-226800">
              <a:lnSpc>
                <a:spcPct val="100000"/>
              </a:lnSpc>
              <a:spcBef>
                <a:spcPts val="360"/>
              </a:spcBef>
              <a:buClr>
                <a:srgbClr val="000000"/>
              </a:buClr>
              <a:buFont typeface="Arial"/>
              <a:buChar char="•"/>
            </a:pPr>
            <a:r>
              <a:rPr b="0" lang="en-US" sz="1800" spc="-1" strike="noStrike">
                <a:solidFill>
                  <a:srgbClr val="000000"/>
                </a:solidFill>
                <a:latin typeface="Calibri"/>
              </a:rPr>
              <a:t>Let us go with the smallest element – </a:t>
            </a:r>
            <a:r>
              <a:rPr b="1" lang="en-US" sz="1800" spc="-1" strike="noStrike">
                <a:solidFill>
                  <a:srgbClr val="000000"/>
                </a:solidFill>
                <a:latin typeface="Calibri"/>
              </a:rPr>
              <a:t>min-priority queue</a:t>
            </a:r>
            <a:endParaRPr b="0" lang="en-US" sz="1800" spc="-1" strike="noStrike">
              <a:latin typeface="Arial"/>
            </a:endParaRPr>
          </a:p>
          <a:p>
            <a:pPr lvl="1" marL="517680" indent="-283680">
              <a:lnSpc>
                <a:spcPct val="150000"/>
              </a:lnSpc>
              <a:spcBef>
                <a:spcPts val="400"/>
              </a:spcBef>
              <a:buClr>
                <a:srgbClr val="00b050"/>
              </a:buClr>
              <a:buFont typeface="Arial"/>
              <a:buChar char="–"/>
            </a:pPr>
            <a:r>
              <a:rPr b="0" lang="en-US" sz="2000" spc="-1" strike="noStrike">
                <a:solidFill>
                  <a:srgbClr val="00b050"/>
                </a:solidFill>
                <a:latin typeface="Courier New"/>
              </a:rPr>
              <a:t>E</a:t>
            </a:r>
            <a:r>
              <a:rPr b="0" lang="en-US" sz="2000" spc="-1" strike="noStrike">
                <a:solidFill>
                  <a:srgbClr val="000000"/>
                </a:solidFill>
                <a:latin typeface="Courier New"/>
              </a:rPr>
              <a:t> peek()</a:t>
            </a:r>
            <a:r>
              <a:rPr b="0" lang="en-US" sz="2000" spc="-1" strike="noStrike">
                <a:solidFill>
                  <a:srgbClr val="000000"/>
                </a:solidFill>
                <a:latin typeface="Calibri"/>
              </a:rPr>
              <a:t> : returns highest-priority element, or </a:t>
            </a:r>
            <a:r>
              <a:rPr b="0" lang="en-US" sz="2000" spc="-1" strike="noStrike">
                <a:solidFill>
                  <a:srgbClr val="000000"/>
                </a:solidFill>
                <a:latin typeface="Courier New"/>
              </a:rPr>
              <a:t>null</a:t>
            </a:r>
            <a:r>
              <a:rPr b="0" lang="en-US" sz="2000" spc="-1" strike="noStrike">
                <a:solidFill>
                  <a:srgbClr val="000000"/>
                </a:solidFill>
                <a:latin typeface="Calibri"/>
              </a:rPr>
              <a:t> if none</a:t>
            </a:r>
            <a:endParaRPr b="0" lang="en-US" sz="2000" spc="-1" strike="noStrike">
              <a:latin typeface="Arial"/>
            </a:endParaRPr>
          </a:p>
          <a:p>
            <a:pPr lvl="2" marL="744480" indent="-226800">
              <a:lnSpc>
                <a:spcPct val="100000"/>
              </a:lnSpc>
              <a:spcBef>
                <a:spcPts val="360"/>
              </a:spcBef>
              <a:buClr>
                <a:srgbClr val="000000"/>
              </a:buClr>
              <a:buFont typeface="Arial"/>
              <a:buChar char="•"/>
            </a:pPr>
            <a:r>
              <a:rPr b="0" lang="en-US" sz="1800" spc="-1" strike="noStrike">
                <a:solidFill>
                  <a:srgbClr val="000000"/>
                </a:solidFill>
                <a:latin typeface="Calibri"/>
              </a:rPr>
              <a:t>Doesn’t change the queue’s contents</a:t>
            </a:r>
            <a:endParaRPr b="0" lang="en-US" sz="1800" spc="-1" strike="noStrike">
              <a:latin typeface="Arial"/>
            </a:endParaRPr>
          </a:p>
        </p:txBody>
      </p:sp>
      <p:pic>
        <p:nvPicPr>
          <p:cNvPr id="158" name="Picture 3" descr=""/>
          <p:cNvPicPr/>
          <p:nvPr/>
        </p:nvPicPr>
        <p:blipFill>
          <a:blip r:embed="rId1"/>
          <a:stretch/>
        </p:blipFill>
        <p:spPr>
          <a:xfrm>
            <a:off x="3657960" y="1203120"/>
            <a:ext cx="1827720" cy="2172600"/>
          </a:xfrm>
          <a:prstGeom prst="rect">
            <a:avLst/>
          </a:prstGeom>
          <a:ln>
            <a:noFill/>
          </a:ln>
        </p:spPr>
      </p:pic>
    </p:spTree>
  </p:cSld>
  <p:timing>
    <p:tnLst>
      <p:par>
        <p:cTn id="45" dur="indefinite" restart="never" nodeType="tmRoot">
          <p:childTnLst>
            <p:seq>
              <p:cTn id="46" dur="indefinite" nodeType="mainSeq">
                <p:childTnLst>
                  <p:par>
                    <p:cTn id="47" fill="hold">
                      <p:stCondLst>
                        <p:cond delay="indefinite"/>
                      </p:stCondLst>
                      <p:childTnLst>
                        <p:par>
                          <p:cTn id="48" fill="hold">
                            <p:stCondLst>
                              <p:cond delay="0"/>
                            </p:stCondLst>
                            <p:childTnLst>
                              <p:par>
                                <p:cTn id="49" nodeType="clickEffect" fill="hold" presetClass="entr" presetID="9">
                                  <p:stCondLst>
                                    <p:cond delay="0"/>
                                  </p:stCondLst>
                                  <p:childTnLst>
                                    <p:set>
                                      <p:cBhvr>
                                        <p:cTn id="50" dur="1" fill="hold">
                                          <p:stCondLst>
                                            <p:cond delay="0"/>
                                          </p:stCondLst>
                                        </p:cTn>
                                        <p:tgtEl>
                                          <p:spTgt spid="157">
                                            <p:txEl>
                                              <p:pRg st="1" end="1"/>
                                            </p:txEl>
                                          </p:spTgt>
                                        </p:tgtEl>
                                        <p:attrNameLst>
                                          <p:attrName>style.visibility</p:attrName>
                                        </p:attrNameLst>
                                      </p:cBhvr>
                                      <p:to>
                                        <p:strVal val="visible"/>
                                      </p:to>
                                    </p:set>
                                    <p:animEffect filter="dissolve" transition="in">
                                      <p:cBhvr additive="repl">
                                        <p:cTn id="51" dur="500"/>
                                        <p:tgtEl>
                                          <p:spTgt spid="157">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nodeType="clickEffect" fill="hold" presetClass="entr" presetID="9">
                                  <p:stCondLst>
                                    <p:cond delay="0"/>
                                  </p:stCondLst>
                                  <p:childTnLst>
                                    <p:set>
                                      <p:cBhvr>
                                        <p:cTn id="55" dur="1" fill="hold">
                                          <p:stCondLst>
                                            <p:cond delay="0"/>
                                          </p:stCondLst>
                                        </p:cTn>
                                        <p:tgtEl>
                                          <p:spTgt spid="157">
                                            <p:txEl>
                                              <p:pRg st="2" end="2"/>
                                            </p:txEl>
                                          </p:spTgt>
                                        </p:tgtEl>
                                        <p:attrNameLst>
                                          <p:attrName>style.visibility</p:attrName>
                                        </p:attrNameLst>
                                      </p:cBhvr>
                                      <p:to>
                                        <p:strVal val="visible"/>
                                      </p:to>
                                    </p:set>
                                    <p:animEffect filter="dissolve" transition="in">
                                      <p:cBhvr additive="repl">
                                        <p:cTn id="56" dur="500"/>
                                        <p:tgtEl>
                                          <p:spTgt spid="157">
                                            <p:txEl>
                                              <p:pRg st="2" end="2"/>
                                            </p:txEl>
                                          </p:spTgt>
                                        </p:tgtEl>
                                      </p:cBhvr>
                                    </p:animEffect>
                                  </p:childTnLst>
                                </p:cTn>
                              </p:par>
                              <p:par>
                                <p:cTn id="57" nodeType="withEffect" fill="hold" presetClass="entr" presetID="9">
                                  <p:stCondLst>
                                    <p:cond delay="0"/>
                                  </p:stCondLst>
                                  <p:childTnLst>
                                    <p:set>
                                      <p:cBhvr>
                                        <p:cTn id="58" dur="1" fill="hold">
                                          <p:stCondLst>
                                            <p:cond delay="0"/>
                                          </p:stCondLst>
                                        </p:cTn>
                                        <p:tgtEl>
                                          <p:spTgt spid="157">
                                            <p:txEl>
                                              <p:pRg st="3" end="3"/>
                                            </p:txEl>
                                          </p:spTgt>
                                        </p:tgtEl>
                                        <p:attrNameLst>
                                          <p:attrName>style.visibility</p:attrName>
                                        </p:attrNameLst>
                                      </p:cBhvr>
                                      <p:to>
                                        <p:strVal val="visible"/>
                                      </p:to>
                                    </p:set>
                                    <p:animEffect filter="dissolve" transition="in">
                                      <p:cBhvr additive="repl">
                                        <p:cTn id="59" dur="500"/>
                                        <p:tgtEl>
                                          <p:spTgt spid="157">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nodeType="clickEffect" fill="hold" presetClass="entr" presetID="9">
                                  <p:stCondLst>
                                    <p:cond delay="0"/>
                                  </p:stCondLst>
                                  <p:childTnLst>
                                    <p:set>
                                      <p:cBhvr>
                                        <p:cTn id="63" dur="1" fill="hold">
                                          <p:stCondLst>
                                            <p:cond delay="0"/>
                                          </p:stCondLst>
                                        </p:cTn>
                                        <p:tgtEl>
                                          <p:spTgt spid="157">
                                            <p:txEl>
                                              <p:pRg st="4" end="4"/>
                                            </p:txEl>
                                          </p:spTgt>
                                        </p:tgtEl>
                                        <p:attrNameLst>
                                          <p:attrName>style.visibility</p:attrName>
                                        </p:attrNameLst>
                                      </p:cBhvr>
                                      <p:to>
                                        <p:strVal val="visible"/>
                                      </p:to>
                                    </p:set>
                                    <p:animEffect filter="dissolve" transition="in">
                                      <p:cBhvr additive="repl">
                                        <p:cTn id="64" dur="500"/>
                                        <p:tgtEl>
                                          <p:spTgt spid="157">
                                            <p:txEl>
                                              <p:pRg st="4" end="4"/>
                                            </p:txEl>
                                          </p:spTgt>
                                        </p:tgtEl>
                                      </p:cBhvr>
                                    </p:animEffect>
                                  </p:childTnLst>
                                </p:cTn>
                              </p:par>
                              <p:par>
                                <p:cTn id="65" nodeType="withEffect" fill="hold" presetClass="entr" presetID="9">
                                  <p:stCondLst>
                                    <p:cond delay="0"/>
                                  </p:stCondLst>
                                  <p:childTnLst>
                                    <p:set>
                                      <p:cBhvr>
                                        <p:cTn id="66" dur="1" fill="hold">
                                          <p:stCondLst>
                                            <p:cond delay="0"/>
                                          </p:stCondLst>
                                        </p:cTn>
                                        <p:tgtEl>
                                          <p:spTgt spid="157">
                                            <p:txEl>
                                              <p:pRg st="5" end="5"/>
                                            </p:txEl>
                                          </p:spTgt>
                                        </p:tgtEl>
                                        <p:attrNameLst>
                                          <p:attrName>style.visibility</p:attrName>
                                        </p:attrNameLst>
                                      </p:cBhvr>
                                      <p:to>
                                        <p:strVal val="visible"/>
                                      </p:to>
                                    </p:set>
                                    <p:animEffect filter="dissolve" transition="in">
                                      <p:cBhvr additive="repl">
                                        <p:cTn id="67" dur="500"/>
                                        <p:tgtEl>
                                          <p:spTgt spid="157">
                                            <p:txEl>
                                              <p:pRg st="5" end="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CustomShape 1"/>
          <p:cNvSpPr/>
          <p:nvPr/>
        </p:nvSpPr>
        <p:spPr>
          <a:xfrm>
            <a:off x="0" y="811440"/>
            <a:ext cx="9143640" cy="6046200"/>
          </a:xfrm>
          <a:prstGeom prst="rect">
            <a:avLst/>
          </a:prstGeom>
          <a:solidFill>
            <a:srgbClr val="990000"/>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0" name="TextShape 2"/>
          <p:cNvSpPr txBox="1"/>
          <p:nvPr/>
        </p:nvSpPr>
        <p:spPr>
          <a:xfrm>
            <a:off x="457200" y="2251080"/>
            <a:ext cx="8229240" cy="2284560"/>
          </a:xfrm>
          <a:prstGeom prst="rect">
            <a:avLst/>
          </a:prstGeom>
          <a:noFill/>
          <a:ln>
            <a:noFill/>
          </a:ln>
        </p:spPr>
        <p:txBody>
          <a:bodyPr anchor="ctr"/>
          <a:p>
            <a:pPr algn="ctr">
              <a:lnSpc>
                <a:spcPct val="100000"/>
              </a:lnSpc>
            </a:pPr>
            <a:r>
              <a:rPr b="0" lang="en-US" sz="4400" spc="-1" strike="noStrike">
                <a:solidFill>
                  <a:srgbClr val="ffffff"/>
                </a:solidFill>
                <a:latin typeface="Calibri"/>
              </a:rPr>
              <a:t>Priority queue implementation</a:t>
            </a:r>
            <a:endParaRPr b="0" lang="en-US" sz="4400" spc="-1" strike="noStrike">
              <a:solidFill>
                <a:srgbClr val="000000"/>
              </a:solidFill>
              <a:latin typeface="Calibri"/>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extShape 1"/>
          <p:cNvSpPr txBox="1"/>
          <p:nvPr/>
        </p:nvSpPr>
        <p:spPr>
          <a:xfrm>
            <a:off x="0" y="-166320"/>
            <a:ext cx="9143640" cy="1142640"/>
          </a:xfrm>
          <a:prstGeom prst="rect">
            <a:avLst/>
          </a:prstGeom>
          <a:noFill/>
          <a:ln>
            <a:noFill/>
          </a:ln>
        </p:spPr>
        <p:txBody>
          <a:bodyPr anchor="ctr">
            <a:normAutofit/>
          </a:bodyPr>
          <a:p>
            <a:pPr algn="ctr">
              <a:lnSpc>
                <a:spcPct val="100000"/>
              </a:lnSpc>
            </a:pPr>
            <a:r>
              <a:rPr b="0" lang="en-US" sz="4400" spc="-1" strike="noStrike">
                <a:solidFill>
                  <a:srgbClr val="ffffff"/>
                </a:solidFill>
                <a:latin typeface="Calibri"/>
              </a:rPr>
              <a:t>Priority queue implementation: 1</a:t>
            </a:r>
            <a:r>
              <a:rPr b="0" lang="en-US" sz="4400" spc="-1" strike="noStrike" baseline="30000">
                <a:solidFill>
                  <a:srgbClr val="ffffff"/>
                </a:solidFill>
                <a:latin typeface="Calibri"/>
              </a:rPr>
              <a:t>st</a:t>
            </a:r>
            <a:r>
              <a:rPr b="0" lang="en-US" sz="4400" spc="-1" strike="noStrike">
                <a:solidFill>
                  <a:srgbClr val="ffffff"/>
                </a:solidFill>
                <a:latin typeface="Calibri"/>
              </a:rPr>
              <a:t> attempt</a:t>
            </a:r>
            <a:endParaRPr b="0" lang="en-US" sz="4400" spc="-1" strike="noStrike">
              <a:solidFill>
                <a:srgbClr val="000000"/>
              </a:solidFill>
              <a:latin typeface="Calibri"/>
            </a:endParaRPr>
          </a:p>
        </p:txBody>
      </p:sp>
      <p:sp>
        <p:nvSpPr>
          <p:cNvPr id="162" name="CustomShape 2"/>
          <p:cNvSpPr/>
          <p:nvPr/>
        </p:nvSpPr>
        <p:spPr>
          <a:xfrm>
            <a:off x="124920" y="994320"/>
            <a:ext cx="8893440" cy="3313800"/>
          </a:xfrm>
          <a:prstGeom prst="rect">
            <a:avLst/>
          </a:prstGeom>
          <a:noFill/>
          <a:ln>
            <a:noFill/>
          </a:ln>
        </p:spPr>
        <p:style>
          <a:lnRef idx="0"/>
          <a:fillRef idx="0"/>
          <a:effectRef idx="0"/>
          <a:fontRef idx="minor"/>
        </p:style>
        <p:txBody>
          <a:bodyPr/>
          <a:p>
            <a:pPr marL="231840" indent="-231480">
              <a:lnSpc>
                <a:spcPct val="100000"/>
              </a:lnSpc>
              <a:spcBef>
                <a:spcPts val="479"/>
              </a:spcBef>
              <a:buClr>
                <a:srgbClr val="000000"/>
              </a:buClr>
              <a:buFont typeface="Arial"/>
              <a:buChar char="•"/>
            </a:pPr>
            <a:r>
              <a:rPr b="0" lang="en-US" sz="2400" spc="-1" strike="noStrike">
                <a:solidFill>
                  <a:srgbClr val="000000"/>
                </a:solidFill>
                <a:latin typeface="Calibri"/>
                <a:ea typeface="Courier New"/>
              </a:rPr>
              <a:t>We need a dynamic collection – let’s use e.g. an array list for storage</a:t>
            </a:r>
            <a:endParaRPr b="0" lang="en-US" sz="2400" spc="-1" strike="noStrike">
              <a:latin typeface="Arial"/>
            </a:endParaRPr>
          </a:p>
          <a:p>
            <a:pPr marL="231840" indent="-231480">
              <a:lnSpc>
                <a:spcPct val="100000"/>
              </a:lnSpc>
              <a:spcBef>
                <a:spcPts val="479"/>
              </a:spcBef>
              <a:buClr>
                <a:srgbClr val="000000"/>
              </a:buClr>
              <a:buFont typeface="Arial"/>
              <a:buChar char="•"/>
            </a:pPr>
            <a:r>
              <a:rPr b="0" lang="en-US" sz="2400" spc="-1" strike="noStrike">
                <a:solidFill>
                  <a:srgbClr val="000000"/>
                </a:solidFill>
                <a:latin typeface="Calibri"/>
                <a:ea typeface="Courier New"/>
              </a:rPr>
              <a:t>Method implementation:</a:t>
            </a:r>
            <a:endParaRPr b="0" lang="en-US" sz="2400" spc="-1" strike="noStrike">
              <a:latin typeface="Arial"/>
            </a:endParaRPr>
          </a:p>
          <a:p>
            <a:pPr lvl="1" marL="517680" indent="-283680">
              <a:lnSpc>
                <a:spcPct val="100000"/>
              </a:lnSpc>
              <a:spcBef>
                <a:spcPts val="400"/>
              </a:spcBef>
              <a:buClr>
                <a:srgbClr val="000000"/>
              </a:buClr>
              <a:buFont typeface="Arial"/>
              <a:buChar char="–"/>
            </a:pPr>
            <a:r>
              <a:rPr b="0" lang="en-US" sz="2000" spc="-1" strike="noStrike">
                <a:solidFill>
                  <a:srgbClr val="000000"/>
                </a:solidFill>
                <a:latin typeface="Courier New"/>
                <a:ea typeface="Courier New"/>
              </a:rPr>
              <a:t>add(</a:t>
            </a:r>
            <a:r>
              <a:rPr b="0" lang="en-US" sz="2000" spc="-1" strike="noStrike">
                <a:solidFill>
                  <a:srgbClr val="00b050"/>
                </a:solidFill>
                <a:latin typeface="Courier New"/>
                <a:ea typeface="Courier New"/>
              </a:rPr>
              <a:t>E</a:t>
            </a:r>
            <a:r>
              <a:rPr b="0" lang="en-US" sz="2000" spc="-1" strike="noStrike">
                <a:solidFill>
                  <a:srgbClr val="000000"/>
                </a:solidFill>
                <a:latin typeface="Courier New"/>
                <a:ea typeface="Courier New"/>
              </a:rPr>
              <a:t>elem)</a:t>
            </a:r>
            <a:r>
              <a:rPr b="0" lang="en-US" sz="2000" spc="-1" strike="noStrike">
                <a:solidFill>
                  <a:srgbClr val="000000"/>
                </a:solidFill>
                <a:latin typeface="Calibri"/>
                <a:ea typeface="Courier New"/>
              </a:rPr>
              <a:t>: add at tail of list – amortized  average case</a:t>
            </a:r>
            <a:endParaRPr b="0" lang="en-US" sz="2000" spc="-1" strike="noStrike">
              <a:latin typeface="Arial"/>
            </a:endParaRPr>
          </a:p>
          <a:p>
            <a:pPr lvl="1" marL="517680" indent="-283680">
              <a:lnSpc>
                <a:spcPct val="100000"/>
              </a:lnSpc>
              <a:spcBef>
                <a:spcPts val="400"/>
              </a:spcBef>
              <a:buClr>
                <a:srgbClr val="000000"/>
              </a:buClr>
              <a:buFont typeface="Arial"/>
              <a:buChar char="–"/>
            </a:pPr>
            <a:r>
              <a:rPr b="0" lang="en-US" sz="2000" spc="-1" strike="noStrike">
                <a:solidFill>
                  <a:srgbClr val="000000"/>
                </a:solidFill>
                <a:latin typeface="Courier New"/>
                <a:ea typeface="Courier New"/>
              </a:rPr>
              <a:t>peek()</a:t>
            </a:r>
            <a:r>
              <a:rPr b="0" lang="en-US" sz="2000" spc="-1" strike="noStrike">
                <a:solidFill>
                  <a:srgbClr val="000000"/>
                </a:solidFill>
                <a:latin typeface="Calibri"/>
                <a:ea typeface="Courier New"/>
              </a:rPr>
              <a:t>: find and return smallest element – running time?</a:t>
            </a:r>
            <a:endParaRPr b="0" lang="en-US" sz="2000" spc="-1" strike="noStrike">
              <a:latin typeface="Arial"/>
            </a:endParaRPr>
          </a:p>
          <a:p>
            <a:pPr lvl="2" marL="746280" indent="-229680">
              <a:lnSpc>
                <a:spcPct val="100000"/>
              </a:lnSpc>
              <a:spcBef>
                <a:spcPts val="360"/>
              </a:spcBef>
              <a:buClr>
                <a:srgbClr val="000000"/>
              </a:buClr>
              <a:buFont typeface="Arial"/>
              <a:buChar char="•"/>
            </a:pPr>
            <a:r>
              <a:rPr b="0" lang="en-US" sz="1800" spc="-1" strike="noStrike">
                <a:solidFill>
                  <a:srgbClr val="000000"/>
                </a:solidFill>
                <a:latin typeface="Calibri"/>
                <a:ea typeface="Courier New"/>
              </a:rPr>
              <a:t>Single pass to find minimum? – doesn’t work: all we can do is 2-way comparisons</a:t>
            </a:r>
            <a:endParaRPr b="0" lang="en-US" sz="1800" spc="-1" strike="noStrike">
              <a:latin typeface="Arial"/>
            </a:endParaRPr>
          </a:p>
          <a:p>
            <a:pPr lvl="2" marL="746280" indent="-229680">
              <a:lnSpc>
                <a:spcPct val="100000"/>
              </a:lnSpc>
              <a:spcBef>
                <a:spcPts val="360"/>
              </a:spcBef>
              <a:buClr>
                <a:srgbClr val="000000"/>
              </a:buClr>
              <a:buFont typeface="Arial"/>
              <a:buChar char="•"/>
            </a:pPr>
            <a:r>
              <a:rPr b="0" lang="en-US" sz="1800" spc="-1" strike="noStrike">
                <a:solidFill>
                  <a:srgbClr val="000000"/>
                </a:solidFill>
                <a:latin typeface="Calibri"/>
                <a:ea typeface="Courier New"/>
              </a:rPr>
              <a:t>Strategy: for compare </a:t>
            </a:r>
            <a:r>
              <a:rPr b="0" lang="en-US" sz="1800" spc="-1" strike="noStrike" baseline="30000">
                <a:solidFill>
                  <a:srgbClr val="000000"/>
                </a:solidFill>
                <a:latin typeface="Calibri"/>
                <a:ea typeface="Courier New"/>
              </a:rPr>
              <a:t>th</a:t>
            </a:r>
            <a:r>
              <a:rPr b="0" lang="en-US" sz="1800" spc="-1" strike="noStrike">
                <a:solidFill>
                  <a:srgbClr val="000000"/>
                </a:solidFill>
                <a:latin typeface="Calibri"/>
                <a:ea typeface="Courier New"/>
              </a:rPr>
              <a:t> element with all others, until smallest found</a:t>
            </a:r>
            <a:endParaRPr b="0" lang="en-US" sz="1800" spc="-1" strike="noStrike">
              <a:latin typeface="Arial"/>
            </a:endParaRPr>
          </a:p>
          <a:p>
            <a:pPr lvl="3" marL="976320" indent="-229680">
              <a:lnSpc>
                <a:spcPct val="100000"/>
              </a:lnSpc>
              <a:spcBef>
                <a:spcPts val="320"/>
              </a:spcBef>
              <a:buClr>
                <a:srgbClr val="000000"/>
              </a:buClr>
              <a:buFont typeface="Arial"/>
              <a:buChar char="–"/>
            </a:pPr>
            <a:r>
              <a:rPr b="0" lang="en-US" sz="1600" spc="-1" strike="noStrike">
                <a:solidFill>
                  <a:srgbClr val="000000"/>
                </a:solidFill>
                <a:latin typeface="Calibri"/>
                <a:ea typeface="Courier New"/>
              </a:rPr>
              <a:t>Best-case: </a:t>
            </a:r>
            <a:r>
              <a:rPr b="0" lang="en-US" sz="1600" spc="-1" strike="noStrike" baseline="30000">
                <a:solidFill>
                  <a:srgbClr val="000000"/>
                </a:solidFill>
                <a:latin typeface="Calibri"/>
                <a:ea typeface="Courier New"/>
              </a:rPr>
              <a:t>th</a:t>
            </a:r>
            <a:r>
              <a:rPr b="0" lang="en-US" sz="1600" spc="-1" strike="noStrike">
                <a:solidFill>
                  <a:srgbClr val="000000"/>
                </a:solidFill>
                <a:latin typeface="Calibri"/>
                <a:ea typeface="Courier New"/>
              </a:rPr>
              <a:t> item is smallest </a:t>
            </a:r>
            <a:r>
              <a:rPr b="0" lang="en-US" sz="1600" spc="-1" strike="noStrike">
                <a:solidFill>
                  <a:srgbClr val="000000"/>
                </a:solidFill>
                <a:latin typeface="Wingdings"/>
                <a:ea typeface="Courier New"/>
              </a:rPr>
              <a:t></a:t>
            </a:r>
            <a:r>
              <a:rPr b="0" lang="en-US" sz="1600" spc="-1" strike="noStrike">
                <a:solidFill>
                  <a:srgbClr val="000000"/>
                </a:solidFill>
                <a:latin typeface="Calibri"/>
                <a:ea typeface="Courier New"/>
              </a:rPr>
              <a:t> single pass, linear time  on queue size</a:t>
            </a:r>
            <a:endParaRPr b="0" lang="en-US" sz="1600" spc="-1" strike="noStrike">
              <a:latin typeface="Arial"/>
            </a:endParaRPr>
          </a:p>
          <a:p>
            <a:pPr lvl="3" marL="976320" indent="-229680">
              <a:lnSpc>
                <a:spcPct val="100000"/>
              </a:lnSpc>
              <a:spcBef>
                <a:spcPts val="320"/>
              </a:spcBef>
              <a:buClr>
                <a:srgbClr val="000000"/>
              </a:buClr>
              <a:buFont typeface="Arial"/>
              <a:buChar char="–"/>
            </a:pPr>
            <a:r>
              <a:rPr b="0" lang="en-US" sz="1600" spc="-1" strike="noStrike">
                <a:solidFill>
                  <a:srgbClr val="000000"/>
                </a:solidFill>
                <a:latin typeface="Calibri"/>
                <a:ea typeface="Courier New"/>
              </a:rPr>
              <a:t>Worst-case: item at index  is smallest </a:t>
            </a:r>
            <a:r>
              <a:rPr b="0" lang="en-US" sz="1600" spc="-1" strike="noStrike">
                <a:solidFill>
                  <a:srgbClr val="000000"/>
                </a:solidFill>
                <a:latin typeface="Wingdings"/>
                <a:ea typeface="Courier New"/>
              </a:rPr>
              <a:t></a:t>
            </a:r>
            <a:r>
              <a:rPr b="0" lang="en-US" sz="1600" spc="-1" strike="noStrike">
                <a:solidFill>
                  <a:srgbClr val="000000"/>
                </a:solidFill>
                <a:latin typeface="Calibri"/>
                <a:ea typeface="Courier New"/>
              </a:rPr>
              <a:t> comparisons:  time</a:t>
            </a:r>
            <a:endParaRPr b="0" lang="en-US" sz="1600" spc="-1" strike="noStrike">
              <a:latin typeface="Arial"/>
            </a:endParaRPr>
          </a:p>
          <a:p>
            <a:pPr lvl="3" marL="976320" indent="-229680">
              <a:lnSpc>
                <a:spcPct val="100000"/>
              </a:lnSpc>
              <a:spcBef>
                <a:spcPts val="320"/>
              </a:spcBef>
              <a:buClr>
                <a:srgbClr val="000000"/>
              </a:buClr>
              <a:buFont typeface="Arial"/>
              <a:buChar char="–"/>
            </a:pPr>
            <a:r>
              <a:rPr b="0" lang="en-US" sz="1600" spc="-1" strike="noStrike">
                <a:solidFill>
                  <a:srgbClr val="000000"/>
                </a:solidFill>
                <a:latin typeface="Calibri"/>
                <a:ea typeface="Courier New"/>
              </a:rPr>
              <a:t>Average-case: middle item is smallest </a:t>
            </a:r>
            <a:r>
              <a:rPr b="0" lang="en-US" sz="1600" spc="-1" strike="noStrike">
                <a:solidFill>
                  <a:srgbClr val="000000"/>
                </a:solidFill>
                <a:latin typeface="Wingdings"/>
                <a:ea typeface="Courier New"/>
              </a:rPr>
              <a:t></a:t>
            </a:r>
            <a:r>
              <a:rPr b="0" lang="en-US" sz="1600" spc="-1" strike="noStrike">
                <a:solidFill>
                  <a:srgbClr val="000000"/>
                </a:solidFill>
                <a:latin typeface="Calibri"/>
                <a:ea typeface="Courier New"/>
              </a:rPr>
              <a:t> comparisons:  time</a:t>
            </a:r>
            <a:endParaRPr b="0" lang="en-US" sz="1600" spc="-1" strike="noStrike">
              <a:latin typeface="Arial"/>
            </a:endParaRPr>
          </a:p>
        </p:txBody>
      </p:sp>
      <p:sp>
        <p:nvSpPr>
          <p:cNvPr id="163" name="CustomShape 3"/>
          <p:cNvSpPr/>
          <p:nvPr/>
        </p:nvSpPr>
        <p:spPr>
          <a:xfrm>
            <a:off x="124920" y="994320"/>
            <a:ext cx="8893440" cy="3313800"/>
          </a:xfrm>
          <a:prstGeom prst="rect">
            <a:avLst/>
          </a:prstGeom>
          <a:blipFill rotWithShape="0">
            <a:blip r:embed="rId1"/>
            <a:stretch>
              <a:fillRect l="-854" t="-1144" r="-427" b="0"/>
            </a:stretch>
          </a:blipFill>
          <a:ln>
            <a:noFill/>
          </a:ln>
        </p:spPr>
        <p:style>
          <a:lnRef idx="0"/>
          <a:fillRef idx="0"/>
          <a:effectRef idx="0"/>
          <a:fontRef idx="minor"/>
        </p:style>
        <p:txBody>
          <a:bodyPr lIns="90000" rIns="90000" tIns="45000" bIns="45000"/>
          <a:p>
            <a:pPr>
              <a:lnSpc>
                <a:spcPct val="100000"/>
              </a:lnSpc>
            </a:pPr>
            <a:r>
              <a:rPr b="0" lang="en-US" sz="1800" spc="-1" strike="noStrike">
                <a:latin typeface="Calibri"/>
              </a:rPr>
              <a:t> </a:t>
            </a:r>
            <a:endParaRPr b="0" lang="en-US" sz="1800" spc="-1" strike="noStrike">
              <a:latin typeface="Arial"/>
            </a:endParaRPr>
          </a:p>
        </p:txBody>
      </p:sp>
      <p:grpSp>
        <p:nvGrpSpPr>
          <p:cNvPr id="164" name="Group 4"/>
          <p:cNvGrpSpPr/>
          <p:nvPr/>
        </p:nvGrpSpPr>
        <p:grpSpPr>
          <a:xfrm>
            <a:off x="1528200" y="4166280"/>
            <a:ext cx="6154560" cy="1673640"/>
            <a:chOff x="1528200" y="4166280"/>
            <a:chExt cx="6154560" cy="1673640"/>
          </a:xfrm>
        </p:grpSpPr>
        <p:pic>
          <p:nvPicPr>
            <p:cNvPr id="165" name="Picture 10" descr=""/>
            <p:cNvPicPr/>
            <p:nvPr/>
          </p:nvPicPr>
          <p:blipFill>
            <a:blip r:embed="rId2"/>
            <a:stretch/>
          </p:blipFill>
          <p:spPr>
            <a:xfrm rot="1810200">
              <a:off x="3423600" y="4304520"/>
              <a:ext cx="753480" cy="753480"/>
            </a:xfrm>
            <a:prstGeom prst="rect">
              <a:avLst/>
            </a:prstGeom>
            <a:ln>
              <a:noFill/>
            </a:ln>
          </p:spPr>
        </p:pic>
        <p:pic>
          <p:nvPicPr>
            <p:cNvPr id="166" name="Picture 11" descr=""/>
            <p:cNvPicPr/>
            <p:nvPr/>
          </p:nvPicPr>
          <p:blipFill>
            <a:blip r:embed="rId3"/>
            <a:stretch/>
          </p:blipFill>
          <p:spPr>
            <a:xfrm>
              <a:off x="1883880" y="4559040"/>
              <a:ext cx="665280" cy="665280"/>
            </a:xfrm>
            <a:prstGeom prst="rect">
              <a:avLst/>
            </a:prstGeom>
            <a:ln>
              <a:noFill/>
            </a:ln>
          </p:spPr>
        </p:pic>
        <p:pic>
          <p:nvPicPr>
            <p:cNvPr id="167" name="Picture 12" descr=""/>
            <p:cNvPicPr/>
            <p:nvPr/>
          </p:nvPicPr>
          <p:blipFill>
            <a:blip r:embed="rId4"/>
            <a:stretch/>
          </p:blipFill>
          <p:spPr>
            <a:xfrm>
              <a:off x="6926760" y="4560120"/>
              <a:ext cx="429840" cy="1067400"/>
            </a:xfrm>
            <a:prstGeom prst="rect">
              <a:avLst/>
            </a:prstGeom>
            <a:ln>
              <a:noFill/>
            </a:ln>
          </p:spPr>
        </p:pic>
        <p:sp>
          <p:nvSpPr>
            <p:cNvPr id="168" name="CustomShape 5"/>
            <p:cNvSpPr/>
            <p:nvPr/>
          </p:nvSpPr>
          <p:spPr>
            <a:xfrm>
              <a:off x="1528200" y="5019480"/>
              <a:ext cx="1157040" cy="820440"/>
            </a:xfrm>
            <a:prstGeom prst="rect">
              <a:avLst/>
            </a:prstGeom>
            <a:solidFill>
              <a:srgbClr val="fffecc"/>
            </a:solidFill>
            <a:ln>
              <a:solidFill>
                <a:schemeClr val="accent1"/>
              </a:solidFill>
            </a:ln>
          </p:spPr>
          <p:style>
            <a:lnRef idx="0"/>
            <a:fillRef idx="0"/>
            <a:effectRef idx="0"/>
            <a:fontRef idx="minor"/>
          </p:style>
          <p:txBody>
            <a:bodyPr lIns="90000" rIns="90000" tIns="45000" bIns="45000"/>
            <a:p>
              <a:pPr algn="ctr">
                <a:lnSpc>
                  <a:spcPct val="100000"/>
                </a:lnSpc>
              </a:pPr>
              <a:r>
                <a:rPr b="1" lang="en-US" sz="1600" spc="-1" strike="noStrike">
                  <a:solidFill>
                    <a:srgbClr val="000000"/>
                  </a:solidFill>
                  <a:latin typeface="Calibri"/>
                </a:rPr>
                <a:t>Elem #0</a:t>
              </a:r>
              <a:endParaRPr b="0" lang="en-US" sz="1600" spc="-1" strike="noStrike">
                <a:latin typeface="Arial"/>
              </a:endParaRPr>
            </a:p>
            <a:p>
              <a:pPr algn="ctr">
                <a:lnSpc>
                  <a:spcPct val="100000"/>
                </a:lnSpc>
              </a:pPr>
              <a:endParaRPr b="0" lang="en-US" sz="1600" spc="-1" strike="noStrike">
                <a:latin typeface="Arial"/>
              </a:endParaRPr>
            </a:p>
            <a:p>
              <a:pPr>
                <a:lnSpc>
                  <a:spcPct val="100000"/>
                </a:lnSpc>
              </a:pPr>
              <a:r>
                <a:rPr b="0" lang="en-US" sz="1200" spc="-1" strike="noStrike">
                  <a:solidFill>
                    <a:srgbClr val="000000"/>
                  </a:solidFill>
                  <a:latin typeface="Calibri"/>
                </a:rPr>
                <a:t>name: Pika</a:t>
              </a:r>
              <a:endParaRPr b="0" lang="en-US" sz="1200" spc="-1" strike="noStrike">
                <a:latin typeface="Arial"/>
              </a:endParaRPr>
            </a:p>
            <a:p>
              <a:pPr>
                <a:lnSpc>
                  <a:spcPct val="100000"/>
                </a:lnSpc>
              </a:pPr>
              <a:r>
                <a:rPr b="0" lang="en-US" sz="1200" spc="-1" strike="noStrike">
                  <a:solidFill>
                    <a:srgbClr val="000000"/>
                  </a:solidFill>
                  <a:latin typeface="Calibri"/>
                </a:rPr>
                <a:t>injury: 10</a:t>
              </a:r>
              <a:endParaRPr b="0" lang="en-US" sz="1200" spc="-1" strike="noStrike">
                <a:latin typeface="Arial"/>
              </a:endParaRPr>
            </a:p>
          </p:txBody>
        </p:sp>
        <p:sp>
          <p:nvSpPr>
            <p:cNvPr id="169" name="CustomShape 6"/>
            <p:cNvSpPr/>
            <p:nvPr/>
          </p:nvSpPr>
          <p:spPr>
            <a:xfrm>
              <a:off x="3197160" y="5019480"/>
              <a:ext cx="1157040" cy="820440"/>
            </a:xfrm>
            <a:prstGeom prst="rect">
              <a:avLst/>
            </a:prstGeom>
            <a:solidFill>
              <a:srgbClr val="cdfdc5"/>
            </a:solidFill>
            <a:ln>
              <a:solidFill>
                <a:schemeClr val="accent1"/>
              </a:solidFill>
            </a:ln>
          </p:spPr>
          <p:style>
            <a:lnRef idx="0"/>
            <a:fillRef idx="0"/>
            <a:effectRef idx="0"/>
            <a:fontRef idx="minor"/>
          </p:style>
          <p:txBody>
            <a:bodyPr lIns="90000" rIns="90000" tIns="45000" bIns="45000"/>
            <a:p>
              <a:pPr algn="ctr">
                <a:lnSpc>
                  <a:spcPct val="100000"/>
                </a:lnSpc>
              </a:pPr>
              <a:r>
                <a:rPr b="1" lang="en-US" sz="1600" spc="-1" strike="noStrike">
                  <a:solidFill>
                    <a:srgbClr val="000000"/>
                  </a:solidFill>
                  <a:latin typeface="Calibri"/>
                </a:rPr>
                <a:t>Elem #1</a:t>
              </a:r>
              <a:endParaRPr b="0" lang="en-US" sz="1600" spc="-1" strike="noStrike">
                <a:latin typeface="Arial"/>
              </a:endParaRPr>
            </a:p>
            <a:p>
              <a:pPr>
                <a:lnSpc>
                  <a:spcPct val="100000"/>
                </a:lnSpc>
              </a:pPr>
              <a:endParaRPr b="0" lang="en-US" sz="1600" spc="-1" strike="noStrike">
                <a:latin typeface="Arial"/>
              </a:endParaRPr>
            </a:p>
            <a:p>
              <a:pPr>
                <a:lnSpc>
                  <a:spcPct val="100000"/>
                </a:lnSpc>
              </a:pPr>
              <a:r>
                <a:rPr b="0" lang="en-US" sz="1200" spc="-1" strike="noStrike">
                  <a:solidFill>
                    <a:srgbClr val="000000"/>
                  </a:solidFill>
                  <a:latin typeface="Calibri"/>
                </a:rPr>
                <a:t>name: Milu</a:t>
              </a:r>
              <a:endParaRPr b="0" lang="en-US" sz="1200" spc="-1" strike="noStrike">
                <a:latin typeface="Arial"/>
              </a:endParaRPr>
            </a:p>
            <a:p>
              <a:pPr>
                <a:lnSpc>
                  <a:spcPct val="100000"/>
                </a:lnSpc>
              </a:pPr>
              <a:r>
                <a:rPr b="0" lang="en-US" sz="1200" spc="-1" strike="noStrike">
                  <a:solidFill>
                    <a:srgbClr val="000000"/>
                  </a:solidFill>
                  <a:latin typeface="Calibri"/>
                </a:rPr>
                <a:t>injury: 5</a:t>
              </a:r>
              <a:endParaRPr b="0" lang="en-US" sz="1200" spc="-1" strike="noStrike">
                <a:latin typeface="Arial"/>
              </a:endParaRPr>
            </a:p>
          </p:txBody>
        </p:sp>
        <p:sp>
          <p:nvSpPr>
            <p:cNvPr id="170" name="CustomShape 7"/>
            <p:cNvSpPr/>
            <p:nvPr/>
          </p:nvSpPr>
          <p:spPr>
            <a:xfrm>
              <a:off x="6525720" y="5018400"/>
              <a:ext cx="1157040" cy="820440"/>
            </a:xfrm>
            <a:prstGeom prst="rect">
              <a:avLst/>
            </a:prstGeom>
            <a:solidFill>
              <a:schemeClr val="bg1">
                <a:lumMod val="85000"/>
              </a:schemeClr>
            </a:solidFill>
            <a:ln>
              <a:solidFill>
                <a:schemeClr val="accent1"/>
              </a:solidFill>
            </a:ln>
          </p:spPr>
          <p:style>
            <a:lnRef idx="0"/>
            <a:fillRef idx="0"/>
            <a:effectRef idx="0"/>
            <a:fontRef idx="minor"/>
          </p:style>
          <p:txBody>
            <a:bodyPr lIns="90000" rIns="90000" tIns="45000" bIns="45000"/>
            <a:p>
              <a:pPr algn="ctr">
                <a:lnSpc>
                  <a:spcPct val="100000"/>
                </a:lnSpc>
              </a:pPr>
              <a:r>
                <a:rPr b="1" lang="en-US" sz="1600" spc="-1" strike="noStrike">
                  <a:solidFill>
                    <a:srgbClr val="000000"/>
                  </a:solidFill>
                  <a:latin typeface="Calibri"/>
                </a:rPr>
                <a:t>Elem #3</a:t>
              </a:r>
              <a:endParaRPr b="0" lang="en-US" sz="1600" spc="-1" strike="noStrike">
                <a:latin typeface="Arial"/>
              </a:endParaRPr>
            </a:p>
            <a:p>
              <a:pPr algn="ctr">
                <a:lnSpc>
                  <a:spcPct val="100000"/>
                </a:lnSpc>
              </a:pPr>
              <a:endParaRPr b="0" lang="en-US" sz="1600" spc="-1" strike="noStrike">
                <a:latin typeface="Arial"/>
              </a:endParaRPr>
            </a:p>
            <a:p>
              <a:pPr>
                <a:lnSpc>
                  <a:spcPct val="100000"/>
                </a:lnSpc>
              </a:pPr>
              <a:r>
                <a:rPr b="0" lang="en-US" sz="1200" spc="-1" strike="noStrike">
                  <a:solidFill>
                    <a:srgbClr val="000000"/>
                  </a:solidFill>
                  <a:latin typeface="Calibri"/>
                </a:rPr>
                <a:t>name: Luna</a:t>
              </a:r>
              <a:endParaRPr b="0" lang="en-US" sz="1200" spc="-1" strike="noStrike">
                <a:latin typeface="Arial"/>
              </a:endParaRPr>
            </a:p>
            <a:p>
              <a:pPr>
                <a:lnSpc>
                  <a:spcPct val="100000"/>
                </a:lnSpc>
              </a:pPr>
              <a:r>
                <a:rPr b="0" lang="en-US" sz="1200" spc="-1" strike="noStrike">
                  <a:solidFill>
                    <a:srgbClr val="000000"/>
                  </a:solidFill>
                  <a:latin typeface="Calibri"/>
                </a:rPr>
                <a:t>injury: 20</a:t>
              </a:r>
              <a:endParaRPr b="0" lang="en-US" sz="1200" spc="-1" strike="noStrike">
                <a:latin typeface="Arial"/>
              </a:endParaRPr>
            </a:p>
          </p:txBody>
        </p:sp>
        <p:pic>
          <p:nvPicPr>
            <p:cNvPr id="171" name="Picture 16" descr=""/>
            <p:cNvPicPr/>
            <p:nvPr/>
          </p:nvPicPr>
          <p:blipFill>
            <a:blip r:embed="rId5"/>
            <a:stretch/>
          </p:blipFill>
          <p:spPr>
            <a:xfrm>
              <a:off x="5238360" y="4593600"/>
              <a:ext cx="516600" cy="714240"/>
            </a:xfrm>
            <a:prstGeom prst="rect">
              <a:avLst/>
            </a:prstGeom>
            <a:ln>
              <a:noFill/>
            </a:ln>
          </p:spPr>
        </p:pic>
        <p:sp>
          <p:nvSpPr>
            <p:cNvPr id="172" name="CustomShape 8"/>
            <p:cNvSpPr/>
            <p:nvPr/>
          </p:nvSpPr>
          <p:spPr>
            <a:xfrm>
              <a:off x="4861440" y="5018400"/>
              <a:ext cx="1157040" cy="820440"/>
            </a:xfrm>
            <a:prstGeom prst="rect">
              <a:avLst/>
            </a:prstGeom>
            <a:solidFill>
              <a:srgbClr val="ffd5d7"/>
            </a:solidFill>
            <a:ln>
              <a:solidFill>
                <a:schemeClr val="accent1"/>
              </a:solidFill>
            </a:ln>
          </p:spPr>
          <p:style>
            <a:lnRef idx="0"/>
            <a:fillRef idx="0"/>
            <a:effectRef idx="0"/>
            <a:fontRef idx="minor"/>
          </p:style>
          <p:txBody>
            <a:bodyPr lIns="90000" rIns="90000" tIns="45000" bIns="45000"/>
            <a:p>
              <a:pPr algn="ctr">
                <a:lnSpc>
                  <a:spcPct val="100000"/>
                </a:lnSpc>
              </a:pPr>
              <a:r>
                <a:rPr b="1" lang="en-US" sz="1600" spc="-1" strike="noStrike">
                  <a:solidFill>
                    <a:srgbClr val="000000"/>
                  </a:solidFill>
                  <a:latin typeface="Calibri"/>
                </a:rPr>
                <a:t>Elem #2</a:t>
              </a:r>
              <a:endParaRPr b="0" lang="en-US" sz="1600" spc="-1" strike="noStrike">
                <a:latin typeface="Arial"/>
              </a:endParaRPr>
            </a:p>
            <a:p>
              <a:pPr algn="ctr">
                <a:lnSpc>
                  <a:spcPct val="100000"/>
                </a:lnSpc>
              </a:pPr>
              <a:endParaRPr b="0" lang="en-US" sz="1600" spc="-1" strike="noStrike">
                <a:latin typeface="Arial"/>
              </a:endParaRPr>
            </a:p>
            <a:p>
              <a:pPr>
                <a:lnSpc>
                  <a:spcPct val="100000"/>
                </a:lnSpc>
              </a:pPr>
              <a:r>
                <a:rPr b="0" lang="en-US" sz="1200" spc="-1" strike="noStrike">
                  <a:solidFill>
                    <a:srgbClr val="000000"/>
                  </a:solidFill>
                  <a:latin typeface="Calibri"/>
                </a:rPr>
                <a:t>name: Peppa</a:t>
              </a:r>
              <a:endParaRPr b="0" lang="en-US" sz="1200" spc="-1" strike="noStrike">
                <a:latin typeface="Arial"/>
              </a:endParaRPr>
            </a:p>
            <a:p>
              <a:pPr>
                <a:lnSpc>
                  <a:spcPct val="100000"/>
                </a:lnSpc>
              </a:pPr>
              <a:r>
                <a:rPr b="0" lang="en-US" sz="1200" spc="-1" strike="noStrike">
                  <a:solidFill>
                    <a:srgbClr val="000000"/>
                  </a:solidFill>
                  <a:latin typeface="Calibri"/>
                </a:rPr>
                <a:t>injury: 7</a:t>
              </a:r>
              <a:endParaRPr b="0" lang="en-US" sz="1200" spc="-1" strike="noStrike">
                <a:latin typeface="Arial"/>
              </a:endParaRPr>
            </a:p>
          </p:txBody>
        </p:sp>
      </p:grpSp>
      <p:sp>
        <p:nvSpPr>
          <p:cNvPr id="173" name="CustomShape 9"/>
          <p:cNvSpPr/>
          <p:nvPr/>
        </p:nvSpPr>
        <p:spPr>
          <a:xfrm>
            <a:off x="934920" y="5960880"/>
            <a:ext cx="727380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It’s only when we compare Luna against all others that we find the minimum</a:t>
            </a:r>
            <a:endParaRPr b="0" lang="en-US" sz="1800" spc="-1" strike="noStrike">
              <a:latin typeface="Arial"/>
            </a:endParaRPr>
          </a:p>
        </p:txBody>
      </p:sp>
    </p:spTree>
  </p:cSld>
  <p:timing>
    <p:tnLst>
      <p:par>
        <p:cTn id="68" dur="indefinite" restart="never" nodeType="tmRoot">
          <p:childTnLst>
            <p:seq>
              <p:cTn id="69" dur="indefinite" nodeType="mainSeq">
                <p:childTnLst>
                  <p:par>
                    <p:cTn id="70" fill="hold">
                      <p:stCondLst>
                        <p:cond delay="indefinite"/>
                      </p:stCondLst>
                      <p:childTnLst>
                        <p:par>
                          <p:cTn id="71" fill="hold">
                            <p:stCondLst>
                              <p:cond delay="0"/>
                            </p:stCondLst>
                            <p:childTnLst>
                              <p:par>
                                <p:cTn id="72" nodeType="clickEffect" fill="hold" presetClass="entr" presetID="9">
                                  <p:stCondLst>
                                    <p:cond delay="0"/>
                                  </p:stCondLst>
                                  <p:childTnLst>
                                    <p:set>
                                      <p:cBhvr>
                                        <p:cTn id="73" dur="1" fill="hold">
                                          <p:stCondLst>
                                            <p:cond delay="0"/>
                                          </p:stCondLst>
                                        </p:cTn>
                                        <p:tgtEl>
                                          <p:spTgt spid="163">
                                            <p:txEl>
                                              <p:pRg st="1" end="1"/>
                                            </p:txEl>
                                          </p:spTgt>
                                        </p:tgtEl>
                                        <p:attrNameLst>
                                          <p:attrName>style.visibility</p:attrName>
                                        </p:attrNameLst>
                                      </p:cBhvr>
                                      <p:to>
                                        <p:strVal val="visible"/>
                                      </p:to>
                                    </p:set>
                                    <p:animEffect filter="dissolve" transition="in">
                                      <p:cBhvr additive="repl">
                                        <p:cTn id="74" dur="500"/>
                                        <p:tgtEl>
                                          <p:spTgt spid="163">
                                            <p:txEl>
                                              <p:pRg st="1" end="1"/>
                                            </p:txEl>
                                          </p:spTgt>
                                        </p:tgtEl>
                                      </p:cBhvr>
                                    </p:animEffect>
                                  </p:childTnLst>
                                </p:cTn>
                              </p:par>
                              <p:par>
                                <p:cTn id="75" nodeType="withEffect" fill="hold" presetClass="entr" presetID="9">
                                  <p:stCondLst>
                                    <p:cond delay="0"/>
                                  </p:stCondLst>
                                  <p:childTnLst>
                                    <p:set>
                                      <p:cBhvr>
                                        <p:cTn id="76" dur="1" fill="hold">
                                          <p:stCondLst>
                                            <p:cond delay="0"/>
                                          </p:stCondLst>
                                        </p:cTn>
                                        <p:tgtEl>
                                          <p:spTgt spid="163">
                                            <p:txEl>
                                              <p:pRg st="2" end="2"/>
                                            </p:txEl>
                                          </p:spTgt>
                                        </p:tgtEl>
                                        <p:attrNameLst>
                                          <p:attrName>style.visibility</p:attrName>
                                        </p:attrNameLst>
                                      </p:cBhvr>
                                      <p:to>
                                        <p:strVal val="visible"/>
                                      </p:to>
                                    </p:set>
                                    <p:animEffect filter="dissolve" transition="in">
                                      <p:cBhvr additive="repl">
                                        <p:cTn id="77" dur="500"/>
                                        <p:tgtEl>
                                          <p:spTgt spid="163">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nodeType="clickEffect" fill="hold" presetClass="entr" presetID="9">
                                  <p:stCondLst>
                                    <p:cond delay="0"/>
                                  </p:stCondLst>
                                  <p:childTnLst>
                                    <p:set>
                                      <p:cBhvr>
                                        <p:cTn id="81" dur="1" fill="hold">
                                          <p:stCondLst>
                                            <p:cond delay="0"/>
                                          </p:stCondLst>
                                        </p:cTn>
                                        <p:tgtEl>
                                          <p:spTgt spid="163">
                                            <p:txEl>
                                              <p:pRg st="3" end="3"/>
                                            </p:txEl>
                                          </p:spTgt>
                                        </p:tgtEl>
                                        <p:attrNameLst>
                                          <p:attrName>style.visibility</p:attrName>
                                        </p:attrNameLst>
                                      </p:cBhvr>
                                      <p:to>
                                        <p:strVal val="visible"/>
                                      </p:to>
                                    </p:set>
                                    <p:animEffect filter="dissolve" transition="in">
                                      <p:cBhvr additive="repl">
                                        <p:cTn id="82" dur="500"/>
                                        <p:tgtEl>
                                          <p:spTgt spid="163">
                                            <p:txEl>
                                              <p:pRg st="3" end="3"/>
                                            </p:txEl>
                                          </p:spTgt>
                                        </p:tgtEl>
                                      </p:cBhvr>
                                    </p:animEffect>
                                  </p:childTnLst>
                                </p:cTn>
                              </p:par>
                              <p:par>
                                <p:cTn id="83" nodeType="withEffect" fill="hold" presetClass="entr" presetID="9">
                                  <p:stCondLst>
                                    <p:cond delay="0"/>
                                  </p:stCondLst>
                                  <p:childTnLst>
                                    <p:set>
                                      <p:cBhvr>
                                        <p:cTn id="84" dur="1" fill="hold">
                                          <p:stCondLst>
                                            <p:cond delay="0"/>
                                          </p:stCondLst>
                                        </p:cTn>
                                        <p:tgtEl>
                                          <p:spTgt spid="163">
                                            <p:txEl>
                                              <p:pRg st="4" end="4"/>
                                            </p:txEl>
                                          </p:spTgt>
                                        </p:tgtEl>
                                        <p:attrNameLst>
                                          <p:attrName>style.visibility</p:attrName>
                                        </p:attrNameLst>
                                      </p:cBhvr>
                                      <p:to>
                                        <p:strVal val="visible"/>
                                      </p:to>
                                    </p:set>
                                    <p:animEffect filter="dissolve" transition="in">
                                      <p:cBhvr additive="repl">
                                        <p:cTn id="85" dur="500"/>
                                        <p:tgtEl>
                                          <p:spTgt spid="163">
                                            <p:txEl>
                                              <p:pRg st="4" end="4"/>
                                            </p:txEl>
                                          </p:spTgt>
                                        </p:tgtEl>
                                      </p:cBhvr>
                                    </p:animEffect>
                                  </p:childTnLst>
                                </p:cTn>
                              </p:par>
                            </p:childTnLst>
                          </p:cTn>
                        </p:par>
                      </p:childTnLst>
                    </p:cTn>
                  </p:par>
                  <p:par>
                    <p:cTn id="86" fill="hold">
                      <p:stCondLst>
                        <p:cond delay="indefinite"/>
                      </p:stCondLst>
                      <p:childTnLst>
                        <p:par>
                          <p:cTn id="87" fill="hold">
                            <p:stCondLst>
                              <p:cond delay="0"/>
                            </p:stCondLst>
                            <p:childTnLst>
                              <p:par>
                                <p:cTn id="88" nodeType="clickEffect" fill="hold" presetClass="entr" presetID="9">
                                  <p:stCondLst>
                                    <p:cond delay="0"/>
                                  </p:stCondLst>
                                  <p:childTnLst>
                                    <p:set>
                                      <p:cBhvr>
                                        <p:cTn id="89" dur="1" fill="hold">
                                          <p:stCondLst>
                                            <p:cond delay="0"/>
                                          </p:stCondLst>
                                        </p:cTn>
                                        <p:tgtEl>
                                          <p:spTgt spid="163">
                                            <p:txEl>
                                              <p:pRg st="5" end="5"/>
                                            </p:txEl>
                                          </p:spTgt>
                                        </p:tgtEl>
                                        <p:attrNameLst>
                                          <p:attrName>style.visibility</p:attrName>
                                        </p:attrNameLst>
                                      </p:cBhvr>
                                      <p:to>
                                        <p:strVal val="visible"/>
                                      </p:to>
                                    </p:set>
                                    <p:animEffect filter="dissolve" transition="in">
                                      <p:cBhvr additive="repl">
                                        <p:cTn id="90" dur="500"/>
                                        <p:tgtEl>
                                          <p:spTgt spid="163">
                                            <p:txEl>
                                              <p:pRg st="5" end="5"/>
                                            </p:txEl>
                                          </p:spTgt>
                                        </p:tgtEl>
                                      </p:cBhvr>
                                    </p:animEffect>
                                  </p:childTnLst>
                                </p:cTn>
                              </p:par>
                            </p:childTnLst>
                          </p:cTn>
                        </p:par>
                      </p:childTnLst>
                    </p:cTn>
                  </p:par>
                  <p:par>
                    <p:cTn id="91" fill="hold">
                      <p:stCondLst>
                        <p:cond delay="indefinite"/>
                      </p:stCondLst>
                      <p:childTnLst>
                        <p:par>
                          <p:cTn id="92" fill="hold">
                            <p:stCondLst>
                              <p:cond delay="0"/>
                            </p:stCondLst>
                            <p:childTnLst>
                              <p:par>
                                <p:cTn id="93" nodeType="clickEffect" fill="hold" presetClass="entr" presetID="9">
                                  <p:stCondLst>
                                    <p:cond delay="0"/>
                                  </p:stCondLst>
                                  <p:childTnLst>
                                    <p:set>
                                      <p:cBhvr>
                                        <p:cTn id="94" dur="1" fill="hold">
                                          <p:stCondLst>
                                            <p:cond delay="0"/>
                                          </p:stCondLst>
                                        </p:cTn>
                                        <p:tgtEl>
                                          <p:spTgt spid="163">
                                            <p:txEl>
                                              <p:pRg st="6" end="6"/>
                                            </p:txEl>
                                          </p:spTgt>
                                        </p:tgtEl>
                                        <p:attrNameLst>
                                          <p:attrName>style.visibility</p:attrName>
                                        </p:attrNameLst>
                                      </p:cBhvr>
                                      <p:to>
                                        <p:strVal val="visible"/>
                                      </p:to>
                                    </p:set>
                                    <p:animEffect filter="dissolve" transition="in">
                                      <p:cBhvr additive="repl">
                                        <p:cTn id="95" dur="500"/>
                                        <p:tgtEl>
                                          <p:spTgt spid="163">
                                            <p:txEl>
                                              <p:pRg st="6" end="6"/>
                                            </p:txEl>
                                          </p:spTgt>
                                        </p:tgtEl>
                                      </p:cBhvr>
                                    </p:animEffect>
                                  </p:childTnLst>
                                </p:cTn>
                              </p:par>
                            </p:childTnLst>
                          </p:cTn>
                        </p:par>
                      </p:childTnLst>
                    </p:cTn>
                  </p:par>
                  <p:par>
                    <p:cTn id="96" fill="hold">
                      <p:stCondLst>
                        <p:cond delay="indefinite"/>
                      </p:stCondLst>
                      <p:childTnLst>
                        <p:par>
                          <p:cTn id="97" fill="hold">
                            <p:stCondLst>
                              <p:cond delay="0"/>
                            </p:stCondLst>
                            <p:childTnLst>
                              <p:par>
                                <p:cTn id="98" nodeType="clickEffect" fill="hold" presetClass="entr" presetID="9">
                                  <p:stCondLst>
                                    <p:cond delay="0"/>
                                  </p:stCondLst>
                                  <p:childTnLst>
                                    <p:set>
                                      <p:cBhvr>
                                        <p:cTn id="99" dur="1" fill="hold">
                                          <p:stCondLst>
                                            <p:cond delay="0"/>
                                          </p:stCondLst>
                                        </p:cTn>
                                        <p:tgtEl>
                                          <p:spTgt spid="163">
                                            <p:txEl>
                                              <p:pRg st="7" end="7"/>
                                            </p:txEl>
                                          </p:spTgt>
                                        </p:tgtEl>
                                        <p:attrNameLst>
                                          <p:attrName>style.visibility</p:attrName>
                                        </p:attrNameLst>
                                      </p:cBhvr>
                                      <p:to>
                                        <p:strVal val="visible"/>
                                      </p:to>
                                    </p:set>
                                    <p:animEffect filter="dissolve" transition="in">
                                      <p:cBhvr additive="repl">
                                        <p:cTn id="100" dur="500"/>
                                        <p:tgtEl>
                                          <p:spTgt spid="163">
                                            <p:txEl>
                                              <p:pRg st="7" end="7"/>
                                            </p:txEl>
                                          </p:spTgt>
                                        </p:tgtEl>
                                      </p:cBhvr>
                                    </p:animEffect>
                                  </p:childTnLst>
                                </p:cTn>
                              </p:par>
                              <p:par>
                                <p:cTn id="101" nodeType="withEffect" fill="hold" presetClass="entr" presetID="9">
                                  <p:stCondLst>
                                    <p:cond delay="0"/>
                                  </p:stCondLst>
                                  <p:childTnLst>
                                    <p:set>
                                      <p:cBhvr>
                                        <p:cTn id="102" dur="1" fill="hold">
                                          <p:stCondLst>
                                            <p:cond delay="0"/>
                                          </p:stCondLst>
                                        </p:cTn>
                                        <p:tgtEl>
                                          <p:spTgt spid="173"/>
                                        </p:tgtEl>
                                        <p:attrNameLst>
                                          <p:attrName>style.visibility</p:attrName>
                                        </p:attrNameLst>
                                      </p:cBhvr>
                                      <p:to>
                                        <p:strVal val="visible"/>
                                      </p:to>
                                    </p:set>
                                    <p:animEffect filter="dissolve" transition="in">
                                      <p:cBhvr additive="repl">
                                        <p:cTn id="103" dur="500"/>
                                        <p:tgtEl>
                                          <p:spTgt spid="173"/>
                                        </p:tgtEl>
                                      </p:cBhvr>
                                    </p:animEffect>
                                  </p:childTnLst>
                                </p:cTn>
                              </p:par>
                            </p:childTnLst>
                          </p:cTn>
                        </p:par>
                      </p:childTnLst>
                    </p:cTn>
                  </p:par>
                  <p:par>
                    <p:cTn id="104" fill="hold">
                      <p:stCondLst>
                        <p:cond delay="indefinite"/>
                      </p:stCondLst>
                      <p:childTnLst>
                        <p:par>
                          <p:cTn id="105" fill="hold">
                            <p:stCondLst>
                              <p:cond delay="0"/>
                            </p:stCondLst>
                            <p:childTnLst>
                              <p:par>
                                <p:cTn id="106" nodeType="clickEffect" fill="hold" presetClass="entr" presetID="9">
                                  <p:stCondLst>
                                    <p:cond delay="0"/>
                                  </p:stCondLst>
                                  <p:childTnLst>
                                    <p:set>
                                      <p:cBhvr>
                                        <p:cTn id="107" dur="1" fill="hold">
                                          <p:stCondLst>
                                            <p:cond delay="0"/>
                                          </p:stCondLst>
                                        </p:cTn>
                                        <p:tgtEl>
                                          <p:spTgt spid="163">
                                            <p:txEl>
                                              <p:pRg st="8" end="8"/>
                                            </p:txEl>
                                          </p:spTgt>
                                        </p:tgtEl>
                                        <p:attrNameLst>
                                          <p:attrName>style.visibility</p:attrName>
                                        </p:attrNameLst>
                                      </p:cBhvr>
                                      <p:to>
                                        <p:strVal val="visible"/>
                                      </p:to>
                                    </p:set>
                                    <p:animEffect filter="dissolve" transition="in">
                                      <p:cBhvr additive="repl">
                                        <p:cTn id="108" dur="500"/>
                                        <p:tgtEl>
                                          <p:spTgt spid="163">
                                            <p:txEl>
                                              <p:pRg st="8" end="8"/>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0" y="-160200"/>
            <a:ext cx="9143640" cy="1142640"/>
          </a:xfrm>
          <a:prstGeom prst="rect">
            <a:avLst/>
          </a:prstGeom>
          <a:noFill/>
          <a:ln>
            <a:noFill/>
          </a:ln>
        </p:spPr>
        <p:txBody>
          <a:bodyPr anchor="ctr">
            <a:normAutofit/>
          </a:bodyPr>
          <a:p>
            <a:pPr algn="ctr">
              <a:lnSpc>
                <a:spcPct val="100000"/>
              </a:lnSpc>
            </a:pPr>
            <a:r>
              <a:rPr b="0" lang="en-US" sz="4400" spc="-1" strike="noStrike">
                <a:solidFill>
                  <a:srgbClr val="ffffff"/>
                </a:solidFill>
                <a:latin typeface="Calibri"/>
                <a:ea typeface="Calibri"/>
              </a:rPr>
              <a:t>Array-based priority queue</a:t>
            </a:r>
            <a:endParaRPr b="0" lang="en-US" sz="4400" spc="-1" strike="noStrike">
              <a:solidFill>
                <a:srgbClr val="000000"/>
              </a:solidFill>
              <a:latin typeface="Calibri"/>
            </a:endParaRPr>
          </a:p>
        </p:txBody>
      </p:sp>
      <p:sp>
        <p:nvSpPr>
          <p:cNvPr id="175" name="CustomShape 2"/>
          <p:cNvSpPr/>
          <p:nvPr/>
        </p:nvSpPr>
        <p:spPr>
          <a:xfrm>
            <a:off x="176040" y="1007280"/>
            <a:ext cx="8791560" cy="1417680"/>
          </a:xfrm>
          <a:prstGeom prst="rect">
            <a:avLst/>
          </a:prstGeom>
          <a:noFill/>
          <a:ln>
            <a:noFill/>
          </a:ln>
        </p:spPr>
        <p:style>
          <a:lnRef idx="0"/>
          <a:fillRef idx="0"/>
          <a:effectRef idx="0"/>
          <a:fontRef idx="minor"/>
        </p:style>
        <p:txBody>
          <a:bodyPr/>
          <a:p>
            <a:pPr marL="231840" indent="-231480">
              <a:lnSpc>
                <a:spcPct val="100000"/>
              </a:lnSpc>
              <a:spcBef>
                <a:spcPts val="479"/>
              </a:spcBef>
              <a:buClr>
                <a:srgbClr val="000000"/>
              </a:buClr>
              <a:buFont typeface="Arial"/>
              <a:buChar char="•"/>
            </a:pPr>
            <a:r>
              <a:rPr b="0" lang="en-US" sz="2400" spc="-1" strike="noStrike">
                <a:solidFill>
                  <a:srgbClr val="000000"/>
                </a:solidFill>
                <a:latin typeface="Calibri"/>
                <a:ea typeface="Courier New"/>
              </a:rPr>
              <a:t>Idea:</a:t>
            </a:r>
            <a:endParaRPr b="0" lang="en-US" sz="2400" spc="-1" strike="noStrike">
              <a:latin typeface="Arial"/>
            </a:endParaRPr>
          </a:p>
          <a:p>
            <a:pPr lvl="1" marL="515880" indent="-28548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Use array to store priority queue items</a:t>
            </a:r>
            <a:endParaRPr b="0" lang="en-US" sz="2000" spc="-1" strike="noStrike">
              <a:latin typeface="Arial"/>
            </a:endParaRPr>
          </a:p>
          <a:p>
            <a:pPr lvl="1" marL="515880" indent="-285480">
              <a:lnSpc>
                <a:spcPct val="100000"/>
              </a:lnSpc>
              <a:spcBef>
                <a:spcPts val="400"/>
              </a:spcBef>
              <a:buClr>
                <a:srgbClr val="000000"/>
              </a:buClr>
              <a:buFont typeface="Arial"/>
              <a:buChar char="–"/>
            </a:pPr>
            <a:r>
              <a:rPr b="0" lang="en-US" sz="2000" spc="-1" strike="noStrike">
                <a:solidFill>
                  <a:srgbClr val="000000"/>
                </a:solidFill>
                <a:latin typeface="Calibri"/>
                <a:ea typeface="Courier New"/>
              </a:rPr>
              <a:t>Add items at indices such as to keep everything ordered by priority</a:t>
            </a:r>
            <a:endParaRPr b="0" lang="en-US" sz="2000" spc="-1" strike="noStrike">
              <a:latin typeface="Arial"/>
            </a:endParaRPr>
          </a:p>
          <a:p>
            <a:pPr marL="115920" indent="-342720">
              <a:lnSpc>
                <a:spcPct val="100000"/>
              </a:lnSpc>
              <a:spcBef>
                <a:spcPts val="479"/>
              </a:spcBef>
              <a:buClr>
                <a:srgbClr val="000000"/>
              </a:buClr>
              <a:buFont typeface="Arial"/>
              <a:buChar char="•"/>
            </a:pPr>
            <a:r>
              <a:rPr b="0" lang="en-US" sz="2400" spc="-1" strike="noStrike">
                <a:solidFill>
                  <a:srgbClr val="000000"/>
                </a:solidFill>
                <a:latin typeface="Calibri"/>
                <a:ea typeface="Courier New"/>
              </a:rPr>
              <a:t>E.g., a pet clinic’s priority queue:</a:t>
            </a:r>
            <a:endParaRPr b="0" lang="en-US" sz="2400" spc="-1" strike="noStrike">
              <a:latin typeface="Arial"/>
            </a:endParaRPr>
          </a:p>
        </p:txBody>
      </p:sp>
      <p:pic>
        <p:nvPicPr>
          <p:cNvPr id="176" name="Picture 12" descr=""/>
          <p:cNvPicPr/>
          <p:nvPr/>
        </p:nvPicPr>
        <p:blipFill>
          <a:blip r:embed="rId1"/>
          <a:stretch/>
        </p:blipFill>
        <p:spPr>
          <a:xfrm>
            <a:off x="819000" y="2875680"/>
            <a:ext cx="3101040" cy="1213200"/>
          </a:xfrm>
          <a:prstGeom prst="rect">
            <a:avLst/>
          </a:prstGeom>
          <a:ln>
            <a:noFill/>
          </a:ln>
        </p:spPr>
      </p:pic>
      <p:grpSp>
        <p:nvGrpSpPr>
          <p:cNvPr id="177" name="Group 3"/>
          <p:cNvGrpSpPr/>
          <p:nvPr/>
        </p:nvGrpSpPr>
        <p:grpSpPr>
          <a:xfrm>
            <a:off x="484920" y="4245840"/>
            <a:ext cx="3436200" cy="2043000"/>
            <a:chOff x="484920" y="4245840"/>
            <a:chExt cx="3436200" cy="2043000"/>
          </a:xfrm>
        </p:grpSpPr>
        <p:pic>
          <p:nvPicPr>
            <p:cNvPr id="178" name="Picture 37" descr=""/>
            <p:cNvPicPr/>
            <p:nvPr/>
          </p:nvPicPr>
          <p:blipFill>
            <a:blip r:embed="rId2"/>
            <a:stretch/>
          </p:blipFill>
          <p:spPr>
            <a:xfrm>
              <a:off x="484920" y="5032800"/>
              <a:ext cx="3436200" cy="1256040"/>
            </a:xfrm>
            <a:prstGeom prst="rect">
              <a:avLst/>
            </a:prstGeom>
            <a:ln>
              <a:noFill/>
            </a:ln>
          </p:spPr>
        </p:pic>
        <p:sp>
          <p:nvSpPr>
            <p:cNvPr id="179" name="CustomShape 4"/>
            <p:cNvSpPr/>
            <p:nvPr/>
          </p:nvSpPr>
          <p:spPr>
            <a:xfrm>
              <a:off x="2369520" y="4245840"/>
              <a:ext cx="360" cy="538200"/>
            </a:xfrm>
            <a:custGeom>
              <a:avLst/>
              <a:gdLst/>
              <a:ahLst/>
              <a:rect l="l" t="t" r="r" b="b"/>
              <a:pathLst>
                <a:path w="21600" h="21600">
                  <a:moveTo>
                    <a:pt x="0" y="0"/>
                  </a:moveTo>
                  <a:lnTo>
                    <a:pt x="21600" y="21600"/>
                  </a:lnTo>
                </a:path>
              </a:pathLst>
            </a:custGeom>
            <a:noFill/>
            <a:ln>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80" name="CustomShape 5"/>
            <p:cNvSpPr/>
            <p:nvPr/>
          </p:nvSpPr>
          <p:spPr>
            <a:xfrm>
              <a:off x="513360" y="4370400"/>
              <a:ext cx="1845360" cy="33372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600" spc="-1" strike="noStrike">
                  <a:solidFill>
                    <a:srgbClr val="000000"/>
                  </a:solidFill>
                  <a:latin typeface="Calibri"/>
                </a:rPr>
                <a:t>add ”Pika”, injury 10</a:t>
              </a:r>
              <a:endParaRPr b="0" lang="en-US" sz="1600" spc="-1" strike="noStrike">
                <a:latin typeface="Arial"/>
              </a:endParaRPr>
            </a:p>
          </p:txBody>
        </p:sp>
      </p:grpSp>
      <p:grpSp>
        <p:nvGrpSpPr>
          <p:cNvPr id="181" name="Group 6"/>
          <p:cNvGrpSpPr/>
          <p:nvPr/>
        </p:nvGrpSpPr>
        <p:grpSpPr>
          <a:xfrm>
            <a:off x="3783960" y="3193920"/>
            <a:ext cx="4533120" cy="1883520"/>
            <a:chOff x="3783960" y="3193920"/>
            <a:chExt cx="4533120" cy="1883520"/>
          </a:xfrm>
        </p:grpSpPr>
        <p:pic>
          <p:nvPicPr>
            <p:cNvPr id="182" name="Picture 38" descr=""/>
            <p:cNvPicPr/>
            <p:nvPr/>
          </p:nvPicPr>
          <p:blipFill>
            <a:blip r:embed="rId3"/>
            <a:stretch/>
          </p:blipFill>
          <p:spPr>
            <a:xfrm>
              <a:off x="5237280" y="3193920"/>
              <a:ext cx="3079800" cy="1253160"/>
            </a:xfrm>
            <a:prstGeom prst="rect">
              <a:avLst/>
            </a:prstGeom>
            <a:ln>
              <a:noFill/>
            </a:ln>
          </p:spPr>
        </p:pic>
        <p:sp>
          <p:nvSpPr>
            <p:cNvPr id="183" name="CustomShape 7"/>
            <p:cNvSpPr/>
            <p:nvPr/>
          </p:nvSpPr>
          <p:spPr>
            <a:xfrm rot="18330000">
              <a:off x="3546360" y="4089240"/>
              <a:ext cx="1779840" cy="33336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600" spc="-1" strike="noStrike">
                  <a:solidFill>
                    <a:srgbClr val="000000"/>
                  </a:solidFill>
                  <a:latin typeface="Calibri"/>
                </a:rPr>
                <a:t>add ”Milu”, injury 5</a:t>
              </a:r>
              <a:endParaRPr b="0" lang="en-US" sz="1600" spc="-1" strike="noStrike">
                <a:latin typeface="Arial"/>
              </a:endParaRPr>
            </a:p>
          </p:txBody>
        </p:sp>
        <p:sp>
          <p:nvSpPr>
            <p:cNvPr id="184" name="CustomShape 8"/>
            <p:cNvSpPr/>
            <p:nvPr/>
          </p:nvSpPr>
          <p:spPr>
            <a:xfrm flipV="1">
              <a:off x="4113360" y="2462040"/>
              <a:ext cx="919080" cy="1282680"/>
            </a:xfrm>
            <a:custGeom>
              <a:avLst/>
              <a:gdLst/>
              <a:ahLst/>
              <a:rect l="l" t="t" r="r" b="b"/>
              <a:pathLst>
                <a:path w="21600" h="21600">
                  <a:moveTo>
                    <a:pt x="0" y="0"/>
                  </a:moveTo>
                  <a:lnTo>
                    <a:pt x="21600" y="21600"/>
                  </a:lnTo>
                </a:path>
              </a:pathLst>
            </a:custGeom>
            <a:noFill/>
            <a:ln>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grpSp>
      <p:grpSp>
        <p:nvGrpSpPr>
          <p:cNvPr id="185" name="Group 9"/>
          <p:cNvGrpSpPr/>
          <p:nvPr/>
        </p:nvGrpSpPr>
        <p:grpSpPr>
          <a:xfrm>
            <a:off x="5232600" y="4245840"/>
            <a:ext cx="3456000" cy="2036880"/>
            <a:chOff x="5232600" y="4245840"/>
            <a:chExt cx="3456000" cy="2036880"/>
          </a:xfrm>
        </p:grpSpPr>
        <p:pic>
          <p:nvPicPr>
            <p:cNvPr id="186" name="Picture 39" descr=""/>
            <p:cNvPicPr/>
            <p:nvPr/>
          </p:nvPicPr>
          <p:blipFill>
            <a:blip r:embed="rId4"/>
            <a:stretch/>
          </p:blipFill>
          <p:spPr>
            <a:xfrm>
              <a:off x="5232600" y="5028480"/>
              <a:ext cx="3082320" cy="1254240"/>
            </a:xfrm>
            <a:prstGeom prst="rect">
              <a:avLst/>
            </a:prstGeom>
            <a:ln>
              <a:noFill/>
            </a:ln>
          </p:spPr>
        </p:pic>
        <p:sp>
          <p:nvSpPr>
            <p:cNvPr id="187" name="CustomShape 10"/>
            <p:cNvSpPr/>
            <p:nvPr/>
          </p:nvSpPr>
          <p:spPr>
            <a:xfrm>
              <a:off x="6774120" y="4245840"/>
              <a:ext cx="360" cy="538200"/>
            </a:xfrm>
            <a:custGeom>
              <a:avLst/>
              <a:gdLst/>
              <a:ahLst/>
              <a:rect l="l" t="t" r="r" b="b"/>
              <a:pathLst>
                <a:path w="21600" h="21600">
                  <a:moveTo>
                    <a:pt x="0" y="0"/>
                  </a:moveTo>
                  <a:lnTo>
                    <a:pt x="21600" y="21600"/>
                  </a:lnTo>
                </a:path>
              </a:pathLst>
            </a:custGeom>
            <a:noFill/>
            <a:ln>
              <a:round/>
              <a:tailEnd len="med" type="triangle"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88" name="CustomShape 11"/>
            <p:cNvSpPr/>
            <p:nvPr/>
          </p:nvSpPr>
          <p:spPr>
            <a:xfrm>
              <a:off x="6785280" y="4370400"/>
              <a:ext cx="1903320" cy="33372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600" spc="-1" strike="noStrike">
                  <a:solidFill>
                    <a:srgbClr val="000000"/>
                  </a:solidFill>
                  <a:latin typeface="Calibri"/>
                </a:rPr>
                <a:t>add ”Luna”, injury 20</a:t>
              </a:r>
              <a:endParaRPr b="0" lang="en-US" sz="1600" spc="-1" strike="noStrike">
                <a:latin typeface="Arial"/>
              </a:endParaRPr>
            </a:p>
          </p:txBody>
        </p:sp>
      </p:grpSp>
    </p:spTree>
  </p:cSld>
  <p:timing>
    <p:tnLst>
      <p:par>
        <p:cTn id="109" dur="indefinite" restart="never" nodeType="tmRoot">
          <p:childTnLst>
            <p:seq>
              <p:cTn id="110" dur="indefinite" nodeType="mainSeq">
                <p:childTnLst>
                  <p:par>
                    <p:cTn id="111" fill="hold">
                      <p:stCondLst>
                        <p:cond delay="indefinite"/>
                      </p:stCondLst>
                      <p:childTnLst>
                        <p:par>
                          <p:cTn id="112" fill="hold">
                            <p:stCondLst>
                              <p:cond delay="0"/>
                            </p:stCondLst>
                            <p:childTnLst>
                              <p:par>
                                <p:cTn id="113" nodeType="clickEffect" fill="hold" presetClass="entr" presetID="9">
                                  <p:stCondLst>
                                    <p:cond delay="0"/>
                                  </p:stCondLst>
                                  <p:childTnLst>
                                    <p:set>
                                      <p:cBhvr>
                                        <p:cTn id="114" dur="1" fill="hold">
                                          <p:stCondLst>
                                            <p:cond delay="0"/>
                                          </p:stCondLst>
                                        </p:cTn>
                                        <p:tgtEl>
                                          <p:spTgt spid="177"/>
                                        </p:tgtEl>
                                        <p:attrNameLst>
                                          <p:attrName>style.visibility</p:attrName>
                                        </p:attrNameLst>
                                      </p:cBhvr>
                                      <p:to>
                                        <p:strVal val="visible"/>
                                      </p:to>
                                    </p:set>
                                    <p:animEffect filter="dissolve" transition="in">
                                      <p:cBhvr additive="repl">
                                        <p:cTn id="115" dur="500"/>
                                        <p:tgtEl>
                                          <p:spTgt spid="177"/>
                                        </p:tgtEl>
                                      </p:cBhvr>
                                    </p:animEffect>
                                  </p:childTnLst>
                                </p:cTn>
                              </p:par>
                            </p:childTnLst>
                          </p:cTn>
                        </p:par>
                      </p:childTnLst>
                    </p:cTn>
                  </p:par>
                  <p:par>
                    <p:cTn id="116" fill="hold">
                      <p:stCondLst>
                        <p:cond delay="indefinite"/>
                      </p:stCondLst>
                      <p:childTnLst>
                        <p:par>
                          <p:cTn id="117" fill="hold">
                            <p:stCondLst>
                              <p:cond delay="0"/>
                            </p:stCondLst>
                            <p:childTnLst>
                              <p:par>
                                <p:cTn id="118" nodeType="clickEffect" fill="hold" presetClass="entr" presetID="9">
                                  <p:stCondLst>
                                    <p:cond delay="0"/>
                                  </p:stCondLst>
                                  <p:childTnLst>
                                    <p:set>
                                      <p:cBhvr>
                                        <p:cTn id="119" dur="1" fill="hold">
                                          <p:stCondLst>
                                            <p:cond delay="0"/>
                                          </p:stCondLst>
                                        </p:cTn>
                                        <p:tgtEl>
                                          <p:spTgt spid="181"/>
                                        </p:tgtEl>
                                        <p:attrNameLst>
                                          <p:attrName>style.visibility</p:attrName>
                                        </p:attrNameLst>
                                      </p:cBhvr>
                                      <p:to>
                                        <p:strVal val="visible"/>
                                      </p:to>
                                    </p:set>
                                    <p:animEffect filter="dissolve" transition="in">
                                      <p:cBhvr additive="repl">
                                        <p:cTn id="120" dur="500"/>
                                        <p:tgtEl>
                                          <p:spTgt spid="181"/>
                                        </p:tgtEl>
                                      </p:cBhvr>
                                    </p:animEffect>
                                  </p:childTnLst>
                                </p:cTn>
                              </p:par>
                            </p:childTnLst>
                          </p:cTn>
                        </p:par>
                      </p:childTnLst>
                    </p:cTn>
                  </p:par>
                  <p:par>
                    <p:cTn id="121" fill="hold">
                      <p:stCondLst>
                        <p:cond delay="indefinite"/>
                      </p:stCondLst>
                      <p:childTnLst>
                        <p:par>
                          <p:cTn id="122" fill="hold">
                            <p:stCondLst>
                              <p:cond delay="0"/>
                            </p:stCondLst>
                            <p:childTnLst>
                              <p:par>
                                <p:cTn id="123" nodeType="clickEffect" fill="hold" presetClass="entr" presetID="9">
                                  <p:stCondLst>
                                    <p:cond delay="0"/>
                                  </p:stCondLst>
                                  <p:childTnLst>
                                    <p:set>
                                      <p:cBhvr>
                                        <p:cTn id="124" dur="1" fill="hold">
                                          <p:stCondLst>
                                            <p:cond delay="0"/>
                                          </p:stCondLst>
                                        </p:cTn>
                                        <p:tgtEl>
                                          <p:spTgt spid="185"/>
                                        </p:tgtEl>
                                        <p:attrNameLst>
                                          <p:attrName>style.visibility</p:attrName>
                                        </p:attrNameLst>
                                      </p:cBhvr>
                                      <p:to>
                                        <p:strVal val="visible"/>
                                      </p:to>
                                    </p:set>
                                    <p:animEffect filter="dissolve" transition="in">
                                      <p:cBhvr additive="repl">
                                        <p:cTn id="125" dur="500"/>
                                        <p:tgtEl>
                                          <p:spTgt spid="1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110252</TotalTime>
  <Application>LibreOffice/6.0.7.3$Linux_X86_64 LibreOffice_project/00m0$Build-3</Application>
  <Words>3444</Words>
  <Paragraphs>688</Paragraphs>
  <Company>Universidade do Porto</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2011-11-22T14:51:59Z</dcterms:created>
  <dc:creator>Rui Meireles</dc:creator>
  <dc:description/>
  <dc:language>en-US</dc:language>
  <cp:lastModifiedBy/>
  <cp:lastPrinted>2019-09-03T16:43:14Z</cp:lastPrinted>
  <dcterms:modified xsi:type="dcterms:W3CDTF">2021-12-02T16:00:38Z</dcterms:modified>
  <cp:revision>2886</cp:revision>
  <dc:subject/>
  <dc:title>Context-Aware Routing for Vehicular Ad-hoc Networks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Universidade do Porto</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49</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49</vt:i4>
  </property>
</Properties>
</file>