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1"/>
  </p:sldMasterIdLst>
  <p:notesMasterIdLst>
    <p:notesMasterId r:id="rId51"/>
  </p:notesMasterIdLst>
  <p:handoutMasterIdLst>
    <p:handoutMasterId r:id="rId52"/>
  </p:handoutMasterIdLst>
  <p:sldIdLst>
    <p:sldId id="516" r:id="rId2"/>
    <p:sldId id="929" r:id="rId3"/>
    <p:sldId id="1479" r:id="rId4"/>
    <p:sldId id="1525" r:id="rId5"/>
    <p:sldId id="1561" r:id="rId6"/>
    <p:sldId id="1516" r:id="rId7"/>
    <p:sldId id="1554" r:id="rId8"/>
    <p:sldId id="1553" r:id="rId9"/>
    <p:sldId id="1555" r:id="rId10"/>
    <p:sldId id="1556" r:id="rId11"/>
    <p:sldId id="1543" r:id="rId12"/>
    <p:sldId id="1539" r:id="rId13"/>
    <p:sldId id="1540" r:id="rId14"/>
    <p:sldId id="1509" r:id="rId15"/>
    <p:sldId id="1518" r:id="rId16"/>
    <p:sldId id="1475" r:id="rId17"/>
    <p:sldId id="1470" r:id="rId18"/>
    <p:sldId id="1557" r:id="rId19"/>
    <p:sldId id="1558" r:id="rId20"/>
    <p:sldId id="1559" r:id="rId21"/>
    <p:sldId id="572" r:id="rId22"/>
    <p:sldId id="571" r:id="rId23"/>
    <p:sldId id="1560" r:id="rId24"/>
    <p:sldId id="1456" r:id="rId25"/>
    <p:sldId id="1280" r:id="rId26"/>
    <p:sldId id="740" r:id="rId27"/>
    <p:sldId id="744" r:id="rId28"/>
    <p:sldId id="741" r:id="rId29"/>
    <p:sldId id="742" r:id="rId30"/>
    <p:sldId id="1202" r:id="rId31"/>
    <p:sldId id="743" r:id="rId32"/>
    <p:sldId id="745" r:id="rId33"/>
    <p:sldId id="1281" r:id="rId34"/>
    <p:sldId id="795" r:id="rId35"/>
    <p:sldId id="573" r:id="rId36"/>
    <p:sldId id="577" r:id="rId37"/>
    <p:sldId id="578" r:id="rId38"/>
    <p:sldId id="1131" r:id="rId39"/>
    <p:sldId id="579" r:id="rId40"/>
    <p:sldId id="747" r:id="rId41"/>
    <p:sldId id="755" r:id="rId42"/>
    <p:sldId id="756" r:id="rId43"/>
    <p:sldId id="757" r:id="rId44"/>
    <p:sldId id="754" r:id="rId45"/>
    <p:sldId id="752" r:id="rId46"/>
    <p:sldId id="750" r:id="rId47"/>
    <p:sldId id="769" r:id="rId48"/>
    <p:sldId id="1284" r:id="rId49"/>
    <p:sldId id="1441"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ain" id="{D27C4571-87B6-6548-B2CD-7FBE1E0DE51C}">
          <p14:sldIdLst>
            <p14:sldId id="516"/>
            <p14:sldId id="929"/>
            <p14:sldId id="1479"/>
            <p14:sldId id="1525"/>
            <p14:sldId id="1561"/>
            <p14:sldId id="1516"/>
            <p14:sldId id="1554"/>
            <p14:sldId id="1553"/>
            <p14:sldId id="1555"/>
            <p14:sldId id="1556"/>
            <p14:sldId id="1543"/>
            <p14:sldId id="1539"/>
            <p14:sldId id="1540"/>
            <p14:sldId id="1509"/>
            <p14:sldId id="1518"/>
            <p14:sldId id="1475"/>
            <p14:sldId id="1470"/>
            <p14:sldId id="1557"/>
            <p14:sldId id="1558"/>
            <p14:sldId id="1559"/>
            <p14:sldId id="572"/>
            <p14:sldId id="571"/>
            <p14:sldId id="1560"/>
            <p14:sldId id="1456"/>
            <p14:sldId id="1280"/>
            <p14:sldId id="740"/>
            <p14:sldId id="744"/>
            <p14:sldId id="741"/>
            <p14:sldId id="742"/>
            <p14:sldId id="1202"/>
            <p14:sldId id="743"/>
            <p14:sldId id="745"/>
            <p14:sldId id="1281"/>
            <p14:sldId id="795"/>
            <p14:sldId id="573"/>
            <p14:sldId id="577"/>
            <p14:sldId id="578"/>
            <p14:sldId id="1131"/>
            <p14:sldId id="579"/>
            <p14:sldId id="747"/>
            <p14:sldId id="755"/>
            <p14:sldId id="756"/>
            <p14:sldId id="757"/>
            <p14:sldId id="754"/>
            <p14:sldId id="752"/>
            <p14:sldId id="750"/>
            <p14:sldId id="769"/>
            <p14:sldId id="1284"/>
            <p14:sldId id="14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eirele"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ECC"/>
    <a:srgbClr val="FFFD78"/>
    <a:srgbClr val="FFCD7E"/>
    <a:srgbClr val="CDFDC5"/>
    <a:srgbClr val="FFD5D7"/>
    <a:srgbClr val="D5EDF4"/>
    <a:srgbClr val="7A81FF"/>
    <a:srgbClr val="33FFFF"/>
    <a:srgbClr val="D88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58" autoAdjust="0"/>
    <p:restoredTop sz="92074" autoAdjust="0"/>
  </p:normalViewPr>
  <p:slideViewPr>
    <p:cSldViewPr snapToGrid="0" snapToObjects="1">
      <p:cViewPr varScale="1">
        <p:scale>
          <a:sx n="42" d="100"/>
          <a:sy n="42" d="100"/>
        </p:scale>
        <p:origin x="-1257" y="-45"/>
      </p:cViewPr>
      <p:guideLst>
        <p:guide orient="horz" pos="2160"/>
        <p:guide pos="2880"/>
      </p:guideLst>
    </p:cSldViewPr>
  </p:slideViewPr>
  <p:outlineViewPr>
    <p:cViewPr>
      <p:scale>
        <a:sx n="33" d="100"/>
        <a:sy n="33" d="100"/>
      </p:scale>
      <p:origin x="0" y="26872"/>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E43487B-4185-2F45-995A-99FF6D2BB2C2}" type="datetimeFigureOut">
              <a:rPr lang="en-US" smtClean="0"/>
              <a:pPr/>
              <a:t>11/21/2021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572611F-AA68-7241-930E-C3F418D58760}" type="slidenum">
              <a:rPr lang="en-US" smtClean="0"/>
              <a:pPr/>
              <a:t>‹#›</a:t>
            </a:fld>
            <a:endParaRPr lang="en-US"/>
          </a:p>
        </p:txBody>
      </p:sp>
    </p:spTree>
    <p:extLst>
      <p:ext uri="{BB962C8B-B14F-4D97-AF65-F5344CB8AC3E}">
        <p14:creationId xmlns:p14="http://schemas.microsoft.com/office/powerpoint/2010/main" xmlns="" val="44803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6FC213F-B8C6-D740-9A78-9477DE0A91E7}" type="datetimeFigureOut">
              <a:rPr lang="en-US" smtClean="0"/>
              <a:pPr/>
              <a:t>11/21/2021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5DF5D1-D212-7349-81D0-381AE2BE47A0}" type="slidenum">
              <a:rPr lang="en-US" smtClean="0"/>
              <a:pPr/>
              <a:t>‹#›</a:t>
            </a:fld>
            <a:endParaRPr lang="en-US"/>
          </a:p>
        </p:txBody>
      </p:sp>
    </p:spTree>
    <p:extLst>
      <p:ext uri="{BB962C8B-B14F-4D97-AF65-F5344CB8AC3E}">
        <p14:creationId xmlns:p14="http://schemas.microsoft.com/office/powerpoint/2010/main" xmlns="" val="33348197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Inversion_(discrete_mathemati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oracle.com/javase/7/docs/api/java/lang/Comparabl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docs.oracle.com/javase/7/docs/api/java/util/Comparator.html" TargetMode="External"/><Relationship Id="rId4" Type="http://schemas.openxmlformats.org/officeDocument/2006/relationships/hyperlink" Target="https://docs.oracle.com/javase/7/docs/api/java/util/List.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docs.oracle.com/javase/7/docs/api/java/lang/Comparable.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docs.oracle.com/javase/7/docs/api/java/util/Comparator.html" TargetMode="External"/><Relationship Id="rId4" Type="http://schemas.openxmlformats.org/officeDocument/2006/relationships/hyperlink" Target="https://docs.oracle.com/javase/7/docs/api/java/util/List.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a:t>
            </a:fld>
            <a:endParaRPr lang="en-US"/>
          </a:p>
        </p:txBody>
      </p:sp>
    </p:spTree>
    <p:extLst>
      <p:ext uri="{BB962C8B-B14F-4D97-AF65-F5344CB8AC3E}">
        <p14:creationId xmlns:p14="http://schemas.microsoft.com/office/powerpoint/2010/main" xmlns="" val="169624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3 constant-time operations is itself constant time</a:t>
            </a:r>
          </a:p>
          <a:p>
            <a:pPr eaLnBrk="1" hangingPunct="1">
              <a:defRPr/>
            </a:pPr>
            <a:endParaRPr lang="en-US" dirty="0">
              <a:cs typeface="+mn-cs"/>
            </a:endParaRPr>
          </a:p>
          <a:p>
            <a:pPr eaLnBrk="1" hangingPunct="1">
              <a:defRPr/>
            </a:pPr>
            <a:r>
              <a:rPr lang="en-US" dirty="0">
                <a:cs typeface="+mn-cs"/>
              </a:rPr>
              <a:t>This is good, but surely we’ll have to pay a price when adding elements to the queue?</a:t>
            </a:r>
          </a:p>
        </p:txBody>
      </p:sp>
    </p:spTree>
    <p:extLst>
      <p:ext uri="{BB962C8B-B14F-4D97-AF65-F5344CB8AC3E}">
        <p14:creationId xmlns:p14="http://schemas.microsoft.com/office/powerpoint/2010/main" xmlns="" val="154251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We need to add in the right place.</a:t>
            </a:r>
          </a:p>
          <a:p>
            <a:pPr eaLnBrk="1" hangingPunct="1">
              <a:defRPr/>
            </a:pPr>
            <a:endParaRPr lang="en-US" dirty="0">
              <a:cs typeface="+mn-cs"/>
            </a:endParaRPr>
          </a:p>
          <a:p>
            <a:pPr eaLnBrk="1" hangingPunct="1">
              <a:defRPr/>
            </a:pPr>
            <a:r>
              <a:rPr lang="en-US" dirty="0">
                <a:cs typeface="+mn-cs"/>
              </a:rPr>
              <a:t>Caveat we’re assuming priorities do not change after insertion</a:t>
            </a:r>
          </a:p>
        </p:txBody>
      </p:sp>
    </p:spTree>
    <p:extLst>
      <p:ext uri="{BB962C8B-B14F-4D97-AF65-F5344CB8AC3E}">
        <p14:creationId xmlns:p14="http://schemas.microsoft.com/office/powerpoint/2010/main" xmlns="" val="147131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6193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18874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14</a:t>
            </a:fld>
            <a:endParaRPr lang="en-US"/>
          </a:p>
        </p:txBody>
      </p:sp>
    </p:spTree>
    <p:extLst>
      <p:ext uri="{BB962C8B-B14F-4D97-AF65-F5344CB8AC3E}">
        <p14:creationId xmlns:p14="http://schemas.microsoft.com/office/powerpoint/2010/main" xmlns="" val="128696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Luna, </a:t>
            </a:r>
            <a:r>
              <a:rPr lang="en-US" dirty="0" err="1">
                <a:cs typeface="+mn-cs"/>
              </a:rPr>
              <a:t>Milu</a:t>
            </a:r>
            <a:r>
              <a:rPr lang="en-US" dirty="0">
                <a:cs typeface="+mn-cs"/>
              </a:rPr>
              <a:t>, </a:t>
            </a:r>
            <a:r>
              <a:rPr lang="en-US" dirty="0" err="1">
                <a:cs typeface="+mn-cs"/>
              </a:rPr>
              <a:t>Peppa</a:t>
            </a:r>
            <a:r>
              <a:rPr lang="en-US" dirty="0">
                <a:cs typeface="+mn-cs"/>
              </a:rPr>
              <a:t>, </a:t>
            </a:r>
            <a:r>
              <a:rPr lang="en-US" dirty="0" err="1">
                <a:cs typeface="+mn-cs"/>
              </a:rPr>
              <a:t>Pika</a:t>
            </a:r>
            <a:endParaRPr lang="en-US" dirty="0">
              <a:cs typeface="+mn-cs"/>
            </a:endParaRPr>
          </a:p>
        </p:txBody>
      </p:sp>
    </p:spTree>
    <p:extLst>
      <p:ext uri="{BB962C8B-B14F-4D97-AF65-F5344CB8AC3E}">
        <p14:creationId xmlns:p14="http://schemas.microsoft.com/office/powerpoint/2010/main" xmlns="" val="210621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16</a:t>
            </a:fld>
            <a:endParaRPr lang="en-US"/>
          </a:p>
        </p:txBody>
      </p:sp>
    </p:spTree>
    <p:extLst>
      <p:ext uri="{BB962C8B-B14F-4D97-AF65-F5344CB8AC3E}">
        <p14:creationId xmlns:p14="http://schemas.microsoft.com/office/powerpoint/2010/main" xmlns="" val="387796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153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18</a:t>
            </a:fld>
            <a:endParaRPr lang="en-US"/>
          </a:p>
        </p:txBody>
      </p:sp>
    </p:spTree>
    <p:extLst>
      <p:ext uri="{BB962C8B-B14F-4D97-AF65-F5344CB8AC3E}">
        <p14:creationId xmlns:p14="http://schemas.microsoft.com/office/powerpoint/2010/main" xmlns="" val="294728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lvl="0" indent="0">
              <a:buFont typeface="+mj-lt"/>
              <a:buNone/>
            </a:pPr>
            <a:r>
              <a:rPr lang="en-US" sz="2400" dirty="0"/>
              <a:t>Insertion sorting a hand of playing cards:</a:t>
            </a:r>
          </a:p>
          <a:p>
            <a:pPr marL="914400" lvl="1" indent="-457200">
              <a:buFont typeface="+mj-lt"/>
              <a:buAutoNum type="arabicPeriod"/>
            </a:pPr>
            <a:r>
              <a:rPr lang="en-US" sz="2400" dirty="0"/>
              <a:t>Start by picking a card with your left hand</a:t>
            </a:r>
          </a:p>
          <a:p>
            <a:pPr marL="914400" lvl="1" indent="-457200">
              <a:buFont typeface="+mj-lt"/>
              <a:buAutoNum type="arabicPeriod"/>
            </a:pPr>
            <a:r>
              <a:rPr lang="en-US" sz="2400" dirty="0"/>
              <a:t>Pick a card with your right hand</a:t>
            </a:r>
          </a:p>
          <a:p>
            <a:pPr marL="914400" lvl="1" indent="-457200">
              <a:buFont typeface="+mj-lt"/>
              <a:buAutoNum type="arabicPeriod"/>
            </a:pPr>
            <a:r>
              <a:rPr lang="en-US" sz="2400" dirty="0"/>
              <a:t>Insert it in order into the left hand pile </a:t>
            </a:r>
          </a:p>
          <a:p>
            <a:pPr marL="914400" lvl="1" indent="-457200">
              <a:buFont typeface="+mj-lt"/>
              <a:buAutoNum type="arabicPeriod"/>
            </a:pPr>
            <a:r>
              <a:rPr lang="en-US" sz="2400" dirty="0"/>
              <a:t>Repeat steps 2 and 3 until no cards left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262312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2</a:t>
            </a:fld>
            <a:endParaRPr lang="en-US"/>
          </a:p>
        </p:txBody>
      </p:sp>
    </p:spTree>
    <p:extLst>
      <p:ext uri="{BB962C8B-B14F-4D97-AF65-F5344CB8AC3E}">
        <p14:creationId xmlns:p14="http://schemas.microsoft.com/office/powerpoint/2010/main" xmlns="" val="261078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378920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D995-C1A3-4C7F-BFEC-08396D72CBF2}" type="slidenum">
              <a:rPr lang="en-US"/>
              <a:pPr/>
              <a:t>21</a:t>
            </a:fld>
            <a:endParaRPr lang="en-US"/>
          </a:p>
        </p:txBody>
      </p:sp>
      <p:sp>
        <p:nvSpPr>
          <p:cNvPr id="1157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xmlns="" val="2167033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D995-C1A3-4C7F-BFEC-08396D72CBF2}" type="slidenum">
              <a:rPr lang="en-US"/>
              <a:pPr/>
              <a:t>22</a:t>
            </a:fld>
            <a:endParaRPr lang="en-US"/>
          </a:p>
        </p:txBody>
      </p:sp>
      <p:sp>
        <p:nvSpPr>
          <p:cNvPr id="1157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Good insertion sort running time analysis: https://</a:t>
            </a:r>
            <a:r>
              <a:rPr lang="en-US" dirty="0" err="1"/>
              <a:t>stackoverflow.com</a:t>
            </a:r>
            <a:r>
              <a:rPr lang="en-US" dirty="0"/>
              <a:t>/questions/17055341/why-is-insertion-sort-</a:t>
            </a:r>
            <a:r>
              <a:rPr lang="el-GR" dirty="0"/>
              <a:t>Θ</a:t>
            </a:r>
            <a:r>
              <a:rPr lang="en-US" dirty="0"/>
              <a:t>n2-in-the-average-case/17055342#17055342</a:t>
            </a:r>
          </a:p>
          <a:p>
            <a:endParaRPr lang="en-US" dirty="0"/>
          </a:p>
          <a:p>
            <a:pPr fontAlgn="base"/>
            <a:r>
              <a:rPr lang="en-US" sz="1200" b="0" i="0" u="none" strike="noStrike" kern="1200" dirty="0">
                <a:solidFill>
                  <a:schemeClr val="tx1"/>
                </a:solidFill>
                <a:effectLst/>
                <a:latin typeface="+mn-lt"/>
                <a:ea typeface="+mn-ea"/>
                <a:cs typeface="+mn-cs"/>
              </a:rPr>
              <a:t>To answer this question, let's first determine how we can evaluate the runtime of insertion sort. If we can find a nice mathematical expression for the runtime, we can then manipulate that expression to determine the average runtime.</a:t>
            </a:r>
          </a:p>
          <a:p>
            <a:pPr fontAlgn="base"/>
            <a:r>
              <a:rPr lang="en-US" sz="1200" b="0" i="0" u="none" strike="noStrike" kern="1200" dirty="0">
                <a:solidFill>
                  <a:schemeClr val="tx1"/>
                </a:solidFill>
                <a:effectLst/>
                <a:latin typeface="+mn-lt"/>
                <a:ea typeface="+mn-ea"/>
                <a:cs typeface="+mn-cs"/>
              </a:rPr>
              <a:t>The key observation we need to have is that the runtime of insertion sort is closely related to the number of </a:t>
            </a:r>
            <a:r>
              <a:rPr lang="en-US" sz="1200" b="0" i="0" u="sng" strike="noStrike" kern="1200" dirty="0">
                <a:solidFill>
                  <a:schemeClr val="tx1"/>
                </a:solidFill>
                <a:effectLst/>
                <a:latin typeface="+mn-lt"/>
                <a:ea typeface="+mn-ea"/>
                <a:cs typeface="+mn-cs"/>
                <a:hlinkClick r:id="rId3"/>
              </a:rPr>
              <a:t>inversions</a:t>
            </a:r>
            <a:r>
              <a:rPr lang="en-US" sz="1200" b="0" i="0" u="none" strike="noStrike" kern="1200" dirty="0">
                <a:solidFill>
                  <a:schemeClr val="tx1"/>
                </a:solidFill>
                <a:effectLst/>
                <a:latin typeface="+mn-lt"/>
                <a:ea typeface="+mn-ea"/>
                <a:cs typeface="+mn-cs"/>
              </a:rPr>
              <a:t> in the input array. An inversion in an array is a pair of elements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that are in the wrong relative order - that is,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&lt; j, but A[j] &lt;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For example, in this array:</a:t>
            </a:r>
          </a:p>
          <a:p>
            <a:pPr fontAlgn="base"/>
            <a:r>
              <a:rPr lang="en-US" dirty="0"/>
              <a:t>0 1 3 2 4 5 </a:t>
            </a:r>
            <a:r>
              <a:rPr lang="en-US" sz="1200" b="0" i="0" u="none" strike="noStrike" kern="1200" dirty="0">
                <a:solidFill>
                  <a:schemeClr val="tx1"/>
                </a:solidFill>
                <a:effectLst/>
                <a:latin typeface="+mn-lt"/>
                <a:ea typeface="+mn-ea"/>
                <a:cs typeface="+mn-cs"/>
              </a:rPr>
              <a:t>There is one inversion: the 3 and 2 should be switched. In this array:</a:t>
            </a:r>
          </a:p>
          <a:p>
            <a:pPr fontAlgn="base"/>
            <a:r>
              <a:rPr lang="en-US" dirty="0"/>
              <a:t>4 1 0 3 2 </a:t>
            </a:r>
            <a:r>
              <a:rPr lang="en-US" sz="1200" b="0" i="0" u="none" strike="noStrike" kern="1200" dirty="0">
                <a:solidFill>
                  <a:schemeClr val="tx1"/>
                </a:solidFill>
                <a:effectLst/>
                <a:latin typeface="+mn-lt"/>
                <a:ea typeface="+mn-ea"/>
                <a:cs typeface="+mn-cs"/>
              </a:rPr>
              <a:t>There are 6 inversions:</a:t>
            </a:r>
          </a:p>
          <a:p>
            <a:pPr fontAlgn="base"/>
            <a:r>
              <a:rPr lang="en-US" sz="1200" b="0" i="0" u="none" strike="noStrike" kern="1200" dirty="0">
                <a:solidFill>
                  <a:schemeClr val="tx1"/>
                </a:solidFill>
                <a:effectLst/>
                <a:latin typeface="+mn-lt"/>
                <a:ea typeface="+mn-ea"/>
                <a:cs typeface="+mn-cs"/>
              </a:rPr>
              <a:t>4 and 1</a:t>
            </a:r>
          </a:p>
          <a:p>
            <a:pPr fontAlgn="base"/>
            <a:r>
              <a:rPr lang="en-US" sz="1200" b="0" i="0" u="none" strike="noStrike" kern="1200" dirty="0">
                <a:solidFill>
                  <a:schemeClr val="tx1"/>
                </a:solidFill>
                <a:effectLst/>
                <a:latin typeface="+mn-lt"/>
                <a:ea typeface="+mn-ea"/>
                <a:cs typeface="+mn-cs"/>
              </a:rPr>
              <a:t>4 and 0</a:t>
            </a:r>
          </a:p>
          <a:p>
            <a:pPr fontAlgn="base"/>
            <a:r>
              <a:rPr lang="en-US" sz="1200" b="0" i="0" u="none" strike="noStrike" kern="1200" dirty="0">
                <a:solidFill>
                  <a:schemeClr val="tx1"/>
                </a:solidFill>
                <a:effectLst/>
                <a:latin typeface="+mn-lt"/>
                <a:ea typeface="+mn-ea"/>
                <a:cs typeface="+mn-cs"/>
              </a:rPr>
              <a:t>4 and 3</a:t>
            </a:r>
          </a:p>
          <a:p>
            <a:pPr fontAlgn="base"/>
            <a:r>
              <a:rPr lang="en-US" sz="1200" b="0" i="0" u="none" strike="noStrike" kern="1200" dirty="0">
                <a:solidFill>
                  <a:schemeClr val="tx1"/>
                </a:solidFill>
                <a:effectLst/>
                <a:latin typeface="+mn-lt"/>
                <a:ea typeface="+mn-ea"/>
                <a:cs typeface="+mn-cs"/>
              </a:rPr>
              <a:t>4 and 2</a:t>
            </a:r>
          </a:p>
          <a:p>
            <a:pPr fontAlgn="base"/>
            <a:r>
              <a:rPr lang="en-US" sz="1200" b="0" i="0" u="none" strike="noStrike" kern="1200" dirty="0">
                <a:solidFill>
                  <a:schemeClr val="tx1"/>
                </a:solidFill>
                <a:effectLst/>
                <a:latin typeface="+mn-lt"/>
                <a:ea typeface="+mn-ea"/>
                <a:cs typeface="+mn-cs"/>
              </a:rPr>
              <a:t>1 and 0</a:t>
            </a:r>
          </a:p>
          <a:p>
            <a:pPr fontAlgn="base"/>
            <a:r>
              <a:rPr lang="en-US" sz="1200" b="0" i="0" u="none" strike="noStrike" kern="1200" dirty="0">
                <a:solidFill>
                  <a:schemeClr val="tx1"/>
                </a:solidFill>
                <a:effectLst/>
                <a:latin typeface="+mn-lt"/>
                <a:ea typeface="+mn-ea"/>
                <a:cs typeface="+mn-cs"/>
              </a:rPr>
              <a:t>3 and 2</a:t>
            </a:r>
          </a:p>
          <a:p>
            <a:pPr fontAlgn="base"/>
            <a:r>
              <a:rPr lang="en-US" sz="1200" b="0" i="0" u="none" strike="noStrike" kern="1200" dirty="0">
                <a:solidFill>
                  <a:schemeClr val="tx1"/>
                </a:solidFill>
                <a:effectLst/>
                <a:latin typeface="+mn-lt"/>
                <a:ea typeface="+mn-ea"/>
                <a:cs typeface="+mn-cs"/>
              </a:rPr>
              <a:t>One important property of inversions is that a sorted array has no inversions in it, since every element should be smaller than everything coming after it and larger than everything coming before it.</a:t>
            </a:r>
          </a:p>
          <a:p>
            <a:pPr fontAlgn="base"/>
            <a:r>
              <a:rPr lang="en-US" sz="1200" b="0" i="0" u="none" strike="noStrike" kern="1200" dirty="0">
                <a:solidFill>
                  <a:schemeClr val="tx1"/>
                </a:solidFill>
                <a:effectLst/>
                <a:latin typeface="+mn-lt"/>
                <a:ea typeface="+mn-ea"/>
                <a:cs typeface="+mn-cs"/>
              </a:rPr>
              <a:t>The reason this is significant is that there is a direct link between the amount of work done in insertion sort and the number of inversions in the original array. To see this, let's review some quick pseudocode for insertion sort:</a:t>
            </a:r>
          </a:p>
          <a:p>
            <a:pPr fontAlgn="base"/>
            <a:r>
              <a:rPr lang="en-US" sz="1200" b="0" i="0" u="none" strike="noStrike" kern="1200" dirty="0">
                <a:solidFill>
                  <a:schemeClr val="tx1"/>
                </a:solidFill>
                <a:effectLst/>
                <a:latin typeface="+mn-lt"/>
                <a:ea typeface="+mn-ea"/>
                <a:cs typeface="+mn-cs"/>
              </a:rPr>
              <a:t>For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 2 .. n: (Assuming 1-indexing)</a:t>
            </a:r>
          </a:p>
          <a:p>
            <a:pPr lvl="1" fontAlgn="base"/>
            <a:r>
              <a:rPr lang="en-US" sz="1200" b="0" i="0" u="none" strike="noStrike" kern="1200" dirty="0">
                <a:solidFill>
                  <a:schemeClr val="tx1"/>
                </a:solidFill>
                <a:effectLst/>
                <a:latin typeface="+mn-lt"/>
                <a:ea typeface="+mn-ea"/>
                <a:cs typeface="+mn-cs"/>
              </a:rPr>
              <a:t>Set j =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- 1.</a:t>
            </a:r>
          </a:p>
          <a:p>
            <a:pPr lvl="1" fontAlgn="base"/>
            <a:r>
              <a:rPr lang="en-US" sz="1200" b="0" i="0" u="none" strike="noStrike" kern="1200" dirty="0">
                <a:solidFill>
                  <a:schemeClr val="tx1"/>
                </a:solidFill>
                <a:effectLst/>
                <a:latin typeface="+mn-lt"/>
                <a:ea typeface="+mn-ea"/>
                <a:cs typeface="+mn-cs"/>
              </a:rPr>
              <a:t>While A[j] &gt; A[j + 1]:</a:t>
            </a:r>
          </a:p>
          <a:p>
            <a:pPr lvl="2" fontAlgn="base"/>
            <a:r>
              <a:rPr lang="en-US" sz="1200" b="0" i="0" u="none" strike="noStrike" kern="1200" dirty="0">
                <a:solidFill>
                  <a:schemeClr val="tx1"/>
                </a:solidFill>
                <a:effectLst/>
                <a:latin typeface="+mn-lt"/>
                <a:ea typeface="+mn-ea"/>
                <a:cs typeface="+mn-cs"/>
              </a:rPr>
              <a:t>Swap A[j] and A[j + 1].</a:t>
            </a:r>
          </a:p>
          <a:p>
            <a:pPr lvl="2" fontAlgn="base"/>
            <a:r>
              <a:rPr lang="en-US" sz="1200" b="0" i="0" u="none" strike="noStrike" kern="1200" dirty="0">
                <a:solidFill>
                  <a:schemeClr val="tx1"/>
                </a:solidFill>
                <a:effectLst/>
                <a:latin typeface="+mn-lt"/>
                <a:ea typeface="+mn-ea"/>
                <a:cs typeface="+mn-cs"/>
              </a:rPr>
              <a:t>Set j = j - 1.</a:t>
            </a:r>
          </a:p>
          <a:p>
            <a:pPr fontAlgn="base"/>
            <a:r>
              <a:rPr lang="en-US" sz="1200" b="0" i="0" u="none" strike="noStrike" kern="1200" dirty="0">
                <a:solidFill>
                  <a:schemeClr val="tx1"/>
                </a:solidFill>
                <a:effectLst/>
                <a:latin typeface="+mn-lt"/>
                <a:ea typeface="+mn-ea"/>
                <a:cs typeface="+mn-cs"/>
              </a:rPr>
              <a:t>Normally, when determining the total amount of work done by a function like this, we could determine the maximum amount of work done by the inner loop, then multiply it by the number of iterations of the outer loop. This will give an upper bound, but not necessarily a tight bound. A better way to account for the total work done is to recognize that there are two different sources of work:</a:t>
            </a:r>
          </a:p>
          <a:p>
            <a:pPr fontAlgn="base"/>
            <a:r>
              <a:rPr lang="en-US" sz="1200" b="0" i="0" u="none" strike="noStrike" kern="1200" dirty="0">
                <a:solidFill>
                  <a:schemeClr val="tx1"/>
                </a:solidFill>
                <a:effectLst/>
                <a:latin typeface="+mn-lt"/>
                <a:ea typeface="+mn-ea"/>
                <a:cs typeface="+mn-cs"/>
              </a:rPr>
              <a:t>The outer loop, which counts 2, 3, ..., n, and</a:t>
            </a:r>
          </a:p>
          <a:p>
            <a:pPr fontAlgn="base"/>
            <a:r>
              <a:rPr lang="en-US" sz="1200" b="0" i="0" u="none" strike="noStrike" kern="1200" dirty="0">
                <a:solidFill>
                  <a:schemeClr val="tx1"/>
                </a:solidFill>
                <a:effectLst/>
                <a:latin typeface="+mn-lt"/>
                <a:ea typeface="+mn-ea"/>
                <a:cs typeface="+mn-cs"/>
              </a:rPr>
              <a:t>The inner loop, which performs swaps.</a:t>
            </a:r>
          </a:p>
          <a:p>
            <a:pPr fontAlgn="base"/>
            <a:r>
              <a:rPr lang="en-US" sz="1200" b="0" i="0" u="none" strike="noStrike" kern="1200" dirty="0">
                <a:solidFill>
                  <a:schemeClr val="tx1"/>
                </a:solidFill>
                <a:effectLst/>
                <a:latin typeface="+mn-lt"/>
                <a:ea typeface="+mn-ea"/>
                <a:cs typeface="+mn-cs"/>
              </a:rPr>
              <a:t>That outer loop always does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work. The inner loop, however, does an amount of work that's proportional to the total number of swaps made across the entire runtime of the algorithm. To see how much work that loop will do, we will need to determine how many total swaps are made across all iterations of the algorithm.</a:t>
            </a:r>
          </a:p>
          <a:p>
            <a:pPr fontAlgn="base"/>
            <a:r>
              <a:rPr lang="en-US" sz="1200" b="0" i="0" u="none" strike="noStrike" kern="1200" dirty="0">
                <a:solidFill>
                  <a:schemeClr val="tx1"/>
                </a:solidFill>
                <a:effectLst/>
                <a:latin typeface="+mn-lt"/>
                <a:ea typeface="+mn-ea"/>
                <a:cs typeface="+mn-cs"/>
              </a:rPr>
              <a:t>This is where inversions come in. Notice that when insertion sort runs, it always swaps adjacent elements in the array, and it only swaps the two elements if they form an inversion. So what happens to the total number of inversions in the array after we perform a swap? Well, graphically, we have this:</a:t>
            </a:r>
          </a:p>
          <a:p>
            <a:pPr fontAlgn="base"/>
            <a:r>
              <a:rPr lang="en-US" dirty="0"/>
              <a:t>[---- X ----] A[j] A[j+1] [---- Y ----] </a:t>
            </a:r>
            <a:r>
              <a:rPr lang="en-US" sz="1200" b="0" i="0" u="none" strike="noStrike" kern="1200" dirty="0">
                <a:solidFill>
                  <a:schemeClr val="tx1"/>
                </a:solidFill>
                <a:effectLst/>
                <a:latin typeface="+mn-lt"/>
                <a:ea typeface="+mn-ea"/>
                <a:cs typeface="+mn-cs"/>
              </a:rPr>
              <a:t>Here, X is the part of the array coming before the swapped pair and Y is the part of the array coming after the swapped pair.</a:t>
            </a:r>
          </a:p>
          <a:p>
            <a:pPr fontAlgn="base"/>
            <a:r>
              <a:rPr lang="en-US" sz="1200" b="0" i="0" u="none" strike="noStrike" kern="1200" dirty="0">
                <a:solidFill>
                  <a:schemeClr val="tx1"/>
                </a:solidFill>
                <a:effectLst/>
                <a:latin typeface="+mn-lt"/>
                <a:ea typeface="+mn-ea"/>
                <a:cs typeface="+mn-cs"/>
              </a:rPr>
              <a:t>Let's suppose that we swap A[j] and A[j+1]. What happens to the number of inversions? Well, let's consider some arbitrary inversion between two elements. There are 6 possibilities:</a:t>
            </a:r>
          </a:p>
          <a:p>
            <a:pPr fontAlgn="base"/>
            <a:r>
              <a:rPr lang="en-US" sz="1200" b="0" i="0" u="none" strike="noStrike" kern="1200" dirty="0">
                <a:solidFill>
                  <a:schemeClr val="tx1"/>
                </a:solidFill>
                <a:effectLst/>
                <a:latin typeface="+mn-lt"/>
                <a:ea typeface="+mn-ea"/>
                <a:cs typeface="+mn-cs"/>
              </a:rPr>
              <a:t>Both elements are in X, or both elements are in Y, or one element is in X and one element is in Y. Then the inversion is still there, since we didn't move any of those elements.</a:t>
            </a:r>
          </a:p>
          <a:p>
            <a:pPr fontAlgn="base"/>
            <a:r>
              <a:rPr lang="en-US" sz="1200" b="0" i="0" u="none" strike="noStrike" kern="1200" dirty="0">
                <a:solidFill>
                  <a:schemeClr val="tx1"/>
                </a:solidFill>
                <a:effectLst/>
                <a:latin typeface="+mn-lt"/>
                <a:ea typeface="+mn-ea"/>
                <a:cs typeface="+mn-cs"/>
              </a:rPr>
              <a:t>One element is in X or Y and the other is either A[j] or A[j+1]. Then the inversion is still there, since the relative orderings of the elements haven't changed, even though their absolute positions might have.</a:t>
            </a:r>
          </a:p>
          <a:p>
            <a:pPr fontAlgn="base"/>
            <a:r>
              <a:rPr lang="en-US" sz="1200" b="0" i="0" u="none" strike="noStrike" kern="1200" dirty="0">
                <a:solidFill>
                  <a:schemeClr val="tx1"/>
                </a:solidFill>
                <a:effectLst/>
                <a:latin typeface="+mn-lt"/>
                <a:ea typeface="+mn-ea"/>
                <a:cs typeface="+mn-cs"/>
              </a:rPr>
              <a:t>One element is A[j] and the other A[j+1]. Then the inversion is removed after the swap.</a:t>
            </a:r>
          </a:p>
          <a:p>
            <a:pPr fontAlgn="base"/>
            <a:r>
              <a:rPr lang="en-US" sz="1200" b="0" i="0" u="none" strike="noStrike" kern="1200" dirty="0">
                <a:solidFill>
                  <a:schemeClr val="tx1"/>
                </a:solidFill>
                <a:effectLst/>
                <a:latin typeface="+mn-lt"/>
                <a:ea typeface="+mn-ea"/>
                <a:cs typeface="+mn-cs"/>
              </a:rPr>
              <a:t>This means that after performing a swap, we decrease the number of inversions by exactly one, because only the inversion of the adjacent pair has disappeared. This is hugely important for the following reason: If we start off with I inversions, each swap will decrease the number by exactly one. Once no inversions are left, no more swaps are performed. Therefore, </a:t>
            </a:r>
            <a:r>
              <a:rPr lang="en-US" sz="1200" b="1" i="0" u="none" strike="noStrike" kern="1200" dirty="0">
                <a:solidFill>
                  <a:schemeClr val="tx1"/>
                </a:solidFill>
                <a:effectLst/>
                <a:latin typeface="+mn-lt"/>
                <a:ea typeface="+mn-ea"/>
                <a:cs typeface="+mn-cs"/>
              </a:rPr>
              <a:t>the number of swaps equals the number of inversions</a:t>
            </a:r>
            <a:r>
              <a:rPr lang="en-US" sz="1200" b="0" i="0" u="none" strike="noStrike"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Given this, we can accurately express the runtime of insertion sort as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I), where I is the number of inversions of the original array. This matches our original runtime bounds - in a sorted array, there are 0 inversions, and the runtime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+ 0) =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and in a reverse-sorted array, there are n(n - 1)/2 inversions, and the runtime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n(n-1)/2) =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Nifty!</a:t>
            </a:r>
          </a:p>
          <a:p>
            <a:pPr fontAlgn="base"/>
            <a:r>
              <a:rPr lang="en-US" sz="1200" b="0" i="0" u="none" strike="noStrike" kern="1200" dirty="0">
                <a:solidFill>
                  <a:schemeClr val="tx1"/>
                </a:solidFill>
                <a:effectLst/>
                <a:latin typeface="+mn-lt"/>
                <a:ea typeface="+mn-ea"/>
                <a:cs typeface="+mn-cs"/>
              </a:rPr>
              <a:t>So now we have a super precise way of analyzing the runtime of insertion sort given a particular array. Let's see how we can analyze its average runtime. To do this, we'll need to make an assumption about the distribution of the inputs. Since insertion sort is a comparison-based sorting algorithm, the actual values of the input array don't actually matter; only their relative ordering actually matters. In what follows, I'm going to assume that all the array elements are distinct, though if this isn't the case the analysis doesn't change all that much. I'll point out where things go off-script when we get there.</a:t>
            </a:r>
          </a:p>
          <a:p>
            <a:pPr fontAlgn="base"/>
            <a:r>
              <a:rPr lang="en-US" sz="1200" b="0" i="0" u="none" strike="noStrike" kern="1200" dirty="0">
                <a:solidFill>
                  <a:schemeClr val="tx1"/>
                </a:solidFill>
                <a:effectLst/>
                <a:latin typeface="+mn-lt"/>
                <a:ea typeface="+mn-ea"/>
                <a:cs typeface="+mn-cs"/>
              </a:rPr>
              <a:t>To solve this problem, we're going to introduce a bunch of indicator variables of the form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where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is a random variable that is 1 if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form an inversion and 0 otherwise. There will be n(n - 1)/2 of these variables, one for each distinct pair of elements. Note that these variables account for each possible inversion in the array.</a:t>
            </a:r>
          </a:p>
          <a:p>
            <a:pPr fontAlgn="base"/>
            <a:r>
              <a:rPr lang="en-US" sz="1200" b="0" i="0" u="none" strike="noStrike" kern="1200" dirty="0">
                <a:solidFill>
                  <a:schemeClr val="tx1"/>
                </a:solidFill>
                <a:effectLst/>
                <a:latin typeface="+mn-lt"/>
                <a:ea typeface="+mn-ea"/>
                <a:cs typeface="+mn-cs"/>
              </a:rPr>
              <a:t>Given these X's, we can define a new random variable I that is equal to the total number of inversions in the array. This will be given by the sum of the X's:</a:t>
            </a:r>
          </a:p>
          <a:p>
            <a:pPr fontAlgn="base"/>
            <a:r>
              <a:rPr lang="en-US" sz="1200" kern="1200" dirty="0">
                <a:solidFill>
                  <a:schemeClr val="tx1"/>
                </a:solidFill>
                <a:effectLst/>
                <a:latin typeface="+mn-lt"/>
                <a:ea typeface="+mn-ea"/>
                <a:cs typeface="+mn-cs"/>
              </a:rPr>
              <a:t>I = </a:t>
            </a:r>
            <a:r>
              <a:rPr lang="el-GR" sz="1200" kern="1200" dirty="0">
                <a:solidFill>
                  <a:schemeClr val="tx1"/>
                </a:solidFill>
                <a:effectLst/>
                <a:latin typeface="+mn-lt"/>
                <a:ea typeface="+mn-ea"/>
                <a:cs typeface="+mn-cs"/>
              </a:rPr>
              <a:t>Σ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endParaRPr lang="en-US" sz="120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We're interested in E[I], the expected number of inversions in the array. Using linearity of expectation, this is</a:t>
            </a:r>
          </a:p>
          <a:p>
            <a:pPr fontAlgn="base"/>
            <a:r>
              <a:rPr lang="en-US" sz="1200" kern="1200" dirty="0">
                <a:solidFill>
                  <a:schemeClr val="tx1"/>
                </a:solidFill>
                <a:effectLst/>
                <a:latin typeface="+mn-lt"/>
                <a:ea typeface="+mn-ea"/>
                <a:cs typeface="+mn-cs"/>
              </a:rPr>
              <a:t>E[I] = E[</a:t>
            </a:r>
            <a:r>
              <a:rPr lang="el-GR" sz="1200" kern="1200" dirty="0">
                <a:solidFill>
                  <a:schemeClr val="tx1"/>
                </a:solidFill>
                <a:effectLst/>
                <a:latin typeface="+mn-lt"/>
                <a:ea typeface="+mn-ea"/>
                <a:cs typeface="+mn-cs"/>
              </a:rPr>
              <a:t>Σ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Σ </a:t>
            </a:r>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So now if we can get the value of E[</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we can determine the expected number of inversions and, therefore, the expected runtime!</a:t>
            </a:r>
          </a:p>
          <a:p>
            <a:pPr fontAlgn="base"/>
            <a:r>
              <a:rPr lang="en-US" sz="1200" b="0" i="0" u="none" strike="noStrike" kern="1200" dirty="0">
                <a:solidFill>
                  <a:schemeClr val="tx1"/>
                </a:solidFill>
                <a:effectLst/>
                <a:latin typeface="+mn-lt"/>
                <a:ea typeface="+mn-ea"/>
                <a:cs typeface="+mn-cs"/>
              </a:rPr>
              <a:t>Fortunately, since all the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err="1">
                <a:solidFill>
                  <a:schemeClr val="tx1"/>
                </a:solidFill>
                <a:effectLst/>
                <a:latin typeface="+mn-lt"/>
                <a:ea typeface="+mn-ea"/>
                <a:cs typeface="+mn-cs"/>
              </a:rPr>
              <a:t>'s</a:t>
            </a:r>
            <a:r>
              <a:rPr lang="en-US" sz="1200" b="0" i="0" u="none" strike="noStrike" kern="1200" dirty="0">
                <a:solidFill>
                  <a:schemeClr val="tx1"/>
                </a:solidFill>
                <a:effectLst/>
                <a:latin typeface="+mn-lt"/>
                <a:ea typeface="+mn-ea"/>
                <a:cs typeface="+mn-cs"/>
              </a:rPr>
              <a:t> are binary indicator variables, we have that</a:t>
            </a:r>
          </a:p>
          <a:p>
            <a:pPr fontAlgn="base"/>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Pr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1] = </a:t>
            </a:r>
            <a:r>
              <a:rPr lang="en-US" sz="1200" kern="1200" dirty="0" err="1">
                <a:solidFill>
                  <a:schemeClr val="tx1"/>
                </a:solidFill>
                <a:effectLst/>
                <a:latin typeface="+mn-lt"/>
                <a:ea typeface="+mn-ea"/>
                <a:cs typeface="+mn-cs"/>
              </a:rPr>
              <a:t>Pr</a:t>
            </a:r>
            <a:r>
              <a:rPr lang="en-US"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A[j] are an inversion]</a:t>
            </a:r>
          </a:p>
          <a:p>
            <a:pPr fontAlgn="base"/>
            <a:r>
              <a:rPr lang="en-US" sz="1200" b="0" i="0" u="none" strike="noStrike" kern="1200" dirty="0">
                <a:solidFill>
                  <a:schemeClr val="tx1"/>
                </a:solidFill>
                <a:effectLst/>
                <a:latin typeface="+mn-lt"/>
                <a:ea typeface="+mn-ea"/>
                <a:cs typeface="+mn-cs"/>
              </a:rPr>
              <a:t>So what's the probability, given a random input array with no duplicates, that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are an inversion? Well, half the time,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will be less than A[j], and the other half of the time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will be greater than A[j]. (If duplicates are allowed, there's a sneaky extra term to handle duplicates, but we'll ignore that for now). Consequently, the probability that there's an inversion between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is 1 / 2. Therefore:</a:t>
            </a:r>
          </a:p>
          <a:p>
            <a:pPr fontAlgn="base"/>
            <a:r>
              <a:rPr lang="en-US" sz="1200" kern="1200" dirty="0">
                <a:solidFill>
                  <a:schemeClr val="tx1"/>
                </a:solidFill>
                <a:effectLst/>
                <a:latin typeface="+mn-lt"/>
                <a:ea typeface="+mn-ea"/>
                <a:cs typeface="+mn-cs"/>
              </a:rPr>
              <a:t>E[I] = </a:t>
            </a:r>
            <a:r>
              <a:rPr lang="el-GR" sz="1200" kern="1200" dirty="0">
                <a:solidFill>
                  <a:schemeClr val="tx1"/>
                </a:solidFill>
                <a:effectLst/>
                <a:latin typeface="+mn-lt"/>
                <a:ea typeface="+mn-ea"/>
                <a:cs typeface="+mn-cs"/>
              </a:rPr>
              <a:t>Σ</a:t>
            </a:r>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Σ (1 / 2)</a:t>
            </a:r>
          </a:p>
          <a:p>
            <a:pPr fontAlgn="base"/>
            <a:r>
              <a:rPr lang="en-US" sz="1200" b="0" i="0" u="none" strike="noStrike" kern="1200" dirty="0">
                <a:solidFill>
                  <a:schemeClr val="tx1"/>
                </a:solidFill>
                <a:effectLst/>
                <a:latin typeface="+mn-lt"/>
                <a:ea typeface="+mn-ea"/>
                <a:cs typeface="+mn-cs"/>
              </a:rPr>
              <a:t>Since there are n(n - 1)/2 terms in the sum, this works out to</a:t>
            </a:r>
          </a:p>
          <a:p>
            <a:pPr fontAlgn="base"/>
            <a:r>
              <a:rPr lang="en-US" sz="1200" kern="1200" dirty="0">
                <a:solidFill>
                  <a:schemeClr val="tx1"/>
                </a:solidFill>
                <a:effectLst/>
                <a:latin typeface="+mn-lt"/>
                <a:ea typeface="+mn-ea"/>
                <a:cs typeface="+mn-cs"/>
              </a:rPr>
              <a:t>E[I] = n(n - 1) / 4 = </a:t>
            </a:r>
            <a:r>
              <a:rPr lang="el-GR" sz="1200" kern="1200" dirty="0">
                <a:solidFill>
                  <a:schemeClr val="tx1"/>
                </a:solidFill>
                <a:effectLst/>
                <a:latin typeface="+mn-lt"/>
                <a:ea typeface="+mn-ea"/>
                <a:cs typeface="+mn-cs"/>
              </a:rPr>
              <a:t>Θ(</a:t>
            </a:r>
            <a:r>
              <a:rPr lang="en-US" sz="1200" kern="1200" dirty="0">
                <a:solidFill>
                  <a:schemeClr val="tx1"/>
                </a:solidFill>
                <a:effectLst/>
                <a:latin typeface="+mn-lt"/>
                <a:ea typeface="+mn-ea"/>
                <a:cs typeface="+mn-cs"/>
              </a:rPr>
              <a:t>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And so, on expectation, there will be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inversions, so on expectation the runtime will be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 n) = </a:t>
            </a:r>
            <a:r>
              <a:rPr lang="el-GR" sz="1200" b="1" i="0" u="none" strike="noStrike" kern="1200" dirty="0">
                <a:solidFill>
                  <a:schemeClr val="tx1"/>
                </a:solidFill>
                <a:effectLst/>
                <a:latin typeface="+mn-lt"/>
                <a:ea typeface="+mn-ea"/>
                <a:cs typeface="+mn-cs"/>
              </a:rPr>
              <a:t>Θ(</a:t>
            </a:r>
            <a:r>
              <a:rPr lang="en-US" sz="1200" b="1" i="0" u="none" strike="noStrike" kern="1200" dirty="0">
                <a:solidFill>
                  <a:schemeClr val="tx1"/>
                </a:solidFill>
                <a:effectLst/>
                <a:latin typeface="+mn-lt"/>
                <a:ea typeface="+mn-ea"/>
                <a:cs typeface="+mn-cs"/>
              </a:rPr>
              <a:t>n</a:t>
            </a:r>
            <a:r>
              <a:rPr lang="en-US" sz="1200" b="1" i="0" u="none" strike="noStrike" kern="1200" baseline="30000" dirty="0">
                <a:solidFill>
                  <a:schemeClr val="tx1"/>
                </a:solidFill>
                <a:effectLst/>
                <a:latin typeface="+mn-lt"/>
                <a:ea typeface="+mn-ea"/>
                <a:cs typeface="+mn-cs"/>
              </a:rPr>
              <a:t>2</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This explains why the average-case behavior of insertion sort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a:t>
            </a:r>
          </a:p>
          <a:p>
            <a:endParaRPr lang="en-US" dirty="0"/>
          </a:p>
        </p:txBody>
      </p:sp>
    </p:spTree>
    <p:extLst>
      <p:ext uri="{BB962C8B-B14F-4D97-AF65-F5344CB8AC3E}">
        <p14:creationId xmlns:p14="http://schemas.microsoft.com/office/powerpoint/2010/main" xmlns="" val="380256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Actual signatures: </a:t>
            </a:r>
          </a:p>
          <a:p>
            <a:pPr eaLnBrk="1" hangingPunct="1">
              <a:defRPr/>
            </a:pPr>
            <a:r>
              <a:rPr lang="en-US" dirty="0"/>
              <a:t>public static &lt;T extends </a:t>
            </a:r>
            <a:r>
              <a:rPr lang="en-US" sz="1200" u="none" strike="noStrike" kern="1200" dirty="0">
                <a:solidFill>
                  <a:schemeClr val="tx1"/>
                </a:solidFill>
                <a:effectLst/>
                <a:latin typeface="+mn-lt"/>
                <a:ea typeface="+mn-ea"/>
                <a:cs typeface="+mn-cs"/>
                <a:hlinkClick r:id="rId3" tooltip="interface in java.lang"/>
              </a:rPr>
              <a:t>Comparable</a:t>
            </a:r>
            <a:r>
              <a:rPr lang="en-US" dirty="0"/>
              <a:t>&lt;? super T&gt;&gt;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a:t>
            </a:r>
            <a:endParaRPr lang="en-US" dirty="0">
              <a:cs typeface="+mn-cs"/>
            </a:endParaRPr>
          </a:p>
          <a:p>
            <a:pPr eaLnBrk="1" hangingPunct="1">
              <a:defRPr/>
            </a:pPr>
            <a:r>
              <a:rPr lang="en-US" dirty="0"/>
              <a:t>public static &lt;T&gt;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 </a:t>
            </a:r>
            <a:r>
              <a:rPr lang="en-US" sz="1200" u="none" strike="noStrike" kern="1200" dirty="0">
                <a:solidFill>
                  <a:schemeClr val="tx1"/>
                </a:solidFill>
                <a:effectLst/>
                <a:latin typeface="+mn-lt"/>
                <a:ea typeface="+mn-ea"/>
                <a:cs typeface="+mn-cs"/>
                <a:hlinkClick r:id="rId5" tooltip="interface in java.util"/>
              </a:rPr>
              <a:t>Comparator</a:t>
            </a:r>
            <a:r>
              <a:rPr lang="en-US" dirty="0"/>
              <a:t>&lt;? super T&gt; c)</a:t>
            </a:r>
          </a:p>
          <a:p>
            <a:pPr eaLnBrk="1" hangingPunct="1">
              <a:defRPr/>
            </a:pPr>
            <a:endParaRPr lang="en-US" dirty="0"/>
          </a:p>
          <a:p>
            <a:pPr eaLnBrk="1" hangingPunct="1">
              <a:defRPr/>
            </a:pPr>
            <a:r>
              <a:rPr lang="en-US" dirty="0"/>
              <a:t>Don’t really know why</a:t>
            </a:r>
          </a:p>
          <a:p>
            <a:pPr eaLnBrk="1" hangingPunct="1">
              <a:defRPr/>
            </a:pPr>
            <a:endParaRPr lang="en-US" dirty="0">
              <a:cs typeface="+mn-cs"/>
            </a:endParaRPr>
          </a:p>
        </p:txBody>
      </p:sp>
    </p:spTree>
    <p:extLst>
      <p:ext uri="{BB962C8B-B14F-4D97-AF65-F5344CB8AC3E}">
        <p14:creationId xmlns:p14="http://schemas.microsoft.com/office/powerpoint/2010/main" xmlns="" val="2375681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24</a:t>
            </a:fld>
            <a:endParaRPr lang="en-US"/>
          </a:p>
        </p:txBody>
      </p:sp>
    </p:spTree>
    <p:extLst>
      <p:ext uri="{BB962C8B-B14F-4D97-AF65-F5344CB8AC3E}">
        <p14:creationId xmlns:p14="http://schemas.microsoft.com/office/powerpoint/2010/main" xmlns="" val="69700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51605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4170804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60752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02102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8536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For queues and stacks</a:t>
            </a:r>
          </a:p>
        </p:txBody>
      </p:sp>
    </p:spTree>
    <p:extLst>
      <p:ext uri="{BB962C8B-B14F-4D97-AF65-F5344CB8AC3E}">
        <p14:creationId xmlns:p14="http://schemas.microsoft.com/office/powerpoint/2010/main" xmlns="" val="4981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819017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87401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132016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973439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7594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13EC8-1AA7-4888-92B7-64EA47331CAA}" type="slidenum">
              <a:rPr lang="en-US"/>
              <a:pPr/>
              <a:t>35</a:t>
            </a:fld>
            <a:endParaRPr lang="en-US"/>
          </a:p>
        </p:txBody>
      </p:sp>
      <p:sp>
        <p:nvSpPr>
          <p:cNvPr id="12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Explain what the notation A[i..j-1] means.</a:t>
            </a:r>
          </a:p>
          <a:p>
            <a:endParaRPr lang="en-US" dirty="0"/>
          </a:p>
          <a:p>
            <a:r>
              <a:rPr lang="en-US" dirty="0"/>
              <a:t>Show an example of how insertions sort works.</a:t>
            </a:r>
          </a:p>
          <a:p>
            <a:endParaRPr lang="en-US" dirty="0"/>
          </a:p>
          <a:p>
            <a:r>
              <a:rPr lang="en-US" dirty="0"/>
              <a:t>Any ideas how we might go about proving this loop invariant?  Induction!</a:t>
            </a:r>
          </a:p>
          <a:p>
            <a:endParaRPr lang="en-US" dirty="0"/>
          </a:p>
          <a:p>
            <a:r>
              <a:rPr lang="en-US" dirty="0"/>
              <a:t>Suppose that for each positive integer n we have a statement S(n) that is either true or false.</a:t>
            </a:r>
          </a:p>
          <a:p>
            <a:r>
              <a:rPr lang="en-US" dirty="0"/>
              <a:t>Show that</a:t>
            </a:r>
          </a:p>
          <a:p>
            <a:r>
              <a:rPr lang="en-US" dirty="0"/>
              <a:t>	S(1) -- the base case -- is true (Basis step)</a:t>
            </a:r>
          </a:p>
          <a:p>
            <a:r>
              <a:rPr lang="en-US" dirty="0"/>
              <a:t>	Assume that S(</a:t>
            </a:r>
            <a:r>
              <a:rPr lang="en-US" dirty="0" err="1"/>
              <a:t>i</a:t>
            </a:r>
            <a:r>
              <a:rPr lang="en-US" dirty="0"/>
              <a:t>) is true for all </a:t>
            </a:r>
            <a:r>
              <a:rPr lang="en-US" dirty="0" err="1"/>
              <a:t>i</a:t>
            </a:r>
            <a:r>
              <a:rPr lang="en-US" dirty="0"/>
              <a:t> &lt; n + 1 (Inductive hypothesis)</a:t>
            </a:r>
          </a:p>
          <a:p>
            <a:r>
              <a:rPr lang="en-US" dirty="0"/>
              <a:t>	Use the inductive hypothesis to show that S(n+1) is true (Inductive step)</a:t>
            </a:r>
          </a:p>
        </p:txBody>
      </p:sp>
    </p:spTree>
    <p:extLst>
      <p:ext uri="{BB962C8B-B14F-4D97-AF65-F5344CB8AC3E}">
        <p14:creationId xmlns:p14="http://schemas.microsoft.com/office/powerpoint/2010/main" xmlns="" val="1652320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A6023-9126-4F37-8315-7A888F7D25DF}" type="slidenum">
              <a:rPr lang="en-US"/>
              <a:pPr/>
              <a:t>36</a:t>
            </a:fld>
            <a:endParaRPr lang="en-US"/>
          </a:p>
        </p:txBody>
      </p:sp>
      <p:sp>
        <p:nvSpPr>
          <p:cNvPr id="99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479138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37</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313079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38</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15329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39</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250322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mn-cs"/>
              </a:rPr>
              <a:t>2 types of priority queues – min-priority queue, max-priority queue.</a:t>
            </a:r>
            <a:endParaRPr lang="en-US" dirty="0">
              <a:cs typeface="+mn-cs"/>
            </a:endParaRPr>
          </a:p>
        </p:txBody>
      </p:sp>
    </p:spTree>
    <p:extLst>
      <p:ext uri="{BB962C8B-B14F-4D97-AF65-F5344CB8AC3E}">
        <p14:creationId xmlns:p14="http://schemas.microsoft.com/office/powerpoint/2010/main" xmlns="" val="993364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40</a:t>
            </a:fld>
            <a:endParaRPr lang="en-US"/>
          </a:p>
        </p:txBody>
      </p:sp>
    </p:spTree>
    <p:extLst>
      <p:ext uri="{BB962C8B-B14F-4D97-AF65-F5344CB8AC3E}">
        <p14:creationId xmlns:p14="http://schemas.microsoft.com/office/powerpoint/2010/main" xmlns="" val="105487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214156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321907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74998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800083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701999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Actual signatures: </a:t>
            </a:r>
          </a:p>
          <a:p>
            <a:pPr eaLnBrk="1" hangingPunct="1">
              <a:defRPr/>
            </a:pPr>
            <a:r>
              <a:rPr lang="en-US" dirty="0"/>
              <a:t>public static &lt;T extends </a:t>
            </a:r>
            <a:r>
              <a:rPr lang="en-US" sz="1200" u="none" strike="noStrike" kern="1200" dirty="0">
                <a:solidFill>
                  <a:schemeClr val="tx1"/>
                </a:solidFill>
                <a:effectLst/>
                <a:latin typeface="+mn-lt"/>
                <a:ea typeface="+mn-ea"/>
                <a:cs typeface="+mn-cs"/>
                <a:hlinkClick r:id="rId3" tooltip="interface in java.lang"/>
              </a:rPr>
              <a:t>Comparable</a:t>
            </a:r>
            <a:r>
              <a:rPr lang="en-US" dirty="0"/>
              <a:t>&lt;? super T&gt;&gt;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a:t>
            </a:r>
            <a:endParaRPr lang="en-US" dirty="0">
              <a:cs typeface="+mn-cs"/>
            </a:endParaRPr>
          </a:p>
          <a:p>
            <a:pPr eaLnBrk="1" hangingPunct="1">
              <a:defRPr/>
            </a:pPr>
            <a:r>
              <a:rPr lang="en-US" dirty="0"/>
              <a:t>public static &lt;T&gt;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 </a:t>
            </a:r>
            <a:r>
              <a:rPr lang="en-US" sz="1200" u="none" strike="noStrike" kern="1200" dirty="0">
                <a:solidFill>
                  <a:schemeClr val="tx1"/>
                </a:solidFill>
                <a:effectLst/>
                <a:latin typeface="+mn-lt"/>
                <a:ea typeface="+mn-ea"/>
                <a:cs typeface="+mn-cs"/>
                <a:hlinkClick r:id="rId5" tooltip="interface in java.util"/>
              </a:rPr>
              <a:t>Comparator</a:t>
            </a:r>
            <a:r>
              <a:rPr lang="en-US" dirty="0"/>
              <a:t>&lt;? super T&gt; c)</a:t>
            </a:r>
          </a:p>
          <a:p>
            <a:pPr eaLnBrk="1" hangingPunct="1">
              <a:defRPr/>
            </a:pPr>
            <a:endParaRPr lang="en-US" dirty="0"/>
          </a:p>
          <a:p>
            <a:pPr eaLnBrk="1" hangingPunct="1">
              <a:defRPr/>
            </a:pPr>
            <a:r>
              <a:rPr lang="en-US" dirty="0"/>
              <a:t>Don’t really </a:t>
            </a:r>
            <a:r>
              <a:rPr lang="en-US"/>
              <a:t>know why</a:t>
            </a:r>
            <a:endParaRPr lang="en-US" dirty="0"/>
          </a:p>
          <a:p>
            <a:pPr eaLnBrk="1" hangingPunct="1">
              <a:defRPr/>
            </a:pPr>
            <a:endParaRPr lang="en-US" dirty="0">
              <a:cs typeface="+mn-cs"/>
            </a:endParaRPr>
          </a:p>
        </p:txBody>
      </p:sp>
    </p:spTree>
    <p:extLst>
      <p:ext uri="{BB962C8B-B14F-4D97-AF65-F5344CB8AC3E}">
        <p14:creationId xmlns:p14="http://schemas.microsoft.com/office/powerpoint/2010/main" xmlns="" val="225968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516239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523312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49</a:t>
            </a:fld>
            <a:endParaRPr lang="en-US"/>
          </a:p>
        </p:txBody>
      </p:sp>
    </p:spTree>
    <p:extLst>
      <p:ext uri="{BB962C8B-B14F-4D97-AF65-F5344CB8AC3E}">
        <p14:creationId xmlns:p14="http://schemas.microsoft.com/office/powerpoint/2010/main" xmlns="" val="214941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 lot of standard library classes already implement Comparable, like </a:t>
            </a:r>
            <a:r>
              <a:rPr lang="en-US" sz="1200" dirty="0" err="1"/>
              <a:t>String,Date</a:t>
            </a:r>
            <a:r>
              <a:rPr lang="en-US" sz="1200" dirty="0"/>
              <a:t>, Integer, Long, </a:t>
            </a:r>
            <a:r>
              <a:rPr lang="en-US" sz="1200" dirty="0" err="1"/>
              <a:t>etc</a:t>
            </a:r>
            <a:endParaRPr lang="en-US" dirty="0">
              <a:cs typeface="+mn-cs"/>
            </a:endParaRPr>
          </a:p>
        </p:txBody>
      </p:sp>
    </p:spTree>
    <p:extLst>
      <p:ext uri="{BB962C8B-B14F-4D97-AF65-F5344CB8AC3E}">
        <p14:creationId xmlns:p14="http://schemas.microsoft.com/office/powerpoint/2010/main" xmlns="" val="14949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236389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7</a:t>
            </a:fld>
            <a:endParaRPr lang="en-US"/>
          </a:p>
        </p:txBody>
      </p:sp>
    </p:spTree>
    <p:extLst>
      <p:ext uri="{BB962C8B-B14F-4D97-AF65-F5344CB8AC3E}">
        <p14:creationId xmlns:p14="http://schemas.microsoft.com/office/powerpoint/2010/main" xmlns="" val="17735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Average case will also be quadratic, just with smaller constant.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mn-cs"/>
              </a:rPr>
              <a:t>Remove is no better than peek(), because we need to </a:t>
            </a:r>
            <a:endParaRPr lang="en-US" dirty="0">
              <a:cs typeface="+mn-cs"/>
            </a:endParaRPr>
          </a:p>
        </p:txBody>
      </p:sp>
    </p:spTree>
    <p:extLst>
      <p:ext uri="{BB962C8B-B14F-4D97-AF65-F5344CB8AC3E}">
        <p14:creationId xmlns:p14="http://schemas.microsoft.com/office/powerpoint/2010/main" xmlns="" val="33359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44745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1211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2083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8994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xmlns="" val="20101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3410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91524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544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5895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01252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0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916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03646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6549295"/>
            <a:ext cx="9144001" cy="308706"/>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1" y="-10687"/>
            <a:ext cx="9144001" cy="852592"/>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457200" y="-15589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8626447" y="6514012"/>
            <a:ext cx="450178" cy="338554"/>
          </a:xfrm>
          <a:prstGeom prst="rect">
            <a:avLst/>
          </a:prstGeom>
          <a:noFill/>
        </p:spPr>
        <p:txBody>
          <a:bodyPr wrap="square" rtlCol="0">
            <a:spAutoFit/>
          </a:bodyPr>
          <a:lstStyle/>
          <a:p>
            <a:fld id="{515C4CBD-465D-5140-995F-3EAE479E548F}"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xmlns="" val="384092698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36.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NULL"/><Relationship Id="rId9"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4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76814"/>
            <a:ext cx="9143999" cy="1645199"/>
          </a:xfrm>
        </p:spPr>
        <p:txBody>
          <a:bodyPr>
            <a:noAutofit/>
          </a:bodyPr>
          <a:lstStyle/>
          <a:p>
            <a:r>
              <a:rPr lang="en-US" sz="3200" b="1" dirty="0">
                <a:solidFill>
                  <a:schemeClr val="tx1">
                    <a:lumMod val="50000"/>
                    <a:lumOff val="50000"/>
                  </a:schemeClr>
                </a:solidFill>
              </a:rPr>
              <a:t>CMPU-102 Fall </a:t>
            </a:r>
            <a:r>
              <a:rPr lang="en-US" sz="3200" b="1" dirty="0" smtClean="0">
                <a:solidFill>
                  <a:schemeClr val="tx1">
                    <a:lumMod val="50000"/>
                    <a:lumOff val="50000"/>
                  </a:schemeClr>
                </a:solidFill>
              </a:rPr>
              <a:t>2021</a:t>
            </a:r>
            <a:r>
              <a:rPr lang="en-US" sz="3200" b="1" dirty="0">
                <a:solidFill>
                  <a:schemeClr val="tx1">
                    <a:lumMod val="50000"/>
                    <a:lumOff val="50000"/>
                  </a:schemeClr>
                </a:solidFill>
              </a:rPr>
              <a:t/>
            </a:r>
            <a:br>
              <a:rPr lang="en-US" sz="3200" b="1" dirty="0">
                <a:solidFill>
                  <a:schemeClr val="tx1">
                    <a:lumMod val="50000"/>
                    <a:lumOff val="50000"/>
                  </a:schemeClr>
                </a:solidFill>
              </a:rPr>
            </a:br>
            <a:r>
              <a:rPr lang="en-US" sz="3200" b="1" dirty="0">
                <a:solidFill>
                  <a:schemeClr val="tx1">
                    <a:lumMod val="50000"/>
                    <a:lumOff val="50000"/>
                  </a:schemeClr>
                </a:solidFill>
              </a:rPr>
              <a:t>Data Structures and Algorithms</a:t>
            </a:r>
          </a:p>
        </p:txBody>
      </p:sp>
      <p:sp>
        <p:nvSpPr>
          <p:cNvPr id="3" name="Subtitle 2"/>
          <p:cNvSpPr>
            <a:spLocks noGrp="1"/>
          </p:cNvSpPr>
          <p:nvPr>
            <p:ph type="subTitle" idx="1"/>
          </p:nvPr>
        </p:nvSpPr>
        <p:spPr>
          <a:xfrm>
            <a:off x="1058534" y="5273029"/>
            <a:ext cx="6958341" cy="1272201"/>
          </a:xfrm>
        </p:spPr>
        <p:txBody>
          <a:bodyPr>
            <a:noAutofit/>
          </a:bodyPr>
          <a:lstStyle/>
          <a:p>
            <a:r>
              <a:rPr lang="en-US" sz="2800" dirty="0">
                <a:solidFill>
                  <a:schemeClr val="tx1">
                    <a:lumMod val="65000"/>
                    <a:lumOff val="35000"/>
                  </a:schemeClr>
                </a:solidFill>
              </a:rPr>
              <a:t>Hannah </a:t>
            </a:r>
            <a:r>
              <a:rPr lang="en-US" sz="2800" dirty="0" err="1">
                <a:solidFill>
                  <a:schemeClr val="tx1">
                    <a:lumMod val="65000"/>
                    <a:lumOff val="35000"/>
                  </a:schemeClr>
                </a:solidFill>
              </a:rPr>
              <a:t>Gommerstadt</a:t>
            </a:r>
            <a:r>
              <a:rPr lang="en-US" sz="2800" dirty="0">
                <a:solidFill>
                  <a:schemeClr val="tx1">
                    <a:lumMod val="65000"/>
                    <a:lumOff val="35000"/>
                  </a:schemeClr>
                </a:solidFill>
              </a:rPr>
              <a:t> &amp; Rui </a:t>
            </a:r>
            <a:r>
              <a:rPr lang="en-US" sz="2800" dirty="0" err="1">
                <a:solidFill>
                  <a:schemeClr val="tx1">
                    <a:lumMod val="65000"/>
                    <a:lumOff val="35000"/>
                  </a:schemeClr>
                </a:solidFill>
              </a:rPr>
              <a:t>Meireles</a:t>
            </a:r>
            <a:endParaRPr lang="en-US" sz="1200" dirty="0">
              <a:solidFill>
                <a:schemeClr val="tx1">
                  <a:lumMod val="65000"/>
                  <a:lumOff val="35000"/>
                </a:schemeClr>
              </a:solidFill>
            </a:endParaRPr>
          </a:p>
          <a:p>
            <a:r>
              <a:rPr lang="en-US" sz="2000" dirty="0">
                <a:solidFill>
                  <a:schemeClr val="tx1">
                    <a:lumMod val="65000"/>
                    <a:lumOff val="35000"/>
                  </a:schemeClr>
                </a:solidFill>
              </a:rPr>
              <a:t>Assistant Profs. of Computer Science, Vassar College, USA</a:t>
            </a:r>
          </a:p>
        </p:txBody>
      </p:sp>
      <p:sp>
        <p:nvSpPr>
          <p:cNvPr id="4" name="Rectangle 3"/>
          <p:cNvSpPr/>
          <p:nvPr/>
        </p:nvSpPr>
        <p:spPr>
          <a:xfrm>
            <a:off x="8387918" y="6573904"/>
            <a:ext cx="634942" cy="3008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09550" y="2852759"/>
            <a:ext cx="8505825" cy="1645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Lecture #12: Priority queues;</a:t>
            </a:r>
          </a:p>
          <a:p>
            <a:r>
              <a:rPr lang="en-US" sz="4000" b="1" dirty="0">
                <a:solidFill>
                  <a:schemeClr val="bg1">
                    <a:lumMod val="50000"/>
                  </a:schemeClr>
                </a:solidFill>
              </a:rPr>
              <a:t>Sorting – insertion sort</a:t>
            </a:r>
          </a:p>
        </p:txBody>
      </p:sp>
    </p:spTree>
    <p:extLst>
      <p:ext uri="{BB962C8B-B14F-4D97-AF65-F5344CB8AC3E}">
        <p14:creationId xmlns:p14="http://schemas.microsoft.com/office/powerpoint/2010/main" xmlns="" val="39778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Content Placeholder 4">
                <a:extLst>
                  <a:ext uri="{FF2B5EF4-FFF2-40B4-BE49-F238E27FC236}">
                    <a16:creationId xmlns:a16="http://schemas.microsoft.com/office/drawing/2014/main" id="{9514B04F-4344-6742-8E44-251087535C35}"/>
                  </a:ext>
                </a:extLst>
              </p:cNvPr>
              <p:cNvSpPr txBox="1">
                <a:spLocks/>
              </p:cNvSpPr>
              <p:nvPr/>
            </p:nvSpPr>
            <p:spPr>
              <a:xfrm>
                <a:off x="123296" y="1189529"/>
                <a:ext cx="8897397" cy="549376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peek()</a:t>
                </a:r>
                <a:r>
                  <a:rPr lang="en-US" sz="2400" dirty="0">
                    <a:latin typeface="Calibri" panose="020F0502020204030204" pitchFamily="34" charset="0"/>
                    <a:ea typeface="Courier New" charset="0"/>
                    <a:cs typeface="Calibri" panose="020F0502020204030204" pitchFamily="34" charset="0"/>
                  </a:rPr>
                  <a:t> – </a:t>
                </a:r>
                <a:r>
                  <a:rPr lang="en-US" sz="2400" dirty="0"/>
                  <a:t>return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Invariant: head index always refers to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Corollary: operation boils down to indexed array access – constant time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a:r>
              </a:p>
              <a:p>
                <a:pPr marL="344488" lvl="1"/>
                <a:endParaRPr lang="en-US" sz="2200" dirty="0">
                  <a:latin typeface="Courier" pitchFamily="2" charset="0"/>
                  <a:ea typeface="Courier New" charset="0"/>
                  <a:cs typeface="Calibri" panose="020F0502020204030204" pitchFamily="34" charset="0"/>
                </a:endParaRPr>
              </a:p>
              <a:p>
                <a:pPr marL="744538" lvl="2"/>
                <a:endParaRPr lang="en-US" sz="1800" dirty="0">
                  <a:latin typeface="Courier" pitchFamily="2" charset="0"/>
                  <a:ea typeface="Courier New" charset="0"/>
                  <a:cs typeface="Calibri" panose="020F0502020204030204" pitchFamily="34" charset="0"/>
                </a:endParaRPr>
              </a:p>
              <a:p>
                <a:pPr marL="915988" lvl="2" indent="-287338">
                  <a:buFont typeface="+mj-lt"/>
                  <a:buAutoNum type="arabicPeriod"/>
                </a:pPr>
                <a:endParaRPr lang="en-US" sz="16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231775" indent="-231775"/>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remove()</a:t>
                </a:r>
                <a:r>
                  <a:rPr lang="en-US" sz="2400" dirty="0">
                    <a:latin typeface="Calibri" panose="020F0502020204030204" pitchFamily="34" charset="0"/>
                    <a:ea typeface="Courier New" charset="0"/>
                    <a:cs typeface="Calibri" panose="020F0502020204030204" pitchFamily="34" charset="0"/>
                  </a:rPr>
                  <a:t> – remove and </a:t>
                </a:r>
                <a:r>
                  <a:rPr lang="en-US" sz="2400" dirty="0"/>
                  <a:t>return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Tasks: </a:t>
                </a:r>
              </a:p>
              <a:p>
                <a:pPr marL="914400" lvl="2" indent="-282575">
                  <a:buFont typeface="+mj-lt"/>
                  <a:buAutoNum type="arabicPeriod"/>
                </a:pPr>
                <a:r>
                  <a:rPr lang="en-US" sz="1800" dirty="0">
                    <a:latin typeface="Calibri" panose="020F0502020204030204" pitchFamily="34" charset="0"/>
                    <a:ea typeface="Courier New" charset="0"/>
                    <a:cs typeface="Calibri" panose="020F0502020204030204" pitchFamily="34" charset="0"/>
                  </a:rPr>
                  <a:t>Use head index to retrieve highest-priority element</a:t>
                </a:r>
              </a:p>
              <a:p>
                <a:pPr marL="914400" lvl="2" indent="-282575">
                  <a:buFont typeface="+mj-lt"/>
                  <a:buAutoNum type="arabicPeriod"/>
                </a:pPr>
                <a:r>
                  <a:rPr lang="en-US" sz="1800" dirty="0">
                    <a:latin typeface="Calibri" panose="020F0502020204030204" pitchFamily="34" charset="0"/>
                    <a:ea typeface="Courier New" charset="0"/>
                    <a:cs typeface="Calibri" panose="020F0502020204030204" pitchFamily="34" charset="0"/>
                  </a:rPr>
                  <a:t>Set head index contents to </a:t>
                </a:r>
                <a:r>
                  <a:rPr lang="en-US" sz="1800" dirty="0">
                    <a:latin typeface="Courier" pitchFamily="2" charset="0"/>
                    <a:ea typeface="Courier New" charset="0"/>
                    <a:cs typeface="Calibri" panose="020F0502020204030204" pitchFamily="34" charset="0"/>
                  </a:rPr>
                  <a:t>null</a:t>
                </a:r>
                <a:r>
                  <a:rPr lang="en-US" sz="1800" dirty="0">
                    <a:latin typeface="Calibri" panose="020F0502020204030204" pitchFamily="34" charset="0"/>
                    <a:ea typeface="Courier New" charset="0"/>
                    <a:cs typeface="Calibri" panose="020F0502020204030204" pitchFamily="34" charset="0"/>
                  </a:rPr>
                  <a:t> and decrement head index</a:t>
                </a:r>
                <a:endParaRPr lang="en-US" sz="1600" dirty="0">
                  <a:latin typeface="Calibri" panose="020F0502020204030204" pitchFamily="34" charset="0"/>
                  <a:ea typeface="Courier New" charset="0"/>
                  <a:cs typeface="Calibri" panose="020F0502020204030204" pitchFamily="34" charset="0"/>
                </a:endParaRPr>
              </a:p>
              <a:p>
                <a:pPr marL="514350" lvl="1" indent="-282575"/>
                <a:r>
                  <a:rPr lang="en-US" sz="2000" dirty="0">
                    <a:latin typeface="Calibri" panose="020F0502020204030204" pitchFamily="34" charset="0"/>
                    <a:ea typeface="Courier New" charset="0"/>
                    <a:cs typeface="Calibri" panose="020F0502020204030204" pitchFamily="34" charset="0"/>
                  </a:rPr>
                  <a:t>Running time: constant time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on queue size</a:t>
                </a:r>
              </a:p>
            </p:txBody>
          </p:sp>
        </mc:Choice>
        <mc:Fallback>
          <p:sp>
            <p:nvSpPr>
              <p:cNvPr id="6" name="Content Placeholder 4">
                <a:extLst>
                  <a:ext uri="{FF2B5EF4-FFF2-40B4-BE49-F238E27FC236}">
                    <a16:creationId xmlns:a16="http://schemas.microsoft.com/office/drawing/2014/main" xmlns="" id="{9514B04F-4344-6742-8E44-251087535C35}"/>
                  </a:ext>
                </a:extLst>
              </p:cNvPr>
              <p:cNvSpPr txBox="1">
                <a:spLocks noRot="1" noChangeAspect="1" noMove="1" noResize="1" noEditPoints="1" noAdjustHandles="1" noChangeArrowheads="1" noChangeShapeType="1" noTextEdit="1"/>
              </p:cNvSpPr>
              <p:nvPr/>
            </p:nvSpPr>
            <p:spPr>
              <a:xfrm>
                <a:off x="123296" y="1189529"/>
                <a:ext cx="8897397" cy="5493769"/>
              </a:xfrm>
              <a:prstGeom prst="rect">
                <a:avLst/>
              </a:prstGeom>
              <a:blipFill>
                <a:blip r:embed="rId3"/>
                <a:stretch>
                  <a:fillRect l="-856" t="-924"/>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xmlns="" id="{BBF2D654-BC22-7947-9AA8-674ABE1AC068}"/>
              </a:ext>
            </a:extLst>
          </p:cNvPr>
          <p:cNvPicPr>
            <a:picLocks noChangeAspect="1"/>
          </p:cNvPicPr>
          <p:nvPr/>
        </p:nvPicPr>
        <p:blipFill>
          <a:blip r:embed="rId4"/>
          <a:stretch>
            <a:fillRect/>
          </a:stretch>
        </p:blipFill>
        <p:spPr>
          <a:xfrm>
            <a:off x="515709" y="3019405"/>
            <a:ext cx="3092351" cy="1258515"/>
          </a:xfrm>
          <a:prstGeom prst="rect">
            <a:avLst/>
          </a:prstGeom>
        </p:spPr>
      </p:pic>
      <p:sp>
        <p:nvSpPr>
          <p:cNvPr id="2" name="Title 1"/>
          <p:cNvSpPr>
            <a:spLocks noGrp="1"/>
          </p:cNvSpPr>
          <p:nvPr>
            <p:ph type="title"/>
          </p:nvPr>
        </p:nvSpPr>
        <p:spPr>
          <a:xfrm>
            <a:off x="0" y="-160244"/>
            <a:ext cx="9143999" cy="1143000"/>
          </a:xfrm>
        </p:spPr>
        <p:txBody>
          <a:bodyPr>
            <a:normAutofit fontScale="90000"/>
          </a:bodyPr>
          <a:lstStyle/>
          <a:p>
            <a:r>
              <a:rPr lang="en-US" dirty="0">
                <a:latin typeface="Calibri" panose="020F0502020204030204" pitchFamily="34" charset="0"/>
                <a:ea typeface="Calibri" charset="0"/>
                <a:cs typeface="Calibri" panose="020F0502020204030204" pitchFamily="34" charset="0"/>
              </a:rPr>
              <a:t>Array-based </a:t>
            </a:r>
            <a:r>
              <a:rPr lang="en-US" dirty="0" err="1">
                <a:latin typeface="Calibri" panose="020F0502020204030204" pitchFamily="34" charset="0"/>
                <a:ea typeface="Calibri" charset="0"/>
                <a:cs typeface="Calibri" panose="020F0502020204030204" pitchFamily="34" charset="0"/>
              </a:rPr>
              <a:t>prio</a:t>
            </a:r>
            <a:r>
              <a:rPr lang="en-US" dirty="0">
                <a:latin typeface="Calibri" panose="020F0502020204030204" pitchFamily="34" charset="0"/>
                <a:ea typeface="Calibri" charset="0"/>
                <a:cs typeface="Calibri" panose="020F0502020204030204" pitchFamily="34" charset="0"/>
              </a:rPr>
              <a:t>. queue: </a:t>
            </a:r>
            <a:r>
              <a:rPr lang="en-US" dirty="0">
                <a:latin typeface="Courier" pitchFamily="2" charset="0"/>
                <a:ea typeface="Calibri" charset="0"/>
                <a:cs typeface="Calibri" panose="020F0502020204030204" pitchFamily="34" charset="0"/>
              </a:rPr>
              <a:t>peek</a:t>
            </a:r>
            <a:r>
              <a:rPr lang="en-US" dirty="0">
                <a:latin typeface="Calibri" panose="020F0502020204030204" pitchFamily="34" charset="0"/>
                <a:ea typeface="Calibri" charset="0"/>
                <a:cs typeface="Calibri" panose="020F0502020204030204" pitchFamily="34" charset="0"/>
              </a:rPr>
              <a:t> &amp; </a:t>
            </a:r>
            <a:r>
              <a:rPr lang="en-US" dirty="0">
                <a:latin typeface="Courier" pitchFamily="2" charset="0"/>
                <a:ea typeface="Calibri" charset="0"/>
                <a:cs typeface="Calibri" panose="020F0502020204030204" pitchFamily="34" charset="0"/>
              </a:rPr>
              <a:t>remove</a:t>
            </a:r>
            <a:endParaRPr lang="en-US" sz="4200" dirty="0">
              <a:latin typeface="Calibri" panose="020F0502020204030204" pitchFamily="34" charset="0"/>
              <a:ea typeface="Courier New" charset="0"/>
              <a:cs typeface="Calibri" panose="020F0502020204030204" pitchFamily="34" charset="0"/>
            </a:endParaRPr>
          </a:p>
        </p:txBody>
      </p:sp>
      <p:grpSp>
        <p:nvGrpSpPr>
          <p:cNvPr id="27" name="Group 26">
            <a:extLst>
              <a:ext uri="{FF2B5EF4-FFF2-40B4-BE49-F238E27FC236}">
                <a16:creationId xmlns:a16="http://schemas.microsoft.com/office/drawing/2014/main" xmlns="" id="{FAB0974D-9CDD-894D-BC0B-8025E90D741A}"/>
              </a:ext>
            </a:extLst>
          </p:cNvPr>
          <p:cNvGrpSpPr/>
          <p:nvPr/>
        </p:nvGrpSpPr>
        <p:grpSpPr>
          <a:xfrm>
            <a:off x="3965316" y="2960625"/>
            <a:ext cx="4625515" cy="1313843"/>
            <a:chOff x="3965316" y="2960625"/>
            <a:chExt cx="4625515" cy="1313843"/>
          </a:xfrm>
        </p:grpSpPr>
        <p:pic>
          <p:nvPicPr>
            <p:cNvPr id="26" name="Picture 25">
              <a:extLst>
                <a:ext uri="{FF2B5EF4-FFF2-40B4-BE49-F238E27FC236}">
                  <a16:creationId xmlns:a16="http://schemas.microsoft.com/office/drawing/2014/main" xmlns="" id="{1409F387-FE1E-BE42-83ED-E3AB6D8A2592}"/>
                </a:ext>
              </a:extLst>
            </p:cNvPr>
            <p:cNvPicPr>
              <a:picLocks noChangeAspect="1"/>
            </p:cNvPicPr>
            <p:nvPr/>
          </p:nvPicPr>
          <p:blipFill>
            <a:blip r:embed="rId5"/>
            <a:stretch>
              <a:fillRect/>
            </a:stretch>
          </p:blipFill>
          <p:spPr>
            <a:xfrm>
              <a:off x="5510201" y="3020723"/>
              <a:ext cx="3080630" cy="1253745"/>
            </a:xfrm>
            <a:prstGeom prst="rect">
              <a:avLst/>
            </a:prstGeom>
          </p:spPr>
        </p:pic>
        <p:sp>
          <p:nvSpPr>
            <p:cNvPr id="17" name="TextBox 16">
              <a:extLst>
                <a:ext uri="{FF2B5EF4-FFF2-40B4-BE49-F238E27FC236}">
                  <a16:creationId xmlns:a16="http://schemas.microsoft.com/office/drawing/2014/main" xmlns="" id="{68D92DC0-C7F3-B442-9675-023AF491CC2B}"/>
                </a:ext>
              </a:extLst>
            </p:cNvPr>
            <p:cNvSpPr txBox="1"/>
            <p:nvPr/>
          </p:nvSpPr>
          <p:spPr>
            <a:xfrm>
              <a:off x="3965316" y="2960625"/>
              <a:ext cx="1237262" cy="830997"/>
            </a:xfrm>
            <a:prstGeom prst="rect">
              <a:avLst/>
            </a:prstGeom>
            <a:noFill/>
          </p:spPr>
          <p:txBody>
            <a:bodyPr wrap="none" rtlCol="0">
              <a:spAutoFit/>
            </a:bodyPr>
            <a:lstStyle/>
            <a:p>
              <a:pPr algn="ctr"/>
              <a:r>
                <a:rPr lang="en-US" sz="1600" dirty="0">
                  <a:latin typeface="Courier" pitchFamily="2" charset="0"/>
                  <a:cs typeface="Calibri" panose="020F0502020204030204" pitchFamily="34" charset="0"/>
                </a:rPr>
                <a:t>remove()</a:t>
              </a:r>
            </a:p>
            <a:p>
              <a:pPr algn="ctr"/>
              <a:endParaRPr lang="en-US" sz="1600" dirty="0">
                <a:latin typeface="Courier" pitchFamily="2"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returns Luna</a:t>
              </a:r>
            </a:p>
          </p:txBody>
        </p:sp>
        <p:cxnSp>
          <p:nvCxnSpPr>
            <p:cNvPr id="16" name="Straight Arrow Connector 15">
              <a:extLst>
                <a:ext uri="{FF2B5EF4-FFF2-40B4-BE49-F238E27FC236}">
                  <a16:creationId xmlns:a16="http://schemas.microsoft.com/office/drawing/2014/main" xmlns="" id="{62BBF0C0-0A8F-974C-9956-E1332F4FBA10}"/>
                </a:ext>
              </a:extLst>
            </p:cNvPr>
            <p:cNvCxnSpPr>
              <a:cxnSpLocks/>
            </p:cNvCxnSpPr>
            <p:nvPr/>
          </p:nvCxnSpPr>
          <p:spPr>
            <a:xfrm>
              <a:off x="4112829" y="3352173"/>
              <a:ext cx="9183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3" name="Frame 22">
            <a:extLst>
              <a:ext uri="{FF2B5EF4-FFF2-40B4-BE49-F238E27FC236}">
                <a16:creationId xmlns:a16="http://schemas.microsoft.com/office/drawing/2014/main" xmlns="" id="{339322DB-B3C0-364F-8B1C-212AD7B38A4E}"/>
              </a:ext>
            </a:extLst>
          </p:cNvPr>
          <p:cNvSpPr/>
          <p:nvPr/>
        </p:nvSpPr>
        <p:spPr>
          <a:xfrm>
            <a:off x="2021725" y="2974276"/>
            <a:ext cx="856819" cy="738265"/>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1270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9" end="9"/>
                                            </p:txEl>
                                          </p:spTgt>
                                        </p:tgtEl>
                                        <p:attrNameLst>
                                          <p:attrName>style.visibility</p:attrName>
                                        </p:attrNameLst>
                                      </p:cBhvr>
                                      <p:to>
                                        <p:strVal val="visible"/>
                                      </p:to>
                                    </p:set>
                                    <p:animEffect transition="in" filter="dissolve">
                                      <p:cBhvr>
                                        <p:cTn id="10" dur="500"/>
                                        <p:tgtEl>
                                          <p:spTgt spid="6">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Effect transition="in" filter="dissolve">
                                      <p:cBhvr>
                                        <p:cTn id="13" dur="500"/>
                                        <p:tgtEl>
                                          <p:spTgt spid="6">
                                            <p:txEl>
                                              <p:pRg st="10" end="1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11" end="11"/>
                                            </p:txEl>
                                          </p:spTgt>
                                        </p:tgtEl>
                                        <p:attrNameLst>
                                          <p:attrName>style.visibility</p:attrName>
                                        </p:attrNameLst>
                                      </p:cBhvr>
                                      <p:to>
                                        <p:strVal val="visible"/>
                                      </p:to>
                                    </p:set>
                                    <p:animEffect transition="in" filter="dissolve">
                                      <p:cBhvr>
                                        <p:cTn id="16" dur="500"/>
                                        <p:tgtEl>
                                          <p:spTgt spid="6">
                                            <p:txEl>
                                              <p:pRg st="11" end="1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animEffect transition="in" filter="dissolve">
                                      <p:cBhvr>
                                        <p:cTn id="19" dur="500"/>
                                        <p:tgtEl>
                                          <p:spTgt spid="6">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13" end="13"/>
                                            </p:txEl>
                                          </p:spTgt>
                                        </p:tgtEl>
                                        <p:attrNameLst>
                                          <p:attrName>style.visibility</p:attrName>
                                        </p:attrNameLst>
                                      </p:cBhvr>
                                      <p:to>
                                        <p:strVal val="visible"/>
                                      </p:to>
                                    </p:set>
                                    <p:animEffect transition="in" filter="dissolve">
                                      <p:cBhvr>
                                        <p:cTn id="2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Content Placeholder 4">
                <a:extLst>
                  <a:ext uri="{FF2B5EF4-FFF2-40B4-BE49-F238E27FC236}">
                    <a16:creationId xmlns:a16="http://schemas.microsoft.com/office/drawing/2014/main" id="{9514B04F-4344-6742-8E44-251087535C35}"/>
                  </a:ext>
                </a:extLst>
              </p:cNvPr>
              <p:cNvSpPr txBox="1">
                <a:spLocks/>
              </p:cNvSpPr>
              <p:nvPr/>
            </p:nvSpPr>
            <p:spPr>
              <a:xfrm>
                <a:off x="123300" y="899031"/>
                <a:ext cx="8897397" cy="254085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solidFill>
                      <a:srgbClr val="00B050"/>
                    </a:solidFill>
                    <a:latin typeface="Courier Regular" pitchFamily="2" charset="0"/>
                    <a:ea typeface="Courier New" charset="0"/>
                    <a:cs typeface="Courier New" charset="0"/>
                  </a:rPr>
                  <a:t>boolean</a:t>
                </a:r>
                <a:r>
                  <a:rPr lang="en-US" sz="2400" dirty="0">
                    <a:latin typeface="Courier Regular" pitchFamily="2" charset="0"/>
                    <a:ea typeface="Courier New" charset="0"/>
                    <a:cs typeface="Courier New" charset="0"/>
                  </a:rPr>
                  <a:t> add(</a:t>
                </a:r>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a:r>
                <a:r>
                  <a:rPr lang="en-US" sz="2400" dirty="0" err="1">
                    <a:latin typeface="Courier Regular" pitchFamily="2" charset="0"/>
                    <a:ea typeface="Courier New" charset="0"/>
                    <a:cs typeface="Courier New" charset="0"/>
                  </a:rPr>
                  <a:t>elem</a:t>
                </a:r>
                <a:r>
                  <a:rPr lang="en-US" sz="2400" dirty="0">
                    <a:latin typeface="Courier Regular" pitchFamily="2" charset="0"/>
                    <a:ea typeface="Courier New" charset="0"/>
                    <a:cs typeface="Courier New" charset="0"/>
                  </a:rPr>
                  <a:t>)</a:t>
                </a:r>
                <a:r>
                  <a:rPr lang="en-US" sz="2400" dirty="0">
                    <a:latin typeface="Calibri" panose="020F0502020204030204" pitchFamily="34" charset="0"/>
                    <a:ea typeface="Courier New" charset="0"/>
                    <a:cs typeface="Calibri" panose="020F0502020204030204" pitchFamily="34" charset="0"/>
                  </a:rPr>
                  <a:t> – add </a:t>
                </a:r>
                <a:r>
                  <a:rPr lang="en-US" sz="2400" dirty="0" err="1">
                    <a:latin typeface="Courier Regular" pitchFamily="2" charset="0"/>
                    <a:ea typeface="Courier New" charset="0"/>
                    <a:cs typeface="Courier New" charset="0"/>
                  </a:rPr>
                  <a:t>elem</a:t>
                </a:r>
                <a:r>
                  <a:rPr lang="en-US" sz="2400" dirty="0">
                    <a:latin typeface="Calibri" panose="020F0502020204030204" pitchFamily="34" charset="0"/>
                    <a:ea typeface="Courier New" charset="0"/>
                    <a:cs typeface="Calibri" panose="020F0502020204030204" pitchFamily="34" charset="0"/>
                  </a:rPr>
                  <a:t> to priority queue</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Is there free space on the array? If not, create a larger one and copy things over</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Increment head index</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Let </a:t>
                </a:r>
                <a14:m>
                  <m:oMath xmlns:m="http://schemas.openxmlformats.org/officeDocument/2006/math">
                    <m:r>
                      <a:rPr lang="en-US" sz="2000" i="1">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h𝑒𝑎𝑑</m:t>
                    </m:r>
                    <m:r>
                      <a:rPr lang="en-US" sz="2000" b="0" i="1" smtClean="0">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then compare </a:t>
                </a:r>
                <a14:m>
                  <m:oMath xmlns:m="http://schemas.openxmlformats.org/officeDocument/2006/math">
                    <m:r>
                      <a:rPr lang="en-US" sz="2000" b="0" i="1" smtClean="0">
                        <a:latin typeface="Cambria Math" panose="02040503050406030204" pitchFamily="18" charset="0"/>
                      </a:rPr>
                      <m:t>𝑎𝑟𝑟𝑎𝑦</m:t>
                    </m:r>
                    <m:r>
                      <a:rPr lang="en-US" sz="2000" b="0" i="1" smtClean="0">
                        <a:latin typeface="Cambria Math" panose="02040503050406030204" pitchFamily="18" charset="0"/>
                      </a:rPr>
                      <m:t>[</m:t>
                    </m:r>
                    <m:r>
                      <a:rPr lang="en-US" sz="2000" i="1">
                        <a:latin typeface="Cambria Math" panose="02040503050406030204" pitchFamily="18" charset="0"/>
                      </a:rPr>
                      <m:t>𝑖</m:t>
                    </m:r>
                    <m:r>
                      <a:rPr lang="en-US" sz="2000" b="0" i="1" smtClean="0">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with </a:t>
                </a:r>
                <a:r>
                  <a:rPr lang="en-US" sz="2000" dirty="0" err="1">
                    <a:latin typeface="Courier" pitchFamily="2" charset="0"/>
                    <a:ea typeface="Courier New" charset="0"/>
                    <a:cs typeface="Calibri" panose="020F0502020204030204" pitchFamily="34" charset="0"/>
                  </a:rPr>
                  <a:t>elem</a:t>
                </a:r>
                <a:r>
                  <a:rPr lang="en-US" sz="2000" dirty="0">
                    <a:latin typeface="Calibri" panose="020F0502020204030204" pitchFamily="34" charset="0"/>
                    <a:ea typeface="Courier New" charset="0"/>
                    <a:cs typeface="Calibri" panose="020F0502020204030204" pitchFamily="34" charset="0"/>
                  </a:rPr>
                  <a:t>:</a:t>
                </a:r>
              </a:p>
              <a:p>
                <a:pPr marL="804863" lvl="2" indent="-290513">
                  <a:buFont typeface="+mj-lt"/>
                  <a:buAutoNum type="alphaLcParenR"/>
                </a:pPr>
                <a:r>
                  <a:rPr lang="en-US" sz="1800" dirty="0">
                    <a:latin typeface="Calibri" panose="020F0502020204030204" pitchFamily="34" charset="0"/>
                    <a:ea typeface="Courier New" charset="0"/>
                    <a:cs typeface="Calibri" panose="020F0502020204030204" pitchFamily="34" charset="0"/>
                  </a:rPr>
                  <a:t>If </a:t>
                </a:r>
                <a14:m>
                  <m:oMath xmlns:m="http://schemas.openxmlformats.org/officeDocument/2006/math">
                    <m:r>
                      <a:rPr lang="en-US" sz="1800" b="0" i="1" smtClean="0">
                        <a:latin typeface="Cambria Math" panose="02040503050406030204" pitchFamily="18" charset="0"/>
                      </a:rPr>
                      <m:t>𝑎𝑟𝑟𝑎𝑦</m:t>
                    </m:r>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oMath>
                </a14:m>
                <a:r>
                  <a:rPr lang="en-US" sz="1800" dirty="0">
                    <a:latin typeface="Calibri" panose="020F0502020204030204" pitchFamily="34" charset="0"/>
                    <a:ea typeface="Courier New" charset="0"/>
                    <a:cs typeface="Calibri" panose="020F0502020204030204" pitchFamily="34" charset="0"/>
                  </a:rPr>
                  <a:t> lower priority than </a:t>
                </a:r>
                <a:r>
                  <a:rPr lang="en-US" sz="1800" dirty="0" err="1">
                    <a:latin typeface="Courier" pitchFamily="2" charset="0"/>
                    <a:ea typeface="Courier New" charset="0"/>
                    <a:cs typeface="Calibri" panose="020F0502020204030204" pitchFamily="34" charset="0"/>
                  </a:rPr>
                  <a:t>elem</a:t>
                </a:r>
                <a:r>
                  <a:rPr lang="en-US" sz="1800" dirty="0">
                    <a:latin typeface="Calibri" panose="020F0502020204030204" pitchFamily="34" charset="0"/>
                    <a:ea typeface="Courier New" charset="0"/>
                    <a:cs typeface="Calibri" panose="020F0502020204030204" pitchFamily="34" charset="0"/>
                  </a:rPr>
                  <a:t/>
                </a:r>
                <a:r>
                  <a:rPr lang="en-US" sz="1800" dirty="0">
                    <a:latin typeface="Calibri" panose="020F0502020204030204" pitchFamily="34" charset="0"/>
                    <a:ea typeface="Courier New" charset="0"/>
                    <a:cs typeface="Calibri" panose="020F0502020204030204" pitchFamily="34" charset="0"/>
                    <a:sym typeface="Wingdings" pitchFamily="2" charset="2"/>
                  </a:rPr>
                  <a:t> write </a:t>
                </a:r>
                <a:r>
                  <a:rPr lang="en-US" sz="1800" dirty="0" err="1">
                    <a:latin typeface="Courier" pitchFamily="2" charset="0"/>
                    <a:ea typeface="Courier New" charset="0"/>
                    <a:cs typeface="Calibri" panose="020F0502020204030204" pitchFamily="34" charset="0"/>
                  </a:rPr>
                  <a:t>elem</a:t>
                </a:r>
                <a:r>
                  <a:rPr lang="en-US" sz="1800" dirty="0">
                    <a:latin typeface="Calibri" panose="020F0502020204030204" pitchFamily="34" charset="0"/>
                    <a:ea typeface="Courier New" charset="0"/>
                    <a:cs typeface="Calibri" panose="020F0502020204030204" pitchFamily="34" charset="0"/>
                    <a:sym typeface="Wingdings" pitchFamily="2" charset="2"/>
                  </a:rPr>
                  <a:t> at index </a:t>
                </a:r>
                <a14:m>
                  <m:oMath xmlns:m="http://schemas.openxmlformats.org/officeDocument/2006/math">
                    <m:r>
                      <a:rPr lang="en-US" sz="1800" i="1">
                        <a:latin typeface="Cambria Math" panose="02040503050406030204" pitchFamily="18" charset="0"/>
                      </a:rPr>
                      <m:t>𝑖</m:t>
                    </m:r>
                    <m:r>
                      <a:rPr lang="en-US" sz="1800" b="0" i="1" smtClean="0">
                        <a:latin typeface="Cambria Math" panose="02040503050406030204" pitchFamily="18" charset="0"/>
                      </a:rPr>
                      <m:t>+1</m:t>
                    </m:r>
                  </m:oMath>
                </a14:m>
                <a:r>
                  <a:rPr lang="en-US" sz="1800" dirty="0">
                    <a:latin typeface="Calibri" panose="020F0502020204030204" pitchFamily="34" charset="0"/>
                    <a:ea typeface="Courier New" charset="0"/>
                    <a:cs typeface="Calibri" panose="020F0502020204030204" pitchFamily="34" charset="0"/>
                    <a:sym typeface="Wingdings" pitchFamily="2" charset="2"/>
                  </a:rPr>
                  <a:t> and return </a:t>
                </a:r>
                <a:r>
                  <a:rPr lang="en-US" sz="1800" dirty="0">
                    <a:latin typeface="Courier" pitchFamily="2" charset="0"/>
                    <a:ea typeface="Courier New" charset="0"/>
                    <a:cs typeface="Calibri" panose="020F0502020204030204" pitchFamily="34" charset="0"/>
                    <a:sym typeface="Wingdings" pitchFamily="2" charset="2"/>
                  </a:rPr>
                  <a:t>true</a:t>
                </a:r>
              </a:p>
              <a:p>
                <a:pPr marL="804863" lvl="2" indent="-290513">
                  <a:buFont typeface="+mj-lt"/>
                  <a:buAutoNum type="alphaLcParenR"/>
                </a:pPr>
                <a:r>
                  <a:rPr lang="en-US" sz="1800" dirty="0">
                    <a:latin typeface="Calibri" panose="020F0502020204030204" pitchFamily="34" charset="0"/>
                    <a:ea typeface="Courier New" charset="0"/>
                    <a:cs typeface="Calibri" panose="020F0502020204030204" pitchFamily="34" charset="0"/>
                    <a:sym typeface="Wingdings" pitchFamily="2" charset="2"/>
                  </a:rPr>
                  <a:t>Otherwise decrement </a:t>
                </a:r>
                <a14:m>
                  <m:oMath xmlns:m="http://schemas.openxmlformats.org/officeDocument/2006/math">
                    <m:r>
                      <a:rPr lang="en-US" sz="1800" i="1">
                        <a:latin typeface="Cambria Math" panose="02040503050406030204" pitchFamily="18" charset="0"/>
                      </a:rPr>
                      <m:t>𝑖</m:t>
                    </m:r>
                  </m:oMath>
                </a14:m>
                <a:r>
                  <a:rPr lang="en-US" sz="1800" dirty="0">
                    <a:latin typeface="Calibri" panose="020F0502020204030204" pitchFamily="34" charset="0"/>
                    <a:ea typeface="Courier New" charset="0"/>
                    <a:cs typeface="Calibri" panose="020F0502020204030204" pitchFamily="34" charset="0"/>
                    <a:sym typeface="Wingdings" pitchFamily="2" charset="2"/>
                  </a:rPr>
                  <a:t> and redo comparison</a:t>
                </a: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000" dirty="0">
                  <a:latin typeface="Calibri" panose="020F0502020204030204" pitchFamily="34" charset="0"/>
                  <a:ea typeface="Courier New" charset="0"/>
                  <a:cs typeface="Calibri" panose="020F0502020204030204" pitchFamily="34" charset="0"/>
                  <a:sym typeface="Wingdings" pitchFamily="2" charset="2"/>
                </a:endParaRPr>
              </a:p>
              <a:p>
                <a:pPr marL="231775" indent="-225425"/>
                <a:r>
                  <a:rPr lang="en-US" sz="2400" dirty="0">
                    <a:latin typeface="Calibri" panose="020F0502020204030204" pitchFamily="34" charset="0"/>
                    <a:ea typeface="Courier New" charset="0"/>
                    <a:cs typeface="Calibri" panose="020F0502020204030204" pitchFamily="34" charset="0"/>
                    <a:sym typeface="Wingdings" pitchFamily="2" charset="2"/>
                  </a:rPr>
                  <a:t>Running time: best case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(1)</m:t>
                    </m:r>
                  </m:oMath>
                </a14:m>
                <a:r>
                  <a:rPr lang="en-US" sz="2400" dirty="0">
                    <a:latin typeface="Calibri" panose="020F0502020204030204" pitchFamily="34" charset="0"/>
                    <a:ea typeface="Courier New" charset="0"/>
                    <a:cs typeface="Calibri" panose="020F0502020204030204" pitchFamily="34" charset="0"/>
                  </a:rPr>
                  <a:t>, average and worst case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endParaRPr lang="en-US" sz="1800" dirty="0">
                  <a:latin typeface="Courier" pitchFamily="2" charset="0"/>
                  <a:ea typeface="Courier New" charset="0"/>
                  <a:cs typeface="Calibri" panose="020F0502020204030204" pitchFamily="34" charset="0"/>
                </a:endParaRPr>
              </a:p>
            </p:txBody>
          </p:sp>
        </mc:Choice>
        <mc:Fallback>
          <p:sp>
            <p:nvSpPr>
              <p:cNvPr id="6" name="Content Placeholder 4">
                <a:extLst>
                  <a:ext uri="{FF2B5EF4-FFF2-40B4-BE49-F238E27FC236}">
                    <a16:creationId xmlns:a16="http://schemas.microsoft.com/office/drawing/2014/main" xmlns="" id="{9514B04F-4344-6742-8E44-251087535C35}"/>
                  </a:ext>
                </a:extLst>
              </p:cNvPr>
              <p:cNvSpPr txBox="1">
                <a:spLocks noRot="1" noChangeAspect="1" noMove="1" noResize="1" noEditPoints="1" noAdjustHandles="1" noChangeArrowheads="1" noChangeShapeType="1" noTextEdit="1"/>
              </p:cNvSpPr>
              <p:nvPr/>
            </p:nvSpPr>
            <p:spPr>
              <a:xfrm>
                <a:off x="123300" y="899031"/>
                <a:ext cx="8897397" cy="2540856"/>
              </a:xfrm>
              <a:prstGeom prst="rect">
                <a:avLst/>
              </a:prstGeom>
              <a:blipFill>
                <a:blip r:embed="rId3"/>
                <a:stretch>
                  <a:fillRect l="-856" t="-1990" r="-571" b="-126866"/>
                </a:stretch>
              </a:blipFill>
            </p:spPr>
            <p:txBody>
              <a:bodyPr/>
              <a:lstStyle/>
              <a:p>
                <a:r>
                  <a:rPr lang="en-US">
                    <a:noFill/>
                  </a:rPr>
                  <a:t> </a:t>
                </a:r>
              </a:p>
            </p:txBody>
          </p:sp>
        </mc:Fallback>
      </mc:AlternateContent>
      <p:sp>
        <p:nvSpPr>
          <p:cNvPr id="2" name="Title 1"/>
          <p:cNvSpPr>
            <a:spLocks noGrp="1"/>
          </p:cNvSpPr>
          <p:nvPr>
            <p:ph type="title"/>
          </p:nvPr>
        </p:nvSpPr>
        <p:spPr>
          <a:xfrm>
            <a:off x="0" y="-160244"/>
            <a:ext cx="9143999" cy="1143000"/>
          </a:xfrm>
        </p:spPr>
        <p:txBody>
          <a:bodyPr>
            <a:normAutofit/>
          </a:bodyPr>
          <a:lstStyle/>
          <a:p>
            <a:r>
              <a:rPr lang="en-US" dirty="0">
                <a:latin typeface="Calibri" panose="020F0502020204030204" pitchFamily="34" charset="0"/>
                <a:ea typeface="Calibri" charset="0"/>
                <a:cs typeface="Calibri" panose="020F0502020204030204" pitchFamily="34" charset="0"/>
              </a:rPr>
              <a:t>Array-based priority queue: </a:t>
            </a:r>
            <a:r>
              <a:rPr lang="en-US" dirty="0">
                <a:latin typeface="Courier" pitchFamily="2" charset="0"/>
                <a:ea typeface="Calibri" charset="0"/>
                <a:cs typeface="Calibri" panose="020F0502020204030204" pitchFamily="34" charset="0"/>
              </a:rPr>
              <a:t>add()</a:t>
            </a:r>
            <a:endParaRPr lang="en-US" sz="4200" dirty="0">
              <a:latin typeface="Calibri" panose="020F0502020204030204" pitchFamily="34" charset="0"/>
              <a:ea typeface="Courier New" charset="0"/>
              <a:cs typeface="Calibri" panose="020F0502020204030204" pitchFamily="34" charset="0"/>
            </a:endParaRPr>
          </a:p>
        </p:txBody>
      </p:sp>
      <p:grpSp>
        <p:nvGrpSpPr>
          <p:cNvPr id="52" name="Group 51">
            <a:extLst>
              <a:ext uri="{FF2B5EF4-FFF2-40B4-BE49-F238E27FC236}">
                <a16:creationId xmlns:a16="http://schemas.microsoft.com/office/drawing/2014/main" xmlns="" id="{50DF582D-410A-3846-A043-A727407807F1}"/>
              </a:ext>
            </a:extLst>
          </p:cNvPr>
          <p:cNvGrpSpPr/>
          <p:nvPr/>
        </p:nvGrpSpPr>
        <p:grpSpPr>
          <a:xfrm>
            <a:off x="5402479" y="4244071"/>
            <a:ext cx="2728385" cy="1752099"/>
            <a:chOff x="5402479" y="4244071"/>
            <a:chExt cx="2728385" cy="1752099"/>
          </a:xfrm>
        </p:grpSpPr>
        <p:pic>
          <p:nvPicPr>
            <p:cNvPr id="49" name="Picture 48">
              <a:extLst>
                <a:ext uri="{FF2B5EF4-FFF2-40B4-BE49-F238E27FC236}">
                  <a16:creationId xmlns:a16="http://schemas.microsoft.com/office/drawing/2014/main" xmlns="" id="{81C1B307-04BD-0E40-8A8B-D9353D177862}"/>
                </a:ext>
              </a:extLst>
            </p:cNvPr>
            <p:cNvPicPr>
              <a:picLocks noChangeAspect="1"/>
            </p:cNvPicPr>
            <p:nvPr/>
          </p:nvPicPr>
          <p:blipFill>
            <a:blip r:embed="rId4"/>
            <a:stretch>
              <a:fillRect/>
            </a:stretch>
          </p:blipFill>
          <p:spPr>
            <a:xfrm>
              <a:off x="5402479" y="4888999"/>
              <a:ext cx="2728385" cy="1107171"/>
            </a:xfrm>
            <a:prstGeom prst="rect">
              <a:avLst/>
            </a:prstGeom>
          </p:spPr>
        </p:pic>
        <p:cxnSp>
          <p:nvCxnSpPr>
            <p:cNvPr id="22" name="Straight Arrow Connector 21">
              <a:extLst>
                <a:ext uri="{FF2B5EF4-FFF2-40B4-BE49-F238E27FC236}">
                  <a16:creationId xmlns:a16="http://schemas.microsoft.com/office/drawing/2014/main" xmlns="" id="{78F14FBF-5D64-1D44-A79A-FDCE36D68DA4}"/>
                </a:ext>
              </a:extLst>
            </p:cNvPr>
            <p:cNvCxnSpPr>
              <a:cxnSpLocks/>
            </p:cNvCxnSpPr>
            <p:nvPr/>
          </p:nvCxnSpPr>
          <p:spPr>
            <a:xfrm>
              <a:off x="6779009" y="4244071"/>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xmlns="" id="{D6B00DB4-194D-E44D-83AB-A105A94D944C}"/>
              </a:ext>
            </a:extLst>
          </p:cNvPr>
          <p:cNvGrpSpPr/>
          <p:nvPr/>
        </p:nvGrpSpPr>
        <p:grpSpPr>
          <a:xfrm>
            <a:off x="1005436" y="3150643"/>
            <a:ext cx="2723797" cy="1498980"/>
            <a:chOff x="1005436" y="3150643"/>
            <a:chExt cx="2723797" cy="1498980"/>
          </a:xfrm>
        </p:grpSpPr>
        <p:pic>
          <p:nvPicPr>
            <p:cNvPr id="40" name="Picture 39">
              <a:extLst>
                <a:ext uri="{FF2B5EF4-FFF2-40B4-BE49-F238E27FC236}">
                  <a16:creationId xmlns:a16="http://schemas.microsoft.com/office/drawing/2014/main" xmlns="" id="{27439154-EA9F-B04D-9C7A-8FB1E11E53E5}"/>
                </a:ext>
              </a:extLst>
            </p:cNvPr>
            <p:cNvPicPr>
              <a:picLocks noChangeAspect="1"/>
            </p:cNvPicPr>
            <p:nvPr/>
          </p:nvPicPr>
          <p:blipFill>
            <a:blip r:embed="rId5"/>
            <a:stretch>
              <a:fillRect/>
            </a:stretch>
          </p:blipFill>
          <p:spPr>
            <a:xfrm>
              <a:off x="1005436" y="3541101"/>
              <a:ext cx="2723797" cy="1108522"/>
            </a:xfrm>
            <a:prstGeom prst="rect">
              <a:avLst/>
            </a:prstGeom>
          </p:spPr>
        </p:pic>
        <p:grpSp>
          <p:nvGrpSpPr>
            <p:cNvPr id="15" name="Group 14">
              <a:extLst>
                <a:ext uri="{FF2B5EF4-FFF2-40B4-BE49-F238E27FC236}">
                  <a16:creationId xmlns:a16="http://schemas.microsoft.com/office/drawing/2014/main" xmlns="" id="{71724926-E50B-BE43-963E-72A9D73783A2}"/>
                </a:ext>
              </a:extLst>
            </p:cNvPr>
            <p:cNvGrpSpPr/>
            <p:nvPr/>
          </p:nvGrpSpPr>
          <p:grpSpPr>
            <a:xfrm>
              <a:off x="3128850" y="3150643"/>
              <a:ext cx="517079" cy="714444"/>
              <a:chOff x="3630576" y="6827315"/>
              <a:chExt cx="517079" cy="714444"/>
            </a:xfrm>
          </p:grpSpPr>
          <p:pic>
            <p:nvPicPr>
              <p:cNvPr id="9" name="Picture 8">
                <a:extLst>
                  <a:ext uri="{FF2B5EF4-FFF2-40B4-BE49-F238E27FC236}">
                    <a16:creationId xmlns:a16="http://schemas.microsoft.com/office/drawing/2014/main" xmlns="" id="{D4C35B02-3222-1041-97D5-D5FC346C1717}"/>
                  </a:ext>
                </a:extLst>
              </p:cNvPr>
              <p:cNvPicPr>
                <a:picLocks noChangeAspect="1"/>
              </p:cNvPicPr>
              <p:nvPr/>
            </p:nvPicPr>
            <p:blipFill>
              <a:blip r:embed="rId6"/>
              <a:stretch>
                <a:fillRect/>
              </a:stretch>
            </p:blipFill>
            <p:spPr>
              <a:xfrm>
                <a:off x="3630576" y="6827315"/>
                <a:ext cx="517079" cy="714444"/>
              </a:xfrm>
              <a:prstGeom prst="rect">
                <a:avLst/>
              </a:prstGeom>
            </p:spPr>
          </p:pic>
          <p:sp>
            <p:nvSpPr>
              <p:cNvPr id="13" name="TextBox 12">
                <a:extLst>
                  <a:ext uri="{FF2B5EF4-FFF2-40B4-BE49-F238E27FC236}">
                    <a16:creationId xmlns:a16="http://schemas.microsoft.com/office/drawing/2014/main" xmlns="" id="{A15444F1-DF2F-AE4F-892A-A1563ECC949A}"/>
                  </a:ext>
                </a:extLst>
              </p:cNvPr>
              <p:cNvSpPr txBox="1"/>
              <p:nvPr/>
            </p:nvSpPr>
            <p:spPr>
              <a:xfrm>
                <a:off x="3669116" y="7168113"/>
                <a:ext cx="301686" cy="369332"/>
              </a:xfrm>
              <a:prstGeom prst="rect">
                <a:avLst/>
              </a:prstGeom>
              <a:noFill/>
            </p:spPr>
            <p:txBody>
              <a:bodyPr wrap="none" rtlCol="0">
                <a:spAutoFit/>
              </a:bodyPr>
              <a:lstStyle/>
              <a:p>
                <a:r>
                  <a:rPr lang="en-US" b="1" dirty="0"/>
                  <a:t>7</a:t>
                </a:r>
              </a:p>
            </p:txBody>
          </p:sp>
        </p:grpSp>
        <p:sp>
          <p:nvSpPr>
            <p:cNvPr id="30" name="Frame 29">
              <a:extLst>
                <a:ext uri="{FF2B5EF4-FFF2-40B4-BE49-F238E27FC236}">
                  <a16:creationId xmlns:a16="http://schemas.microsoft.com/office/drawing/2014/main" xmlns="" id="{89B1F10C-C378-CB44-BD44-3C76469DA061}"/>
                </a:ext>
              </a:extLst>
            </p:cNvPr>
            <p:cNvSpPr/>
            <p:nvPr/>
          </p:nvSpPr>
          <p:spPr>
            <a:xfrm>
              <a:off x="2333861" y="3504609"/>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a:extLst>
              <a:ext uri="{FF2B5EF4-FFF2-40B4-BE49-F238E27FC236}">
                <a16:creationId xmlns:a16="http://schemas.microsoft.com/office/drawing/2014/main" xmlns="" id="{A085466D-62BB-8A45-80CE-40B3BF42AD61}"/>
              </a:ext>
            </a:extLst>
          </p:cNvPr>
          <p:cNvGrpSpPr/>
          <p:nvPr/>
        </p:nvGrpSpPr>
        <p:grpSpPr>
          <a:xfrm>
            <a:off x="1004387" y="4239965"/>
            <a:ext cx="2723797" cy="1756205"/>
            <a:chOff x="1004387" y="4239965"/>
            <a:chExt cx="2723797" cy="1756205"/>
          </a:xfrm>
        </p:grpSpPr>
        <p:pic>
          <p:nvPicPr>
            <p:cNvPr id="43" name="Picture 42">
              <a:extLst>
                <a:ext uri="{FF2B5EF4-FFF2-40B4-BE49-F238E27FC236}">
                  <a16:creationId xmlns:a16="http://schemas.microsoft.com/office/drawing/2014/main" xmlns="" id="{F86120DD-D50A-3C4A-BE35-5728E8A195FA}"/>
                </a:ext>
              </a:extLst>
            </p:cNvPr>
            <p:cNvPicPr>
              <a:picLocks noChangeAspect="1"/>
            </p:cNvPicPr>
            <p:nvPr/>
          </p:nvPicPr>
          <p:blipFill>
            <a:blip r:embed="rId7"/>
            <a:stretch>
              <a:fillRect/>
            </a:stretch>
          </p:blipFill>
          <p:spPr>
            <a:xfrm>
              <a:off x="1004387" y="4887648"/>
              <a:ext cx="2723797" cy="1108522"/>
            </a:xfrm>
            <a:prstGeom prst="rect">
              <a:avLst/>
            </a:prstGeom>
          </p:spPr>
        </p:pic>
        <p:cxnSp>
          <p:nvCxnSpPr>
            <p:cNvPr id="21" name="Straight Arrow Connector 20">
              <a:extLst>
                <a:ext uri="{FF2B5EF4-FFF2-40B4-BE49-F238E27FC236}">
                  <a16:creationId xmlns:a16="http://schemas.microsoft.com/office/drawing/2014/main" xmlns="" id="{958B23DD-1E36-BF41-98F0-42D5D2660B8F}"/>
                </a:ext>
              </a:extLst>
            </p:cNvPr>
            <p:cNvCxnSpPr>
              <a:cxnSpLocks/>
            </p:cNvCxnSpPr>
            <p:nvPr/>
          </p:nvCxnSpPr>
          <p:spPr>
            <a:xfrm>
              <a:off x="2374029" y="423996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Frame 30">
              <a:extLst>
                <a:ext uri="{FF2B5EF4-FFF2-40B4-BE49-F238E27FC236}">
                  <a16:creationId xmlns:a16="http://schemas.microsoft.com/office/drawing/2014/main" xmlns="" id="{6C45CB3C-6213-2B45-89EA-C3A9635BB22A}"/>
                </a:ext>
              </a:extLst>
            </p:cNvPr>
            <p:cNvSpPr/>
            <p:nvPr/>
          </p:nvSpPr>
          <p:spPr>
            <a:xfrm>
              <a:off x="1656769" y="4842107"/>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xmlns="" id="{A8CF03BB-6D7C-A944-9A11-2FE242B75203}"/>
              </a:ext>
            </a:extLst>
          </p:cNvPr>
          <p:cNvGrpSpPr/>
          <p:nvPr/>
        </p:nvGrpSpPr>
        <p:grpSpPr>
          <a:xfrm>
            <a:off x="3810483" y="3500838"/>
            <a:ext cx="4320381" cy="1762886"/>
            <a:chOff x="3810483" y="3500838"/>
            <a:chExt cx="4320381" cy="1762886"/>
          </a:xfrm>
        </p:grpSpPr>
        <p:pic>
          <p:nvPicPr>
            <p:cNvPr id="50" name="Picture 49">
              <a:extLst>
                <a:ext uri="{FF2B5EF4-FFF2-40B4-BE49-F238E27FC236}">
                  <a16:creationId xmlns:a16="http://schemas.microsoft.com/office/drawing/2014/main" xmlns="" id="{551BC929-83AD-864E-9224-E291979AC1F6}"/>
                </a:ext>
              </a:extLst>
            </p:cNvPr>
            <p:cNvPicPr>
              <a:picLocks noChangeAspect="1"/>
            </p:cNvPicPr>
            <p:nvPr/>
          </p:nvPicPr>
          <p:blipFill>
            <a:blip r:embed="rId8"/>
            <a:stretch>
              <a:fillRect/>
            </a:stretch>
          </p:blipFill>
          <p:spPr>
            <a:xfrm>
              <a:off x="5400160" y="3541649"/>
              <a:ext cx="2730704" cy="1108111"/>
            </a:xfrm>
            <a:prstGeom prst="rect">
              <a:avLst/>
            </a:prstGeom>
          </p:spPr>
        </p:pic>
        <p:cxnSp>
          <p:nvCxnSpPr>
            <p:cNvPr id="23" name="Straight Arrow Connector 22">
              <a:extLst>
                <a:ext uri="{FF2B5EF4-FFF2-40B4-BE49-F238E27FC236}">
                  <a16:creationId xmlns:a16="http://schemas.microsoft.com/office/drawing/2014/main" xmlns="" id="{ABF23FCF-0EF3-C44A-8B8E-B96A0A4B83B2}"/>
                </a:ext>
              </a:extLst>
            </p:cNvPr>
            <p:cNvCxnSpPr>
              <a:cxnSpLocks/>
            </p:cNvCxnSpPr>
            <p:nvPr/>
          </p:nvCxnSpPr>
          <p:spPr>
            <a:xfrm flipV="1">
              <a:off x="3810483" y="3860773"/>
              <a:ext cx="1524329" cy="1402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Frame 31">
              <a:extLst>
                <a:ext uri="{FF2B5EF4-FFF2-40B4-BE49-F238E27FC236}">
                  <a16:creationId xmlns:a16="http://schemas.microsoft.com/office/drawing/2014/main" xmlns="" id="{330BC1AB-DD8F-6C4C-BA92-C2AEA747B063}"/>
                </a:ext>
              </a:extLst>
            </p:cNvPr>
            <p:cNvSpPr/>
            <p:nvPr/>
          </p:nvSpPr>
          <p:spPr>
            <a:xfrm>
              <a:off x="5371101" y="3500838"/>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xmlns="" val="995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dissolv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dissolv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animEffect transition="in" filter="dissolve">
                                      <p:cBhvr>
                                        <p:cTn id="4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rmAutofit/>
          </a:bodyPr>
          <a:lstStyle/>
          <a:p>
            <a:r>
              <a:rPr lang="en-US" dirty="0" err="1">
                <a:latin typeface="Courier" pitchFamily="2" charset="0"/>
              </a:rPr>
              <a:t>MyPriorityQueue</a:t>
            </a:r>
            <a:r>
              <a:rPr lang="en-US" dirty="0"/>
              <a:t> usage example</a:t>
            </a:r>
          </a:p>
        </p:txBody>
      </p:sp>
      <p:sp>
        <p:nvSpPr>
          <p:cNvPr id="8" name="Content Placeholder 4"/>
          <p:cNvSpPr txBox="1">
            <a:spLocks/>
          </p:cNvSpPr>
          <p:nvPr/>
        </p:nvSpPr>
        <p:spPr>
          <a:xfrm>
            <a:off x="125146" y="942802"/>
            <a:ext cx="8893708" cy="16222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282575"/>
            <a:r>
              <a:rPr lang="en-US" sz="2400" dirty="0"/>
              <a:t>Let’s create and interact with a pet clinic’s priority queue:</a:t>
            </a:r>
          </a:p>
        </p:txBody>
      </p:sp>
      <p:sp>
        <p:nvSpPr>
          <p:cNvPr id="9" name="Content Placeholder 4">
            <a:extLst>
              <a:ext uri="{FF2B5EF4-FFF2-40B4-BE49-F238E27FC236}">
                <a16:creationId xmlns:a16="http://schemas.microsoft.com/office/drawing/2014/main" xmlns="" id="{A6A36235-A9C2-4B4D-B367-766490E8CB97}"/>
              </a:ext>
            </a:extLst>
          </p:cNvPr>
          <p:cNvSpPr txBox="1">
            <a:spLocks/>
          </p:cNvSpPr>
          <p:nvPr/>
        </p:nvSpPr>
        <p:spPr>
          <a:xfrm>
            <a:off x="514483" y="3610686"/>
            <a:ext cx="5947608" cy="2608837"/>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err="1">
                <a:solidFill>
                  <a:srgbClr val="00B050"/>
                </a:solidFill>
                <a:latin typeface="Courier Regular" pitchFamily="2" charset="0"/>
                <a:ea typeface="Courier New" charset="0"/>
                <a:cs typeface="Courier New" charset="0"/>
              </a:rPr>
              <a:t>MyPriorityQueue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 </a:t>
            </a:r>
            <a:r>
              <a:rPr lang="en-US" sz="1400" dirty="0" err="1">
                <a:latin typeface="Courier Regular" pitchFamily="2" charset="0"/>
                <a:ea typeface="Courier New" charset="0"/>
                <a:cs typeface="Courier New" charset="0"/>
              </a:rPr>
              <a:t>petPqueue</a:t>
            </a:r>
            <a:r>
              <a:rPr lang="en-US" sz="1400" dirty="0">
                <a:latin typeface="Courier Regular" pitchFamily="2" charset="0"/>
                <a:ea typeface="Courier New" charset="0"/>
                <a:cs typeface="Courier New" charset="0"/>
              </a:rPr>
              <a:t> = </a:t>
            </a:r>
          </a:p>
          <a:p>
            <a:pPr marL="0" indent="0">
              <a:buNone/>
            </a:pPr>
            <a:r>
              <a:rPr lang="en-US" sz="1400" dirty="0">
                <a:solidFill>
                  <a:srgbClr val="0000FF"/>
                </a:solidFill>
                <a:latin typeface="Courier Regular" pitchFamily="2" charset="0"/>
                <a:ea typeface="Courier New" charset="0"/>
                <a:cs typeface="Courier New" charset="0"/>
              </a:rPr>
              <a:t>                     new</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MyArrayPriorityQueue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a:t>
            </a:r>
          </a:p>
          <a:p>
            <a:pPr marL="0" indent="0">
              <a:buNone/>
            </a:pP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petPqueue.add</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en-US" sz="1400" dirty="0">
                <a:latin typeface="Courier Regular" pitchFamily="2" charset="0"/>
                <a:ea typeface="Courier New" charset="0"/>
                <a:cs typeface="Courier New" charset="0"/>
              </a:rPr>
              <a:t>", 5));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petPqueue.add</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en-US" sz="1400" dirty="0">
                <a:latin typeface="Courier Regular" pitchFamily="2" charset="0"/>
                <a:ea typeface="Courier New" charset="0"/>
                <a:cs typeface="Courier New" charset="0"/>
              </a:rPr>
              <a:t>", 10));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rgbClr val="00B050"/>
              </a:solidFill>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2</a:t>
            </a:r>
            <a:endParaRPr lang="en-US" sz="1400" dirty="0">
              <a:solidFill>
                <a:srgbClr val="00B050"/>
              </a:solidFill>
              <a:latin typeface="Courier Regular" pitchFamily="2" charset="0"/>
              <a:ea typeface="Courier New" charset="0"/>
              <a:cs typeface="Courier New" charset="0"/>
            </a:endParaRPr>
          </a:p>
          <a:p>
            <a:pPr marL="0" indent="0">
              <a:buNone/>
            </a:pPr>
            <a:endParaRPr lang="en-US" sz="1400" dirty="0">
              <a:solidFill>
                <a:srgbClr val="00B050"/>
              </a:solidFill>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p1 = </a:t>
            </a:r>
            <a:r>
              <a:rPr lang="en-US" sz="1400" dirty="0" err="1">
                <a:latin typeface="Courier Regular" pitchFamily="2" charset="0"/>
                <a:ea typeface="Courier New" charset="0"/>
                <a:cs typeface="Courier New" charset="0"/>
              </a:rPr>
              <a:t>petPqueue.remove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p1 refers to pet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p2 = </a:t>
            </a:r>
            <a:r>
              <a:rPr lang="en-US" sz="1400" dirty="0" err="1">
                <a:latin typeface="Courier Regular" pitchFamily="2" charset="0"/>
                <a:ea typeface="Courier New" charset="0"/>
                <a:cs typeface="Courier New" charset="0"/>
              </a:rPr>
              <a:t>petPqueue.peek</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p2 refers to pet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1</a:t>
            </a:r>
            <a:endParaRPr lang="en-US" sz="1400" dirty="0">
              <a:solidFill>
                <a:srgbClr val="00B050"/>
              </a:solidFill>
              <a:latin typeface="Courier Regular" pitchFamily="2" charset="0"/>
              <a:ea typeface="Courier New" charset="0"/>
              <a:cs typeface="Courier New" charset="0"/>
            </a:endParaRPr>
          </a:p>
        </p:txBody>
      </p:sp>
      <p:sp>
        <p:nvSpPr>
          <p:cNvPr id="10" name="Content Placeholder 4">
            <a:extLst>
              <a:ext uri="{FF2B5EF4-FFF2-40B4-BE49-F238E27FC236}">
                <a16:creationId xmlns:a16="http://schemas.microsoft.com/office/drawing/2014/main" xmlns="" id="{DD22B345-C9E1-4D4E-BBED-FA20040DA028}"/>
              </a:ext>
            </a:extLst>
          </p:cNvPr>
          <p:cNvSpPr txBox="1">
            <a:spLocks/>
          </p:cNvSpPr>
          <p:nvPr/>
        </p:nvSpPr>
        <p:spPr>
          <a:xfrm>
            <a:off x="514483" y="1668236"/>
            <a:ext cx="5947608" cy="1836089"/>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class</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 </a:t>
            </a:r>
            <a:r>
              <a:rPr lang="en-US" sz="1400" dirty="0">
                <a:solidFill>
                  <a:srgbClr val="0000FF"/>
                </a:solidFill>
                <a:latin typeface="Courier Regular" pitchFamily="2" charset="0"/>
                <a:ea typeface="Courier New" charset="0"/>
                <a:cs typeface="Courier New" charset="0"/>
              </a:rPr>
              <a:t>implements</a:t>
            </a:r>
            <a:r>
              <a:rPr lang="en-US" sz="1400" dirty="0">
                <a:solidFill>
                  <a:srgbClr val="00B050"/>
                </a:solidFill>
                <a:latin typeface="Courier Regular" pitchFamily="2" charset="0"/>
                <a:ea typeface="Courier New" charset="0"/>
                <a:cs typeface="Courier New" charset="0"/>
              </a:rPr>
              <a:t> Comparable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a:t>
            </a:r>
          </a:p>
          <a:p>
            <a:pPr marL="0" indent="0">
              <a:buNone/>
            </a:pP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name;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injury;</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n,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name = n; injury =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compareTo</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opet</a:t>
            </a:r>
            <a:r>
              <a:rPr lang="en-US" sz="1400" dirty="0">
                <a:latin typeface="Courier Regular" pitchFamily="2" charset="0"/>
                <a:ea typeface="Courier New" charset="0"/>
                <a:cs typeface="Courier New" charset="0"/>
              </a:rPr>
              <a:t>){</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return</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opet.injury</a:t>
            </a:r>
            <a:r>
              <a:rPr lang="en-US" sz="1400" dirty="0">
                <a:latin typeface="Courier Regular" pitchFamily="2" charset="0"/>
                <a:ea typeface="Courier New" charset="0"/>
                <a:cs typeface="Courier New" charset="0"/>
              </a:rPr>
              <a:t> - injury; </a:t>
            </a:r>
            <a:r>
              <a:rPr lang="en-US" sz="1400" dirty="0">
                <a:solidFill>
                  <a:schemeClr val="tx1">
                    <a:lumMod val="65000"/>
                    <a:lumOff val="35000"/>
                  </a:schemeClr>
                </a:solidFill>
                <a:latin typeface="Courier Regular" pitchFamily="2" charset="0"/>
                <a:ea typeface="Courier New" charset="0"/>
                <a:cs typeface="Courier New" charset="0"/>
              </a:rPr>
              <a:t>// big injury smaller</a:t>
            </a:r>
          </a:p>
          <a:p>
            <a:pPr marL="0" indent="0">
              <a:buNone/>
            </a:pPr>
            <a:r>
              <a:rPr lang="en-US" sz="1400" dirty="0">
                <a:latin typeface="Courier Regular" pitchFamily="2" charset="0"/>
                <a:ea typeface="Courier New" charset="0"/>
                <a:cs typeface="Courier New" charset="0"/>
              </a:rPr>
              <a:t>  }</a:t>
            </a:r>
          </a:p>
          <a:p>
            <a:pPr marL="0" indent="0">
              <a:buNone/>
            </a:pPr>
            <a:r>
              <a:rPr lang="en-US" sz="1400" dirty="0">
                <a:latin typeface="Courier Regular" pitchFamily="2" charset="0"/>
                <a:ea typeface="Courier New" charset="0"/>
                <a:cs typeface="Courier New" charset="0"/>
              </a:rPr>
              <a:t>}</a:t>
            </a:r>
          </a:p>
        </p:txBody>
      </p:sp>
      <p:pic>
        <p:nvPicPr>
          <p:cNvPr id="7" name="Picture 6">
            <a:extLst>
              <a:ext uri="{FF2B5EF4-FFF2-40B4-BE49-F238E27FC236}">
                <a16:creationId xmlns:a16="http://schemas.microsoft.com/office/drawing/2014/main" xmlns="" id="{58C20AEB-8632-844A-B01A-DA66915F96B2}"/>
              </a:ext>
            </a:extLst>
          </p:cNvPr>
          <p:cNvPicPr>
            <a:picLocks noChangeAspect="1"/>
          </p:cNvPicPr>
          <p:nvPr/>
        </p:nvPicPr>
        <p:blipFill>
          <a:blip r:embed="rId3"/>
          <a:stretch>
            <a:fillRect/>
          </a:stretch>
        </p:blipFill>
        <p:spPr>
          <a:xfrm>
            <a:off x="6848806" y="1792039"/>
            <a:ext cx="2016069" cy="4207048"/>
          </a:xfrm>
          <a:prstGeom prst="rect">
            <a:avLst/>
          </a:prstGeom>
        </p:spPr>
      </p:pic>
    </p:spTree>
    <p:extLst>
      <p:ext uri="{BB962C8B-B14F-4D97-AF65-F5344CB8AC3E}">
        <p14:creationId xmlns:p14="http://schemas.microsoft.com/office/powerpoint/2010/main" xmlns="" val="31963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dissolve">
                                      <p:cBhvr>
                                        <p:cTn id="7" dur="500"/>
                                        <p:tgtEl>
                                          <p:spTgt spid="9">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dissolve">
                                      <p:cBhvr>
                                        <p:cTn id="10" dur="500"/>
                                        <p:tgtEl>
                                          <p:spTgt spid="9">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dissolve">
                                      <p:cBhvr>
                                        <p:cTn id="13" dur="500"/>
                                        <p:tgtEl>
                                          <p:spTgt spid="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7" end="7"/>
                                            </p:txEl>
                                          </p:spTgt>
                                        </p:tgtEl>
                                        <p:attrNameLst>
                                          <p:attrName>style.visibility</p:attrName>
                                        </p:attrNameLst>
                                      </p:cBhvr>
                                      <p:to>
                                        <p:strVal val="visible"/>
                                      </p:to>
                                    </p:set>
                                    <p:animEffect transition="in" filter="dissolve">
                                      <p:cBhvr>
                                        <p:cTn id="18" dur="500"/>
                                        <p:tgtEl>
                                          <p:spTgt spid="9">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dissolve">
                                      <p:cBhvr>
                                        <p:cTn id="21" dur="500"/>
                                        <p:tgtEl>
                                          <p:spTgt spid="9">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9" end="9"/>
                                            </p:txEl>
                                          </p:spTgt>
                                        </p:tgtEl>
                                        <p:attrNameLst>
                                          <p:attrName>style.visibility</p:attrName>
                                        </p:attrNameLst>
                                      </p:cBhvr>
                                      <p:to>
                                        <p:strVal val="visible"/>
                                      </p:to>
                                    </p:set>
                                    <p:animEffect transition="in" filter="dissolve">
                                      <p:cBhvr>
                                        <p:cTn id="2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Autofit/>
          </a:bodyPr>
          <a:lstStyle/>
          <a:p>
            <a:r>
              <a:rPr lang="en-US" dirty="0">
                <a:solidFill>
                  <a:schemeClr val="bg1"/>
                </a:solidFill>
              </a:rPr>
              <a:t>Our collections framework so far</a:t>
            </a:r>
            <a:endParaRPr lang="en-US"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4794AF97-5049-1043-A312-D7D667EA2C07}"/>
              </a:ext>
            </a:extLst>
          </p:cNvPr>
          <p:cNvPicPr>
            <a:picLocks noChangeAspect="1"/>
          </p:cNvPicPr>
          <p:nvPr/>
        </p:nvPicPr>
        <p:blipFill>
          <a:blip r:embed="rId3"/>
          <a:stretch>
            <a:fillRect/>
          </a:stretch>
        </p:blipFill>
        <p:spPr>
          <a:xfrm>
            <a:off x="377532" y="1028675"/>
            <a:ext cx="8208820" cy="5392873"/>
          </a:xfrm>
          <a:prstGeom prst="rect">
            <a:avLst/>
          </a:prstGeom>
        </p:spPr>
      </p:pic>
    </p:spTree>
    <p:extLst>
      <p:ext uri="{BB962C8B-B14F-4D97-AF65-F5344CB8AC3E}">
        <p14:creationId xmlns:p14="http://schemas.microsoft.com/office/powerpoint/2010/main" xmlns="" val="102313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Java standard library’s </a:t>
            </a:r>
            <a:br>
              <a:rPr lang="en-US" dirty="0"/>
            </a:br>
            <a:r>
              <a:rPr lang="en-US" dirty="0"/>
              <a:t>Priority Queue</a:t>
            </a:r>
            <a:endParaRPr lang="en-US" sz="2400" dirty="0"/>
          </a:p>
        </p:txBody>
      </p:sp>
    </p:spTree>
    <p:extLst>
      <p:ext uri="{BB962C8B-B14F-4D97-AF65-F5344CB8AC3E}">
        <p14:creationId xmlns:p14="http://schemas.microsoft.com/office/powerpoint/2010/main" xmlns="" val="12362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rmAutofit/>
          </a:bodyPr>
          <a:lstStyle/>
          <a:p>
            <a:r>
              <a:rPr lang="en-US" dirty="0"/>
              <a:t>Java’s priority queue implementation</a:t>
            </a:r>
            <a:endParaRPr lang="en-US" dirty="0">
              <a:latin typeface="Courier" pitchFamily="2" charset="0"/>
            </a:endParaRPr>
          </a:p>
        </p:txBody>
      </p:sp>
      <p:sp>
        <p:nvSpPr>
          <p:cNvPr id="8" name="Content Placeholder 4"/>
          <p:cNvSpPr txBox="1">
            <a:spLocks/>
          </p:cNvSpPr>
          <p:nvPr/>
        </p:nvSpPr>
        <p:spPr>
          <a:xfrm>
            <a:off x="125146" y="987109"/>
            <a:ext cx="8893708" cy="20816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2400" dirty="0"/>
              <a:t>Java features an efficient </a:t>
            </a:r>
            <a:r>
              <a:rPr lang="en-US" sz="2400" b="1" dirty="0"/>
              <a:t>Priority queue</a:t>
            </a:r>
            <a:r>
              <a:rPr lang="en-US" sz="2400" dirty="0"/>
              <a:t> implementation </a:t>
            </a:r>
          </a:p>
          <a:p>
            <a:pPr marL="515938" lvl="1" indent="-282575"/>
            <a:r>
              <a:rPr lang="en-US" sz="2000" dirty="0" err="1">
                <a:solidFill>
                  <a:srgbClr val="00B050"/>
                </a:solidFill>
                <a:latin typeface="Courier" pitchFamily="2" charset="0"/>
              </a:rPr>
              <a:t>java.util.PriorityQueue</a:t>
            </a:r>
            <a:r>
              <a:rPr lang="en-US" sz="2000" dirty="0"/>
              <a:t> class implements </a:t>
            </a:r>
            <a:r>
              <a:rPr lang="en-US" sz="2000" dirty="0" err="1">
                <a:solidFill>
                  <a:srgbClr val="00B050"/>
                </a:solidFill>
                <a:latin typeface="Courier" pitchFamily="2" charset="0"/>
              </a:rPr>
              <a:t>java.util.Queue</a:t>
            </a:r>
            <a:endParaRPr lang="en-US" sz="2000" dirty="0">
              <a:solidFill>
                <a:srgbClr val="00B050"/>
              </a:solidFill>
              <a:latin typeface="Calibri" panose="020F0502020204030204" pitchFamily="34" charset="0"/>
              <a:cs typeface="Calibri" panose="020F0502020204030204" pitchFamily="34" charset="0"/>
            </a:endParaRPr>
          </a:p>
          <a:p>
            <a:pPr marL="230188" indent="-222250"/>
            <a:r>
              <a:rPr lang="en-US" sz="2400" dirty="0">
                <a:latin typeface="Calibri" panose="020F0502020204030204" pitchFamily="34" charset="0"/>
                <a:cs typeface="Calibri" panose="020F0502020204030204" pitchFamily="34" charset="0"/>
              </a:rPr>
              <a:t>Same semantics as ours: </a:t>
            </a:r>
            <a:r>
              <a:rPr lang="en-US" sz="2400" dirty="0">
                <a:solidFill>
                  <a:srgbClr val="00B050"/>
                </a:solidFill>
                <a:latin typeface="Courier" pitchFamily="2" charset="0"/>
              </a:rPr>
              <a:t>Comparable</a:t>
            </a:r>
            <a:r>
              <a:rPr lang="en-US" sz="2400" dirty="0"/>
              <a:t>-based min-priority queue</a:t>
            </a:r>
          </a:p>
          <a:p>
            <a:pPr marL="233363" indent="-233363"/>
            <a:r>
              <a:rPr lang="en-US" sz="2400" dirty="0"/>
              <a:t>Similar interface, except for method names:</a:t>
            </a:r>
          </a:p>
          <a:p>
            <a:pPr marL="517525" lvl="1" indent="-284163"/>
            <a:r>
              <a:rPr lang="en-US" sz="2000" dirty="0"/>
              <a:t>Addition </a:t>
            </a:r>
            <a:r>
              <a:rPr lang="en-US" sz="2000" dirty="0">
                <a:sym typeface="Wingdings" pitchFamily="2" charset="2"/>
              </a:rPr>
              <a:t>via </a:t>
            </a:r>
            <a:r>
              <a:rPr lang="en-US" sz="2000" dirty="0">
                <a:latin typeface="Courier" pitchFamily="2" charset="0"/>
              </a:rPr>
              <a:t>offer()</a:t>
            </a:r>
            <a:r>
              <a:rPr lang="en-US" sz="2000" dirty="0"/>
              <a:t>, removal via </a:t>
            </a:r>
            <a:r>
              <a:rPr lang="en-US" sz="2000" dirty="0">
                <a:latin typeface="Courier" pitchFamily="2" charset="0"/>
              </a:rPr>
              <a:t>poll()</a:t>
            </a:r>
            <a:endParaRPr lang="en-US" sz="2200" dirty="0"/>
          </a:p>
        </p:txBody>
      </p:sp>
      <p:sp>
        <p:nvSpPr>
          <p:cNvPr id="7" name="TextBox 6">
            <a:extLst>
              <a:ext uri="{FF2B5EF4-FFF2-40B4-BE49-F238E27FC236}">
                <a16:creationId xmlns:a16="http://schemas.microsoft.com/office/drawing/2014/main" xmlns="" id="{45E698B2-EB9A-F742-A575-FABD105602DA}"/>
              </a:ext>
            </a:extLst>
          </p:cNvPr>
          <p:cNvSpPr txBox="1"/>
          <p:nvPr/>
        </p:nvSpPr>
        <p:spPr>
          <a:xfrm>
            <a:off x="335827" y="3236986"/>
            <a:ext cx="6043166" cy="3108543"/>
          </a:xfrm>
          <a:prstGeom prst="rect">
            <a:avLst/>
          </a:prstGeom>
          <a:noFill/>
          <a:ln>
            <a:solidFill>
              <a:schemeClr val="accent1"/>
            </a:solidFill>
          </a:ln>
        </p:spPr>
        <p:txBody>
          <a:bodyPr wrap="square" rtlCol="0">
            <a:spAutoFit/>
          </a:bodyPr>
          <a:lstStyle/>
          <a:p>
            <a:r>
              <a:rPr lang="en-US" sz="1400" dirty="0">
                <a:solidFill>
                  <a:srgbClr val="0000FF"/>
                </a:solidFill>
                <a:latin typeface="Courier" pitchFamily="2" charset="0"/>
              </a:rPr>
              <a:t>import</a:t>
            </a:r>
            <a:r>
              <a:rPr lang="en-US" sz="1400" dirty="0">
                <a:solidFill>
                  <a:srgbClr val="00B050"/>
                </a:solidFill>
                <a:latin typeface="Courier" pitchFamily="2" charset="0"/>
              </a:rPr>
              <a:t> </a:t>
            </a:r>
            <a:r>
              <a:rPr lang="en-US" sz="1400" dirty="0" err="1">
                <a:solidFill>
                  <a:srgbClr val="00B050"/>
                </a:solidFill>
                <a:latin typeface="Courier" pitchFamily="2" charset="0"/>
              </a:rPr>
              <a:t>java.util.Queue</a:t>
            </a:r>
            <a:r>
              <a:rPr lang="en-US" sz="1400" dirty="0">
                <a:latin typeface="Courier" pitchFamily="2" charset="0"/>
              </a:rPr>
              <a:t>; </a:t>
            </a:r>
            <a:r>
              <a:rPr lang="en-US" sz="1400" dirty="0">
                <a:solidFill>
                  <a:schemeClr val="tx1">
                    <a:lumMod val="65000"/>
                    <a:lumOff val="35000"/>
                  </a:schemeClr>
                </a:solidFill>
                <a:latin typeface="Courier" pitchFamily="2" charset="0"/>
              </a:rPr>
              <a:t>// import </a:t>
            </a:r>
            <a:r>
              <a:rPr lang="en-US" sz="1400" dirty="0" err="1">
                <a:solidFill>
                  <a:schemeClr val="tx1">
                    <a:lumMod val="65000"/>
                    <a:lumOff val="35000"/>
                  </a:schemeClr>
                </a:solidFill>
                <a:latin typeface="Courier" pitchFamily="2" charset="0"/>
              </a:rPr>
              <a:t>java.util</a:t>
            </a:r>
            <a:r>
              <a:rPr lang="en-US" sz="1400" dirty="0">
                <a:solidFill>
                  <a:schemeClr val="tx1">
                    <a:lumMod val="65000"/>
                    <a:lumOff val="35000"/>
                  </a:schemeClr>
                </a:solidFill>
                <a:latin typeface="Courier" pitchFamily="2" charset="0"/>
              </a:rPr>
              <a:t>.* also OK</a:t>
            </a:r>
          </a:p>
          <a:p>
            <a:r>
              <a:rPr lang="en-US" sz="1400" dirty="0">
                <a:solidFill>
                  <a:srgbClr val="0000FF"/>
                </a:solidFill>
                <a:latin typeface="Courier" pitchFamily="2" charset="0"/>
              </a:rPr>
              <a:t>import</a:t>
            </a:r>
            <a:r>
              <a:rPr lang="en-US" sz="1400" dirty="0">
                <a:solidFill>
                  <a:srgbClr val="00B050"/>
                </a:solidFill>
                <a:latin typeface="Courier" pitchFamily="2" charset="0"/>
              </a:rPr>
              <a:t> </a:t>
            </a:r>
            <a:r>
              <a:rPr lang="en-US" sz="1400" dirty="0" err="1">
                <a:solidFill>
                  <a:srgbClr val="00B050"/>
                </a:solidFill>
                <a:latin typeface="Courier" pitchFamily="2" charset="0"/>
              </a:rPr>
              <a:t>java.util.PriorityQueue</a:t>
            </a:r>
            <a:r>
              <a:rPr lang="en-US" sz="1400" dirty="0">
                <a:latin typeface="Courier" pitchFamily="2" charset="0"/>
              </a:rPr>
              <a:t>;</a:t>
            </a:r>
            <a:endParaRPr lang="en-US" sz="1400" dirty="0">
              <a:solidFill>
                <a:schemeClr val="tx1">
                  <a:lumMod val="65000"/>
                  <a:lumOff val="35000"/>
                </a:schemeClr>
              </a:solidFill>
              <a:latin typeface="Courier" pitchFamily="2" charset="0"/>
            </a:endParaRPr>
          </a:p>
          <a:p>
            <a:endParaRPr lang="en-US" sz="1400" dirty="0">
              <a:solidFill>
                <a:srgbClr val="00B050"/>
              </a:solidFill>
              <a:latin typeface="Courier" pitchFamily="2" charset="0"/>
            </a:endParaRPr>
          </a:p>
          <a:p>
            <a:r>
              <a:rPr lang="en-US" sz="1400" dirty="0">
                <a:solidFill>
                  <a:srgbClr val="00B050"/>
                </a:solidFill>
                <a:latin typeface="Courier" pitchFamily="2" charset="0"/>
              </a:rPr>
              <a:t>Queue</a:t>
            </a:r>
            <a:r>
              <a:rPr lang="en-US" sz="1400" dirty="0">
                <a:latin typeface="Courier" pitchFamily="2" charset="0"/>
              </a:rPr>
              <a:t>&lt;</a:t>
            </a:r>
            <a:r>
              <a:rPr lang="en-US" sz="1400" dirty="0">
                <a:solidFill>
                  <a:srgbClr val="00B050"/>
                </a:solidFill>
                <a:latin typeface="Courier" pitchFamily="2" charset="0"/>
              </a:rPr>
              <a:t>Pet</a:t>
            </a:r>
            <a:r>
              <a:rPr lang="en-US" sz="1400" dirty="0">
                <a:latin typeface="Courier" pitchFamily="2" charset="0"/>
              </a:rPr>
              <a:t>&gt; </a:t>
            </a:r>
            <a:r>
              <a:rPr lang="en-US" sz="1400" dirty="0" err="1">
                <a:latin typeface="Courier" pitchFamily="2" charset="0"/>
              </a:rPr>
              <a:t>petPqueue</a:t>
            </a:r>
            <a:r>
              <a:rPr lang="en-US" sz="1400" dirty="0">
                <a:latin typeface="Courier" pitchFamily="2" charset="0"/>
              </a:rPr>
              <a:t> = </a:t>
            </a:r>
            <a:r>
              <a:rPr lang="en-US" sz="1400" dirty="0">
                <a:solidFill>
                  <a:srgbClr val="0000FF"/>
                </a:solidFill>
                <a:latin typeface="Courier" pitchFamily="2" charset="0"/>
              </a:rPr>
              <a:t>new</a:t>
            </a:r>
            <a:r>
              <a:rPr lang="en-US" sz="1400" dirty="0">
                <a:latin typeface="Courier" pitchFamily="2" charset="0"/>
              </a:rPr>
              <a:t> </a:t>
            </a:r>
            <a:r>
              <a:rPr lang="en-US" sz="1400" dirty="0" err="1">
                <a:solidFill>
                  <a:srgbClr val="00B050"/>
                </a:solidFill>
                <a:latin typeface="Courier" pitchFamily="2" charset="0"/>
              </a:rPr>
              <a:t>PriorityQueue</a:t>
            </a:r>
            <a:r>
              <a:rPr lang="en-US" sz="1400" dirty="0">
                <a:latin typeface="Courier" pitchFamily="2" charset="0"/>
              </a:rPr>
              <a:t>&lt;</a:t>
            </a:r>
            <a:r>
              <a:rPr lang="en-US" sz="1400" dirty="0">
                <a:solidFill>
                  <a:srgbClr val="00B050"/>
                </a:solidFill>
                <a:latin typeface="Courier" pitchFamily="2" charset="0"/>
              </a:rPr>
              <a:t>Pet</a:t>
            </a:r>
            <a:r>
              <a:rPr lang="en-US" sz="1400" dirty="0">
                <a:latin typeface="Courier" pitchFamily="2" charset="0"/>
              </a:rPr>
              <a:t>&gt;();</a:t>
            </a:r>
          </a:p>
          <a:p>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petPqueue.offer</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en-US" sz="1400" dirty="0">
                <a:latin typeface="Courier Regular" pitchFamily="2" charset="0"/>
                <a:ea typeface="Courier New" charset="0"/>
                <a:cs typeface="Courier New" charset="0"/>
              </a:rPr>
              <a:t>", 5));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petPqueue.offer</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en-US" sz="1400" dirty="0">
                <a:latin typeface="Courier Regular" pitchFamily="2" charset="0"/>
                <a:ea typeface="Courier New" charset="0"/>
                <a:cs typeface="Courier New" charset="0"/>
              </a:rPr>
              <a:t>", 10));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endParaRPr lang="en-US" sz="1400" dirty="0">
              <a:solidFill>
                <a:srgbClr val="00B050"/>
              </a:solidFill>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2</a:t>
            </a:r>
            <a:endParaRPr lang="en-US" sz="1400" dirty="0">
              <a:solidFill>
                <a:srgbClr val="00B050"/>
              </a:solidFill>
              <a:latin typeface="Courier Regular" pitchFamily="2" charset="0"/>
              <a:ea typeface="Courier New" charset="0"/>
              <a:cs typeface="Courier New" charset="0"/>
            </a:endParaRPr>
          </a:p>
          <a:p>
            <a:endParaRPr lang="en-US" sz="1400" dirty="0">
              <a:solidFill>
                <a:srgbClr val="00B050"/>
              </a:solidFill>
              <a:latin typeface="Courier Regular" pitchFamily="2" charset="0"/>
              <a:ea typeface="Courier New" charset="0"/>
              <a:cs typeface="Courier New" charset="0"/>
            </a:endParaRPr>
          </a:p>
          <a:p>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p1 = </a:t>
            </a:r>
            <a:r>
              <a:rPr lang="en-US" sz="1400" dirty="0" err="1">
                <a:latin typeface="Courier Regular" pitchFamily="2" charset="0"/>
                <a:ea typeface="Courier New" charset="0"/>
                <a:cs typeface="Courier New" charset="0"/>
              </a:rPr>
              <a:t>petPqueue.poll</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p1 refers to pet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p2 = </a:t>
            </a:r>
            <a:r>
              <a:rPr lang="en-US" sz="1400" dirty="0" err="1">
                <a:latin typeface="Courier Regular" pitchFamily="2" charset="0"/>
                <a:ea typeface="Courier New" charset="0"/>
                <a:cs typeface="Courier New" charset="0"/>
              </a:rPr>
              <a:t>petPqueue.peek</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p2 refers to pet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solidFill>
                <a:schemeClr val="tx1">
                  <a:lumMod val="65000"/>
                  <a:lumOff val="35000"/>
                </a:schemeClr>
              </a:solidFill>
              <a:latin typeface="Courier Regular" pitchFamily="2" charset="0"/>
              <a:ea typeface="Courier New" charset="0"/>
              <a:cs typeface="Courier New" charset="0"/>
            </a:endParaRPr>
          </a:p>
          <a:p>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1</a:t>
            </a:r>
            <a:endParaRPr lang="en-US" sz="1400" dirty="0">
              <a:solidFill>
                <a:srgbClr val="00B050"/>
              </a:solidFill>
              <a:latin typeface="Courier Regular" pitchFamily="2" charset="0"/>
              <a:ea typeface="Courier New" charset="0"/>
              <a:cs typeface="Courier New" charset="0"/>
            </a:endParaRPr>
          </a:p>
        </p:txBody>
      </p:sp>
      <p:pic>
        <p:nvPicPr>
          <p:cNvPr id="5" name="Picture 4">
            <a:extLst>
              <a:ext uri="{FF2B5EF4-FFF2-40B4-BE49-F238E27FC236}">
                <a16:creationId xmlns:a16="http://schemas.microsoft.com/office/drawing/2014/main" xmlns="" id="{3B43E1B5-274B-904D-B3CC-DDC3BA678A19}"/>
              </a:ext>
            </a:extLst>
          </p:cNvPr>
          <p:cNvPicPr>
            <a:picLocks noChangeAspect="1"/>
          </p:cNvPicPr>
          <p:nvPr/>
        </p:nvPicPr>
        <p:blipFill>
          <a:blip r:embed="rId3"/>
          <a:stretch>
            <a:fillRect/>
          </a:stretch>
        </p:blipFill>
        <p:spPr>
          <a:xfrm>
            <a:off x="6682425" y="3651432"/>
            <a:ext cx="2041193" cy="2279650"/>
          </a:xfrm>
          <a:prstGeom prst="rect">
            <a:avLst/>
          </a:prstGeom>
        </p:spPr>
      </p:pic>
    </p:spTree>
    <p:extLst>
      <p:ext uri="{BB962C8B-B14F-4D97-AF65-F5344CB8AC3E}">
        <p14:creationId xmlns:p14="http://schemas.microsoft.com/office/powerpoint/2010/main" xmlns="" val="1168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5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Exercise</a:t>
            </a:r>
            <a:endParaRPr lang="en-US" sz="2400" dirty="0"/>
          </a:p>
        </p:txBody>
      </p:sp>
    </p:spTree>
    <p:extLst>
      <p:ext uri="{BB962C8B-B14F-4D97-AF65-F5344CB8AC3E}">
        <p14:creationId xmlns:p14="http://schemas.microsoft.com/office/powerpoint/2010/main" xmlns="" val="378177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Autofit/>
          </a:bodyPr>
          <a:lstStyle/>
          <a:p>
            <a:r>
              <a:rPr lang="en-US" sz="4000" dirty="0">
                <a:solidFill>
                  <a:schemeClr val="bg1"/>
                </a:solidFill>
              </a:rPr>
              <a:t>Exercise: priority queue </a:t>
            </a:r>
            <a:r>
              <a:rPr lang="en-US" sz="4000" dirty="0">
                <a:solidFill>
                  <a:schemeClr val="bg1"/>
                </a:solidFill>
                <a:latin typeface="Calibri" panose="020F0502020204030204" pitchFamily="34" charset="0"/>
                <a:cs typeface="Calibri" panose="020F0502020204030204" pitchFamily="34" charset="0"/>
              </a:rPr>
              <a:t>implementation</a:t>
            </a:r>
          </a:p>
        </p:txBody>
      </p:sp>
      <p:sp>
        <p:nvSpPr>
          <p:cNvPr id="13" name="Content Placeholder 4">
            <a:extLst>
              <a:ext uri="{FF2B5EF4-FFF2-40B4-BE49-F238E27FC236}">
                <a16:creationId xmlns:a16="http://schemas.microsoft.com/office/drawing/2014/main" xmlns="" id="{ED942D0F-1788-5046-BDE8-CA49DBE632F9}"/>
              </a:ext>
            </a:extLst>
          </p:cNvPr>
          <p:cNvSpPr txBox="1">
            <a:spLocks/>
          </p:cNvSpPr>
          <p:nvPr/>
        </p:nvSpPr>
        <p:spPr>
          <a:xfrm>
            <a:off x="162967" y="1094284"/>
            <a:ext cx="8809793" cy="11637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27013"/>
            <a:r>
              <a:rPr lang="en-US" sz="2400" dirty="0">
                <a:latin typeface="Calibri" panose="020F0502020204030204" pitchFamily="34" charset="0"/>
                <a:cs typeface="Calibri" panose="020F0502020204030204" pitchFamily="34" charset="0"/>
              </a:rPr>
              <a:t>Code an implementation of the </a:t>
            </a:r>
            <a:r>
              <a:rPr lang="en-US" sz="2400" b="1" dirty="0">
                <a:latin typeface="Calibri" panose="020F0502020204030204" pitchFamily="34" charset="0"/>
                <a:cs typeface="Calibri" panose="020F0502020204030204" pitchFamily="34" charset="0"/>
              </a:rPr>
              <a:t>Priority Queue</a:t>
            </a:r>
            <a:r>
              <a:rPr lang="en-US" sz="2400" dirty="0">
                <a:latin typeface="Calibri" panose="020F0502020204030204" pitchFamily="34" charset="0"/>
                <a:cs typeface="Calibri" panose="020F0502020204030204" pitchFamily="34" charset="0"/>
              </a:rPr>
              <a:t> operations</a:t>
            </a:r>
          </a:p>
          <a:p>
            <a:pPr marL="517525" lvl="1" indent="-284163"/>
            <a:r>
              <a:rPr lang="en-US" sz="2000" dirty="0">
                <a:latin typeface="Calibri" panose="020F0502020204030204" pitchFamily="34" charset="0"/>
                <a:cs typeface="Calibri" panose="020F0502020204030204" pitchFamily="34" charset="0"/>
              </a:rPr>
              <a:t>Using the array-based strategy we discussed</a:t>
            </a:r>
          </a:p>
        </p:txBody>
      </p:sp>
      <p:pic>
        <p:nvPicPr>
          <p:cNvPr id="7" name="Picture 6">
            <a:extLst>
              <a:ext uri="{FF2B5EF4-FFF2-40B4-BE49-F238E27FC236}">
                <a16:creationId xmlns:a16="http://schemas.microsoft.com/office/drawing/2014/main" xmlns="" id="{23CB7204-7305-494C-9E84-B96CCD64A558}"/>
              </a:ext>
            </a:extLst>
          </p:cNvPr>
          <p:cNvPicPr>
            <a:picLocks noChangeAspect="1"/>
          </p:cNvPicPr>
          <p:nvPr/>
        </p:nvPicPr>
        <p:blipFill>
          <a:blip r:embed="rId3"/>
          <a:stretch>
            <a:fillRect/>
          </a:stretch>
        </p:blipFill>
        <p:spPr>
          <a:xfrm>
            <a:off x="3264477" y="2258065"/>
            <a:ext cx="2781300" cy="3733800"/>
          </a:xfrm>
          <a:prstGeom prst="rect">
            <a:avLst/>
          </a:prstGeom>
        </p:spPr>
      </p:pic>
    </p:spTree>
    <p:extLst>
      <p:ext uri="{BB962C8B-B14F-4D97-AF65-F5344CB8AC3E}">
        <p14:creationId xmlns:p14="http://schemas.microsoft.com/office/powerpoint/2010/main" xmlns="" val="80413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Sorting – insertion sort</a:t>
            </a:r>
            <a:endParaRPr lang="en-US" sz="2400" dirty="0"/>
          </a:p>
        </p:txBody>
      </p:sp>
    </p:spTree>
    <p:extLst>
      <p:ext uri="{BB962C8B-B14F-4D97-AF65-F5344CB8AC3E}">
        <p14:creationId xmlns:p14="http://schemas.microsoft.com/office/powerpoint/2010/main" xmlns="" val="107572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Insertion sort</a:t>
            </a:r>
          </a:p>
        </p:txBody>
      </p:sp>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56383"/>
                <a:ext cx="8893904" cy="288330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Sorting is a very common operation</a:t>
                </a:r>
              </a:p>
              <a:p>
                <a:pPr marL="515938" lvl="1" indent="-280988"/>
                <a:r>
                  <a:rPr lang="en-US" sz="2000" dirty="0">
                    <a:latin typeface="Calibri" panose="020F0502020204030204" pitchFamily="34" charset="0"/>
                    <a:ea typeface="Courier New" charset="0"/>
                    <a:cs typeface="Calibri" panose="020F0502020204030204" pitchFamily="34" charset="0"/>
                  </a:rPr>
                  <a:t>E.g. sorting hotels by price, monomials by exponent for polynomial print</a:t>
                </a:r>
              </a:p>
              <a:p>
                <a:pPr marL="231775" indent="-231775"/>
                <a:r>
                  <a:rPr lang="en-US" sz="2400" dirty="0">
                    <a:latin typeface="Calibri" panose="020F0502020204030204" pitchFamily="34" charset="0"/>
                    <a:ea typeface="Courier New" charset="0"/>
                    <a:cs typeface="Calibri" panose="020F0502020204030204" pitchFamily="34" charset="0"/>
                  </a:rPr>
                  <a:t>Formulation for non-decreasing order collection sort:</a:t>
                </a:r>
              </a:p>
              <a:p>
                <a:pPr marL="515938" lvl="1" indent="-280988"/>
                <a:r>
                  <a:rPr lang="en-US" sz="2000" dirty="0">
                    <a:latin typeface="Calibri" panose="020F0502020204030204" pitchFamily="34" charset="0"/>
                    <a:ea typeface="Courier New" charset="0"/>
                    <a:cs typeface="Calibri" panose="020F0502020204030204" pitchFamily="34" charset="0"/>
                  </a:rPr>
                  <a:t>Rearrange items </a:t>
                </a:r>
                <a:r>
                  <a:rPr lang="en-US" sz="2000" dirty="0" err="1">
                    <a:latin typeface="Calibri" panose="020F0502020204030204" pitchFamily="34" charset="0"/>
                    <a:ea typeface="Courier New" charset="0"/>
                    <a:cs typeface="Calibri" panose="020F0502020204030204" pitchFamily="34" charset="0"/>
                  </a:rPr>
                  <a:t>s.t.</a:t>
                </a:r>
                <a:r>
                  <a:rPr lang="en-US" sz="2000" dirty="0">
                    <a:latin typeface="Calibri" panose="020F0502020204030204" pitchFamily="34" charset="0"/>
                    <a:ea typeface="Courier New" charset="0"/>
                    <a:cs typeface="Calibri" panose="020F0502020204030204" pitchFamily="34" charset="0"/>
                  </a:rPr>
                  <a:t/>
                </a:r>
                <a14:m>
                  <m:oMath xmlns:m="http://schemas.openxmlformats.org/officeDocument/2006/math">
                    <m:r>
                      <a:rPr lang="en-US" sz="2000" i="1"/>
                      <m:t>∀</m:t>
                    </m:r>
                    <m:r>
                      <a:rPr lang="en-US" sz="2000" i="1"/>
                      <m:t>𝑖</m:t>
                    </m:r>
                  </m:oMath>
                </a14:m>
                <a:r>
                  <a:rPr lang="en-US" sz="2000" dirty="0">
                    <a:effectLst/>
                  </a:rPr>
                  <a:t>, the </a:t>
                </a:r>
                <a14:m>
                  <m:oMath xmlns:m="http://schemas.openxmlformats.org/officeDocument/2006/math">
                    <m:r>
                      <a:rPr lang="en-US" sz="2000" i="1"/>
                      <m:t>𝑖</m:t>
                    </m:r>
                  </m:oMath>
                </a14:m>
                <a:r>
                  <a:rPr lang="en-US" sz="2000" baseline="30000" dirty="0" err="1">
                    <a:effectLst/>
                  </a:rPr>
                  <a:t>th</a:t>
                </a:r>
                <a:r>
                  <a:rPr lang="en-US" sz="2000" dirty="0">
                    <a:effectLst/>
                  </a:rPr>
                  <a:t/>
                </a:r>
                <a:r>
                  <a:rPr lang="en-US" sz="2000" dirty="0">
                    <a:latin typeface="Calibri" panose="020F0502020204030204" pitchFamily="34" charset="0"/>
                    <a:ea typeface="Courier New" charset="0"/>
                    <a:cs typeface="Calibri" panose="020F0502020204030204" pitchFamily="34" charset="0"/>
                  </a:rPr>
                  <a:t>item is no-larger than any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oMath>
                </a14:m>
                <a:r>
                  <a:rPr lang="en-US" sz="2000" baseline="30000" dirty="0" err="1">
                    <a:latin typeface="Calibri" panose="020F0502020204030204" pitchFamily="34" charset="0"/>
                    <a:ea typeface="Courier New" charset="0"/>
                    <a:cs typeface="Calibri" panose="020F0502020204030204" pitchFamily="34" charset="0"/>
                  </a:rPr>
                  <a:t>th</a:t>
                </a:r>
                <a:r>
                  <a:rPr lang="en-US" sz="2000" dirty="0">
                    <a:latin typeface="Calibri" panose="020F0502020204030204" pitchFamily="34" charset="0"/>
                    <a:ea typeface="Courier New" charset="0"/>
                    <a:cs typeface="Calibri" panose="020F0502020204030204" pitchFamily="34" charset="0"/>
                  </a:rPr>
                  <a:t> item, </a:t>
                </a:r>
                <a14:m>
                  <m:oMath xmlns:m="http://schemas.openxmlformats.org/officeDocument/2006/math">
                    <m:r>
                      <a:rPr lang="en-US" sz="2000" b="0" i="1" smtClean="0">
                        <a:latin typeface="Cambria Math" panose="02040503050406030204" pitchFamily="18" charset="0"/>
                      </a:rPr>
                      <m:t>𝑗</m:t>
                    </m:r>
                    <m:r>
                      <a:rPr lang="en-US" sz="2000" b="0" i="1" smtClean="0">
                        <a:latin typeface="Cambria Math" panose="02040503050406030204" pitchFamily="18" charset="0"/>
                      </a:rPr>
                      <m:t>&gt;0</m:t>
                    </m:r>
                  </m:oMath>
                </a14:m>
                <a:endParaRPr lang="en-US" sz="2000" dirty="0">
                  <a:latin typeface="Calibri" panose="020F0502020204030204" pitchFamily="34" charset="0"/>
                  <a:ea typeface="Courier New" charset="0"/>
                  <a:cs typeface="Calibri" panose="020F0502020204030204" pitchFamily="34" charset="0"/>
                </a:endParaRPr>
              </a:p>
              <a:p>
                <a:pPr marL="115888" indent="-280988"/>
                <a:r>
                  <a:rPr lang="en-US" sz="2400" dirty="0">
                    <a:latin typeface="Calibri" panose="020F0502020204030204" pitchFamily="34" charset="0"/>
                    <a:ea typeface="Courier New" charset="0"/>
                    <a:cs typeface="Calibri" panose="020F0502020204030204" pitchFamily="34" charset="0"/>
                  </a:rPr>
                  <a:t>Many different algorithms, </a:t>
                </a:r>
                <a:r>
                  <a:rPr lang="en-US" sz="2400" b="1" dirty="0">
                    <a:latin typeface="Calibri" panose="020F0502020204030204" pitchFamily="34" charset="0"/>
                    <a:ea typeface="Courier New" charset="0"/>
                    <a:cs typeface="Calibri" panose="020F0502020204030204" pitchFamily="34" charset="0"/>
                  </a:rPr>
                  <a:t>insertion sort</a:t>
                </a:r>
                <a:r>
                  <a:rPr lang="en-US" sz="2400" dirty="0">
                    <a:latin typeface="Calibri" panose="020F0502020204030204" pitchFamily="34" charset="0"/>
                    <a:ea typeface="Courier New" charset="0"/>
                    <a:cs typeface="Calibri" panose="020F0502020204030204" pitchFamily="34" charset="0"/>
                  </a:rPr>
                  <a:t> is one</a:t>
                </a:r>
              </a:p>
              <a:p>
                <a:pPr marL="515938" lvl="1" indent="-280988"/>
                <a:r>
                  <a:rPr lang="en-US" sz="2000" dirty="0">
                    <a:latin typeface="Calibri" panose="020F0502020204030204" pitchFamily="34" charset="0"/>
                    <a:ea typeface="Courier New" charset="0"/>
                    <a:cs typeface="Calibri" panose="020F0502020204030204" pitchFamily="34" charset="0"/>
                  </a:rPr>
                  <a:t>Idea is to insert elements in order, one at a time</a:t>
                </a:r>
              </a:p>
              <a:p>
                <a:pPr marL="515938" lvl="1" indent="-280988"/>
                <a:r>
                  <a:rPr lang="en-US" sz="2000" dirty="0">
                    <a:latin typeface="Calibri" panose="020F0502020204030204" pitchFamily="34" charset="0"/>
                    <a:ea typeface="Courier New" charset="0"/>
                    <a:cs typeface="Calibri" panose="020F0502020204030204" pitchFamily="34" charset="0"/>
                  </a:rPr>
                  <a:t>Like we did in priority queue; also common for sorting a hand of playing cards:</a:t>
                </a:r>
              </a:p>
              <a:p>
                <a:pPr marL="234950" lvl="1" indent="0">
                  <a:buNone/>
                </a:pPr>
                <a:endParaRPr lang="en-US" sz="20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56383"/>
                <a:ext cx="8893904" cy="2883306"/>
              </a:xfrm>
              <a:prstGeom prst="rect">
                <a:avLst/>
              </a:prstGeom>
              <a:blipFill>
                <a:blip r:embed="rId3"/>
                <a:stretch>
                  <a:fillRect l="-856" t="-1316" b="-877"/>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6FE51978-2244-5942-9C6F-B6BE9F65F9E6}"/>
              </a:ext>
            </a:extLst>
          </p:cNvPr>
          <p:cNvGrpSpPr/>
          <p:nvPr/>
        </p:nvGrpSpPr>
        <p:grpSpPr>
          <a:xfrm>
            <a:off x="2580333" y="4016748"/>
            <a:ext cx="3983334" cy="2385467"/>
            <a:chOff x="3070860" y="3899518"/>
            <a:chExt cx="3573780" cy="2140201"/>
          </a:xfrm>
        </p:grpSpPr>
        <p:pic>
          <p:nvPicPr>
            <p:cNvPr id="4" name="Picture 3">
              <a:extLst>
                <a:ext uri="{FF2B5EF4-FFF2-40B4-BE49-F238E27FC236}">
                  <a16:creationId xmlns:a16="http://schemas.microsoft.com/office/drawing/2014/main" xmlns="" id="{3302B7A2-A723-E741-87F4-03697E306EAD}"/>
                </a:ext>
              </a:extLst>
            </p:cNvPr>
            <p:cNvPicPr>
              <a:picLocks noChangeAspect="1"/>
            </p:cNvPicPr>
            <p:nvPr/>
          </p:nvPicPr>
          <p:blipFill>
            <a:blip r:embed="rId4"/>
            <a:stretch>
              <a:fillRect/>
            </a:stretch>
          </p:blipFill>
          <p:spPr>
            <a:xfrm>
              <a:off x="3070860" y="3899518"/>
              <a:ext cx="3573780" cy="2108852"/>
            </a:xfrm>
            <a:prstGeom prst="rect">
              <a:avLst/>
            </a:prstGeom>
          </p:spPr>
        </p:pic>
        <p:sp>
          <p:nvSpPr>
            <p:cNvPr id="6" name="TextBox 5">
              <a:extLst>
                <a:ext uri="{FF2B5EF4-FFF2-40B4-BE49-F238E27FC236}">
                  <a16:creationId xmlns:a16="http://schemas.microsoft.com/office/drawing/2014/main" xmlns="" id="{8B784F4A-DEBE-064F-9B7B-943A9D24762E}"/>
                </a:ext>
              </a:extLst>
            </p:cNvPr>
            <p:cNvSpPr txBox="1"/>
            <p:nvPr/>
          </p:nvSpPr>
          <p:spPr>
            <a:xfrm>
              <a:off x="5164718" y="5791200"/>
              <a:ext cx="1378704" cy="248519"/>
            </a:xfrm>
            <a:prstGeom prst="rect">
              <a:avLst/>
            </a:prstGeom>
            <a:noFill/>
          </p:spPr>
          <p:txBody>
            <a:bodyPr wrap="none" rtlCol="0">
              <a:spAutoFit/>
            </a:bodyPr>
            <a:lstStyle/>
            <a:p>
              <a:pPr algn="r"/>
              <a:r>
                <a:rPr lang="en-US" sz="1200" dirty="0" err="1"/>
                <a:t>www.happycoders.eu</a:t>
              </a:r>
              <a:endParaRPr lang="en-US" sz="1200" dirty="0"/>
            </a:p>
          </p:txBody>
        </p:sp>
      </p:grpSp>
    </p:spTree>
    <p:extLst>
      <p:ext uri="{BB962C8B-B14F-4D97-AF65-F5344CB8AC3E}">
        <p14:creationId xmlns:p14="http://schemas.microsoft.com/office/powerpoint/2010/main" xmlns="" val="236493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dissolve">
                                      <p:cBhvr>
                                        <p:cTn id="15" dur="500"/>
                                        <p:tgtEl>
                                          <p:spTgt spid="7">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dissolve">
                                      <p:cBhvr>
                                        <p:cTn id="18" dur="500"/>
                                        <p:tgtEl>
                                          <p:spTgt spid="7">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dissolve">
                                      <p:cBhvr>
                                        <p:cTn id="21" dur="500"/>
                                        <p:tgtEl>
                                          <p:spTgt spid="7">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The Priority Queue ADT</a:t>
            </a:r>
            <a:endParaRPr lang="en-US" sz="2400" dirty="0"/>
          </a:p>
        </p:txBody>
      </p:sp>
    </p:spTree>
    <p:extLst>
      <p:ext uri="{BB962C8B-B14F-4D97-AF65-F5344CB8AC3E}">
        <p14:creationId xmlns:p14="http://schemas.microsoft.com/office/powerpoint/2010/main" xmlns="" val="274594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94483"/>
                <a:ext cx="8893904" cy="100479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Without loss of generality let us consider sorting an </a:t>
                </a:r>
                <a:r>
                  <a:rPr lang="en-US" sz="2400" dirty="0" err="1">
                    <a:solidFill>
                      <a:srgbClr val="00B050"/>
                    </a:solidFill>
                    <a:latin typeface="Courier" pitchFamily="2" charset="0"/>
                    <a:ea typeface="Courier New" charset="0"/>
                    <a:cs typeface="Calibri" panose="020F0502020204030204" pitchFamily="34" charset="0"/>
                  </a:rPr>
                  <a:t>int</a:t>
                </a:r>
                <a:r>
                  <a:rPr lang="en-US" sz="2400" dirty="0">
                    <a:latin typeface="Calibri" panose="020F0502020204030204" pitchFamily="34" charset="0"/>
                    <a:ea typeface="Courier New" charset="0"/>
                    <a:cs typeface="Calibri" panose="020F0502020204030204" pitchFamily="34" charset="0"/>
                  </a:rPr>
                  <a:t> array:</a:t>
                </a:r>
              </a:p>
              <a:p>
                <a:pPr marL="631825" lvl="1" indent="-231775"/>
                <a:r>
                  <a:rPr lang="en-US" sz="2000" dirty="0">
                    <a:latin typeface="Calibri" panose="020F0502020204030204" pitchFamily="34" charset="0"/>
                    <a:cs typeface="Calibri" panose="020F0502020204030204" pitchFamily="34" charset="0"/>
                  </a:rPr>
                  <a:t>To sort </a:t>
                </a:r>
                <a:r>
                  <a:rPr lang="en-US" sz="2000" dirty="0" err="1">
                    <a:solidFill>
                      <a:srgbClr val="00B050"/>
                    </a:solidFill>
                    <a:latin typeface="Courier" pitchFamily="2" charset="0"/>
                    <a:cs typeface="Calibri" panose="020F0502020204030204" pitchFamily="34" charset="0"/>
                  </a:rPr>
                  <a:t>Comparable</a:t>
                </a:r>
                <a:r>
                  <a:rPr lang="en-US" sz="2000" dirty="0" err="1">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 we’d use </a:t>
                </a:r>
                <a:r>
                  <a:rPr lang="en-US" sz="2000" dirty="0" err="1">
                    <a:latin typeface="Courier" pitchFamily="2" charset="0"/>
                    <a:cs typeface="Calibri" panose="020F0502020204030204" pitchFamily="34" charset="0"/>
                  </a:rPr>
                  <a:t>compareTo</a:t>
                </a:r>
                <a:r>
                  <a:rPr lang="en-US" sz="2000" dirty="0">
                    <a:latin typeface="Courier" pitchFamily="2" charset="0"/>
                    <a:cs typeface="Calibri" panose="020F0502020204030204" pitchFamily="34" charset="0"/>
                  </a:rPr>
                  <a:t>()</a:t>
                </a:r>
                <a:r>
                  <a:rPr lang="en-US" sz="2000" dirty="0">
                    <a:latin typeface="Calibri" panose="020F0502020204030204" pitchFamily="34" charset="0"/>
                    <a:cs typeface="Calibri" panose="020F0502020204030204" pitchFamily="34" charset="0"/>
                  </a:rPr>
                  <a:t> for comparisons</a:t>
                </a:r>
              </a:p>
              <a:p>
                <a:pPr marL="631825" lvl="1" indent="-231775"/>
                <a:endParaRPr lang="en-US" sz="20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r>
                  <a:rPr lang="en-US" sz="2400" dirty="0">
                    <a:latin typeface="Calibri" panose="020F0502020204030204" pitchFamily="34" charset="0"/>
                    <a:ea typeface="Courier New" charset="0"/>
                    <a:cs typeface="Calibri" panose="020F0502020204030204" pitchFamily="34" charset="0"/>
                  </a:rPr>
                  <a:t>Two nested loops:</a:t>
                </a:r>
              </a:p>
              <a:p>
                <a:pPr marL="631825" lvl="1" indent="-231775"/>
                <a:r>
                  <a:rPr lang="en-US" sz="2000" dirty="0">
                    <a:latin typeface="Calibri" panose="020F0502020204030204" pitchFamily="34" charset="0"/>
                    <a:ea typeface="Courier New" charset="0"/>
                    <a:cs typeface="Calibri" panose="020F0502020204030204" pitchFamily="34" charset="0"/>
                  </a:rPr>
                  <a:t>Outer loop – inserts </a:t>
                </a:r>
                <a14:m>
                  <m:oMath xmlns:m="http://schemas.openxmlformats.org/officeDocument/2006/math">
                    <m:r>
                      <a:rPr lang="en-US" sz="2000" i="1"/>
                      <m:t>𝑎</m:t>
                    </m:r>
                    <m:r>
                      <a:rPr lang="en-US" sz="2000" i="1"/>
                      <m:t>[</m:t>
                    </m:r>
                    <m:r>
                      <a:rPr lang="en-US" sz="2000" i="1"/>
                      <m:t>𝑖</m:t>
                    </m:r>
                    <m:r>
                      <a:rPr lang="en-US" sz="2000" i="1"/>
                      <m:t>]</m:t>
                    </m:r>
                  </m:oMath>
                </a14:m>
                <a:r>
                  <a:rPr lang="en-US" sz="2000" dirty="0">
                    <a:effectLst/>
                  </a:rPr>
                  <a:t/>
                </a:r>
                <a:r>
                  <a:rPr lang="en-US" sz="2000" dirty="0">
                    <a:latin typeface="Calibri" panose="020F0502020204030204" pitchFamily="34" charset="0"/>
                    <a:ea typeface="Courier New" charset="0"/>
                    <a:cs typeface="Calibri" panose="020F0502020204030204" pitchFamily="34" charset="0"/>
                  </a:rPr>
                  <a:t> into pre-sorted subarray </a:t>
                </a:r>
                <a14:m>
                  <m:oMath xmlns:m="http://schemas.openxmlformats.org/officeDocument/2006/math">
                    <m:r>
                      <a:rPr lang="en-US" sz="2000" i="1"/>
                      <m:t>𝑎</m:t>
                    </m:r>
                    <m:r>
                      <a:rPr lang="en-US" sz="2000" i="1"/>
                      <m:t>[</m:t>
                    </m:r>
                    <m:r>
                      <a:rPr lang="en-US" sz="2000" b="0" i="1" smtClean="0">
                        <a:latin typeface="Cambria Math" panose="02040503050406030204" pitchFamily="18" charset="0"/>
                      </a:rPr>
                      <m:t>0..</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m:t>]</m:t>
                    </m:r>
                  </m:oMath>
                </a14:m>
                <a:endParaRPr lang="en-US" sz="2000" dirty="0">
                  <a:latin typeface="Calibri" panose="020F0502020204030204" pitchFamily="34" charset="0"/>
                  <a:ea typeface="Courier New" charset="0"/>
                  <a:cs typeface="Calibri" panose="020F0502020204030204" pitchFamily="34" charset="0"/>
                </a:endParaRPr>
              </a:p>
              <a:p>
                <a:pPr marL="631825" lvl="1" indent="-231775"/>
                <a:r>
                  <a:rPr lang="en-US" sz="2000" dirty="0">
                    <a:latin typeface="Calibri" panose="020F0502020204030204" pitchFamily="34" charset="0"/>
                    <a:cs typeface="Calibri" panose="020F0502020204030204" pitchFamily="34" charset="0"/>
                  </a:rPr>
                  <a:t>Inner loop – shifts elements larger than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right, to create space for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a:p>
                <a:pPr marL="631825" lvl="1" indent="-231775"/>
                <a:endParaRPr lang="en-US" sz="2400" dirty="0">
                  <a:latin typeface="Calibri" panose="020F0502020204030204" pitchFamily="34"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94483"/>
                <a:ext cx="8893904" cy="1004798"/>
              </a:xfrm>
              <a:prstGeom prst="rect">
                <a:avLst/>
              </a:prstGeom>
              <a:blipFill>
                <a:blip r:embed="rId3"/>
                <a:stretch>
                  <a:fillRect l="-856" t="-3750" b="-403750"/>
                </a:stretch>
              </a:blipFill>
            </p:spPr>
            <p:txBody>
              <a:bodyPr/>
              <a:lstStyle/>
              <a:p>
                <a:r>
                  <a:rPr lang="en-US">
                    <a:noFill/>
                  </a:rPr>
                  <a:t> </a:t>
                </a:r>
              </a:p>
            </p:txBody>
          </p:sp>
        </mc:Fallback>
      </mc:AlternateContent>
      <p:sp>
        <p:nvSpPr>
          <p:cNvPr id="2" name="Title 1"/>
          <p:cNvSpPr>
            <a:spLocks noGrp="1"/>
          </p:cNvSpPr>
          <p:nvPr>
            <p:ph type="title"/>
          </p:nvPr>
        </p:nvSpPr>
        <p:spPr>
          <a:xfrm>
            <a:off x="0" y="-166243"/>
            <a:ext cx="9144000" cy="1143000"/>
          </a:xfrm>
        </p:spPr>
        <p:txBody>
          <a:bodyPr>
            <a:normAutofit/>
          </a:bodyPr>
          <a:lstStyle/>
          <a:p>
            <a:r>
              <a:rPr lang="en-US" dirty="0"/>
              <a:t>Insertion sort: code</a:t>
            </a:r>
          </a:p>
        </p:txBody>
      </p:sp>
      <p:grpSp>
        <p:nvGrpSpPr>
          <p:cNvPr id="6" name="Group 5">
            <a:extLst>
              <a:ext uri="{FF2B5EF4-FFF2-40B4-BE49-F238E27FC236}">
                <a16:creationId xmlns:a16="http://schemas.microsoft.com/office/drawing/2014/main" xmlns="" id="{B97F0D0E-57D9-8C42-9EF3-9E708DB50C9B}"/>
              </a:ext>
            </a:extLst>
          </p:cNvPr>
          <p:cNvGrpSpPr/>
          <p:nvPr/>
        </p:nvGrpSpPr>
        <p:grpSpPr>
          <a:xfrm>
            <a:off x="1216481" y="2141916"/>
            <a:ext cx="6711037" cy="2362690"/>
            <a:chOff x="1263307" y="2874888"/>
            <a:chExt cx="6711037" cy="2362690"/>
          </a:xfrm>
        </p:grpSpPr>
        <p:sp>
          <p:nvSpPr>
            <p:cNvPr id="4" name="Rectangle 3">
              <a:extLst>
                <a:ext uri="{FF2B5EF4-FFF2-40B4-BE49-F238E27FC236}">
                  <a16:creationId xmlns:a16="http://schemas.microsoft.com/office/drawing/2014/main" xmlns="" id="{123FDECF-7EEE-FF49-8F8C-6503770B9DAE}"/>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550EDA75-974A-2C49-812A-6B1A5660DCB6}"/>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4">
              <a:extLst>
                <a:ext uri="{FF2B5EF4-FFF2-40B4-BE49-F238E27FC236}">
                  <a16:creationId xmlns:a16="http://schemas.microsoft.com/office/drawing/2014/main" xmlns="" id="{F3A0C167-BEFF-E74E-99AE-D0A87566AF44}"/>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p:spTree>
    <p:extLst>
      <p:ext uri="{BB962C8B-B14F-4D97-AF65-F5344CB8AC3E}">
        <p14:creationId xmlns:p14="http://schemas.microsoft.com/office/powerpoint/2010/main" xmlns="" val="25381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dissolve">
                                      <p:cBhvr>
                                        <p:cTn id="7" dur="500"/>
                                        <p:tgtEl>
                                          <p:spTgt spid="7">
                                            <p:txEl>
                                              <p:pRg st="9" end="9"/>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dissolve">
                                      <p:cBhvr>
                                        <p:cTn id="10" dur="500"/>
                                        <p:tgtEl>
                                          <p:spTgt spid="7">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animEffect transition="in" filter="dissolve">
                                      <p:cBhvr>
                                        <p:cTn id="15"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890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example</a:t>
            </a:r>
          </a:p>
        </p:txBody>
      </p:sp>
      <p:sp>
        <p:nvSpPr>
          <p:cNvPr id="3" name="TextBox 2"/>
          <p:cNvSpPr txBox="1"/>
          <p:nvPr/>
        </p:nvSpPr>
        <p:spPr>
          <a:xfrm>
            <a:off x="1425211" y="3512206"/>
            <a:ext cx="6356227" cy="338554"/>
          </a:xfrm>
          <a:prstGeom prst="rect">
            <a:avLst/>
          </a:prstGeom>
          <a:noFill/>
        </p:spPr>
        <p:txBody>
          <a:bodyPr wrap="none" rtlCol="0">
            <a:spAutoFit/>
          </a:bodyPr>
          <a:lstStyle/>
          <a:p>
            <a:pPr indent="0" algn="ctr">
              <a:buNone/>
            </a:pPr>
            <a:r>
              <a:rPr lang="en-US" sz="1600" dirty="0" err="1">
                <a:solidFill>
                  <a:srgbClr val="00B050"/>
                </a:solidFill>
                <a:latin typeface="Courier" charset="0"/>
                <a:ea typeface="Courier" charset="0"/>
                <a:cs typeface="Courier" charset="0"/>
              </a:rPr>
              <a:t>int</a:t>
            </a:r>
            <a:r>
              <a:rPr lang="en-US" sz="1600" dirty="0">
                <a:latin typeface="Courier" charset="0"/>
                <a:ea typeface="Courier" charset="0"/>
                <a:cs typeface="Courier" charset="0"/>
              </a:rPr>
              <a:t>[] array = {5,2,4,6,1,3}; </a:t>
            </a:r>
            <a:r>
              <a:rPr lang="en-US" sz="1600" dirty="0" err="1">
                <a:latin typeface="Courier" charset="0"/>
                <a:ea typeface="Courier" charset="0"/>
                <a:cs typeface="Courier" charset="0"/>
              </a:rPr>
              <a:t>insertionSort</a:t>
            </a:r>
            <a:r>
              <a:rPr lang="en-US" sz="1600" dirty="0">
                <a:latin typeface="Courier" charset="0"/>
                <a:ea typeface="Courier" charset="0"/>
                <a:cs typeface="Courier" charset="0"/>
              </a:rPr>
              <a:t>(array);</a:t>
            </a:r>
            <a:endParaRPr lang="en-US" dirty="0">
              <a:latin typeface="Courier" charset="0"/>
              <a:ea typeface="Courier" charset="0"/>
              <a:cs typeface="Courier" charset="0"/>
            </a:endParaRPr>
          </a:p>
        </p:txBody>
      </p:sp>
      <p:grpSp>
        <p:nvGrpSpPr>
          <p:cNvPr id="8" name="Group 7">
            <a:extLst>
              <a:ext uri="{FF2B5EF4-FFF2-40B4-BE49-F238E27FC236}">
                <a16:creationId xmlns:a16="http://schemas.microsoft.com/office/drawing/2014/main" xmlns="" id="{D0B9FA3B-AF65-EA4E-9DB3-F8670CD5733D}"/>
              </a:ext>
            </a:extLst>
          </p:cNvPr>
          <p:cNvGrpSpPr/>
          <p:nvPr/>
        </p:nvGrpSpPr>
        <p:grpSpPr>
          <a:xfrm>
            <a:off x="1216481" y="1095833"/>
            <a:ext cx="6711037" cy="2362690"/>
            <a:chOff x="1263307" y="2874888"/>
            <a:chExt cx="6711037" cy="2362690"/>
          </a:xfrm>
        </p:grpSpPr>
        <p:sp>
          <p:nvSpPr>
            <p:cNvPr id="9" name="Rectangle 8">
              <a:extLst>
                <a:ext uri="{FF2B5EF4-FFF2-40B4-BE49-F238E27FC236}">
                  <a16:creationId xmlns:a16="http://schemas.microsoft.com/office/drawing/2014/main" xmlns="" id="{1C467EEC-A1FB-DA48-8A51-6202B2F85CF6}"/>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A690972-75FF-D542-A6F1-E5870CEB735A}"/>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xmlns="" id="{FB0581C1-4FE4-5542-A64D-93136832D776}"/>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p:grpSp>
        <p:nvGrpSpPr>
          <p:cNvPr id="17" name="Group 16">
            <a:extLst>
              <a:ext uri="{FF2B5EF4-FFF2-40B4-BE49-F238E27FC236}">
                <a16:creationId xmlns:a16="http://schemas.microsoft.com/office/drawing/2014/main" xmlns="" id="{F77E6690-DA4F-2543-A7A7-33762966DDC5}"/>
              </a:ext>
            </a:extLst>
          </p:cNvPr>
          <p:cNvGrpSpPr/>
          <p:nvPr/>
        </p:nvGrpSpPr>
        <p:grpSpPr>
          <a:xfrm>
            <a:off x="166695" y="4166649"/>
            <a:ext cx="8810608" cy="2157408"/>
            <a:chOff x="198024" y="4168592"/>
            <a:chExt cx="8810608" cy="2157408"/>
          </a:xfrm>
        </p:grpSpPr>
        <p:pic>
          <p:nvPicPr>
            <p:cNvPr id="2" name="Picture 1"/>
            <p:cNvPicPr>
              <a:picLocks noChangeAspect="1"/>
            </p:cNvPicPr>
            <p:nvPr/>
          </p:nvPicPr>
          <p:blipFill>
            <a:blip r:embed="rId3"/>
            <a:stretch>
              <a:fillRect/>
            </a:stretch>
          </p:blipFill>
          <p:spPr>
            <a:xfrm>
              <a:off x="198024" y="4168592"/>
              <a:ext cx="8810608" cy="2157408"/>
            </a:xfrm>
            <a:prstGeom prst="rect">
              <a:avLst/>
            </a:prstGeom>
          </p:spPr>
        </p:pic>
        <p:sp>
          <p:nvSpPr>
            <p:cNvPr id="4" name="TextBox 3">
              <a:extLst>
                <a:ext uri="{FF2B5EF4-FFF2-40B4-BE49-F238E27FC236}">
                  <a16:creationId xmlns:a16="http://schemas.microsoft.com/office/drawing/2014/main" xmlns="" id="{29937D0C-D973-F44F-83A4-CCCB7254BB41}"/>
                </a:ext>
              </a:extLst>
            </p:cNvPr>
            <p:cNvSpPr txBox="1"/>
            <p:nvPr/>
          </p:nvSpPr>
          <p:spPr>
            <a:xfrm>
              <a:off x="747488" y="4183106"/>
              <a:ext cx="1997663" cy="215444"/>
            </a:xfrm>
            <a:prstGeom prst="rect">
              <a:avLst/>
            </a:prstGeom>
            <a:solidFill>
              <a:schemeClr val="bg1"/>
            </a:solidFill>
          </p:spPr>
          <p:txBody>
            <a:bodyPr wrap="none" tIns="0" bIns="0" rtlCol="0">
              <a:spAutoFit/>
            </a:bodyPr>
            <a:lstStyle/>
            <a:p>
              <a:r>
                <a:rPr lang="en-US" sz="1400" dirty="0"/>
                <a:t>0      </a:t>
              </a:r>
              <a:r>
                <a:rPr lang="en-US" sz="1400" b="1" dirty="0">
                  <a:solidFill>
                    <a:srgbClr val="FF0000"/>
                  </a:solidFill>
                </a:rPr>
                <a:t>1</a:t>
              </a:r>
              <a:r>
                <a:rPr lang="en-US" sz="1400" dirty="0"/>
                <a:t>      </a:t>
              </a:r>
              <a:r>
                <a:rPr lang="en-US" sz="400" dirty="0"/>
                <a:t> </a:t>
              </a:r>
              <a:r>
                <a:rPr lang="en-US" sz="1400" dirty="0"/>
                <a:t>2      </a:t>
              </a:r>
              <a:r>
                <a:rPr lang="en-US" sz="400" dirty="0"/>
                <a:t> </a:t>
              </a:r>
              <a:r>
                <a:rPr lang="en-US" sz="1400" dirty="0"/>
                <a:t>3      4       5</a:t>
              </a:r>
            </a:p>
          </p:txBody>
        </p:sp>
        <p:sp>
          <p:nvSpPr>
            <p:cNvPr id="12" name="TextBox 11">
              <a:extLst>
                <a:ext uri="{FF2B5EF4-FFF2-40B4-BE49-F238E27FC236}">
                  <a16:creationId xmlns:a16="http://schemas.microsoft.com/office/drawing/2014/main" xmlns="" id="{C3BB6A1A-D308-2540-A024-808668D96318}"/>
                </a:ext>
              </a:extLst>
            </p:cNvPr>
            <p:cNvSpPr txBox="1"/>
            <p:nvPr/>
          </p:nvSpPr>
          <p:spPr>
            <a:xfrm>
              <a:off x="752225"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a:t>
              </a:r>
              <a:r>
                <a:rPr lang="en-US" sz="1400" b="1" dirty="0">
                  <a:solidFill>
                    <a:srgbClr val="FF0000"/>
                  </a:solidFill>
                </a:rPr>
                <a:t>4</a:t>
              </a:r>
              <a:r>
                <a:rPr lang="en-US" sz="1400" dirty="0"/>
                <a:t>       5</a:t>
              </a:r>
            </a:p>
          </p:txBody>
        </p:sp>
        <p:sp>
          <p:nvSpPr>
            <p:cNvPr id="13" name="TextBox 12">
              <a:extLst>
                <a:ext uri="{FF2B5EF4-FFF2-40B4-BE49-F238E27FC236}">
                  <a16:creationId xmlns:a16="http://schemas.microsoft.com/office/drawing/2014/main" xmlns="" id="{80F48361-AD82-7344-98D9-0F491603BFF4}"/>
                </a:ext>
              </a:extLst>
            </p:cNvPr>
            <p:cNvSpPr txBox="1"/>
            <p:nvPr/>
          </p:nvSpPr>
          <p:spPr>
            <a:xfrm>
              <a:off x="3823124"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3      4       </a:t>
              </a:r>
              <a:r>
                <a:rPr lang="en-US" sz="1400" b="1" dirty="0">
                  <a:solidFill>
                    <a:srgbClr val="FF0000"/>
                  </a:solidFill>
                </a:rPr>
                <a:t>5</a:t>
              </a:r>
            </a:p>
          </p:txBody>
        </p:sp>
        <p:sp>
          <p:nvSpPr>
            <p:cNvPr id="14" name="TextBox 13">
              <a:extLst>
                <a:ext uri="{FF2B5EF4-FFF2-40B4-BE49-F238E27FC236}">
                  <a16:creationId xmlns:a16="http://schemas.microsoft.com/office/drawing/2014/main" xmlns="" id="{1D0BA0E6-CC10-7F4F-8949-BA51DE23A02A}"/>
                </a:ext>
              </a:extLst>
            </p:cNvPr>
            <p:cNvSpPr txBox="1"/>
            <p:nvPr/>
          </p:nvSpPr>
          <p:spPr>
            <a:xfrm>
              <a:off x="6894023"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3      4       5</a:t>
              </a:r>
            </a:p>
          </p:txBody>
        </p:sp>
        <p:sp>
          <p:nvSpPr>
            <p:cNvPr id="15" name="TextBox 14">
              <a:extLst>
                <a:ext uri="{FF2B5EF4-FFF2-40B4-BE49-F238E27FC236}">
                  <a16:creationId xmlns:a16="http://schemas.microsoft.com/office/drawing/2014/main" xmlns="" id="{7A695629-5611-2F4F-9239-2DCC64228FDF}"/>
                </a:ext>
              </a:extLst>
            </p:cNvPr>
            <p:cNvSpPr txBox="1"/>
            <p:nvPr/>
          </p:nvSpPr>
          <p:spPr>
            <a:xfrm>
              <a:off x="3825075" y="4183106"/>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b="1" dirty="0">
                  <a:solidFill>
                    <a:srgbClr val="FF0000"/>
                  </a:solidFill>
                </a:rPr>
                <a:t>2</a:t>
              </a:r>
              <a:r>
                <a:rPr lang="en-US" sz="1400" dirty="0"/>
                <a:t>      </a:t>
              </a:r>
              <a:r>
                <a:rPr lang="en-US" sz="400" dirty="0"/>
                <a:t> </a:t>
              </a:r>
              <a:r>
                <a:rPr lang="en-US" sz="1400" dirty="0"/>
                <a:t>3      4       5</a:t>
              </a:r>
            </a:p>
          </p:txBody>
        </p:sp>
        <p:sp>
          <p:nvSpPr>
            <p:cNvPr id="16" name="TextBox 15">
              <a:extLst>
                <a:ext uri="{FF2B5EF4-FFF2-40B4-BE49-F238E27FC236}">
                  <a16:creationId xmlns:a16="http://schemas.microsoft.com/office/drawing/2014/main" xmlns="" id="{9918C6E0-47BC-2146-BF01-26ED684E4014}"/>
                </a:ext>
              </a:extLst>
            </p:cNvPr>
            <p:cNvSpPr txBox="1"/>
            <p:nvPr/>
          </p:nvSpPr>
          <p:spPr>
            <a:xfrm>
              <a:off x="6902662" y="4183106"/>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b="1" dirty="0">
                  <a:solidFill>
                    <a:srgbClr val="FF0000"/>
                  </a:solidFill>
                </a:rPr>
                <a:t>3</a:t>
              </a:r>
              <a:r>
                <a:rPr lang="en-US" sz="1400" dirty="0"/>
                <a:t>      4       5</a:t>
              </a:r>
            </a:p>
          </p:txBody>
        </p:sp>
      </p:grpSp>
      <p:sp>
        <p:nvSpPr>
          <p:cNvPr id="18" name="Rectangle 17">
            <a:extLst>
              <a:ext uri="{FF2B5EF4-FFF2-40B4-BE49-F238E27FC236}">
                <a16:creationId xmlns:a16="http://schemas.microsoft.com/office/drawing/2014/main" xmlns="" id="{149A4DA2-1669-0844-866B-64A6280438DC}"/>
              </a:ext>
            </a:extLst>
          </p:cNvPr>
          <p:cNvSpPr/>
          <p:nvPr/>
        </p:nvSpPr>
        <p:spPr>
          <a:xfrm>
            <a:off x="3194474" y="416664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9B11F2B-2D5A-6940-8C68-9BD029A772CC}"/>
              </a:ext>
            </a:extLst>
          </p:cNvPr>
          <p:cNvSpPr/>
          <p:nvPr/>
        </p:nvSpPr>
        <p:spPr>
          <a:xfrm>
            <a:off x="6359305" y="416664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961CE24-8CC4-CD4E-A2A6-0DC493B41243}"/>
              </a:ext>
            </a:extLst>
          </p:cNvPr>
          <p:cNvSpPr/>
          <p:nvPr/>
        </p:nvSpPr>
        <p:spPr>
          <a:xfrm>
            <a:off x="6359305" y="5372188"/>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F8BFE57-68EF-2B4F-BAC7-2773267B1E16}"/>
              </a:ext>
            </a:extLst>
          </p:cNvPr>
          <p:cNvSpPr/>
          <p:nvPr/>
        </p:nvSpPr>
        <p:spPr>
          <a:xfrm>
            <a:off x="3288406" y="535983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0CED63F-243E-2C4D-B142-1FB54C603BF6}"/>
              </a:ext>
            </a:extLst>
          </p:cNvPr>
          <p:cNvSpPr/>
          <p:nvPr/>
        </p:nvSpPr>
        <p:spPr>
          <a:xfrm>
            <a:off x="166695" y="535392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3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890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running time</a:t>
            </a:r>
          </a:p>
        </p:txBody>
      </p:sp>
      <p:grpSp>
        <p:nvGrpSpPr>
          <p:cNvPr id="7" name="Group 6">
            <a:extLst>
              <a:ext uri="{FF2B5EF4-FFF2-40B4-BE49-F238E27FC236}">
                <a16:creationId xmlns:a16="http://schemas.microsoft.com/office/drawing/2014/main" xmlns="" id="{958BA547-2234-E144-B396-6907483EFE4E}"/>
              </a:ext>
            </a:extLst>
          </p:cNvPr>
          <p:cNvGrpSpPr/>
          <p:nvPr/>
        </p:nvGrpSpPr>
        <p:grpSpPr>
          <a:xfrm>
            <a:off x="1216481" y="1096887"/>
            <a:ext cx="6711037" cy="2362690"/>
            <a:chOff x="1263307" y="2874888"/>
            <a:chExt cx="6711037" cy="2362690"/>
          </a:xfrm>
        </p:grpSpPr>
        <p:sp>
          <p:nvSpPr>
            <p:cNvPr id="8" name="Rectangle 7">
              <a:extLst>
                <a:ext uri="{FF2B5EF4-FFF2-40B4-BE49-F238E27FC236}">
                  <a16:creationId xmlns:a16="http://schemas.microsoft.com/office/drawing/2014/main" xmlns="" id="{DA6C0BB1-B8E4-6A45-836C-F238D123C8E2}"/>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32C03F0-EF1D-DD44-B684-3019363E14ED}"/>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xmlns="" id="{794A864D-F0A1-C54E-B26D-8146CB28A50E}"/>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mc:AlternateContent xmlns:mc="http://schemas.openxmlformats.org/markup-compatibility/2006">
        <mc:Choice xmlns:a14="http://schemas.microsoft.com/office/drawing/2010/main" xmlns="" Requires="a14">
          <p:sp>
            <p:nvSpPr>
              <p:cNvPr id="15" name="Content Placeholder 4">
                <a:extLst>
                  <a:ext uri="{FF2B5EF4-FFF2-40B4-BE49-F238E27FC236}">
                    <a16:creationId xmlns:a16="http://schemas.microsoft.com/office/drawing/2014/main" id="{6D12F858-265F-4949-AD89-15B24772192B}"/>
                  </a:ext>
                </a:extLst>
              </p:cNvPr>
              <p:cNvSpPr txBox="1">
                <a:spLocks/>
              </p:cNvSpPr>
              <p:nvPr/>
            </p:nvSpPr>
            <p:spPr>
              <a:xfrm>
                <a:off x="156348" y="3690747"/>
                <a:ext cx="8888670" cy="286245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Best case: array is pre-sorted – inner loop condition fails on 1</a:t>
                </a:r>
                <a:r>
                  <a:rPr lang="en-US" sz="2400" baseline="30000" dirty="0">
                    <a:latin typeface="Calibri" panose="020F0502020204030204" pitchFamily="34" charset="0"/>
                    <a:ea typeface="Courier New" charset="0"/>
                    <a:cs typeface="Calibri" panose="020F0502020204030204" pitchFamily="34" charset="0"/>
                  </a:rPr>
                  <a:t>st</a:t>
                </a:r>
                <a:r>
                  <a:rPr lang="en-US" sz="2400" dirty="0">
                    <a:latin typeface="Calibri" panose="020F0502020204030204" pitchFamily="34" charset="0"/>
                    <a:ea typeface="Courier New" charset="0"/>
                    <a:cs typeface="Calibri" panose="020F0502020204030204" pitchFamily="34" charset="0"/>
                  </a:rPr>
                  <a:t> try </a:t>
                </a:r>
              </a:p>
              <a:p>
                <a:pPr marL="514350" lvl="1" indent="-282575"/>
                <a14:m>
                  <m:oMath xmlns:m="http://schemas.openxmlformats.org/officeDocument/2006/math">
                    <m:r>
                      <a:rPr lang="en-US" sz="2000" b="0" i="1" smtClean="0">
                        <a:latin typeface="Cambria Math" panose="02040503050406030204" pitchFamily="18" charset="0"/>
                      </a:rPr>
                      <m:t>𝑛</m:t>
                    </m:r>
                  </m:oMath>
                </a14:m>
                <a:r>
                  <a:rPr lang="en-US" sz="2000" dirty="0">
                    <a:latin typeface="Calibri" panose="020F0502020204030204" pitchFamily="34" charset="0"/>
                    <a:ea typeface="Courier New" charset="0"/>
                    <a:cs typeface="Calibri" panose="020F0502020204030204" pitchFamily="34" charset="0"/>
                    <a:sym typeface="Wingdings" pitchFamily="2" charset="2"/>
                  </a:rPr>
                  <a:t> iterations, each taking constant time 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running time</a:t>
                </a:r>
              </a:p>
              <a:p>
                <a:pPr marL="231775" indent="-231775"/>
                <a:r>
                  <a:rPr lang="en-US" sz="2400" dirty="0">
                    <a:latin typeface="Calibri" panose="020F0502020204030204" pitchFamily="34" charset="0"/>
                    <a:ea typeface="Courier New" charset="0"/>
                    <a:cs typeface="Calibri" panose="020F0502020204030204" pitchFamily="34" charset="0"/>
                  </a:rPr>
                  <a:t>Worst case: array is reverse sorted – inner loop runs until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=−1</m:t>
                    </m:r>
                  </m:oMath>
                </a14:m>
                <a:endParaRPr lang="en-US" sz="2400" dirty="0">
                  <a:latin typeface="Calibri" panose="020F0502020204030204" pitchFamily="34" charset="0"/>
                  <a:ea typeface="Courier New" charset="0"/>
                  <a:cs typeface="Calibri" panose="020F0502020204030204" pitchFamily="34" charset="0"/>
                </a:endParaRPr>
              </a:p>
              <a:p>
                <a:pPr marL="631825" lvl="1" indent="-231775"/>
                <a:r>
                  <a:rPr lang="en-US" sz="2000" dirty="0">
                    <a:latin typeface="Calibri" panose="020F0502020204030204" pitchFamily="34" charset="0"/>
                    <a:ea typeface="Courier New" charset="0"/>
                    <a:cs typeface="Calibri" panose="020F0502020204030204" pitchFamily="34" charset="0"/>
                  </a:rPr>
                  <a:t>All element pairs will be compared: </a:t>
                </a:r>
                <a14:m>
                  <m:oMath xmlns:m="http://schemas.openxmlformats.org/officeDocument/2006/math">
                    <m:d>
                      <m:dPr>
                        <m:ctrlPr>
                          <a:rPr lang="en-US" sz="2000" i="1"/>
                        </m:ctrlPr>
                      </m:dPr>
                      <m:e>
                        <m:f>
                          <m:fPr>
                            <m:type m:val="noBar"/>
                            <m:ctrlPr>
                              <a:rPr lang="en-US" sz="2000" i="1"/>
                            </m:ctrlPr>
                          </m:fPr>
                          <m:num>
                            <m:r>
                              <a:rPr lang="en-US" sz="2000" i="1"/>
                              <m:t>𝑛</m:t>
                            </m:r>
                          </m:num>
                          <m:den>
                            <m:r>
                              <a:rPr lang="en-US" sz="2000" i="1"/>
                              <m:t>2</m:t>
                            </m:r>
                          </m:den>
                        </m:f>
                      </m:e>
                    </m:d>
                    <m:r>
                      <a:rPr lang="en-US" sz="2000" i="1"/>
                      <m:t>=</m:t>
                    </m:r>
                    <m:f>
                      <m:fPr>
                        <m:ctrlPr>
                          <a:rPr lang="en-US" sz="2000" i="1"/>
                        </m:ctrlPr>
                      </m:fPr>
                      <m:num>
                        <m:r>
                          <a:rPr lang="en-US" sz="2000" i="1"/>
                          <m:t>𝑛</m:t>
                        </m:r>
                        <m:r>
                          <a:rPr lang="en-US" sz="2000" i="1"/>
                          <m:t>!</m:t>
                        </m:r>
                      </m:num>
                      <m:den>
                        <m:r>
                          <a:rPr lang="en-US" sz="2000" i="1"/>
                          <m:t>2</m:t>
                        </m:r>
                        <m:d>
                          <m:dPr>
                            <m:ctrlPr>
                              <a:rPr lang="en-US" sz="2000" i="1"/>
                            </m:ctrlPr>
                          </m:dPr>
                          <m:e>
                            <m:r>
                              <a:rPr lang="en-US" sz="2000" i="1"/>
                              <m:t>𝑛</m:t>
                            </m:r>
                            <m:r>
                              <a:rPr lang="en-US" sz="2000" i="1"/>
                              <m:t>−2</m:t>
                            </m:r>
                          </m:e>
                        </m:d>
                        <m:r>
                          <a:rPr lang="en-US" sz="2000" i="1"/>
                          <m:t>!</m:t>
                        </m:r>
                      </m:den>
                    </m:f>
                    <m:r>
                      <a:rPr lang="en-US" sz="2000" i="1"/>
                      <m:t>=</m:t>
                    </m:r>
                    <m:f>
                      <m:fPr>
                        <m:ctrlPr>
                          <a:rPr lang="en-US" sz="2000" i="1"/>
                        </m:ctrlPr>
                      </m:fPr>
                      <m:num>
                        <m:r>
                          <a:rPr lang="en-US" sz="2000" i="1"/>
                          <m:t>𝑛</m:t>
                        </m:r>
                        <m:d>
                          <m:dPr>
                            <m:ctrlPr>
                              <a:rPr lang="en-US" sz="2000" i="1"/>
                            </m:ctrlPr>
                          </m:dPr>
                          <m:e>
                            <m:r>
                              <a:rPr lang="en-US" sz="2000" i="1"/>
                              <m:t>𝑛</m:t>
                            </m:r>
                            <m:r>
                              <a:rPr lang="en-US" sz="2000" i="1"/>
                              <m:t>−1</m:t>
                            </m:r>
                          </m:e>
                        </m:d>
                        <m:d>
                          <m:dPr>
                            <m:ctrlPr>
                              <a:rPr lang="en-US" sz="2000" i="1"/>
                            </m:ctrlPr>
                          </m:dPr>
                          <m:e>
                            <m:r>
                              <a:rPr lang="en-US" sz="2000" i="1"/>
                              <m:t>𝑛</m:t>
                            </m:r>
                            <m:r>
                              <a:rPr lang="en-US" sz="2000" i="1"/>
                              <m:t>−2</m:t>
                            </m:r>
                          </m:e>
                        </m:d>
                        <m:r>
                          <a:rPr lang="en-US" sz="2000" i="1"/>
                          <m:t>!</m:t>
                        </m:r>
                      </m:num>
                      <m:den>
                        <m:r>
                          <a:rPr lang="en-US" sz="2000" i="1"/>
                          <m:t>2</m:t>
                        </m:r>
                        <m:d>
                          <m:dPr>
                            <m:ctrlPr>
                              <a:rPr lang="en-US" sz="2000" i="1"/>
                            </m:ctrlPr>
                          </m:dPr>
                          <m:e>
                            <m:r>
                              <a:rPr lang="en-US" sz="2000" i="1"/>
                              <m:t>𝑛</m:t>
                            </m:r>
                            <m:r>
                              <a:rPr lang="en-US" sz="2000" i="1"/>
                              <m:t>−2</m:t>
                            </m:r>
                          </m:e>
                        </m:d>
                        <m:r>
                          <a:rPr lang="en-US" sz="2000" i="1"/>
                          <m:t>!</m:t>
                        </m:r>
                      </m:den>
                    </m:f>
                    <m:r>
                      <a:rPr lang="en-US" sz="2000" i="1"/>
                      <m:t>=</m:t>
                    </m:r>
                    <m:f>
                      <m:fPr>
                        <m:ctrlPr>
                          <a:rPr lang="en-US" sz="2000" i="1"/>
                        </m:ctrlPr>
                      </m:fPr>
                      <m:num>
                        <m:r>
                          <a:rPr lang="en-US" sz="2000" i="1"/>
                          <m:t>𝑛</m:t>
                        </m:r>
                        <m:r>
                          <a:rPr lang="en-US" sz="2000" i="1"/>
                          <m:t>(</m:t>
                        </m:r>
                        <m:r>
                          <a:rPr lang="en-US" sz="2000" i="1"/>
                          <m:t>𝑛</m:t>
                        </m:r>
                        <m:r>
                          <a:rPr lang="en-US" sz="2000" i="1"/>
                          <m:t>−1)</m:t>
                        </m:r>
                      </m:num>
                      <m:den>
                        <m:r>
                          <a:rPr lang="en-US" sz="2000" i="1"/>
                          <m:t>2</m:t>
                        </m:r>
                      </m:den>
                    </m:f>
                    <m:r>
                      <a:rPr lang="en-US" sz="2000" i="1"/>
                      <m:t> </m:t>
                    </m:r>
                  </m:oMath>
                </a14:m>
                <a:endParaRPr lang="en-US" sz="2000" dirty="0">
                  <a:latin typeface="Calibri" panose="020F0502020204030204" pitchFamily="34" charset="0"/>
                </a:endParaRPr>
              </a:p>
              <a:p>
                <a:pPr marL="631825" lvl="1" indent="-231775"/>
                <a:r>
                  <a:rPr lang="en-US" sz="2000" dirty="0">
                    <a:latin typeface="Calibri" panose="020F0502020204030204" pitchFamily="34" charset="0"/>
                    <a:cs typeface="Calibri" panose="020F0502020204030204" pitchFamily="34" charset="0"/>
                  </a:rPr>
                  <a:t>Quadratic function </a:t>
                </a:r>
                <a:r>
                  <a:rPr lang="en-US" sz="2000"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𝑛</m:t>
                        </m:r>
                      </m:e>
                      <m:sup>
                        <m:r>
                          <a:rPr lang="en-US" sz="2000" b="0" i="1" smtClean="0">
                            <a:latin typeface="Cambria Math" panose="02040503050406030204" pitchFamily="18" charset="0"/>
                          </a:rPr>
                          <m:t>2</m:t>
                        </m:r>
                      </m:sup>
                    </m:sSup>
                    <m:r>
                      <a:rPr lang="en-US" sz="2000" i="1">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running time</a:t>
                </a:r>
              </a:p>
              <a:p>
                <a:pPr marL="231775" indent="-231775"/>
                <a:r>
                  <a:rPr lang="en-US" sz="2400" dirty="0">
                    <a:latin typeface="Calibri" panose="020F0502020204030204" pitchFamily="34" charset="0"/>
                    <a:cs typeface="Calibri" panose="020F0502020204030204" pitchFamily="34" charset="0"/>
                  </a:rPr>
                  <a:t>Average case: fraction of pairs inverted </a:t>
                </a:r>
                <a:r>
                  <a:rPr lang="en-US" sz="2400"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m:t>
                    </m:r>
                  </m:oMath>
                </a14:m>
                <a:r>
                  <a:rPr lang="en-US" sz="2400" dirty="0">
                    <a:latin typeface="Calibri" panose="020F0502020204030204" pitchFamily="34" charset="0"/>
                    <a:ea typeface="Courier New" charset="0"/>
                    <a:cs typeface="Calibri" panose="020F0502020204030204" pitchFamily="34" charset="0"/>
                  </a:rPr>
                  <a:t> running time</a:t>
                </a:r>
                <a:endParaRPr lang="en-US" sz="24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mc:Choice>
        <mc:Fallback>
          <p:sp>
            <p:nvSpPr>
              <p:cNvPr id="15" name="Content Placeholder 4">
                <a:extLst>
                  <a:ext uri="{FF2B5EF4-FFF2-40B4-BE49-F238E27FC236}">
                    <a16:creationId xmlns:a16="http://schemas.microsoft.com/office/drawing/2014/main" xmlns="" id="{6D12F858-265F-4949-AD89-15B24772192B}"/>
                  </a:ext>
                </a:extLst>
              </p:cNvPr>
              <p:cNvSpPr txBox="1">
                <a:spLocks noRot="1" noChangeAspect="1" noMove="1" noResize="1" noEditPoints="1" noAdjustHandles="1" noChangeArrowheads="1" noChangeShapeType="1" noTextEdit="1"/>
              </p:cNvSpPr>
              <p:nvPr/>
            </p:nvSpPr>
            <p:spPr>
              <a:xfrm>
                <a:off x="156348" y="3690747"/>
                <a:ext cx="8888670" cy="2862453"/>
              </a:xfrm>
              <a:prstGeom prst="rect">
                <a:avLst/>
              </a:prstGeom>
              <a:blipFill>
                <a:blip r:embed="rId3"/>
                <a:stretch>
                  <a:fillRect l="-1000" t="-1770"/>
                </a:stretch>
              </a:blipFill>
            </p:spPr>
            <p:txBody>
              <a:bodyPr/>
              <a:lstStyle/>
              <a:p>
                <a:r>
                  <a:rPr lang="en-US">
                    <a:noFill/>
                  </a:rPr>
                  <a:t> </a:t>
                </a:r>
              </a:p>
            </p:txBody>
          </p:sp>
        </mc:Fallback>
      </mc:AlternateContent>
    </p:spTree>
    <p:extLst>
      <p:ext uri="{BB962C8B-B14F-4D97-AF65-F5344CB8AC3E}">
        <p14:creationId xmlns:p14="http://schemas.microsoft.com/office/powerpoint/2010/main" xmlns="" val="24447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dissolv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dissolv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dissolv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dissolve">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Java’s built-in sorting</a:t>
            </a:r>
            <a:endParaRPr lang="en-US" dirty="0">
              <a:latin typeface="Courier Regular" pitchFamily="2" charset="0"/>
              <a:ea typeface="Courier New" charset="0"/>
              <a:cs typeface="Courier New" charset="0"/>
            </a:endParaRPr>
          </a:p>
        </p:txBody>
      </p:sp>
      <p:sp>
        <p:nvSpPr>
          <p:cNvPr id="4" name="Content Placeholder 4">
            <a:extLst>
              <a:ext uri="{FF2B5EF4-FFF2-40B4-BE49-F238E27FC236}">
                <a16:creationId xmlns:a16="http://schemas.microsoft.com/office/drawing/2014/main" xmlns="" id="{80757C3F-D4FD-3F41-B59F-D29A3F41409A}"/>
              </a:ext>
            </a:extLst>
          </p:cNvPr>
          <p:cNvSpPr txBox="1">
            <a:spLocks/>
          </p:cNvSpPr>
          <p:nvPr/>
        </p:nvSpPr>
        <p:spPr>
          <a:xfrm>
            <a:off x="125048" y="956383"/>
            <a:ext cx="8893904" cy="268670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r>
              <a:rPr lang="en-US" sz="2400" dirty="0" err="1">
                <a:solidFill>
                  <a:srgbClr val="00B050"/>
                </a:solidFill>
                <a:latin typeface="Courier Regular" pitchFamily="2" charset="0"/>
                <a:ea typeface="Courier New" charset="0"/>
                <a:cs typeface="Courier New" charset="0"/>
              </a:rPr>
              <a:t>java.util.Collections</a:t>
            </a:r>
            <a:r>
              <a:rPr lang="en-US" sz="2400" dirty="0"/>
              <a:t> provides a method for sorting lists:</a:t>
            </a:r>
          </a:p>
          <a:p>
            <a:pPr marL="630238" lvl="1" indent="-341313"/>
            <a:r>
              <a:rPr lang="en-US" sz="2000" dirty="0">
                <a:solidFill>
                  <a:srgbClr val="0000FF"/>
                </a:solidFill>
                <a:latin typeface="Courier Regular" pitchFamily="2" charset="0"/>
                <a:ea typeface="Courier New" charset="0"/>
                <a:cs typeface="Courier New" charset="0"/>
              </a:rPr>
              <a:t>static 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a:t>
            </a:r>
            <a:endParaRPr lang="en-US" sz="2000" dirty="0"/>
          </a:p>
          <a:p>
            <a:pPr marL="863600" lvl="2" indent="-233363"/>
            <a:r>
              <a:rPr lang="en-US" sz="1800" dirty="0"/>
              <a:t>Uses order defined by </a:t>
            </a:r>
            <a:r>
              <a:rPr lang="en-US" sz="1800" dirty="0">
                <a:solidFill>
                  <a:srgbClr val="00B050"/>
                </a:solidFill>
                <a:latin typeface="Courier" pitchFamily="2" charset="0"/>
              </a:rPr>
              <a:t>T</a:t>
            </a:r>
            <a:r>
              <a:rPr lang="en-US" sz="1800" dirty="0"/>
              <a:t>’s implementation of </a:t>
            </a:r>
            <a:r>
              <a:rPr lang="en-US" sz="1800" dirty="0">
                <a:solidFill>
                  <a:srgbClr val="00B050"/>
                </a:solidFill>
                <a:latin typeface="Courier Regular" pitchFamily="2" charset="0"/>
                <a:ea typeface="Courier New" charset="0"/>
                <a:cs typeface="Courier New" charset="0"/>
              </a:rPr>
              <a:t>Comparable</a:t>
            </a:r>
            <a:endParaRPr lang="en-US" sz="1800" dirty="0">
              <a:solidFill>
                <a:srgbClr val="00B050"/>
              </a:solidFill>
            </a:endParaRPr>
          </a:p>
          <a:p>
            <a:pPr marL="630238" lvl="1" indent="-341313">
              <a:lnSpc>
                <a:spcPct val="150000"/>
              </a:lnSpc>
            </a:pPr>
            <a:r>
              <a:rPr lang="en-US" sz="2000" dirty="0">
                <a:solidFill>
                  <a:srgbClr val="0000FF"/>
                </a:solidFill>
                <a:latin typeface="Courier Regular" pitchFamily="2" charset="0"/>
                <a:ea typeface="Courier New" charset="0"/>
                <a:cs typeface="Courier New" charset="0"/>
              </a:rPr>
              <a:t>static</a:t>
            </a: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 </a:t>
            </a:r>
            <a:r>
              <a:rPr lang="en-US" sz="2000" dirty="0">
                <a:solidFill>
                  <a:srgbClr val="00B050"/>
                </a:solidFill>
                <a:latin typeface="Courier Regular" pitchFamily="2" charset="0"/>
                <a:ea typeface="Courier New" charset="0"/>
                <a:cs typeface="Courier New" charset="0"/>
              </a:rPr>
              <a:t>Comparator</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c)</a:t>
            </a:r>
          </a:p>
          <a:p>
            <a:pPr marL="863600" lvl="2" indent="-233363"/>
            <a:r>
              <a:rPr lang="en-US" sz="1800" dirty="0"/>
              <a:t>Uses order defined by custom </a:t>
            </a:r>
            <a:r>
              <a:rPr lang="en-US" sz="1800" dirty="0">
                <a:solidFill>
                  <a:srgbClr val="00B050"/>
                </a:solidFill>
                <a:latin typeface="Courier Regular" pitchFamily="2" charset="0"/>
                <a:ea typeface="Courier New" charset="0"/>
                <a:cs typeface="Courier New" charset="0"/>
              </a:rPr>
              <a:t>Comparator</a:t>
            </a:r>
            <a:r>
              <a:rPr lang="en-US" sz="1800" dirty="0">
                <a:latin typeface="Calibri" panose="020F0502020204030204" pitchFamily="34" charset="0"/>
                <a:ea typeface="Courier New" charset="0"/>
                <a:cs typeface="Calibri" panose="020F0502020204030204" pitchFamily="34" charset="0"/>
              </a:rPr>
              <a:t> object </a:t>
            </a:r>
            <a:r>
              <a:rPr lang="en-US" sz="1800" dirty="0">
                <a:latin typeface="Courier Regular" pitchFamily="2" charset="0"/>
                <a:ea typeface="Courier New" charset="0"/>
                <a:cs typeface="Courier New" charset="0"/>
              </a:rPr>
              <a:t>c</a:t>
            </a:r>
          </a:p>
          <a:p>
            <a:pPr marL="63500" indent="-233363">
              <a:lnSpc>
                <a:spcPct val="150000"/>
              </a:lnSpc>
            </a:pPr>
            <a:endParaRPr lang="en-US" sz="2600" dirty="0">
              <a:latin typeface="Calibri" panose="020F0502020204030204" pitchFamily="34" charset="0"/>
              <a:cs typeface="Calibri" panose="020F0502020204030204" pitchFamily="34" charset="0"/>
            </a:endParaRPr>
          </a:p>
          <a:p>
            <a:pPr marL="63500" indent="-233363">
              <a:lnSpc>
                <a:spcPct val="150000"/>
              </a:lnSpc>
            </a:pPr>
            <a:r>
              <a:rPr lang="en-US" sz="2600" dirty="0">
                <a:latin typeface="Calibri" panose="020F0502020204030204" pitchFamily="34" charset="0"/>
                <a:cs typeface="Calibri" panose="020F0502020204030204" pitchFamily="34" charset="0"/>
              </a:rPr>
              <a:t>Example:</a:t>
            </a:r>
            <a:endParaRPr lang="en-US" sz="2400" dirty="0"/>
          </a:p>
          <a:p>
            <a:endParaRPr lang="en-US" sz="2400" dirty="0"/>
          </a:p>
          <a:p>
            <a:endParaRPr lang="en-US" sz="2400" dirty="0"/>
          </a:p>
        </p:txBody>
      </p:sp>
      <p:sp>
        <p:nvSpPr>
          <p:cNvPr id="5" name="Content Placeholder 4">
            <a:extLst>
              <a:ext uri="{FF2B5EF4-FFF2-40B4-BE49-F238E27FC236}">
                <a16:creationId xmlns:a16="http://schemas.microsoft.com/office/drawing/2014/main" xmlns="" id="{A507DF8D-BB32-764B-9A1B-D502280DF373}"/>
              </a:ext>
            </a:extLst>
          </p:cNvPr>
          <p:cNvSpPr txBox="1">
            <a:spLocks/>
          </p:cNvSpPr>
          <p:nvPr/>
        </p:nvSpPr>
        <p:spPr>
          <a:xfrm>
            <a:off x="852350" y="4342972"/>
            <a:ext cx="7470319" cy="2074483"/>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00FF"/>
                </a:solidFill>
                <a:latin typeface="Courier Regular" pitchFamily="2" charset="0"/>
                <a:ea typeface="Courier New" charset="0"/>
                <a:cs typeface="Courier New" charset="0"/>
              </a:rPr>
              <a:t>import</a:t>
            </a:r>
            <a:r>
              <a:rPr lang="en-US" sz="1400" dirty="0">
                <a:solidFill>
                  <a:srgbClr val="00B050"/>
                </a:solidFill>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java.util</a:t>
            </a:r>
            <a:r>
              <a:rPr lang="en-US" sz="1400" dirty="0">
                <a:solidFill>
                  <a:srgbClr val="00B050"/>
                </a:solidFill>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for compactness</a:t>
            </a:r>
          </a:p>
          <a:p>
            <a:pPr marL="0" indent="0">
              <a:buNone/>
            </a:pPr>
            <a:r>
              <a:rPr lang="en-US" sz="1400" dirty="0">
                <a:solidFill>
                  <a:srgbClr val="00B050"/>
                </a:solidFill>
                <a:latin typeface="Courier Regular" pitchFamily="2" charset="0"/>
                <a:ea typeface="Courier New" charset="0"/>
                <a:cs typeface="Courier New" charset="0"/>
              </a:rPr>
              <a:t>List</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&gt; list = </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ArrayList</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&gt;(); </a:t>
            </a:r>
            <a:r>
              <a:rPr lang="en-US" sz="1400" dirty="0">
                <a:solidFill>
                  <a:schemeClr val="tx1">
                    <a:lumMod val="65000"/>
                    <a:lumOff val="35000"/>
                  </a:schemeClr>
                </a:solidFill>
                <a:latin typeface="Courier Regular" pitchFamily="2" charset="0"/>
                <a:ea typeface="Courier New" charset="0"/>
                <a:cs typeface="Courier New" charset="0"/>
              </a:rPr>
              <a:t>// empty list</a:t>
            </a:r>
          </a:p>
          <a:p>
            <a:pPr marL="0" indent="0">
              <a:buNone/>
            </a:pPr>
            <a:endParaRPr lang="en-US" sz="1400" dirty="0">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sarray</a:t>
            </a:r>
            <a:r>
              <a:rPr lang="en-US" sz="1400" dirty="0">
                <a:latin typeface="Courier Regular" pitchFamily="2" charset="0"/>
                <a:ea typeface="Courier New" charset="0"/>
                <a:cs typeface="Courier New" charset="0"/>
              </a:rPr>
              <a:t> =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Peppa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Luna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a:t>
            </a:r>
          </a:p>
          <a:p>
            <a:pPr marL="0" indent="0">
              <a:buNone/>
            </a:pPr>
            <a:r>
              <a:rPr lang="en-US" sz="1400" dirty="0">
                <a:solidFill>
                  <a:srgbClr val="0000FF"/>
                </a:solidFill>
                <a:latin typeface="Courier Regular" pitchFamily="2" charset="0"/>
                <a:ea typeface="Courier New" charset="0"/>
                <a:cs typeface="Courier New" charset="0"/>
              </a:rPr>
              <a:t>for </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s : </a:t>
            </a:r>
            <a:r>
              <a:rPr lang="en-US" sz="1400" dirty="0" err="1">
                <a:latin typeface="Courier Regular" pitchFamily="2" charset="0"/>
                <a:ea typeface="Courier New" charset="0"/>
                <a:cs typeface="Courier New" charset="0"/>
              </a:rPr>
              <a:t>sarray</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list.add</a:t>
            </a:r>
            <a:r>
              <a:rPr lang="en-US" sz="1400" dirty="0">
                <a:latin typeface="Courier Regular" pitchFamily="2" charset="0"/>
                <a:ea typeface="Courier New" charset="0"/>
                <a:cs typeface="Courier New" charset="0"/>
              </a:rPr>
              <a:t>(s); </a:t>
            </a:r>
            <a:r>
              <a:rPr lang="en-US" sz="1400" dirty="0">
                <a:solidFill>
                  <a:schemeClr val="tx1">
                    <a:lumMod val="65000"/>
                    <a:lumOff val="35000"/>
                  </a:schemeClr>
                </a:solidFill>
                <a:latin typeface="Courier Regular" pitchFamily="2" charset="0"/>
                <a:ea typeface="Courier New" charset="0"/>
                <a:cs typeface="Courier New" charset="0"/>
              </a:rPr>
              <a:t>// add to list</a:t>
            </a:r>
          </a:p>
          <a:p>
            <a:pPr marL="0" indent="0">
              <a:buNone/>
            </a:pPr>
            <a:r>
              <a:rPr lang="en-US" sz="1400" dirty="0">
                <a:latin typeface="Courier Regular" pitchFamily="2" charset="0"/>
                <a:ea typeface="Courier New" charset="0"/>
                <a:cs typeface="Courier New" charset="0"/>
              </a:rPr>
              <a:t>  </a:t>
            </a:r>
          </a:p>
          <a:p>
            <a:pPr marL="0" indent="0">
              <a:buNone/>
            </a:pP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.sort</a:t>
            </a:r>
            <a:r>
              <a:rPr lang="en-US" sz="1400" dirty="0">
                <a:latin typeface="Courier Regular" pitchFamily="2" charset="0"/>
                <a:ea typeface="Courier New" charset="0"/>
                <a:cs typeface="Courier New" charset="0"/>
              </a:rPr>
              <a:t>(list); </a:t>
            </a:r>
            <a:r>
              <a:rPr lang="en-US" sz="1400" dirty="0">
                <a:solidFill>
                  <a:schemeClr val="tx1">
                    <a:lumMod val="65000"/>
                    <a:lumOff val="35000"/>
                  </a:schemeClr>
                </a:solidFill>
                <a:latin typeface="Courier Regular" pitchFamily="2" charset="0"/>
                <a:ea typeface="Courier New" charset="0"/>
                <a:cs typeface="Courier New" charset="0"/>
              </a:rPr>
              <a:t>// alphabetical sort</a:t>
            </a:r>
          </a:p>
          <a:p>
            <a:pPr marL="0" indent="0">
              <a:buNone/>
            </a:pP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.sort</a:t>
            </a:r>
            <a:r>
              <a:rPr lang="en-US" sz="1400" dirty="0">
                <a:latin typeface="Courier Regular" pitchFamily="2" charset="0"/>
                <a:ea typeface="Courier New" charset="0"/>
                <a:cs typeface="Courier New" charset="0"/>
              </a:rPr>
              <a:t>(list, </a:t>
            </a: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.reverseOrder</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reverse alpha</a:t>
            </a:r>
          </a:p>
        </p:txBody>
      </p:sp>
      <p:pic>
        <p:nvPicPr>
          <p:cNvPr id="3" name="Picture 2">
            <a:extLst>
              <a:ext uri="{FF2B5EF4-FFF2-40B4-BE49-F238E27FC236}">
                <a16:creationId xmlns:a16="http://schemas.microsoft.com/office/drawing/2014/main" xmlns="" id="{5D52564A-4A9F-0A49-AF3B-49E87E104085}"/>
              </a:ext>
            </a:extLst>
          </p:cNvPr>
          <p:cNvPicPr>
            <a:picLocks noChangeAspect="1"/>
          </p:cNvPicPr>
          <p:nvPr/>
        </p:nvPicPr>
        <p:blipFill>
          <a:blip r:embed="rId3"/>
          <a:stretch>
            <a:fillRect/>
          </a:stretch>
        </p:blipFill>
        <p:spPr>
          <a:xfrm>
            <a:off x="3561077" y="3031942"/>
            <a:ext cx="2052864" cy="815252"/>
          </a:xfrm>
          <a:prstGeom prst="rect">
            <a:avLst/>
          </a:prstGeom>
        </p:spPr>
      </p:pic>
    </p:spTree>
    <p:extLst>
      <p:ext uri="{BB962C8B-B14F-4D97-AF65-F5344CB8AC3E}">
        <p14:creationId xmlns:p14="http://schemas.microsoft.com/office/powerpoint/2010/main" xmlns="" val="24673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dissolve">
                                      <p:cBhvr>
                                        <p:cTn id="18" dur="500"/>
                                        <p:tgtEl>
                                          <p:spTgt spid="4">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Lecture #12 extra</a:t>
            </a:r>
            <a:endParaRPr lang="en-US" sz="2400" dirty="0"/>
          </a:p>
        </p:txBody>
      </p:sp>
    </p:spTree>
    <p:extLst>
      <p:ext uri="{BB962C8B-B14F-4D97-AF65-F5344CB8AC3E}">
        <p14:creationId xmlns:p14="http://schemas.microsoft.com/office/powerpoint/2010/main" xmlns="" val="6676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The </a:t>
            </a:r>
            <a:r>
              <a:rPr lang="en-US" sz="4200" dirty="0" err="1">
                <a:latin typeface="Courier Regular" pitchFamily="2" charset="0"/>
                <a:ea typeface="Courier New" charset="0"/>
                <a:cs typeface="Courier New" charset="0"/>
              </a:rPr>
              <a:t>PriorityQueue</a:t>
            </a:r>
            <a:r>
              <a:rPr lang="en-US" dirty="0">
                <a:latin typeface="Calibri" charset="0"/>
                <a:ea typeface="Calibri" charset="0"/>
                <a:cs typeface="Calibri" charset="0"/>
              </a:rPr>
              <a:t> class</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43777" y="3839073"/>
            <a:ext cx="8842567" cy="216744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Always keeps the highest-priority element at head</a:t>
            </a:r>
          </a:p>
          <a:p>
            <a:pPr lvl="1"/>
            <a:r>
              <a:rPr lang="en-US" sz="2000" b="1" dirty="0">
                <a:latin typeface="Calibri" panose="020F0502020204030204" pitchFamily="34" charset="0"/>
                <a:ea typeface="Courier New" charset="0"/>
                <a:cs typeface="Calibri" panose="020F0502020204030204" pitchFamily="34" charset="0"/>
              </a:rPr>
              <a:t>Note that the remaining elements are not necessarily ordered!</a:t>
            </a:r>
            <a:endParaRPr lang="en-US" sz="2000" dirty="0"/>
          </a:p>
          <a:p>
            <a:r>
              <a:rPr lang="en-US" sz="2400" dirty="0"/>
              <a:t>In a </a:t>
            </a:r>
            <a:r>
              <a:rPr lang="en-US" sz="2400" dirty="0" err="1">
                <a:solidFill>
                  <a:srgbClr val="00B050"/>
                </a:solidFill>
                <a:latin typeface="Courier Regular" pitchFamily="2" charset="0"/>
                <a:ea typeface="Courier New" charset="0"/>
                <a:cs typeface="Courier New" charset="0"/>
              </a:rPr>
              <a:t>PriorityQueue</a:t>
            </a:r>
            <a:r>
              <a:rPr lang="en-US" sz="2400" dirty="0">
                <a:latin typeface="Calibri" panose="020F0502020204030204" pitchFamily="34" charset="0"/>
                <a:ea typeface="Courier New" charset="0"/>
                <a:cs typeface="Calibri" panose="020F0502020204030204" pitchFamily="34" charset="0"/>
              </a:rPr>
              <a:t>,</a:t>
            </a:r>
            <a:r>
              <a:rPr lang="en-US" sz="2400" dirty="0"/>
              <a:t> the smallest element has highest priority</a:t>
            </a:r>
          </a:p>
          <a:p>
            <a:pPr lvl="1"/>
            <a:r>
              <a:rPr lang="en-US" sz="2000" dirty="0"/>
              <a:t>This is what is called a </a:t>
            </a:r>
            <a:r>
              <a:rPr lang="en-US" sz="2000" b="1" dirty="0"/>
              <a:t>min-priority queue</a:t>
            </a:r>
          </a:p>
          <a:p>
            <a:pPr lvl="1"/>
            <a:r>
              <a:rPr lang="en-US" sz="2000" dirty="0"/>
              <a:t>A queue where larger means higher priority is a </a:t>
            </a:r>
            <a:r>
              <a:rPr lang="en-US" sz="2000" b="1" dirty="0"/>
              <a:t>max-priority queue</a:t>
            </a:r>
          </a:p>
        </p:txBody>
      </p:sp>
      <p:pic>
        <p:nvPicPr>
          <p:cNvPr id="7" name="Picture 6">
            <a:extLst>
              <a:ext uri="{FF2B5EF4-FFF2-40B4-BE49-F238E27FC236}">
                <a16:creationId xmlns:a16="http://schemas.microsoft.com/office/drawing/2014/main" xmlns="" id="{11A55B7D-2AC7-0740-BEF8-F586A1083DC6}"/>
              </a:ext>
            </a:extLst>
          </p:cNvPr>
          <p:cNvPicPr>
            <a:picLocks noChangeAspect="1"/>
          </p:cNvPicPr>
          <p:nvPr/>
        </p:nvPicPr>
        <p:blipFill>
          <a:blip r:embed="rId3"/>
          <a:stretch>
            <a:fillRect/>
          </a:stretch>
        </p:blipFill>
        <p:spPr>
          <a:xfrm>
            <a:off x="3703393" y="1313021"/>
            <a:ext cx="1723334" cy="2179184"/>
          </a:xfrm>
          <a:prstGeom prst="rect">
            <a:avLst/>
          </a:prstGeom>
        </p:spPr>
      </p:pic>
    </p:spTree>
    <p:extLst>
      <p:ext uri="{BB962C8B-B14F-4D97-AF65-F5344CB8AC3E}">
        <p14:creationId xmlns:p14="http://schemas.microsoft.com/office/powerpoint/2010/main" xmlns="" val="63650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The </a:t>
            </a:r>
            <a:r>
              <a:rPr lang="en-US" sz="4200" dirty="0">
                <a:latin typeface="Courier Regular" pitchFamily="2" charset="0"/>
                <a:ea typeface="Courier New" charset="0"/>
                <a:cs typeface="Courier New" charset="0"/>
              </a:rPr>
              <a:t>Comparable</a:t>
            </a:r>
            <a:r>
              <a:rPr lang="en-US" dirty="0">
                <a:latin typeface="Calibri" charset="0"/>
                <a:ea typeface="Calibri" charset="0"/>
                <a:cs typeface="Calibri" charset="0"/>
              </a:rPr>
              <a:t> interface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59883" y="1012202"/>
            <a:ext cx="8639366"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charset="0"/>
                <a:ea typeface="Calibri" charset="0"/>
                <a:cs typeface="Calibri" charset="0"/>
              </a:rPr>
              <a:t>But how does the queue know the elements’ priorities?</a:t>
            </a:r>
          </a:p>
          <a:p>
            <a:pPr lvl="1"/>
            <a:r>
              <a:rPr lang="en-US" sz="2000" dirty="0"/>
              <a:t>Queue elements should implement the </a:t>
            </a:r>
            <a:r>
              <a:rPr lang="en-US" sz="2000" dirty="0">
                <a:solidFill>
                  <a:srgbClr val="00B050"/>
                </a:solidFill>
                <a:latin typeface="Courier Regular" pitchFamily="2" charset="0"/>
                <a:ea typeface="Courier New" charset="0"/>
                <a:cs typeface="Courier New" charset="0"/>
              </a:rPr>
              <a:t>Comparable&lt;T&gt;</a:t>
            </a:r>
            <a:r>
              <a:rPr lang="en-US" sz="2000" dirty="0"/>
              <a:t> interface</a:t>
            </a:r>
          </a:p>
          <a:p>
            <a:endParaRPr lang="en-US" sz="2400" dirty="0"/>
          </a:p>
          <a:p>
            <a:endParaRPr lang="en-US" sz="2400" dirty="0"/>
          </a:p>
          <a:p>
            <a:endParaRPr lang="en-US" sz="2400" dirty="0"/>
          </a:p>
          <a:p>
            <a:endParaRPr lang="en-US" sz="2400" dirty="0"/>
          </a:p>
          <a:p>
            <a:r>
              <a:rPr lang="en-US" sz="2200" dirty="0" err="1">
                <a:latin typeface="Courier Regular" pitchFamily="2" charset="0"/>
                <a:ea typeface="Courier New" charset="0"/>
                <a:cs typeface="Courier New" charset="0"/>
              </a:rPr>
              <a:t>compareTo</a:t>
            </a:r>
            <a:r>
              <a:rPr lang="en-US" sz="2200" dirty="0">
                <a:latin typeface="Courier Regular" pitchFamily="2" charset="0"/>
                <a:ea typeface="Courier New" charset="0"/>
                <a:cs typeface="Courier New" charset="0"/>
              </a:rPr>
              <a:t>()</a:t>
            </a:r>
            <a:r>
              <a:rPr lang="en-US" sz="2400" dirty="0"/>
              <a:t> must return a negative integer if the </a:t>
            </a:r>
            <a:r>
              <a:rPr lang="en-US" sz="2400" dirty="0">
                <a:solidFill>
                  <a:srgbClr val="0000FF"/>
                </a:solidFill>
                <a:latin typeface="Courier" pitchFamily="2" charset="0"/>
              </a:rPr>
              <a:t>this</a:t>
            </a:r>
            <a:r>
              <a:rPr lang="en-US" sz="2400" dirty="0"/>
              <a:t> object is “smaller” than the argument </a:t>
            </a:r>
            <a:r>
              <a:rPr lang="en-US" sz="2400" dirty="0">
                <a:latin typeface="Courier" pitchFamily="2" charset="0"/>
              </a:rPr>
              <a:t>o</a:t>
            </a:r>
            <a:r>
              <a:rPr lang="en-US" sz="2400" dirty="0"/>
              <a:t>, zero if it is equal, and a positive integer if it is “larger” than o</a:t>
            </a:r>
          </a:p>
          <a:p>
            <a:r>
              <a:rPr lang="en-US" sz="2400" dirty="0"/>
              <a:t>The order thus established is known as the </a:t>
            </a:r>
            <a:r>
              <a:rPr lang="en-US" sz="2400" b="1" dirty="0"/>
              <a:t>natural order</a:t>
            </a:r>
          </a:p>
        </p:txBody>
      </p:sp>
      <p:pic>
        <p:nvPicPr>
          <p:cNvPr id="4" name="Picture 3">
            <a:extLst>
              <a:ext uri="{FF2B5EF4-FFF2-40B4-BE49-F238E27FC236}">
                <a16:creationId xmlns:a16="http://schemas.microsoft.com/office/drawing/2014/main" xmlns="" id="{B77C5D8C-16B4-E54C-8FD9-47E275348C0B}"/>
              </a:ext>
            </a:extLst>
          </p:cNvPr>
          <p:cNvPicPr>
            <a:picLocks noChangeAspect="1"/>
          </p:cNvPicPr>
          <p:nvPr/>
        </p:nvPicPr>
        <p:blipFill>
          <a:blip r:embed="rId3"/>
          <a:stretch>
            <a:fillRect/>
          </a:stretch>
        </p:blipFill>
        <p:spPr>
          <a:xfrm>
            <a:off x="3000586" y="2174009"/>
            <a:ext cx="3251200" cy="1346200"/>
          </a:xfrm>
          <a:prstGeom prst="rect">
            <a:avLst/>
          </a:prstGeom>
        </p:spPr>
      </p:pic>
    </p:spTree>
    <p:extLst>
      <p:ext uri="{BB962C8B-B14F-4D97-AF65-F5344CB8AC3E}">
        <p14:creationId xmlns:p14="http://schemas.microsoft.com/office/powerpoint/2010/main" xmlns="" val="189136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7" y="-183492"/>
            <a:ext cx="8721689" cy="1143000"/>
          </a:xfrm>
        </p:spPr>
        <p:txBody>
          <a:bodyPr>
            <a:normAutofit fontScale="90000"/>
          </a:bodyPr>
          <a:lstStyle/>
          <a:p>
            <a:r>
              <a:rPr lang="en-US" sz="4200" dirty="0" err="1">
                <a:latin typeface="Courier Regular" pitchFamily="2" charset="0"/>
                <a:ea typeface="Courier New" charset="0"/>
                <a:cs typeface="Courier New" charset="0"/>
              </a:rPr>
              <a:t>PriorityQueue</a:t>
            </a:r>
            <a:r>
              <a:rPr lang="en-US" dirty="0">
                <a:latin typeface="Calibri" charset="0"/>
                <a:ea typeface="Calibri" charset="0"/>
                <a:cs typeface="Calibri" charset="0"/>
              </a:rPr>
              <a:t> and </a:t>
            </a:r>
            <a:r>
              <a:rPr lang="en-US" dirty="0">
                <a:latin typeface="Courier Regular" pitchFamily="2" charset="0"/>
                <a:ea typeface="Courier New" charset="0"/>
                <a:cs typeface="Courier New" charset="0"/>
              </a:rPr>
              <a:t>Comparable</a:t>
            </a:r>
            <a:r>
              <a:rPr lang="en-US" dirty="0">
                <a:latin typeface="Calibri" charset="0"/>
                <a:ea typeface="Calibri" charset="0"/>
                <a:cs typeface="Calibri" charset="0"/>
              </a:rPr>
              <a:t> </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77557" y="1284143"/>
            <a:ext cx="8897257" cy="426694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Many common classes implement the </a:t>
            </a:r>
            <a:r>
              <a:rPr lang="en-US" sz="2400" dirty="0">
                <a:solidFill>
                  <a:srgbClr val="00B050"/>
                </a:solidFill>
                <a:latin typeface="Courier Regular" pitchFamily="2" charset="0"/>
                <a:ea typeface="Courier New" charset="0"/>
                <a:cs typeface="Courier New" charset="0"/>
              </a:rPr>
              <a:t>Comparable</a:t>
            </a:r>
            <a:r>
              <a:rPr lang="en-US" sz="2400" dirty="0"/>
              <a:t> interface</a:t>
            </a:r>
          </a:p>
          <a:p>
            <a:pPr lvl="1"/>
            <a:r>
              <a:rPr lang="en-US" sz="2000" dirty="0"/>
              <a:t>E.g. </a:t>
            </a:r>
            <a:r>
              <a:rPr lang="en-US" sz="2000" dirty="0">
                <a:solidFill>
                  <a:srgbClr val="00B050"/>
                </a:solidFill>
                <a:latin typeface="Courier Regular" pitchFamily="2" charset="0"/>
                <a:ea typeface="Courier New" charset="0"/>
                <a:cs typeface="Courier New" charset="0"/>
              </a:rPr>
              <a:t>String</a:t>
            </a:r>
            <a:r>
              <a:rPr lang="en-US" sz="2000" dirty="0"/>
              <a:t>, </a:t>
            </a:r>
            <a:r>
              <a:rPr lang="en-US" sz="2000" dirty="0">
                <a:solidFill>
                  <a:srgbClr val="00B050"/>
                </a:solidFill>
                <a:latin typeface="Courier Regular" pitchFamily="2" charset="0"/>
                <a:ea typeface="Courier New" charset="0"/>
                <a:cs typeface="Courier New" charset="0"/>
              </a:rPr>
              <a:t>Date</a:t>
            </a:r>
            <a:r>
              <a:rPr lang="en-US" sz="2000" dirty="0"/>
              <a:t>, wrapper classes like </a:t>
            </a:r>
            <a:r>
              <a:rPr lang="en-US" sz="2000" dirty="0">
                <a:solidFill>
                  <a:srgbClr val="00B050"/>
                </a:solidFill>
                <a:latin typeface="Courier Regular" pitchFamily="2" charset="0"/>
                <a:ea typeface="Courier New" charset="0"/>
                <a:cs typeface="Courier New" charset="0"/>
              </a:rPr>
              <a:t>Integer</a:t>
            </a:r>
            <a:r>
              <a:rPr lang="en-US" sz="2000" dirty="0"/>
              <a:t>, </a:t>
            </a:r>
            <a:r>
              <a:rPr lang="en-US" sz="2000" dirty="0">
                <a:solidFill>
                  <a:srgbClr val="00B050"/>
                </a:solidFill>
                <a:latin typeface="Courier Regular" pitchFamily="2" charset="0"/>
                <a:ea typeface="Courier New" charset="0"/>
                <a:cs typeface="Courier New" charset="0"/>
              </a:rPr>
              <a:t>Long</a:t>
            </a:r>
            <a:r>
              <a:rPr lang="en-US" sz="2000" dirty="0"/>
              <a:t> and </a:t>
            </a:r>
            <a:r>
              <a:rPr lang="en-US" sz="2000" dirty="0">
                <a:solidFill>
                  <a:srgbClr val="00B050"/>
                </a:solidFill>
                <a:latin typeface="Courier Regular" pitchFamily="2" charset="0"/>
                <a:ea typeface="Courier New" charset="0"/>
                <a:cs typeface="Courier New" charset="0"/>
              </a:rPr>
              <a:t>Double</a:t>
            </a:r>
          </a:p>
          <a:p>
            <a:pPr lvl="1"/>
            <a:r>
              <a:rPr lang="en-US" sz="2000" dirty="0"/>
              <a:t>When in doubt, </a:t>
            </a:r>
            <a:r>
              <a:rPr lang="en-US" sz="2000" strike="sngStrike" dirty="0"/>
              <a:t>flat out</a:t>
            </a:r>
            <a:r>
              <a:rPr lang="en-US" sz="2000" dirty="0"/>
              <a:t> consult the Javadoc</a:t>
            </a:r>
          </a:p>
          <a:p>
            <a:r>
              <a:rPr lang="en-US" sz="2400" dirty="0"/>
              <a:t>Using a non-</a:t>
            </a:r>
            <a:r>
              <a:rPr lang="en-US" sz="2400" dirty="0">
                <a:solidFill>
                  <a:srgbClr val="00B050"/>
                </a:solidFill>
                <a:latin typeface="Courier Regular" pitchFamily="2" charset="0"/>
                <a:ea typeface="Courier New" charset="0"/>
                <a:cs typeface="Courier New" charset="0"/>
              </a:rPr>
              <a:t>Comparable</a:t>
            </a:r>
            <a:r>
              <a:rPr lang="en-US" sz="2400" dirty="0"/>
              <a:t> class will result in a </a:t>
            </a:r>
            <a:r>
              <a:rPr lang="en-US" sz="2400" dirty="0" err="1">
                <a:solidFill>
                  <a:srgbClr val="00B050"/>
                </a:solidFill>
                <a:latin typeface="Courier Regular" pitchFamily="2" charset="0"/>
                <a:ea typeface="Courier New" charset="0"/>
                <a:cs typeface="Courier New" charset="0"/>
              </a:rPr>
              <a:t>ClassCastExcception</a:t>
            </a:r>
            <a:r>
              <a:rPr lang="en-US" sz="2400" dirty="0">
                <a:latin typeface="Calibri" charset="0"/>
                <a:ea typeface="Calibri" charset="0"/>
                <a:cs typeface="Calibri" charset="0"/>
              </a:rPr>
              <a:t> when </a:t>
            </a:r>
            <a:r>
              <a:rPr lang="en-US" sz="2400" dirty="0" err="1">
                <a:solidFill>
                  <a:srgbClr val="00B050"/>
                </a:solidFill>
                <a:latin typeface="Courier Regular" pitchFamily="2" charset="0"/>
                <a:ea typeface="Courier New" charset="0"/>
                <a:cs typeface="Courier New" charset="0"/>
              </a:rPr>
              <a:t>PriorityQueue</a:t>
            </a:r>
            <a:r>
              <a:rPr lang="en-US" sz="2400" dirty="0">
                <a:latin typeface="Calibri" charset="0"/>
                <a:ea typeface="Calibri" charset="0"/>
                <a:cs typeface="Calibri" charset="0"/>
              </a:rPr>
              <a:t> attempts to cast the elements to </a:t>
            </a:r>
            <a:r>
              <a:rPr lang="en-US" sz="2400" dirty="0">
                <a:solidFill>
                  <a:srgbClr val="00B050"/>
                </a:solidFill>
                <a:latin typeface="Courier Regular" pitchFamily="2" charset="0"/>
                <a:ea typeface="Courier New" charset="0"/>
                <a:cs typeface="Courier New" charset="0"/>
              </a:rPr>
              <a:t>Comparable</a:t>
            </a:r>
            <a:r>
              <a:rPr lang="en-US" sz="2400" dirty="0">
                <a:latin typeface="Calibri" charset="0"/>
                <a:ea typeface="Calibri" charset="0"/>
                <a:cs typeface="Calibri" charset="0"/>
              </a:rPr>
              <a:t> in order to compare them</a:t>
            </a:r>
          </a:p>
          <a:p>
            <a:pPr lvl="1"/>
            <a:r>
              <a:rPr lang="en-US" sz="2000" dirty="0">
                <a:latin typeface="Calibri" charset="0"/>
                <a:ea typeface="Calibri" charset="0"/>
                <a:cs typeface="Calibri" charset="0"/>
              </a:rPr>
              <a:t>Happens when the 2</a:t>
            </a:r>
            <a:r>
              <a:rPr lang="en-US" sz="2000" baseline="30000" dirty="0">
                <a:latin typeface="Calibri" charset="0"/>
                <a:ea typeface="Calibri" charset="0"/>
                <a:cs typeface="Calibri" charset="0"/>
              </a:rPr>
              <a:t>nd</a:t>
            </a:r>
            <a:r>
              <a:rPr lang="en-US" sz="2000" dirty="0">
                <a:latin typeface="Calibri" charset="0"/>
                <a:ea typeface="Calibri" charset="0"/>
                <a:cs typeface="Calibri" charset="0"/>
              </a:rPr>
              <a:t> element is added to the queue!</a:t>
            </a:r>
          </a:p>
        </p:txBody>
      </p:sp>
    </p:spTree>
    <p:extLst>
      <p:ext uri="{BB962C8B-B14F-4D97-AF65-F5344CB8AC3E}">
        <p14:creationId xmlns:p14="http://schemas.microsoft.com/office/powerpoint/2010/main" xmlns="" val="2917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in-class</a:t>
            </a:r>
            <a:r>
              <a:rPr lang="en-US" dirty="0">
                <a:latin typeface="Calibri" charset="0"/>
                <a:ea typeface="Calibri" charset="0"/>
                <a:cs typeface="Calibri" charset="0"/>
              </a:rPr>
              <a:t> exercise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358409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Use a priority queue to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2000" dirty="0">
                <a:latin typeface="Courier Regular" pitchFamily="2" charset="0"/>
                <a:ea typeface="Courier New" charset="0"/>
                <a:cs typeface="Courier New" charset="0"/>
              </a:rPr>
              <a:t>  </a:t>
            </a:r>
            <a:r>
              <a:rPr lang="en-US" sz="2000" dirty="0">
                <a:solidFill>
                  <a:srgbClr val="00B050"/>
                </a:solidFill>
                <a:latin typeface="Courier Regular" pitchFamily="2" charset="0"/>
                <a:ea typeface="Courier New" charset="0"/>
                <a:cs typeface="Courier New" charset="0"/>
              </a:rPr>
              <a:t>String</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sa</a:t>
            </a:r>
            <a:r>
              <a:rPr lang="en-US" sz="2000" dirty="0">
                <a:latin typeface="Courier Regular" pitchFamily="2" charset="0"/>
                <a:ea typeface="Courier New" charset="0"/>
                <a:cs typeface="Courier New" charset="0"/>
              </a:rPr>
              <a:t> =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Jay</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Alice</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Melvor</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Erica</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a:t>
            </a:r>
          </a:p>
          <a:p>
            <a:pPr marL="0" indent="0">
              <a:buNone/>
            </a:pPr>
            <a:endParaRPr lang="en-US" sz="20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 // your code here</a:t>
            </a:r>
          </a:p>
          <a:p>
            <a:pPr marL="0" indent="0">
              <a:buNone/>
            </a:pPr>
            <a:endParaRPr lang="en-US" sz="20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for </a:t>
            </a:r>
            <a:r>
              <a:rPr lang="en-US" sz="2000" dirty="0">
                <a:latin typeface="Courier Regular" pitchFamily="2" charset="0"/>
                <a:ea typeface="Courier New" charset="0"/>
                <a:cs typeface="Courier New" charset="0"/>
              </a:rPr>
              <a:t>(</a:t>
            </a:r>
            <a:r>
              <a:rPr lang="en-US" sz="2000" dirty="0" err="1">
                <a:solidFill>
                  <a:srgbClr val="00B050"/>
                </a:solidFill>
                <a:latin typeface="Courier Regular" pitchFamily="2" charset="0"/>
                <a:ea typeface="Courier New" charset="0"/>
                <a:cs typeface="Courier New" charset="0"/>
              </a:rPr>
              <a:t>int</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=0;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 &lt; </a:t>
            </a:r>
            <a:r>
              <a:rPr lang="en-US" sz="2000" dirty="0" err="1">
                <a:latin typeface="Courier Regular" pitchFamily="2" charset="0"/>
                <a:ea typeface="Courier New" charset="0"/>
                <a:cs typeface="Courier New" charset="0"/>
              </a:rPr>
              <a:t>sa.length</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a:t>
            </a:r>
          </a:p>
          <a:p>
            <a:pPr marL="0" indent="0">
              <a:buNone/>
            </a:pPr>
            <a:r>
              <a:rPr lang="en-US" sz="2000" dirty="0">
                <a:latin typeface="Courier Regular" pitchFamily="2" charset="0"/>
                <a:ea typeface="Courier New" charset="0"/>
                <a:cs typeface="Courier New" charset="0"/>
              </a:rPr>
              <a:t>    </a:t>
            </a:r>
            <a:r>
              <a:rPr lang="en-US" sz="2000" dirty="0" err="1">
                <a:solidFill>
                  <a:srgbClr val="00B050"/>
                </a:solidFill>
                <a:latin typeface="Courier Regular" pitchFamily="2" charset="0"/>
                <a:ea typeface="Courier New" charset="0"/>
                <a:cs typeface="Courier New" charset="0"/>
              </a:rPr>
              <a:t>System</a:t>
            </a:r>
            <a:r>
              <a:rPr lang="en-US" sz="2000" dirty="0" err="1">
                <a:latin typeface="Courier Regular" pitchFamily="2" charset="0"/>
                <a:ea typeface="Courier New" charset="0"/>
                <a:cs typeface="Courier New" charset="0"/>
              </a:rPr>
              <a:t>.out.println</a:t>
            </a:r>
            <a:r>
              <a:rPr lang="en-US"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sa</a:t>
            </a:r>
            <a:r>
              <a:rPr lang="en-US"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a:t>
            </a:r>
          </a:p>
          <a:p>
            <a:pPr marL="0" indent="0">
              <a:buNone/>
            </a:pPr>
            <a:endParaRPr lang="en-US" sz="2000" dirty="0">
              <a:latin typeface="Courier Regular" pitchFamily="2" charset="0"/>
              <a:ea typeface="Courier New" charset="0"/>
              <a:cs typeface="Courier New" charset="0"/>
            </a:endParaRPr>
          </a:p>
          <a:p>
            <a:r>
              <a:rPr lang="en-US" sz="2400" dirty="0"/>
              <a:t>Recall the </a:t>
            </a:r>
            <a:r>
              <a:rPr lang="en-US" sz="2200" dirty="0">
                <a:solidFill>
                  <a:srgbClr val="00B050"/>
                </a:solidFill>
                <a:latin typeface="Courier Regular" pitchFamily="2" charset="0"/>
                <a:ea typeface="Courier New" charset="0"/>
                <a:cs typeface="Courier New" charset="0"/>
              </a:rPr>
              <a:t>Queue</a:t>
            </a:r>
            <a:r>
              <a:rPr lang="en-US" sz="2400" dirty="0"/>
              <a:t> interface methods:</a:t>
            </a:r>
          </a:p>
        </p:txBody>
      </p:sp>
      <p:graphicFrame>
        <p:nvGraphicFramePr>
          <p:cNvPr id="4" name="Table 3"/>
          <p:cNvGraphicFramePr>
            <a:graphicFrameLocks noGrp="1"/>
          </p:cNvGraphicFramePr>
          <p:nvPr>
            <p:extLst/>
          </p:nvPr>
        </p:nvGraphicFramePr>
        <p:xfrm>
          <a:off x="1540830" y="4615543"/>
          <a:ext cx="6170711" cy="1584960"/>
        </p:xfrm>
        <a:graphic>
          <a:graphicData uri="http://schemas.openxmlformats.org/drawingml/2006/table">
            <a:tbl>
              <a:tblPr firstRow="1" bandRow="1">
                <a:tableStyleId>{5C22544A-7EE6-4342-B048-85BDC9FD1C3A}</a:tableStyleId>
              </a:tblPr>
              <a:tblGrid>
                <a:gridCol w="1705243">
                  <a:extLst>
                    <a:ext uri="{9D8B030D-6E8A-4147-A177-3AD203B41FA5}">
                      <a16:colId xmlns:a16="http://schemas.microsoft.com/office/drawing/2014/main" xmlns="" val="20000"/>
                    </a:ext>
                  </a:extLst>
                </a:gridCol>
                <a:gridCol w="2095130">
                  <a:extLst>
                    <a:ext uri="{9D8B030D-6E8A-4147-A177-3AD203B41FA5}">
                      <a16:colId xmlns:a16="http://schemas.microsoft.com/office/drawing/2014/main" xmlns="" val="20001"/>
                    </a:ext>
                  </a:extLst>
                </a:gridCol>
                <a:gridCol w="2370338">
                  <a:extLst>
                    <a:ext uri="{9D8B030D-6E8A-4147-A177-3AD203B41FA5}">
                      <a16:colId xmlns:a16="http://schemas.microsoft.com/office/drawing/2014/main" xmlns="" val="20002"/>
                    </a:ext>
                  </a:extLst>
                </a:gridCol>
              </a:tblGrid>
              <a:tr h="370840">
                <a:tc>
                  <a:txBody>
                    <a:bodyPr/>
                    <a:lstStyle/>
                    <a:p>
                      <a:pPr algn="ctr"/>
                      <a:endParaRPr lang="en-US" sz="2000" dirty="0"/>
                    </a:p>
                  </a:txBody>
                  <a:tcPr anchor="ctr">
                    <a:noFill/>
                  </a:tcPr>
                </a:tc>
                <a:tc>
                  <a:txBody>
                    <a:bodyPr/>
                    <a:lstStyle/>
                    <a:p>
                      <a:pPr algn="ctr"/>
                      <a:r>
                        <a:rPr lang="en-US" sz="1900" dirty="0">
                          <a:latin typeface="Calibri" charset="0"/>
                          <a:ea typeface="Calibri" charset="0"/>
                          <a:cs typeface="Calibri" charset="0"/>
                        </a:rPr>
                        <a:t>Throws exception</a:t>
                      </a:r>
                    </a:p>
                  </a:txBody>
                  <a:tcPr anchor="ctr"/>
                </a:tc>
                <a:tc>
                  <a:txBody>
                    <a:bodyPr/>
                    <a:lstStyle/>
                    <a:p>
                      <a:pPr algn="ctr"/>
                      <a:r>
                        <a:rPr lang="en-US" sz="1900" dirty="0">
                          <a:latin typeface="Calibri" charset="0"/>
                          <a:ea typeface="Calibri" charset="0"/>
                          <a:cs typeface="Calibri" charset="0"/>
                        </a:rPr>
                        <a:t>Returns special value</a:t>
                      </a:r>
                    </a:p>
                  </a:txBody>
                  <a:tcPr anchor="ctr"/>
                </a:tc>
                <a:extLst>
                  <a:ext uri="{0D108BD9-81ED-4DB2-BD59-A6C34878D82A}">
                    <a16:rowId xmlns:a16="http://schemas.microsoft.com/office/drawing/2014/main" xmlns="" val="10000"/>
                  </a:ext>
                </a:extLst>
              </a:tr>
              <a:tr h="370840">
                <a:tc>
                  <a:txBody>
                    <a:bodyPr/>
                    <a:lstStyle/>
                    <a:p>
                      <a:pPr algn="ctr"/>
                      <a:r>
                        <a:rPr lang="en-US" sz="2000" dirty="0">
                          <a:latin typeface="Calibri" charset="0"/>
                          <a:ea typeface="Calibri" charset="0"/>
                          <a:cs typeface="Calibri" charset="0"/>
                        </a:rPr>
                        <a:t>Insert</a:t>
                      </a:r>
                    </a:p>
                  </a:txBody>
                  <a:tcPr anchor="ctr"/>
                </a:tc>
                <a:tc>
                  <a:txBody>
                    <a:bodyPr/>
                    <a:lstStyle/>
                    <a:p>
                      <a:pPr algn="ctr"/>
                      <a:r>
                        <a:rPr lang="en-US" sz="1900" b="0" i="0" dirty="0">
                          <a:latin typeface="Courier Regular" pitchFamily="2" charset="0"/>
                          <a:ea typeface="Courier New" charset="0"/>
                          <a:cs typeface="Courier New" charset="0"/>
                        </a:rPr>
                        <a:t>add(</a:t>
                      </a:r>
                      <a:r>
                        <a:rPr lang="en-US" sz="1900" b="0" i="0" dirty="0">
                          <a:solidFill>
                            <a:srgbClr val="00B050"/>
                          </a:solidFill>
                          <a:latin typeface="Courier Regular" pitchFamily="2" charset="0"/>
                          <a:ea typeface="Courier New" charset="0"/>
                          <a:cs typeface="Courier New" charset="0"/>
                        </a:rPr>
                        <a:t>E</a:t>
                      </a:r>
                      <a:r>
                        <a:rPr lang="en-US" sz="1900" b="0" i="0" dirty="0">
                          <a:latin typeface="Courier Regular" pitchFamily="2" charset="0"/>
                          <a:ea typeface="Courier New" charset="0"/>
                          <a:cs typeface="Courier New" charset="0"/>
                        </a:rPr>
                        <a:t> e)</a:t>
                      </a:r>
                    </a:p>
                  </a:txBody>
                  <a:tcPr anchor="ctr"/>
                </a:tc>
                <a:tc>
                  <a:txBody>
                    <a:bodyPr/>
                    <a:lstStyle/>
                    <a:p>
                      <a:pPr algn="ctr"/>
                      <a:r>
                        <a:rPr lang="en-US" sz="1900" b="0" i="0" dirty="0">
                          <a:latin typeface="Courier Regular" pitchFamily="2" charset="0"/>
                          <a:ea typeface="Courier New" charset="0"/>
                          <a:cs typeface="Courier New" charset="0"/>
                        </a:rPr>
                        <a:t>offer(</a:t>
                      </a:r>
                      <a:r>
                        <a:rPr lang="en-US" sz="1900" b="0" i="0" dirty="0">
                          <a:solidFill>
                            <a:srgbClr val="00B050"/>
                          </a:solidFill>
                          <a:latin typeface="Courier Regular" pitchFamily="2" charset="0"/>
                          <a:ea typeface="Courier New" charset="0"/>
                          <a:cs typeface="Courier New" charset="0"/>
                        </a:rPr>
                        <a:t>E</a:t>
                      </a:r>
                      <a:r>
                        <a:rPr lang="en-US" sz="1900" b="0" i="0" dirty="0">
                          <a:latin typeface="Courier Regular" pitchFamily="2" charset="0"/>
                          <a:ea typeface="Courier New" charset="0"/>
                          <a:cs typeface="Courier New" charset="0"/>
                        </a:rPr>
                        <a:t> e)</a:t>
                      </a:r>
                    </a:p>
                  </a:txBody>
                  <a:tcPr anchor="ctr"/>
                </a:tc>
                <a:extLst>
                  <a:ext uri="{0D108BD9-81ED-4DB2-BD59-A6C34878D82A}">
                    <a16:rowId xmlns:a16="http://schemas.microsoft.com/office/drawing/2014/main" xmlns="" val="10001"/>
                  </a:ext>
                </a:extLst>
              </a:tr>
              <a:tr h="370840">
                <a:tc>
                  <a:txBody>
                    <a:bodyPr/>
                    <a:lstStyle/>
                    <a:p>
                      <a:pPr algn="ctr"/>
                      <a:r>
                        <a:rPr lang="en-US" sz="2000" dirty="0">
                          <a:latin typeface="Calibri" charset="0"/>
                          <a:ea typeface="Calibri" charset="0"/>
                          <a:cs typeface="Calibri" charset="0"/>
                        </a:rPr>
                        <a:t>Remove</a:t>
                      </a:r>
                    </a:p>
                  </a:txBody>
                  <a:tcPr anchor="ctr"/>
                </a:tc>
                <a:tc>
                  <a:txBody>
                    <a:bodyPr/>
                    <a:lstStyle/>
                    <a:p>
                      <a:pPr algn="ctr"/>
                      <a:r>
                        <a:rPr lang="en-US" sz="1900" b="0" i="0" dirty="0">
                          <a:latin typeface="Courier Regular" pitchFamily="2" charset="0"/>
                          <a:ea typeface="Courier New" charset="0"/>
                          <a:cs typeface="Courier New" charset="0"/>
                        </a:rPr>
                        <a:t>remove()</a:t>
                      </a:r>
                    </a:p>
                  </a:txBody>
                  <a:tcPr anchor="ctr"/>
                </a:tc>
                <a:tc>
                  <a:txBody>
                    <a:bodyPr/>
                    <a:lstStyle/>
                    <a:p>
                      <a:pPr algn="ctr"/>
                      <a:r>
                        <a:rPr lang="en-US" sz="1900" b="0" i="0" dirty="0">
                          <a:latin typeface="Courier Regular" pitchFamily="2" charset="0"/>
                          <a:ea typeface="Courier New" charset="0"/>
                          <a:cs typeface="Courier New" charset="0"/>
                        </a:rPr>
                        <a:t>poll()</a:t>
                      </a:r>
                    </a:p>
                  </a:txBody>
                  <a:tcPr anchor="ctr"/>
                </a:tc>
                <a:extLst>
                  <a:ext uri="{0D108BD9-81ED-4DB2-BD59-A6C34878D82A}">
                    <a16:rowId xmlns:a16="http://schemas.microsoft.com/office/drawing/2014/main" xmlns="" val="10002"/>
                  </a:ext>
                </a:extLst>
              </a:tr>
              <a:tr h="370840">
                <a:tc>
                  <a:txBody>
                    <a:bodyPr/>
                    <a:lstStyle/>
                    <a:p>
                      <a:pPr algn="ctr"/>
                      <a:r>
                        <a:rPr lang="en-US" sz="2000" dirty="0">
                          <a:latin typeface="Calibri" charset="0"/>
                          <a:ea typeface="Calibri" charset="0"/>
                          <a:cs typeface="Calibri" charset="0"/>
                        </a:rPr>
                        <a:t>Examine head</a:t>
                      </a:r>
                    </a:p>
                  </a:txBody>
                  <a:tcPr anchor="ctr"/>
                </a:tc>
                <a:tc>
                  <a:txBody>
                    <a:bodyPr/>
                    <a:lstStyle/>
                    <a:p>
                      <a:pPr algn="ctr"/>
                      <a:r>
                        <a:rPr lang="en-US" sz="1900" b="0" i="0" dirty="0">
                          <a:latin typeface="Courier Regular" pitchFamily="2" charset="0"/>
                          <a:ea typeface="Courier New" charset="0"/>
                          <a:cs typeface="Courier New" charset="0"/>
                        </a:rPr>
                        <a:t>element()</a:t>
                      </a:r>
                    </a:p>
                  </a:txBody>
                  <a:tcPr anchor="ctr"/>
                </a:tc>
                <a:tc>
                  <a:txBody>
                    <a:bodyPr/>
                    <a:lstStyle/>
                    <a:p>
                      <a:pPr algn="ctr"/>
                      <a:r>
                        <a:rPr lang="en-US" sz="1900" b="0" i="0" dirty="0">
                          <a:latin typeface="Courier Regular" pitchFamily="2" charset="0"/>
                          <a:ea typeface="Courier New" charset="0"/>
                          <a:cs typeface="Courier New" charset="0"/>
                        </a:rPr>
                        <a:t>peek()</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686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dissolve">
                                      <p:cBhvr>
                                        <p:cTn id="7" dur="500"/>
                                        <p:tgtEl>
                                          <p:spTgt spid="8">
                                            <p:txEl>
                                              <p:pRg st="9" end="9"/>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3" y="-160244"/>
            <a:ext cx="9179509" cy="1143000"/>
          </a:xfrm>
        </p:spPr>
        <p:txBody>
          <a:bodyPr>
            <a:normAutofit fontScale="90000"/>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in-class</a:t>
            </a:r>
            <a:r>
              <a:rPr lang="en-US" dirty="0">
                <a:latin typeface="Calibri" charset="0"/>
                <a:ea typeface="Calibri" charset="0"/>
                <a:cs typeface="Calibri" charset="0"/>
              </a:rPr>
              <a:t> exercise solution</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5234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Use a priority queue to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add to priority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remove from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426327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159955" y="1101606"/>
            <a:ext cx="8824088" cy="136450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b="1" dirty="0"/>
              <a:t>Worklist</a:t>
            </a:r>
            <a:r>
              <a:rPr lang="en-US" sz="2400" dirty="0"/>
              <a:t>: collection of elements where removal order obeys a rule</a:t>
            </a:r>
          </a:p>
          <a:p>
            <a:pPr marL="628650" lvl="1" indent="-228600"/>
            <a:r>
              <a:rPr lang="en-US" sz="2000" dirty="0"/>
              <a:t>Is a “meta-ADT”: different types of worklists specify different removal rules</a:t>
            </a:r>
          </a:p>
          <a:p>
            <a:pPr marL="228600" indent="-228600"/>
            <a:r>
              <a:rPr lang="en-US" sz="2400" dirty="0"/>
              <a:t>Removal rule is tied to some element property</a:t>
            </a:r>
          </a:p>
          <a:p>
            <a:pPr marL="288925" indent="-288925"/>
            <a:endParaRPr lang="en-US" sz="2400" dirty="0"/>
          </a:p>
          <a:p>
            <a:pPr marL="288925" indent="-288925"/>
            <a:endParaRPr lang="en-US" sz="2400" dirty="0"/>
          </a:p>
        </p:txBody>
      </p:sp>
      <p:sp>
        <p:nvSpPr>
          <p:cNvPr id="2" name="Title 1"/>
          <p:cNvSpPr>
            <a:spLocks noGrp="1"/>
          </p:cNvSpPr>
          <p:nvPr>
            <p:ph type="title"/>
          </p:nvPr>
        </p:nvSpPr>
        <p:spPr>
          <a:xfrm>
            <a:off x="0" y="-167739"/>
            <a:ext cx="9143999" cy="1143000"/>
          </a:xfrm>
        </p:spPr>
        <p:txBody>
          <a:bodyPr>
            <a:normAutofit/>
          </a:bodyPr>
          <a:lstStyle/>
          <a:p>
            <a:r>
              <a:rPr lang="en-US" sz="4200" dirty="0">
                <a:latin typeface="Calibri" charset="0"/>
                <a:ea typeface="Courier New" charset="0"/>
                <a:cs typeface="Calibri" charset="0"/>
              </a:rPr>
              <a:t>Worklists</a:t>
            </a:r>
            <a:endParaRPr lang="en-US" sz="4200" dirty="0">
              <a:latin typeface="Courier Regular" pitchFamily="2" charset="0"/>
              <a:ea typeface="Courier New" charset="0"/>
              <a:cs typeface="Courier New" charset="0"/>
            </a:endParaRPr>
          </a:p>
        </p:txBody>
      </p:sp>
      <p:pic>
        <p:nvPicPr>
          <p:cNvPr id="18" name="Picture 17">
            <a:extLst>
              <a:ext uri="{FF2B5EF4-FFF2-40B4-BE49-F238E27FC236}">
                <a16:creationId xmlns:a16="http://schemas.microsoft.com/office/drawing/2014/main" xmlns="" id="{72CBDCD9-A774-F64A-9453-8F3F91F76CED}"/>
              </a:ext>
            </a:extLst>
          </p:cNvPr>
          <p:cNvPicPr>
            <a:picLocks noChangeAspect="1"/>
          </p:cNvPicPr>
          <p:nvPr/>
        </p:nvPicPr>
        <p:blipFill>
          <a:blip r:embed="rId3"/>
          <a:stretch>
            <a:fillRect/>
          </a:stretch>
        </p:blipFill>
        <p:spPr>
          <a:xfrm>
            <a:off x="2494088" y="2900101"/>
            <a:ext cx="4095560" cy="2233007"/>
          </a:xfrm>
          <a:prstGeom prst="rect">
            <a:avLst/>
          </a:prstGeom>
        </p:spPr>
      </p:pic>
      <p:sp>
        <p:nvSpPr>
          <p:cNvPr id="4" name="TextBox 3">
            <a:extLst>
              <a:ext uri="{FF2B5EF4-FFF2-40B4-BE49-F238E27FC236}">
                <a16:creationId xmlns:a16="http://schemas.microsoft.com/office/drawing/2014/main" xmlns="" id="{A0E159B5-DC79-824F-BACF-367F852A43B6}"/>
              </a:ext>
            </a:extLst>
          </p:cNvPr>
          <p:cNvSpPr txBox="1"/>
          <p:nvPr/>
        </p:nvSpPr>
        <p:spPr>
          <a:xfrm>
            <a:off x="2459453" y="5212615"/>
            <a:ext cx="1782603" cy="646331"/>
          </a:xfrm>
          <a:prstGeom prst="rect">
            <a:avLst/>
          </a:prstGeom>
          <a:noFill/>
        </p:spPr>
        <p:txBody>
          <a:bodyPr wrap="none" rtlCol="0">
            <a:spAutoFit/>
          </a:bodyPr>
          <a:lstStyle/>
          <a:p>
            <a:pPr algn="ctr"/>
            <a:r>
              <a:rPr lang="en-US" dirty="0"/>
              <a:t>First In, First Out </a:t>
            </a:r>
          </a:p>
          <a:p>
            <a:pPr algn="ctr"/>
            <a:r>
              <a:rPr lang="en-US" dirty="0"/>
              <a:t>(FIFO)</a:t>
            </a:r>
          </a:p>
        </p:txBody>
      </p:sp>
      <p:sp>
        <p:nvSpPr>
          <p:cNvPr id="20" name="TextBox 19">
            <a:extLst>
              <a:ext uri="{FF2B5EF4-FFF2-40B4-BE49-F238E27FC236}">
                <a16:creationId xmlns:a16="http://schemas.microsoft.com/office/drawing/2014/main" xmlns="" id="{2865CC46-7112-C548-8D34-99669A5DE6C4}"/>
              </a:ext>
            </a:extLst>
          </p:cNvPr>
          <p:cNvSpPr txBox="1"/>
          <p:nvPr/>
        </p:nvSpPr>
        <p:spPr>
          <a:xfrm>
            <a:off x="4838974" y="5205688"/>
            <a:ext cx="1756122" cy="646331"/>
          </a:xfrm>
          <a:prstGeom prst="rect">
            <a:avLst/>
          </a:prstGeom>
          <a:noFill/>
        </p:spPr>
        <p:txBody>
          <a:bodyPr wrap="none" rtlCol="0">
            <a:spAutoFit/>
          </a:bodyPr>
          <a:lstStyle/>
          <a:p>
            <a:pPr algn="ctr"/>
            <a:r>
              <a:rPr lang="en-US" dirty="0"/>
              <a:t>Last In, First Out </a:t>
            </a:r>
          </a:p>
          <a:p>
            <a:pPr algn="ctr"/>
            <a:r>
              <a:rPr lang="en-US" dirty="0"/>
              <a:t>(LIFO)</a:t>
            </a:r>
          </a:p>
        </p:txBody>
      </p:sp>
    </p:spTree>
    <p:extLst>
      <p:ext uri="{BB962C8B-B14F-4D97-AF65-F5344CB8AC3E}">
        <p14:creationId xmlns:p14="http://schemas.microsoft.com/office/powerpoint/2010/main" xmlns="" val="317421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3" y="-160244"/>
            <a:ext cx="9179509"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usage example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5234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add to priority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remove from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119218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fontScale="90000"/>
          </a:bodyPr>
          <a:lstStyle/>
          <a:p>
            <a:r>
              <a:rPr lang="en-US" sz="4200" dirty="0">
                <a:latin typeface="Calibri" charset="0"/>
                <a:ea typeface="Calibri" charset="0"/>
                <a:cs typeface="Calibri" charset="0"/>
              </a:rPr>
              <a:t>Custom comparator for </a:t>
            </a:r>
            <a:r>
              <a:rPr lang="en-US" sz="4200" dirty="0" err="1">
                <a:latin typeface="Courier Regular" pitchFamily="2" charset="0"/>
                <a:ea typeface="Courier New" charset="0"/>
                <a:cs typeface="Courier New" charset="0"/>
              </a:rPr>
              <a:t>PriorityQueue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18697" y="982756"/>
            <a:ext cx="8995159"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If the objects we want to store do not implement </a:t>
            </a:r>
            <a:r>
              <a:rPr lang="en-US" sz="2400" dirty="0">
                <a:solidFill>
                  <a:srgbClr val="00B050"/>
                </a:solidFill>
                <a:latin typeface="Courier Regular" pitchFamily="2" charset="0"/>
                <a:ea typeface="Courier New" charset="0"/>
                <a:cs typeface="Courier New" charset="0"/>
              </a:rPr>
              <a:t>Comparable</a:t>
            </a:r>
            <a:r>
              <a:rPr lang="en-US" sz="2400" dirty="0"/>
              <a:t> we can pass a </a:t>
            </a:r>
            <a:r>
              <a:rPr lang="en-US" sz="2400" dirty="0">
                <a:solidFill>
                  <a:srgbClr val="00B050"/>
                </a:solidFill>
                <a:latin typeface="Courier" pitchFamily="2" charset="0"/>
              </a:rPr>
              <a:t>Comparator</a:t>
            </a:r>
            <a:r>
              <a:rPr lang="en-US" sz="2400" dirty="0"/>
              <a:t>-implementing object to the constructor</a:t>
            </a:r>
          </a:p>
          <a:p>
            <a:pPr lvl="1"/>
            <a:r>
              <a:rPr lang="en-US" sz="2000" dirty="0"/>
              <a:t>Can also be used to override natural order</a:t>
            </a:r>
            <a:endParaRPr lang="en-US" sz="2000" dirty="0">
              <a:solidFill>
                <a:srgbClr val="00B050"/>
              </a:solidFill>
              <a:latin typeface="Courier Regular" pitchFamily="2" charset="0"/>
              <a:ea typeface="Courier New" charset="0"/>
              <a:cs typeface="Courier New" charset="0"/>
            </a:endParaRPr>
          </a:p>
          <a:p>
            <a:pPr lvl="1"/>
            <a:endParaRPr lang="en-US" sz="2000" dirty="0"/>
          </a:p>
          <a:p>
            <a:endParaRPr lang="en-US" sz="2400" dirty="0"/>
          </a:p>
          <a:p>
            <a:endParaRPr lang="en-US" sz="2400" dirty="0"/>
          </a:p>
          <a:p>
            <a:endParaRPr lang="en-US" sz="2400" dirty="0"/>
          </a:p>
          <a:p>
            <a:endParaRPr lang="en-US" sz="2400" dirty="0"/>
          </a:p>
          <a:p>
            <a:r>
              <a:rPr lang="en-US" sz="2400" dirty="0"/>
              <a:t>Return value semantics same as </a:t>
            </a:r>
            <a:r>
              <a:rPr lang="en-US" sz="2200" dirty="0" err="1">
                <a:latin typeface="Courier Regular" pitchFamily="2" charset="0"/>
                <a:ea typeface="Courier New" charset="0"/>
                <a:cs typeface="Courier New" charset="0"/>
              </a:rPr>
              <a:t>compareTo</a:t>
            </a:r>
            <a:r>
              <a:rPr lang="en-US" sz="2200" dirty="0">
                <a:latin typeface="Courier Regular" pitchFamily="2" charset="0"/>
                <a:ea typeface="Courier New" charset="0"/>
                <a:cs typeface="Courier New" charset="0"/>
              </a:rPr>
              <a:t>()</a:t>
            </a:r>
            <a:r>
              <a:rPr lang="en-US" sz="2400" dirty="0"/>
              <a:t> from </a:t>
            </a:r>
            <a:r>
              <a:rPr lang="en-US" sz="2200" dirty="0">
                <a:solidFill>
                  <a:srgbClr val="00B050"/>
                </a:solidFill>
                <a:latin typeface="Courier Regular" pitchFamily="2" charset="0"/>
                <a:ea typeface="Courier New" charset="0"/>
                <a:cs typeface="Courier New" charset="0"/>
              </a:rPr>
              <a:t>Comparable</a:t>
            </a:r>
            <a:r>
              <a:rPr lang="en-US" sz="2200" dirty="0">
                <a:latin typeface="Calibri" panose="020F0502020204030204" pitchFamily="34" charset="0"/>
                <a:ea typeface="Courier New" charset="0"/>
                <a:cs typeface="Calibri" panose="020F0502020204030204" pitchFamily="34" charset="0"/>
              </a:rPr>
              <a:t>:</a:t>
            </a:r>
          </a:p>
          <a:p>
            <a:pPr lvl="1"/>
            <a:r>
              <a:rPr lang="en-US" sz="2000" dirty="0"/>
              <a:t>negative integer if o1 &lt; o2</a:t>
            </a:r>
          </a:p>
          <a:p>
            <a:pPr lvl="1"/>
            <a:r>
              <a:rPr lang="en-US" sz="2000" dirty="0"/>
              <a:t>zero if both arguments are equal</a:t>
            </a:r>
          </a:p>
          <a:p>
            <a:pPr lvl="1"/>
            <a:r>
              <a:rPr lang="en-US" sz="2000" dirty="0"/>
              <a:t>positive integer if o1 &gt; o2</a:t>
            </a:r>
          </a:p>
          <a:p>
            <a:endParaRPr lang="en-US" sz="2400" dirty="0"/>
          </a:p>
        </p:txBody>
      </p:sp>
      <p:pic>
        <p:nvPicPr>
          <p:cNvPr id="5" name="Picture 4">
            <a:extLst>
              <a:ext uri="{FF2B5EF4-FFF2-40B4-BE49-F238E27FC236}">
                <a16:creationId xmlns:a16="http://schemas.microsoft.com/office/drawing/2014/main" xmlns="" id="{2E44DC4C-40B0-7D4E-AB03-E17F67D3117A}"/>
              </a:ext>
            </a:extLst>
          </p:cNvPr>
          <p:cNvPicPr>
            <a:picLocks noChangeAspect="1"/>
          </p:cNvPicPr>
          <p:nvPr/>
        </p:nvPicPr>
        <p:blipFill>
          <a:blip r:embed="rId3"/>
          <a:stretch>
            <a:fillRect/>
          </a:stretch>
        </p:blipFill>
        <p:spPr>
          <a:xfrm>
            <a:off x="3205478" y="2687632"/>
            <a:ext cx="2764064" cy="1140042"/>
          </a:xfrm>
          <a:prstGeom prst="rect">
            <a:avLst/>
          </a:prstGeom>
        </p:spPr>
      </p:pic>
    </p:spTree>
    <p:extLst>
      <p:ext uri="{BB962C8B-B14F-4D97-AF65-F5344CB8AC3E}">
        <p14:creationId xmlns:p14="http://schemas.microsoft.com/office/powerpoint/2010/main" xmlns="" val="17566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dissolve">
                                      <p:cBhvr>
                                        <p:cTn id="7" dur="500"/>
                                        <p:tgtEl>
                                          <p:spTgt spid="8">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dissolve">
                                      <p:cBhvr>
                                        <p:cTn id="10" dur="500"/>
                                        <p:tgtEl>
                                          <p:spTgt spid="8">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animEffect transition="in" filter="dissolve">
                                      <p:cBhvr>
                                        <p:cTn id="13" dur="500"/>
                                        <p:tgtEl>
                                          <p:spTgt spid="8">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10" end="10"/>
                                            </p:txEl>
                                          </p:spTgt>
                                        </p:tgtEl>
                                        <p:attrNameLst>
                                          <p:attrName>style.visibility</p:attrName>
                                        </p:attrNameLst>
                                      </p:cBhvr>
                                      <p:to>
                                        <p:strVal val="visible"/>
                                      </p:to>
                                    </p:set>
                                    <p:animEffect transition="in" filter="dissolve">
                                      <p:cBhvr>
                                        <p:cTn id="1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Custom comparator example (1/2)</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91936" y="982756"/>
            <a:ext cx="8852064" cy="568866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00FF"/>
                </a:solidFill>
                <a:latin typeface="Courier" pitchFamily="2" charset="0"/>
              </a:rPr>
              <a:t>String</a:t>
            </a:r>
            <a:r>
              <a:rPr lang="en-US" sz="2400" dirty="0"/>
              <a:t>s in reverse-alphabetical order:</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class</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RevCmp</a:t>
            </a: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implements</a:t>
            </a: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Comparator</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compare(</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s1,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s2){</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return</a:t>
            </a:r>
            <a:r>
              <a:rPr lang="en-US" sz="1800" dirty="0">
                <a:latin typeface="Courier Regular" pitchFamily="2" charset="0"/>
                <a:ea typeface="Courier New" charset="0"/>
                <a:cs typeface="Courier New" charset="0"/>
              </a:rPr>
              <a:t> -1 * s1.compareTo(s2);</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solidFill>
                  <a:srgbClr val="00B050"/>
                </a:solidFill>
                <a:latin typeface="Courier Regular" pitchFamily="2" charset="0"/>
                <a:ea typeface="Courier New" charset="0"/>
                <a:cs typeface="Courier New" charset="0"/>
              </a:rPr>
              <a:t>  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r>
              <a:rPr lang="en-US" sz="1800" u="sng" dirty="0">
                <a:solidFill>
                  <a:srgbClr val="0000FF"/>
                </a:solidFill>
                <a:latin typeface="Courier Regular" pitchFamily="2" charset="0"/>
                <a:ea typeface="Courier New" charset="0"/>
                <a:cs typeface="Courier New" charset="0"/>
              </a:rPr>
              <a:t>new</a:t>
            </a:r>
            <a:r>
              <a:rPr lang="en-US" sz="1800" u="sng" dirty="0">
                <a:latin typeface="Courier Regular" pitchFamily="2" charset="0"/>
                <a:ea typeface="Courier New" charset="0"/>
                <a:cs typeface="Courier New" charset="0"/>
              </a:rPr>
              <a:t> </a:t>
            </a:r>
            <a:r>
              <a:rPr lang="en-US" sz="1800" u="sng" dirty="0" err="1">
                <a:solidFill>
                  <a:srgbClr val="00B050"/>
                </a:solidFill>
                <a:latin typeface="Courier Regular" pitchFamily="2" charset="0"/>
                <a:ea typeface="Courier New" charset="0"/>
                <a:cs typeface="Courier New" charset="0"/>
              </a:rPr>
              <a:t>RevCmp</a:t>
            </a:r>
            <a:r>
              <a:rPr lang="en-US" sz="1800" u="sng"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2400" dirty="0"/>
          </a:p>
          <a:p>
            <a:r>
              <a:rPr lang="en-US" sz="2400" dirty="0"/>
              <a:t>Note that, for convenience, there is a generic built-in reverse </a:t>
            </a:r>
            <a:r>
              <a:rPr lang="en-US" sz="2400" dirty="0">
                <a:solidFill>
                  <a:srgbClr val="00B050"/>
                </a:solidFill>
                <a:latin typeface="Courier Regular" pitchFamily="2" charset="0"/>
                <a:ea typeface="Courier New" charset="0"/>
                <a:cs typeface="Courier New" charset="0"/>
              </a:rPr>
              <a:t>Comparator</a:t>
            </a:r>
            <a:r>
              <a:rPr lang="en-US" sz="2400" dirty="0"/>
              <a:t> accessible through the static method </a:t>
            </a:r>
            <a:r>
              <a:rPr lang="en-US" sz="2400" dirty="0" err="1">
                <a:solidFill>
                  <a:srgbClr val="00B050"/>
                </a:solidFill>
                <a:latin typeface="Courier" pitchFamily="2" charset="0"/>
              </a:rPr>
              <a:t>Collections</a:t>
            </a:r>
            <a:r>
              <a:rPr lang="en-US" sz="2400" dirty="0" err="1">
                <a:latin typeface="Courier" pitchFamily="2" charset="0"/>
              </a:rPr>
              <a:t>.reverseOrder</a:t>
            </a:r>
            <a:r>
              <a:rPr lang="en-US" sz="2400" dirty="0">
                <a:latin typeface="Courier" pitchFamily="2" charset="0"/>
              </a:rPr>
              <a:t>()</a:t>
            </a:r>
            <a:endParaRPr lang="en-US" sz="2200" dirty="0">
              <a:latin typeface="Courier" pitchFamily="2" charset="0"/>
              <a:ea typeface="Courier New" charset="0"/>
              <a:cs typeface="Courier New" charset="0"/>
            </a:endParaRPr>
          </a:p>
        </p:txBody>
      </p:sp>
    </p:spTree>
    <p:extLst>
      <p:ext uri="{BB962C8B-B14F-4D97-AF65-F5344CB8AC3E}">
        <p14:creationId xmlns:p14="http://schemas.microsoft.com/office/powerpoint/2010/main" xmlns="" val="11499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dissolve">
                                      <p:cBhvr>
                                        <p:cTn id="7" dur="500"/>
                                        <p:tgtEl>
                                          <p:spTgt spid="8">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dissolve">
                                      <p:cBhvr>
                                        <p:cTn id="10" dur="500"/>
                                        <p:tgtEl>
                                          <p:spTgt spid="8">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Effect transition="in" filter="dissolve">
                                      <p:cBhvr>
                                        <p:cTn id="15" dur="500"/>
                                        <p:tgtEl>
                                          <p:spTgt spid="8">
                                            <p:txEl>
                                              <p:pRg st="8" end="8"/>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9" end="9"/>
                                            </p:txEl>
                                          </p:spTgt>
                                        </p:tgtEl>
                                        <p:attrNameLst>
                                          <p:attrName>style.visibility</p:attrName>
                                        </p:attrNameLst>
                                      </p:cBhvr>
                                      <p:to>
                                        <p:strVal val="visible"/>
                                      </p:to>
                                    </p:set>
                                    <p:animEffect transition="in" filter="dissolve">
                                      <p:cBhvr>
                                        <p:cTn id="18" dur="500"/>
                                        <p:tgtEl>
                                          <p:spTgt spid="8">
                                            <p:txEl>
                                              <p:pRg st="9" end="9"/>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animEffect transition="in" filter="dissolve">
                                      <p:cBhvr>
                                        <p:cTn id="21" dur="500"/>
                                        <p:tgtEl>
                                          <p:spTgt spid="8">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12" end="12"/>
                                            </p:txEl>
                                          </p:spTgt>
                                        </p:tgtEl>
                                        <p:attrNameLst>
                                          <p:attrName>style.visibility</p:attrName>
                                        </p:attrNameLst>
                                      </p:cBhvr>
                                      <p:to>
                                        <p:strVal val="visible"/>
                                      </p:to>
                                    </p:set>
                                    <p:animEffect transition="in" filter="dissolve">
                                      <p:cBhvr>
                                        <p:cTn id="24" dur="500"/>
                                        <p:tgtEl>
                                          <p:spTgt spid="8">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animEffect transition="in" filter="dissolve">
                                      <p:cBhvr>
                                        <p:cTn id="2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Custom comparator example (2/2)</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91936" y="982756"/>
            <a:ext cx="8852064" cy="568866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This is how we could implement a generic reverse comparator that works with any </a:t>
            </a:r>
            <a:r>
              <a:rPr lang="en-US" sz="2400" dirty="0">
                <a:solidFill>
                  <a:srgbClr val="00B050"/>
                </a:solidFill>
                <a:latin typeface="Courier" pitchFamily="2" charset="0"/>
              </a:rPr>
              <a:t>Comparable</a:t>
            </a:r>
            <a:r>
              <a:rPr lang="en-US" sz="2400" dirty="0">
                <a:latin typeface="Courier" pitchFamily="2" charset="0"/>
              </a:rPr>
              <a:t>&lt;</a:t>
            </a:r>
            <a:r>
              <a:rPr lang="en-US" sz="2400" dirty="0">
                <a:solidFill>
                  <a:srgbClr val="00B050"/>
                </a:solidFill>
                <a:latin typeface="Courier" pitchFamily="2" charset="0"/>
              </a:rPr>
              <a:t>T</a:t>
            </a:r>
            <a:r>
              <a:rPr lang="en-US" sz="2400" dirty="0">
                <a:latin typeface="Courier" pitchFamily="2" charset="0"/>
              </a:rPr>
              <a:t>&gt;</a:t>
            </a:r>
            <a:r>
              <a:rPr lang="en-US" sz="2400" dirty="0"/>
              <a:t> type:</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class</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RevCmp</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 </a:t>
            </a:r>
            <a:r>
              <a:rPr lang="en-US" sz="1800" dirty="0">
                <a:solidFill>
                  <a:srgbClr val="0000FF"/>
                </a:solidFill>
                <a:latin typeface="Courier Regular" pitchFamily="2" charset="0"/>
                <a:ea typeface="Courier New" charset="0"/>
                <a:cs typeface="Courier New" charset="0"/>
              </a:rPr>
              <a:t>extends</a:t>
            </a:r>
            <a:r>
              <a:rPr lang="en-US" sz="1800" dirty="0">
                <a:solidFill>
                  <a:srgbClr val="00B050"/>
                </a:solidFill>
                <a:latin typeface="Courier Regular" pitchFamily="2" charset="0"/>
                <a:ea typeface="Courier New" charset="0"/>
                <a:cs typeface="Courier New" charset="0"/>
              </a:rPr>
              <a:t> Comparable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&gt;&gt; </a:t>
            </a:r>
          </a:p>
          <a:p>
            <a:pPr marL="0" indent="0">
              <a:buNone/>
            </a:pPr>
            <a:r>
              <a:rPr lang="en-US" sz="1800" dirty="0">
                <a:solidFill>
                  <a:srgbClr val="0000FF"/>
                </a:solidFill>
                <a:latin typeface="Courier Regular" pitchFamily="2" charset="0"/>
                <a:ea typeface="Courier New" charset="0"/>
                <a:cs typeface="Courier New" charset="0"/>
              </a:rPr>
              <a:t>                                    implements</a:t>
            </a: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Comparator</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&gt; {</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compare(</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 o1, </a:t>
            </a:r>
            <a:r>
              <a:rPr lang="en-US" sz="1800" dirty="0">
                <a:solidFill>
                  <a:srgbClr val="00B050"/>
                </a:solidFill>
                <a:latin typeface="Courier Regular" pitchFamily="2" charset="0"/>
                <a:ea typeface="Courier New" charset="0"/>
                <a:cs typeface="Courier New" charset="0"/>
              </a:rPr>
              <a:t>T </a:t>
            </a:r>
            <a:r>
              <a:rPr lang="en-US" sz="1800" dirty="0">
                <a:latin typeface="Courier Regular" pitchFamily="2" charset="0"/>
                <a:ea typeface="Courier New" charset="0"/>
                <a:cs typeface="Courier New" charset="0"/>
              </a:rPr>
              <a:t>o2){</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return</a:t>
            </a:r>
            <a:r>
              <a:rPr lang="en-US" sz="1800" dirty="0">
                <a:latin typeface="Courier Regular" pitchFamily="2" charset="0"/>
                <a:ea typeface="Courier New" charset="0"/>
                <a:cs typeface="Courier New" charset="0"/>
              </a:rPr>
              <a:t> -1 * o1.compareTo(o2);</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u="sng" dirty="0">
                <a:solidFill>
                  <a:srgbClr val="00B050"/>
                </a:solidFill>
                <a:latin typeface="Courier Regular" pitchFamily="2" charset="0"/>
                <a:ea typeface="Courier New" charset="0"/>
                <a:cs typeface="Courier New" charset="0"/>
              </a:rPr>
              <a:t>Comparator</a:t>
            </a:r>
            <a:r>
              <a:rPr lang="en-US" sz="1800" u="sng" dirty="0">
                <a:latin typeface="Courier Regular" pitchFamily="2" charset="0"/>
                <a:ea typeface="Courier New" charset="0"/>
                <a:cs typeface="Courier New" charset="0"/>
              </a:rPr>
              <a:t>&lt;</a:t>
            </a:r>
            <a:r>
              <a:rPr lang="en-US" sz="1800" u="sng" dirty="0">
                <a:solidFill>
                  <a:srgbClr val="00B050"/>
                </a:solidFill>
                <a:latin typeface="Courier Regular" pitchFamily="2" charset="0"/>
                <a:ea typeface="Courier New" charset="0"/>
                <a:cs typeface="Courier New" charset="0"/>
              </a:rPr>
              <a:t>String</a:t>
            </a:r>
            <a:r>
              <a:rPr lang="en-US" sz="1800" u="sng" dirty="0">
                <a:latin typeface="Courier Regular" pitchFamily="2" charset="0"/>
                <a:ea typeface="Courier New" charset="0"/>
                <a:cs typeface="Courier New" charset="0"/>
              </a:rPr>
              <a:t>&gt; </a:t>
            </a:r>
            <a:r>
              <a:rPr lang="en-US" sz="1800" u="sng" dirty="0" err="1">
                <a:latin typeface="Courier Regular" pitchFamily="2" charset="0"/>
                <a:ea typeface="Courier New" charset="0"/>
                <a:cs typeface="Courier New" charset="0"/>
              </a:rPr>
              <a:t>rc</a:t>
            </a:r>
            <a:r>
              <a:rPr lang="en-US" sz="1800" u="sng" dirty="0">
                <a:latin typeface="Courier Regular" pitchFamily="2" charset="0"/>
                <a:ea typeface="Courier New" charset="0"/>
                <a:cs typeface="Courier New" charset="0"/>
              </a:rPr>
              <a:t> = </a:t>
            </a:r>
            <a:r>
              <a:rPr lang="en-US" sz="1800" u="sng" dirty="0">
                <a:solidFill>
                  <a:srgbClr val="0000FF"/>
                </a:solidFill>
                <a:latin typeface="Courier Regular" pitchFamily="2" charset="0"/>
                <a:ea typeface="Courier New" charset="0"/>
                <a:cs typeface="Courier New" charset="0"/>
              </a:rPr>
              <a:t>new</a:t>
            </a:r>
            <a:r>
              <a:rPr lang="en-US" sz="1800" u="sng" dirty="0">
                <a:latin typeface="Courier Regular" pitchFamily="2" charset="0"/>
                <a:ea typeface="Courier New" charset="0"/>
                <a:cs typeface="Courier New" charset="0"/>
              </a:rPr>
              <a:t> </a:t>
            </a:r>
            <a:r>
              <a:rPr lang="en-US" sz="1800" u="sng" dirty="0" err="1">
                <a:solidFill>
                  <a:srgbClr val="00B050"/>
                </a:solidFill>
                <a:latin typeface="Courier Regular" pitchFamily="2" charset="0"/>
                <a:ea typeface="Courier New" charset="0"/>
                <a:cs typeface="Courier New" charset="0"/>
              </a:rPr>
              <a:t>RevCmp</a:t>
            </a:r>
            <a:r>
              <a:rPr lang="en-US" sz="1800" u="sng" dirty="0">
                <a:latin typeface="Courier Regular" pitchFamily="2" charset="0"/>
                <a:ea typeface="Courier New" charset="0"/>
                <a:cs typeface="Courier New" charset="0"/>
              </a:rPr>
              <a:t>&lt;</a:t>
            </a:r>
            <a:r>
              <a:rPr lang="en-US" sz="1800" u="sng" dirty="0">
                <a:solidFill>
                  <a:srgbClr val="00B050"/>
                </a:solidFill>
                <a:latin typeface="Courier Regular" pitchFamily="2" charset="0"/>
                <a:ea typeface="Courier New" charset="0"/>
                <a:cs typeface="Courier New" charset="0"/>
              </a:rPr>
              <a:t>String</a:t>
            </a:r>
            <a:r>
              <a:rPr lang="en-US" sz="1800" u="sng" dirty="0">
                <a:latin typeface="Courier Regular" pitchFamily="2" charset="0"/>
                <a:ea typeface="Courier New" charset="0"/>
                <a:cs typeface="Courier New" charset="0"/>
              </a:rPr>
              <a:t>&gt;();</a:t>
            </a:r>
          </a:p>
          <a:p>
            <a:pPr marL="0" indent="0">
              <a:buNone/>
            </a:pPr>
            <a:r>
              <a:rPr lang="en-US" sz="1800" dirty="0">
                <a:solidFill>
                  <a:srgbClr val="00B050"/>
                </a:solidFill>
                <a:latin typeface="Courier Regular" pitchFamily="2" charset="0"/>
                <a:ea typeface="Courier New" charset="0"/>
                <a:cs typeface="Courier New" charset="0"/>
              </a:rPr>
              <a:t>  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r>
              <a:rPr lang="en-US" sz="1800" u="sng" dirty="0" err="1">
                <a:latin typeface="Courier Regular" pitchFamily="2" charset="0"/>
                <a:ea typeface="Courier New" charset="0"/>
                <a:cs typeface="Courier New" charset="0"/>
              </a:rPr>
              <a:t>rc</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pPr marL="0" indent="0">
              <a:buNone/>
            </a:pPr>
            <a:r>
              <a:rPr lang="en-US" sz="1800" dirty="0">
                <a:solidFill>
                  <a:srgbClr val="0000FF"/>
                </a:solidFill>
                <a:latin typeface="Courier Regular" pitchFamily="2" charset="0"/>
                <a:ea typeface="Courier New" charset="0"/>
                <a:cs typeface="Courier New" charset="0"/>
              </a:rPr>
              <a:t>  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2400" dirty="0"/>
          </a:p>
        </p:txBody>
      </p:sp>
    </p:spTree>
    <p:extLst>
      <p:ext uri="{BB962C8B-B14F-4D97-AF65-F5344CB8AC3E}">
        <p14:creationId xmlns:p14="http://schemas.microsoft.com/office/powerpoint/2010/main" xmlns="" val="17518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dissolve">
                                      <p:cBhvr>
                                        <p:cTn id="7" dur="500"/>
                                        <p:tgtEl>
                                          <p:spTgt spid="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9" end="9"/>
                                            </p:txEl>
                                          </p:spTgt>
                                        </p:tgtEl>
                                        <p:attrNameLst>
                                          <p:attrName>style.visibility</p:attrName>
                                        </p:attrNameLst>
                                      </p:cBhvr>
                                      <p:to>
                                        <p:strVal val="visible"/>
                                      </p:to>
                                    </p:set>
                                    <p:animEffect transition="in" filter="dissolve">
                                      <p:cBhvr>
                                        <p:cTn id="12" dur="500"/>
                                        <p:tgtEl>
                                          <p:spTgt spid="8">
                                            <p:txEl>
                                              <p:pRg st="9" end="9"/>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animEffect transition="in" filter="dissolve">
                                      <p:cBhvr>
                                        <p:cTn id="15" dur="500"/>
                                        <p:tgtEl>
                                          <p:spTgt spid="8">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11" end="11"/>
                                            </p:txEl>
                                          </p:spTgt>
                                        </p:tgtEl>
                                        <p:attrNameLst>
                                          <p:attrName>style.visibility</p:attrName>
                                        </p:attrNameLst>
                                      </p:cBhvr>
                                      <p:to>
                                        <p:strVal val="visible"/>
                                      </p:to>
                                    </p:set>
                                    <p:animEffect transition="in" filter="dissolve">
                                      <p:cBhvr>
                                        <p:cTn id="20" dur="500"/>
                                        <p:tgtEl>
                                          <p:spTgt spid="8">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dissolve">
                                      <p:cBhvr>
                                        <p:cTn id="25" dur="500"/>
                                        <p:tgtEl>
                                          <p:spTgt spid="8">
                                            <p:txEl>
                                              <p:pRg st="12" end="12"/>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xEl>
                                              <p:pRg st="13" end="13"/>
                                            </p:txEl>
                                          </p:spTgt>
                                        </p:tgtEl>
                                        <p:attrNameLst>
                                          <p:attrName>style.visibility</p:attrName>
                                        </p:attrNameLst>
                                      </p:cBhvr>
                                      <p:to>
                                        <p:strVal val="visible"/>
                                      </p:to>
                                    </p:set>
                                    <p:animEffect transition="in" filter="dissolve">
                                      <p:cBhvr>
                                        <p:cTn id="28" dur="500"/>
                                        <p:tgtEl>
                                          <p:spTgt spid="8">
                                            <p:txEl>
                                              <p:pRg st="13" end="1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animEffect transition="in" filter="dissolve">
                                      <p:cBhvr>
                                        <p:cTn id="31"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dirty="0">
                <a:latin typeface="Calibri" charset="0"/>
                <a:ea typeface="Calibri" charset="0"/>
                <a:cs typeface="Calibri" charset="0"/>
              </a:rPr>
              <a:t>How to choose a </a:t>
            </a:r>
            <a:r>
              <a:rPr lang="en-US" dirty="0">
                <a:latin typeface="Courier Regular" pitchFamily="2" charset="0"/>
                <a:ea typeface="Courier New" charset="0"/>
                <a:cs typeface="Courier New" charset="0"/>
              </a:rPr>
              <a:t>Queue</a:t>
            </a:r>
          </a:p>
        </p:txBody>
      </p:sp>
      <mc:AlternateContent xmlns:mc="http://schemas.openxmlformats.org/markup-compatibility/2006">
        <mc:Choice xmlns:a14="http://schemas.microsoft.com/office/drawing/2010/main" xmlns="" Requires="a14">
          <p:sp>
            <p:nvSpPr>
              <p:cNvPr id="8" name="Content Placeholder 4"/>
              <p:cNvSpPr txBox="1">
                <a:spLocks/>
              </p:cNvSpPr>
              <p:nvPr/>
            </p:nvSpPr>
            <p:spPr>
              <a:xfrm>
                <a:off x="137189" y="3727049"/>
                <a:ext cx="8879488" cy="274320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charset="0"/>
                    <a:ea typeface="Calibri" charset="0"/>
                    <a:cs typeface="Calibri" charset="0"/>
                  </a:rPr>
                  <a:t>Use </a:t>
                </a:r>
                <a:r>
                  <a:rPr lang="en-US" sz="2200" dirty="0" err="1">
                    <a:solidFill>
                      <a:srgbClr val="00B050"/>
                    </a:solidFill>
                    <a:latin typeface="Courier Regular" pitchFamily="2" charset="0"/>
                    <a:ea typeface="Courier New" charset="0"/>
                    <a:cs typeface="Courier New" charset="0"/>
                  </a:rPr>
                  <a:t>PriorityQueue</a:t>
                </a:r>
                <a:r>
                  <a:rPr lang="en-US" sz="2400" dirty="0"/>
                  <a:t> if non-insertion related priority needed, </a:t>
                </a:r>
                <a:r>
                  <a:rPr lang="en-US" sz="2200" dirty="0">
                    <a:solidFill>
                      <a:srgbClr val="00B050"/>
                    </a:solidFill>
                    <a:latin typeface="Courier Regular" pitchFamily="2" charset="0"/>
                    <a:ea typeface="Courier New" charset="0"/>
                    <a:cs typeface="Courier New" charset="0"/>
                  </a:rPr>
                  <a:t>Deque</a:t>
                </a:r>
                <a:r>
                  <a:rPr lang="en-US" sz="2400" dirty="0"/>
                  <a:t> otherwise</a:t>
                </a:r>
              </a:p>
              <a:p>
                <a:pPr lvl="1"/>
                <a:r>
                  <a:rPr lang="en-US" sz="2000" dirty="0" err="1">
                    <a:solidFill>
                      <a:srgbClr val="00B050"/>
                    </a:solidFill>
                    <a:latin typeface="Courier Regular" pitchFamily="2" charset="0"/>
                    <a:ea typeface="Courier New" charset="0"/>
                    <a:cs typeface="Courier New" charset="0"/>
                  </a:rPr>
                  <a:t>PriorityQueue</a:t>
                </a:r>
                <a:r>
                  <a:rPr lang="en-US" sz="2000" dirty="0">
                    <a:latin typeface="Calibri" charset="0"/>
                    <a:ea typeface="Calibri" charset="0"/>
                    <a:cs typeface="Calibri" charset="0"/>
                  </a:rPr>
                  <a:t/>
                </a:r>
                <a:r>
                  <a:rPr lang="en-US" sz="2000" dirty="0"/>
                  <a:t>is slower because it needs to maintain partial order</a:t>
                </a:r>
              </a:p>
              <a:p>
                <a:r>
                  <a:rPr lang="en-US" sz="2400" dirty="0"/>
                  <a:t>Between the two </a:t>
                </a:r>
                <a:r>
                  <a:rPr lang="en-US" sz="2400" dirty="0" err="1">
                    <a:solidFill>
                      <a:srgbClr val="00B050"/>
                    </a:solidFill>
                    <a:latin typeface="Courier Regular" pitchFamily="2" charset="0"/>
                    <a:ea typeface="Courier New" charset="0"/>
                    <a:cs typeface="Courier New" charset="0"/>
                  </a:rPr>
                  <a:t>Deque</a:t>
                </a:r>
                <a:r>
                  <a:rPr lang="en-US" sz="2400" dirty="0" err="1">
                    <a:latin typeface="Calibri" charset="0"/>
                    <a:ea typeface="Calibri" charset="0"/>
                    <a:cs typeface="Calibri" charset="0"/>
                  </a:rPr>
                  <a:t>s</a:t>
                </a:r>
                <a:endParaRPr lang="en-US" sz="2400" dirty="0">
                  <a:latin typeface="Calibri" charset="0"/>
                  <a:ea typeface="Calibri" charset="0"/>
                  <a:cs typeface="Calibri" charset="0"/>
                </a:endParaRPr>
              </a:p>
              <a:p>
                <a:pPr lvl="1"/>
                <a:r>
                  <a:rPr lang="en-US" sz="2000" dirty="0"/>
                  <a:t>Both have average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t> operations but </a:t>
                </a:r>
                <a:r>
                  <a:rPr lang="en-US" sz="2000" dirty="0" err="1">
                    <a:solidFill>
                      <a:srgbClr val="00B050"/>
                    </a:solidFill>
                    <a:latin typeface="Courier Regular" pitchFamily="2" charset="0"/>
                    <a:ea typeface="Courier New" charset="0"/>
                    <a:cs typeface="Courier New" charset="0"/>
                  </a:rPr>
                  <a:t>ArrayDeque</a:t>
                </a:r>
                <a:r>
                  <a:rPr lang="en-US" sz="2000" dirty="0"/>
                  <a:t> is typically faster:</a:t>
                </a:r>
              </a:p>
              <a:p>
                <a:pPr lvl="2"/>
                <a:r>
                  <a:rPr lang="en-US" sz="1800" dirty="0"/>
                  <a:t>Does not allocate nodes upon insertion</a:t>
                </a:r>
              </a:p>
              <a:p>
                <a:pPr lvl="2"/>
                <a:r>
                  <a:rPr lang="en-US" sz="1800" dirty="0"/>
                  <a:t>Uses circular array so insertions at ends do not require shifting existing elements</a:t>
                </a:r>
              </a:p>
              <a:p>
                <a:pPr lvl="2"/>
                <a:r>
                  <a:rPr lang="en-US" sz="1800" dirty="0"/>
                  <a:t>If initial capacity is chosen appropriately, array resizing should be infrequent</a:t>
                </a:r>
              </a:p>
            </p:txBody>
          </p:sp>
        </mc:Choice>
        <mc:Fallback>
          <p:sp>
            <p:nvSpPr>
              <p:cNvPr id="8" name="Content Placeholder 4"/>
              <p:cNvSpPr txBox="1">
                <a:spLocks noRot="1" noChangeAspect="1" noMove="1" noResize="1" noEditPoints="1" noAdjustHandles="1" noChangeArrowheads="1" noChangeShapeType="1" noTextEdit="1"/>
              </p:cNvSpPr>
              <p:nvPr/>
            </p:nvSpPr>
            <p:spPr>
              <a:xfrm>
                <a:off x="137189" y="3727049"/>
                <a:ext cx="8879488" cy="2743200"/>
              </a:xfrm>
              <a:prstGeom prst="rect">
                <a:avLst/>
              </a:prstGeom>
              <a:blipFill>
                <a:blip r:embed="rId3"/>
                <a:stretch>
                  <a:fillRect l="-857" t="-2765" b="-3226"/>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2202882" y="982756"/>
            <a:ext cx="4748101" cy="2487592"/>
          </a:xfrm>
          <a:prstGeom prst="rect">
            <a:avLst/>
          </a:prstGeom>
        </p:spPr>
      </p:pic>
    </p:spTree>
    <p:extLst>
      <p:ext uri="{BB962C8B-B14F-4D97-AF65-F5344CB8AC3E}">
        <p14:creationId xmlns:p14="http://schemas.microsoft.com/office/powerpoint/2010/main" xmlns="" val="34056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dissolve">
                                      <p:cBhvr>
                                        <p:cTn id="10" dur="500"/>
                                        <p:tgtEl>
                                          <p:spTgt spid="8">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dissolve">
                                      <p:cBhvr>
                                        <p:cTn id="13" dur="500"/>
                                        <p:tgtEl>
                                          <p:spTgt spid="8">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dissolve">
                                      <p:cBhvr>
                                        <p:cTn id="16" dur="500"/>
                                        <p:tgtEl>
                                          <p:spTgt spid="8">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dissolve">
                                      <p:cBhvr>
                                        <p:cTn id="1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22883" name="Rectangle 3"/>
              <p:cNvSpPr>
                <a:spLocks noGrp="1" noChangeArrowheads="1"/>
              </p:cNvSpPr>
              <p:nvPr>
                <p:ph type="body" sz="half" idx="1"/>
              </p:nvPr>
            </p:nvSpPr>
            <p:spPr>
              <a:xfrm>
                <a:off x="381000" y="1143000"/>
                <a:ext cx="3346938" cy="1840043"/>
              </a:xfrm>
              <a:ln w="38100">
                <a:solidFill>
                  <a:schemeClr val="tx1"/>
                </a:solidFill>
              </a:ln>
            </p:spPr>
            <p:txBody>
              <a:bodyPr/>
              <a:lstStyle/>
              <a:p>
                <a:pPr marL="6350" indent="6350">
                  <a:buFontTx/>
                  <a:buNone/>
                </a:pPr>
                <a:r>
                  <a:rPr lang="en-US" sz="1600" u="sng" dirty="0"/>
                  <a:t>Loop invariant</a:t>
                </a:r>
                <a:r>
                  <a:rPr lang="en-US" sz="1600" dirty="0"/>
                  <a:t>:</a:t>
                </a:r>
              </a:p>
              <a:p>
                <a:pPr marL="6350" indent="6350">
                  <a:buFontTx/>
                  <a:buNone/>
                </a:pPr>
                <a:endParaRPr lang="en-US" sz="1600" dirty="0"/>
              </a:p>
              <a:p>
                <a:pPr marL="6350" indent="6350">
                  <a:buFontTx/>
                  <a:buNone/>
                </a:pPr>
                <a:r>
                  <a:rPr lang="en-US" sz="1600" dirty="0"/>
                  <a:t>At the start of each for loop iteration, the subarray </a:t>
                </a:r>
                <a14:m>
                  <m:oMath xmlns:m="http://schemas.openxmlformats.org/officeDocument/2006/math">
                    <m:r>
                      <a:rPr lang="en-US" sz="1600" b="0" i="1" smtClean="0">
                        <a:latin typeface="Cambria Math" charset="0"/>
                      </a:rPr>
                      <m:t>𝐴</m:t>
                    </m:r>
                    <m:r>
                      <a:rPr lang="en-US" sz="1600" b="0" i="1" smtClean="0">
                        <a:latin typeface="Cambria Math" charset="0"/>
                      </a:rPr>
                      <m:t>[1..</m:t>
                    </m:r>
                    <m:r>
                      <a:rPr lang="en-US" sz="1600" b="0" i="1" smtClean="0">
                        <a:latin typeface="Cambria Math" panose="02040503050406030204" pitchFamily="18" charset="0"/>
                      </a:rPr>
                      <m:t>𝑗</m:t>
                    </m:r>
                    <m:r>
                      <a:rPr lang="en-US" sz="1600" b="0" i="1" smtClean="0">
                        <a:latin typeface="Cambria Math" panose="02040503050406030204" pitchFamily="18" charset="0"/>
                      </a:rPr>
                      <m:t>−1]</m:t>
                    </m:r>
                  </m:oMath>
                </a14:m>
                <a:r>
                  <a:rPr lang="en-US" sz="1600" dirty="0"/>
                  <a:t> consists of the elements originally in </a:t>
                </a:r>
                <a14:m>
                  <m:oMath xmlns:m="http://schemas.openxmlformats.org/officeDocument/2006/math">
                    <m:r>
                      <a:rPr lang="en-US" sz="1600" b="0" i="1" smtClean="0">
                        <a:latin typeface="Cambria Math" charset="0"/>
                      </a:rPr>
                      <m:t>𝐴</m:t>
                    </m:r>
                    <m:r>
                      <a:rPr lang="en-US" sz="1600" b="0" i="1" smtClean="0">
                        <a:latin typeface="Cambria Math" charset="0"/>
                      </a:rPr>
                      <m:t>[1..</m:t>
                    </m:r>
                    <m:r>
                      <a:rPr lang="en-US" sz="1600" b="0" i="1" smtClean="0">
                        <a:latin typeface="Cambria Math" panose="02040503050406030204" pitchFamily="18" charset="0"/>
                      </a:rPr>
                      <m:t>𝑗</m:t>
                    </m:r>
                    <m:r>
                      <a:rPr lang="en-US" sz="1600" b="0" i="1" smtClean="0">
                        <a:latin typeface="Cambria Math" panose="02040503050406030204" pitchFamily="18" charset="0"/>
                      </a:rPr>
                      <m:t>−1]</m:t>
                    </m:r>
                  </m:oMath>
                </a14:m>
                <a:r>
                  <a:rPr lang="en-US" sz="1600" dirty="0"/>
                  <a:t>, but in sorted order</a:t>
                </a:r>
              </a:p>
            </p:txBody>
          </p:sp>
        </mc:Choice>
        <mc:Fallback>
          <p:sp>
            <p:nvSpPr>
              <p:cNvPr id="122883" name="Rectangle 3"/>
              <p:cNvSpPr>
                <a:spLocks noGrp="1" noRot="1" noChangeAspect="1" noMove="1" noResize="1" noEditPoints="1" noAdjustHandles="1" noChangeArrowheads="1" noChangeShapeType="1" noTextEdit="1"/>
              </p:cNvSpPr>
              <p:nvPr>
                <p:ph type="body" sz="half" idx="1"/>
              </p:nvPr>
            </p:nvSpPr>
            <p:spPr>
              <a:xfrm>
                <a:off x="381000" y="1143000"/>
                <a:ext cx="3346938" cy="1840043"/>
              </a:xfrm>
              <a:blipFill>
                <a:blip r:embed="rId3"/>
                <a:stretch>
                  <a:fillRect l="-373" r="-1119"/>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2885" name="Rectangle 5"/>
              <p:cNvSpPr>
                <a:spLocks noChangeArrowheads="1"/>
              </p:cNvSpPr>
              <p:nvPr/>
            </p:nvSpPr>
            <p:spPr bwMode="auto">
              <a:xfrm>
                <a:off x="304799" y="3765629"/>
                <a:ext cx="8736169" cy="2590800"/>
              </a:xfrm>
              <a:prstGeom prst="rect">
                <a:avLst/>
              </a:prstGeom>
              <a:noFill/>
              <a:ln w="9525">
                <a:noFill/>
                <a:miter lim="800000"/>
                <a:headEnd/>
                <a:tailEnd/>
              </a:ln>
              <a:effectLst/>
            </p:spPr>
            <p:txBody>
              <a:bodyPr>
                <a:prstTxWarp prst="textNoShape">
                  <a:avLst/>
                </a:prstTxWarp>
              </a:bodyPr>
              <a:lstStyle/>
              <a:p>
                <a:pPr marL="577850" indent="-577850" eaLnBrk="1" hangingPunct="1">
                  <a:spcBef>
                    <a:spcPct val="20000"/>
                  </a:spcBef>
                </a:pPr>
                <a:r>
                  <a:rPr lang="en-US" sz="2400" dirty="0">
                    <a:latin typeface="Calibri" panose="020F0502020204030204" pitchFamily="34" charset="0"/>
                    <a:cs typeface="Calibri" panose="020F0502020204030204" pitchFamily="34" charset="0"/>
                  </a:rPr>
                  <a:t>We need to show:</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the loop invariant is true before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iteration (</a:t>
                </a:r>
                <a:r>
                  <a:rPr lang="en-US" sz="2000" b="1" dirty="0">
                    <a:latin typeface="Calibri" panose="020F0502020204030204" pitchFamily="34" charset="0"/>
                    <a:cs typeface="Calibri" panose="020F0502020204030204" pitchFamily="34" charset="0"/>
                  </a:rPr>
                  <a:t>initialization</a:t>
                </a:r>
                <a:r>
                  <a:rPr lang="en-US" sz="2000" dirty="0">
                    <a:latin typeface="Calibri" panose="020F0502020204030204" pitchFamily="34" charset="0"/>
                    <a:cs typeface="Calibri" panose="020F0502020204030204" pitchFamily="34" charset="0"/>
                  </a:rPr>
                  <a:t>);</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if invariant holds for before iteration </a:t>
                </a:r>
                <a14:m>
                  <m:oMath xmlns:m="http://schemas.openxmlformats.org/officeDocument/2006/math">
                    <m:r>
                      <a:rPr lang="en-US" sz="2000" b="0" i="1" smtClean="0">
                        <a:latin typeface="Cambria Math" panose="02040503050406030204" pitchFamily="18" charset="0"/>
                      </a:rPr>
                      <m:t>𝑘</m:t>
                    </m:r>
                  </m:oMath>
                </a14:m>
                <a:r>
                  <a:rPr lang="en-US" sz="2000" dirty="0">
                    <a:latin typeface="Calibri" panose="020F0502020204030204" pitchFamily="34" charset="0"/>
                    <a:cs typeface="Calibri" panose="020F0502020204030204" pitchFamily="34" charset="0"/>
                  </a:rPr>
                  <a:t>, it also holds before iteration </a:t>
                </a:r>
                <a14:m>
                  <m:oMath xmlns:m="http://schemas.openxmlformats.org/officeDocument/2006/math">
                    <m:r>
                      <a:rPr lang="en-US" sz="2000" i="1">
                        <a:latin typeface="Cambria Math" panose="02040503050406030204" pitchFamily="18" charset="0"/>
                      </a:rPr>
                      <m:t>𝑘</m:t>
                    </m:r>
                    <m:r>
                      <a:rPr lang="en-US" sz="2000" b="0" i="1" smtClean="0">
                        <a:latin typeface="Cambria Math" panose="02040503050406030204" pitchFamily="18" charset="0"/>
                      </a:rPr>
                      <m:t>+1</m:t>
                    </m:r>
                  </m:oMath>
                </a14:m>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maintenance</a:t>
                </a:r>
                <a:r>
                  <a:rPr lang="en-US" sz="2000" dirty="0">
                    <a:latin typeface="Calibri" panose="020F0502020204030204" pitchFamily="34" charset="0"/>
                    <a:cs typeface="Calibri" panose="020F0502020204030204" pitchFamily="34" charset="0"/>
                  </a:rPr>
                  <a:t>), and;</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invariant implies the output is the desired one when the loop terminates (</a:t>
                </a:r>
                <a:r>
                  <a:rPr lang="en-US" sz="2000" b="1" dirty="0">
                    <a:latin typeface="Calibri" panose="020F0502020204030204" pitchFamily="34" charset="0"/>
                    <a:cs typeface="Calibri" panose="020F0502020204030204" pitchFamily="34" charset="0"/>
                  </a:rPr>
                  <a:t>termination</a:t>
                </a:r>
                <a:r>
                  <a:rPr lang="en-US" sz="2000" dirty="0">
                    <a:latin typeface="Calibri" panose="020F0502020204030204" pitchFamily="34" charset="0"/>
                    <a:cs typeface="Calibri" panose="020F0502020204030204" pitchFamily="34" charset="0"/>
                  </a:rPr>
                  <a:t>)</a:t>
                </a:r>
                <a:endParaRPr lang="en-US" sz="2000" dirty="0">
                  <a:solidFill>
                    <a:schemeClr val="tx2"/>
                  </a:solidFill>
                  <a:latin typeface="Calibri" panose="020F0502020204030204" pitchFamily="34" charset="0"/>
                  <a:cs typeface="Calibri" panose="020F0502020204030204" pitchFamily="34" charset="0"/>
                </a:endParaRPr>
              </a:p>
            </p:txBody>
          </p:sp>
        </mc:Choice>
        <mc:Fallback>
          <p:sp>
            <p:nvSpPr>
              <p:cNvPr id="122885" name="Rectangle 5"/>
              <p:cNvSpPr>
                <a:spLocks noRot="1" noChangeAspect="1" noMove="1" noResize="1" noEditPoints="1" noAdjustHandles="1" noChangeArrowheads="1" noChangeShapeType="1" noTextEdit="1"/>
              </p:cNvSpPr>
              <p:nvPr/>
            </p:nvSpPr>
            <p:spPr bwMode="auto">
              <a:xfrm>
                <a:off x="304799" y="3765629"/>
                <a:ext cx="8736169" cy="2590800"/>
              </a:xfrm>
              <a:prstGeom prst="rect">
                <a:avLst/>
              </a:prstGeom>
              <a:blipFill>
                <a:blip r:embed="rId4"/>
                <a:stretch>
                  <a:fillRect l="-1163" t="-1951" r="-1017"/>
                </a:stretch>
              </a:blipFill>
              <a:ln w="9525">
                <a:noFill/>
                <a:miter lim="800000"/>
                <a:headEnd/>
                <a:tailEnd/>
              </a:ln>
              <a:effectLst/>
            </p:spPr>
            <p:txBody>
              <a:bodyPr/>
              <a:lstStyle/>
              <a:p>
                <a:r>
                  <a:rPr lang="en-US">
                    <a:noFill/>
                  </a:rPr>
                  <a:t> </a:t>
                </a:r>
              </a:p>
            </p:txBody>
          </p:sp>
        </mc:Fallback>
      </mc:AlternateContent>
      <p:sp>
        <p:nvSpPr>
          <p:cNvPr id="7"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Proving correctness of insertion sort</a:t>
            </a:r>
          </a:p>
        </p:txBody>
      </p:sp>
      <p:sp>
        <p:nvSpPr>
          <p:cNvPr id="6" name="Text Box 3">
            <a:extLst>
              <a:ext uri="{FF2B5EF4-FFF2-40B4-BE49-F238E27FC236}">
                <a16:creationId xmlns:a16="http://schemas.microsoft.com/office/drawing/2014/main" xmlns="" id="{9F359830-306C-BA48-824C-FEB307A2AE93}"/>
              </a:ext>
            </a:extLst>
          </p:cNvPr>
          <p:cNvSpPr txBox="1">
            <a:spLocks noChangeArrowheads="1"/>
          </p:cNvSpPr>
          <p:nvPr/>
        </p:nvSpPr>
        <p:spPr bwMode="auto">
          <a:xfrm>
            <a:off x="4079839" y="1143000"/>
            <a:ext cx="460154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Tree>
    <p:extLst>
      <p:ext uri="{BB962C8B-B14F-4D97-AF65-F5344CB8AC3E}">
        <p14:creationId xmlns:p14="http://schemas.microsoft.com/office/powerpoint/2010/main" xmlns="" val="15027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98307" name="Text Box 3"/>
              <p:cNvSpPr txBox="1">
                <a:spLocks noChangeArrowheads="1"/>
              </p:cNvSpPr>
              <p:nvPr/>
            </p:nvSpPr>
            <p:spPr bwMode="auto">
              <a:xfrm>
                <a:off x="338138" y="1587796"/>
                <a:ext cx="8935356" cy="4931478"/>
              </a:xfrm>
              <a:prstGeom prst="rect">
                <a:avLst/>
              </a:prstGeom>
              <a:noFill/>
              <a:ln w="9525">
                <a:noFill/>
                <a:miter lim="800000"/>
                <a:headEnd/>
                <a:tailEnd/>
              </a:ln>
              <a:effectLst/>
            </p:spPr>
            <p:txBody>
              <a:bodyPr wrap="square">
                <a:prstTxWarp prst="textNoShape">
                  <a:avLst/>
                </a:prstTxWarp>
                <a:spAutoFit/>
              </a:bodyPr>
              <a:lstStyle/>
              <a:p>
                <a:pPr indent="3175">
                  <a:lnSpc>
                    <a:spcPct val="160000"/>
                  </a:lnSpc>
                </a:pPr>
                <a:r>
                  <a:rPr lang="en-US" sz="2000" dirty="0">
                    <a:latin typeface="Tahoma" pitchFamily="36" charset="0"/>
                  </a:rPr>
                  <a:t/>
                </a:r>
                <a:r>
                  <a:rPr lang="en-US" sz="2000" b="1" u="sng" dirty="0" err="1">
                    <a:latin typeface="Courier" charset="0"/>
                    <a:ea typeface="Courier" charset="0"/>
                    <a:cs typeface="Courier" charset="0"/>
                  </a:rPr>
                  <a:t>InsertionSort</a:t>
                </a:r>
                <a:r>
                  <a:rPr lang="en-US" sz="2000" b="1" u="sng" dirty="0">
                    <a:latin typeface="Courier" charset="0"/>
                    <a:ea typeface="Courier" charset="0"/>
                    <a:cs typeface="Courier" charset="0"/>
                  </a:rPr>
                  <a:t>(A)			</a:t>
                </a:r>
                <a:r>
                  <a:rPr lang="en-US" sz="2000" b="1" dirty="0">
                    <a:latin typeface="Courier" charset="0"/>
                    <a:ea typeface="Courier" charset="0"/>
                    <a:cs typeface="Courier" charset="0"/>
                  </a:rPr>
                  <a:t/>
                </a:r>
                <a:r>
                  <a:rPr lang="en-US" sz="2000" b="1" u="sng" dirty="0">
                    <a:latin typeface="Courier" charset="0"/>
                    <a:ea typeface="Courier" charset="0"/>
                    <a:cs typeface="Courier" charset="0"/>
                  </a:rPr>
                  <a:t>count</a:t>
                </a:r>
                <a:r>
                  <a:rPr lang="en-US" sz="2000" b="1" dirty="0">
                    <a:latin typeface="Courier" charset="0"/>
                    <a:ea typeface="Courier" charset="0"/>
                    <a:cs typeface="Courier" charset="0"/>
                  </a:rPr>
                  <a:t/>
                </a:r>
              </a:p>
              <a:p>
                <a:pPr indent="3175">
                  <a:lnSpc>
                    <a:spcPct val="200000"/>
                  </a:lnSpc>
                </a:pPr>
                <a:r>
                  <a:rPr lang="en-US" sz="2000" dirty="0">
                    <a:latin typeface="Courier" charset="0"/>
                    <a:ea typeface="Courier" charset="0"/>
                    <a:cs typeface="Courier" charset="0"/>
                  </a:rPr>
                  <a:t>  1. </a:t>
                </a:r>
                <a:r>
                  <a:rPr lang="en-US" sz="2000" b="1" dirty="0">
                    <a:solidFill>
                      <a:srgbClr val="0000FF"/>
                    </a:solidFill>
                    <a:latin typeface="Courier" charset="0"/>
                    <a:ea typeface="Courier" charset="0"/>
                    <a:cs typeface="Courier" charset="0"/>
                  </a:rPr>
                  <a:t>for</a:t>
                </a:r>
                <a:r>
                  <a:rPr lang="en-US" sz="2000" dirty="0">
                    <a:latin typeface="Courier" charset="0"/>
                    <a:ea typeface="Courier" charset="0"/>
                    <a:cs typeface="Courier" charset="0"/>
                  </a:rPr>
                  <a:t> j = 2 </a:t>
                </a:r>
                <a:r>
                  <a:rPr lang="en-US" sz="2000" b="1" dirty="0">
                    <a:solidFill>
                      <a:srgbClr val="0000FF"/>
                    </a:solidFill>
                    <a:latin typeface="Courier" charset="0"/>
                    <a:ea typeface="Courier" charset="0"/>
                    <a:cs typeface="Courier" charset="0"/>
                  </a:rPr>
                  <a:t>to</a:t>
                </a:r>
                <a:r>
                  <a:rPr lang="en-US" sz="2000" dirty="0">
                    <a:latin typeface="Courier" charset="0"/>
                    <a:ea typeface="Courier" charset="0"/>
                    <a:cs typeface="Courier" charset="0"/>
                  </a:rPr>
                  <a:t/>
                </a:r>
                <a:r>
                  <a:rPr lang="en-US" sz="2000" dirty="0" err="1">
                    <a:latin typeface="Courier" charset="0"/>
                    <a:ea typeface="Courier" charset="0"/>
                    <a:cs typeface="Courier" charset="0"/>
                  </a:rPr>
                  <a:t>A.length</a:t>
                </a:r>
                <a:r>
                  <a:rPr lang="en-US" sz="2000" dirty="0">
                    <a:latin typeface="Courier" charset="0"/>
                    <a:ea typeface="Courier" charset="0"/>
                    <a:cs typeface="Courier" charset="0"/>
                  </a:rPr>
                  <a:t/>
                </a:r>
                <a14:m>
                  <m:oMath xmlns:m="http://schemas.openxmlformats.org/officeDocument/2006/math">
                    <m:r>
                      <a:rPr lang="en-US" sz="2000" i="1">
                        <a:latin typeface="Cambria Math" charset="0"/>
                      </a:rPr>
                      <m:t>𝑛</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2.   key = A[j]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3.   </a:t>
                </a:r>
                <a:r>
                  <a:rPr lang="en-US" sz="2000" dirty="0" err="1">
                    <a:latin typeface="Courier" charset="0"/>
                    <a:ea typeface="Courier" charset="0"/>
                    <a:cs typeface="Courier" charset="0"/>
                  </a:rPr>
                  <a:t>i</a:t>
                </a:r>
                <a:r>
                  <a:rPr lang="en-US" sz="2000" dirty="0">
                    <a:latin typeface="Courier" charset="0"/>
                    <a:ea typeface="Courier" charset="0"/>
                    <a:cs typeface="Courier" charset="0"/>
                  </a:rPr>
                  <a:t> = j - 1			</a:t>
                </a:r>
                <a:r>
                  <a:rPr lang="en-US" sz="2000" dirty="0"/>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4.   </a:t>
                </a:r>
                <a:r>
                  <a:rPr lang="en-US" sz="2000" b="1" dirty="0">
                    <a:solidFill>
                      <a:srgbClr val="0000FF"/>
                    </a:solidFill>
                    <a:latin typeface="Courier" charset="0"/>
                    <a:ea typeface="Courier" charset="0"/>
                    <a:cs typeface="Courier" charset="0"/>
                  </a:rPr>
                  <a:t>while</a:t>
                </a:r>
                <a:r>
                  <a:rPr lang="en-US" sz="2000" dirty="0">
                    <a:latin typeface="Courier" charset="0"/>
                    <a:ea typeface="Courier" charset="0"/>
                    <a:cs typeface="Courier" charset="0"/>
                  </a:rPr>
                  <a:t/>
                </a:r>
                <a:r>
                  <a:rPr lang="en-US" sz="2000" dirty="0" err="1">
                    <a:latin typeface="Courier" charset="0"/>
                    <a:ea typeface="Courier" charset="0"/>
                    <a:cs typeface="Courier" charset="0"/>
                  </a:rPr>
                  <a:t>i</a:t>
                </a:r>
                <a:r>
                  <a:rPr lang="en-US" sz="2000" dirty="0">
                    <a:latin typeface="Courier" charset="0"/>
                    <a:ea typeface="Courier" charset="0"/>
                    <a:cs typeface="Courier" charset="0"/>
                  </a:rPr>
                  <a:t>&gt; 0 </a:t>
                </a:r>
                <a:r>
                  <a:rPr lang="en-US" sz="2000" b="1" dirty="0">
                    <a:solidFill>
                      <a:srgbClr val="0000FF"/>
                    </a:solidFill>
                    <a:latin typeface="Courier" charset="0"/>
                    <a:ea typeface="Courier" charset="0"/>
                    <a:cs typeface="Courier" charset="0"/>
                  </a:rPr>
                  <a:t>and</a:t>
                </a:r>
                <a:r>
                  <a:rPr lang="en-US" sz="2000" dirty="0">
                    <a:latin typeface="Courier" charset="0"/>
                    <a:ea typeface="Courier" charset="0"/>
                    <a:cs typeface="Courier" charset="0"/>
                  </a:rPr>
                  <a:t> A[</a:t>
                </a:r>
                <a:r>
                  <a:rPr lang="en-US" sz="2000" dirty="0" err="1">
                    <a:latin typeface="Courier" charset="0"/>
                    <a:ea typeface="Courier" charset="0"/>
                    <a:cs typeface="Courier" charset="0"/>
                  </a:rPr>
                  <a:t>i</a:t>
                </a:r>
                <a:r>
                  <a:rPr lang="en-US" sz="2000" dirty="0">
                    <a:latin typeface="Courier" charset="0"/>
                    <a:ea typeface="Courier" charset="0"/>
                    <a:cs typeface="Courier" charset="0"/>
                  </a:rPr>
                  <a:t>] &gt; key </a:t>
                </a:r>
                <a:endParaRPr lang="en-US"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5.     A[</a:t>
                </a:r>
                <a:r>
                  <a:rPr lang="en-US" sz="2000" dirty="0" err="1">
                    <a:latin typeface="Courier" charset="0"/>
                    <a:ea typeface="Courier" charset="0"/>
                    <a:cs typeface="Courier" charset="0"/>
                  </a:rPr>
                  <a:t>i</a:t>
                </a:r>
                <a:r>
                  <a:rPr lang="en-US" sz="2000" dirty="0">
                    <a:latin typeface="Courier" charset="0"/>
                    <a:ea typeface="Courier" charset="0"/>
                    <a:cs typeface="Courier" charset="0"/>
                  </a:rPr>
                  <a:t> + 1] = A[</a:t>
                </a:r>
                <a:r>
                  <a:rPr lang="en-US" sz="2000" dirty="0" err="1">
                    <a:latin typeface="Courier" charset="0"/>
                    <a:ea typeface="Courier" charset="0"/>
                    <a:cs typeface="Courier" charset="0"/>
                  </a:rPr>
                  <a:t>i</a:t>
                </a:r>
                <a:r>
                  <a:rPr lang="en-US" sz="2000" dirty="0">
                    <a:latin typeface="Courier" charset="0"/>
                    <a:ea typeface="Courier" charset="0"/>
                    <a:cs typeface="Courier" charset="0"/>
                  </a:rPr>
                  <a:t>]            </a:t>
                </a:r>
              </a:p>
              <a:p>
                <a:pPr indent="3175">
                  <a:lnSpc>
                    <a:spcPct val="200000"/>
                  </a:lnSpc>
                </a:pPr>
                <a:r>
                  <a:rPr lang="en-US" sz="2000" dirty="0">
                    <a:latin typeface="Courier" charset="0"/>
                    <a:ea typeface="Courier" charset="0"/>
                    <a:cs typeface="Courier" charset="0"/>
                  </a:rPr>
                  <a:t>  6.     </a:t>
                </a:r>
                <a:r>
                  <a:rPr lang="en-US" sz="2000" dirty="0" err="1">
                    <a:latin typeface="Courier" charset="0"/>
                    <a:ea typeface="Courier" charset="0"/>
                    <a:cs typeface="Courier" charset="0"/>
                  </a:rPr>
                  <a:t>i</a:t>
                </a:r>
                <a:r>
                  <a:rPr lang="en-US" sz="2000" dirty="0">
                    <a:latin typeface="Courier" charset="0"/>
                    <a:ea typeface="Courier" charset="0"/>
                    <a:cs typeface="Courier" charset="0"/>
                  </a:rPr>
                  <a:t> = </a:t>
                </a:r>
                <a:r>
                  <a:rPr lang="en-US" sz="2000" dirty="0" err="1">
                    <a:latin typeface="Courier" charset="0"/>
                    <a:ea typeface="Courier" charset="0"/>
                    <a:cs typeface="Courier" charset="0"/>
                  </a:rPr>
                  <a:t>i</a:t>
                </a:r>
                <a:r>
                  <a:rPr lang="en-US" sz="2000" dirty="0">
                    <a:latin typeface="Courier" charset="0"/>
                    <a:ea typeface="Courier" charset="0"/>
                    <a:cs typeface="Courier" charset="0"/>
                  </a:rPr>
                  <a:t> - 1 </a:t>
                </a:r>
              </a:p>
              <a:p>
                <a:pPr indent="3175">
                  <a:lnSpc>
                    <a:spcPct val="200000"/>
                  </a:lnSpc>
                </a:pPr>
                <a:r>
                  <a:rPr lang="en-US" sz="2000" dirty="0">
                    <a:latin typeface="Courier" charset="0"/>
                    <a:ea typeface="Courier" charset="0"/>
                    <a:cs typeface="Courier" charset="0"/>
                  </a:rPr>
                  <a:t>  7.   A[</a:t>
                </a:r>
                <a:r>
                  <a:rPr lang="en-US" sz="2000" dirty="0" err="1">
                    <a:latin typeface="Courier" charset="0"/>
                    <a:ea typeface="Courier" charset="0"/>
                    <a:cs typeface="Courier" charset="0"/>
                  </a:rPr>
                  <a:t>i</a:t>
                </a:r>
                <a:r>
                  <a:rPr lang="en-US" sz="2000" dirty="0">
                    <a:latin typeface="Courier" charset="0"/>
                    <a:ea typeface="Courier" charset="0"/>
                    <a:cs typeface="Courier" charset="0"/>
                  </a:rPr>
                  <a:t> + 1] = key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p:txBody>
          </p:sp>
        </mc:Choice>
        <mc:Fallback>
          <p:sp>
            <p:nvSpPr>
              <p:cNvPr id="98307" name="Text Box 3"/>
              <p:cNvSpPr txBox="1">
                <a:spLocks noRot="1" noChangeAspect="1" noMove="1" noResize="1" noEditPoints="1" noAdjustHandles="1" noChangeArrowheads="1" noChangeShapeType="1" noTextEdit="1"/>
              </p:cNvSpPr>
              <p:nvPr/>
            </p:nvSpPr>
            <p:spPr bwMode="auto">
              <a:xfrm>
                <a:off x="338138" y="1587796"/>
                <a:ext cx="8935356" cy="4931478"/>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graphicFrame>
        <p:nvGraphicFramePr>
          <p:cNvPr id="98309" name="Object 5"/>
          <p:cNvGraphicFramePr>
            <a:graphicFrameLocks noChangeAspect="1"/>
          </p:cNvGraphicFramePr>
          <p:nvPr>
            <p:extLst/>
          </p:nvPr>
        </p:nvGraphicFramePr>
        <p:xfrm>
          <a:off x="6323011" y="3935403"/>
          <a:ext cx="552450" cy="763588"/>
        </p:xfrm>
        <a:graphic>
          <a:graphicData uri="http://schemas.openxmlformats.org/presentationml/2006/ole">
            <p:oleObj spid="_x0000_s1175" name="Equation" r:id="rId5" imgW="319680" imgH="447840" progId="Equation.3">
              <p:embed/>
            </p:oleObj>
          </a:graphicData>
        </a:graphic>
      </p:graphicFrame>
      <p:graphicFrame>
        <p:nvGraphicFramePr>
          <p:cNvPr id="98310" name="Object 6"/>
          <p:cNvGraphicFramePr>
            <a:graphicFrameLocks noChangeAspect="1"/>
          </p:cNvGraphicFramePr>
          <p:nvPr>
            <p:extLst/>
          </p:nvPr>
        </p:nvGraphicFramePr>
        <p:xfrm>
          <a:off x="6313487" y="4630410"/>
          <a:ext cx="1020763" cy="763588"/>
        </p:xfrm>
        <a:graphic>
          <a:graphicData uri="http://schemas.openxmlformats.org/presentationml/2006/ole">
            <p:oleObj spid="_x0000_s1176" name="Equation" r:id="rId6" imgW="594000" imgH="447840" progId="Equation.3">
              <p:embed/>
            </p:oleObj>
          </a:graphicData>
        </a:graphic>
      </p:graphicFrame>
      <p:graphicFrame>
        <p:nvGraphicFramePr>
          <p:cNvPr id="98312" name="Object 8"/>
          <p:cNvGraphicFramePr>
            <a:graphicFrameLocks noChangeAspect="1"/>
          </p:cNvGraphicFramePr>
          <p:nvPr>
            <p:extLst/>
          </p:nvPr>
        </p:nvGraphicFramePr>
        <p:xfrm>
          <a:off x="6304010" y="5320211"/>
          <a:ext cx="1020763" cy="763588"/>
        </p:xfrm>
        <a:graphic>
          <a:graphicData uri="http://schemas.openxmlformats.org/presentationml/2006/ole">
            <p:oleObj spid="_x0000_s1177" name="Equation" r:id="rId7" imgW="594000" imgH="447840" progId="Equation.3">
              <p:embed/>
            </p:oleObj>
          </a:graphicData>
        </a:graphic>
      </p:graphicFrame>
      <p:sp>
        <p:nvSpPr>
          <p:cNvPr id="9"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sz="3800" dirty="0"/>
              <a:t>Insertion sort efficiency: instruction counting</a:t>
            </a:r>
          </a:p>
        </p:txBody>
      </p:sp>
      <mc:AlternateContent xmlns:mc="http://schemas.openxmlformats.org/markup-compatibility/2006">
        <mc:Choice xmlns:a14="http://schemas.microsoft.com/office/drawing/2010/main" xmlns="" Requires="a14">
          <p:sp>
            <p:nvSpPr>
              <p:cNvPr id="8" name="Rectangle 7"/>
              <p:cNvSpPr/>
              <p:nvPr/>
            </p:nvSpPr>
            <p:spPr>
              <a:xfrm>
                <a:off x="286822" y="1129785"/>
                <a:ext cx="8633012" cy="458011"/>
              </a:xfrm>
              <a:prstGeom prst="rect">
                <a:avLst/>
              </a:prstGeom>
            </p:spPr>
            <p:txBody>
              <a:bodyPr wrap="square">
                <a:spAutoFit/>
              </a:bodyPr>
              <a:lstStyle/>
              <a:p>
                <a:pPr algn="ctr">
                  <a:spcBef>
                    <a:spcPct val="25000"/>
                  </a:spcBef>
                  <a:defRPr/>
                </a:pPr>
                <a:r>
                  <a:rPr lang="en-US" sz="2200" dirty="0">
                    <a:latin typeface="Calibri" charset="0"/>
                    <a:ea typeface="Calibri" charset="0"/>
                    <a:cs typeface="Calibri" charset="0"/>
                  </a:rPr>
                  <a:t>Let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charset="0"/>
                          </a:rPr>
                          <m:t>𝑡</m:t>
                        </m:r>
                      </m:e>
                      <m:sub>
                        <m:r>
                          <a:rPr lang="en-US" sz="2200" b="0" i="1" smtClean="0">
                            <a:latin typeface="Cambria Math" charset="0"/>
                          </a:rPr>
                          <m:t>𝑗</m:t>
                        </m:r>
                      </m:sub>
                    </m:sSub>
                  </m:oMath>
                </a14:m>
                <a:r>
                  <a:rPr lang="en-US" sz="2200" dirty="0">
                    <a:latin typeface="Calibri" charset="0"/>
                    <a:ea typeface="Calibri" charset="0"/>
                    <a:cs typeface="Calibri" charset="0"/>
                  </a:rPr>
                  <a:t> represent the number of times line 4 is executed for each value of </a:t>
                </a:r>
                <a14:m>
                  <m:oMath xmlns:m="http://schemas.openxmlformats.org/officeDocument/2006/math">
                    <m:r>
                      <a:rPr lang="en-US" sz="2200" b="0" i="1" smtClean="0">
                        <a:latin typeface="Cambria Math" charset="0"/>
                      </a:rPr>
                      <m:t>𝑗</m:t>
                    </m:r>
                  </m:oMath>
                </a14:m>
                <a:endParaRPr lang="en-US" sz="2200" dirty="0">
                  <a:latin typeface="Calibri" charset="0"/>
                  <a:ea typeface="Calibri" charset="0"/>
                  <a:cs typeface="Calibri" charset="0"/>
                </a:endParaRPr>
              </a:p>
            </p:txBody>
          </p:sp>
        </mc:Choice>
        <mc:Fallback>
          <p:sp>
            <p:nvSpPr>
              <p:cNvPr id="8" name="Rectangle 7"/>
              <p:cNvSpPr>
                <a:spLocks noRot="1" noChangeAspect="1" noMove="1" noResize="1" noEditPoints="1" noAdjustHandles="1" noChangeArrowheads="1" noChangeShapeType="1" noTextEdit="1"/>
              </p:cNvSpPr>
              <p:nvPr/>
            </p:nvSpPr>
            <p:spPr>
              <a:xfrm>
                <a:off x="286822" y="1129785"/>
                <a:ext cx="8633012" cy="458011"/>
              </a:xfrm>
              <a:prstGeom prst="rect">
                <a:avLst/>
              </a:prstGeom>
              <a:blipFill>
                <a:blip r:embed="rId8"/>
                <a:stretch>
                  <a:fillRect t="-8108" b="-189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a:extLst>
                  <a:ext uri="{FF2B5EF4-FFF2-40B4-BE49-F238E27FC236}">
                    <a16:creationId xmlns:a16="http://schemas.microsoft.com/office/drawing/2014/main" id="{AFAFCC4B-2581-DF45-8812-BF86CACEE0F7}"/>
                  </a:ext>
                </a:extLst>
              </p:cNvPr>
              <p:cNvSpPr/>
              <p:nvPr/>
            </p:nvSpPr>
            <p:spPr>
              <a:xfrm>
                <a:off x="7082195" y="2336125"/>
                <a:ext cx="1910972" cy="338554"/>
              </a:xfrm>
              <a:prstGeom prst="rect">
                <a:avLst/>
              </a:prstGeom>
            </p:spPr>
            <p:txBody>
              <a:bodyPr wrap="none">
                <a:spAutoFit/>
              </a:bodyPr>
              <a:lstStyle/>
              <a:p>
                <a:r>
                  <a:rPr lang="en-US" sz="1600" dirty="0"/>
                  <a:t>( </a:t>
                </a:r>
                <a14:m>
                  <m:oMath xmlns:m="http://schemas.openxmlformats.org/officeDocument/2006/math">
                    <m:nary>
                      <m:naryPr>
                        <m:chr m:val="∑"/>
                        <m:limLoc m:val="undOvr"/>
                        <m:ctrlPr>
                          <a:rPr lang="en-US" sz="1600" i="1" smtClean="0">
                            <a:latin typeface="Cambria Math" panose="02040503050406030204" pitchFamily="18" charset="0"/>
                          </a:rPr>
                        </m:ctrlPr>
                      </m:naryPr>
                      <m:sub>
                        <m:r>
                          <a:rPr lang="en-US" sz="1600" i="1">
                            <a:latin typeface="Cambria Math" charset="0"/>
                          </a:rPr>
                          <m:t>𝑢</m:t>
                        </m:r>
                      </m:sub>
                      <m:sup>
                        <m:r>
                          <a:rPr lang="en-US" sz="1600" i="1">
                            <a:latin typeface="Cambria Math" charset="0"/>
                          </a:rPr>
                          <m:t>𝑛</m:t>
                        </m:r>
                      </m:sup>
                      <m:e>
                        <m:r>
                          <a:rPr lang="en-US" sz="1600" i="0">
                            <a:latin typeface="Cambria Math" charset="0"/>
                          </a:rPr>
                          <m:t>1</m:t>
                        </m:r>
                      </m:e>
                    </m:nary>
                    <m:r>
                      <a:rPr lang="en-US" sz="1600" i="0">
                        <a:latin typeface="Cambria Math" charset="0"/>
                      </a:rPr>
                      <m:t>=</m:t>
                    </m:r>
                    <m:r>
                      <a:rPr lang="en-US" sz="1600" b="0" i="1" smtClean="0">
                        <a:latin typeface="Cambria Math" charset="0"/>
                      </a:rPr>
                      <m:t>𝑛</m:t>
                    </m:r>
                    <m:r>
                      <a:rPr lang="en-US" sz="1600" i="0">
                        <a:latin typeface="Cambria Math" charset="0"/>
                      </a:rPr>
                      <m:t>−</m:t>
                    </m:r>
                    <m:r>
                      <a:rPr lang="en-US" sz="1600" b="0" i="1" smtClean="0">
                        <a:latin typeface="Cambria Math" charset="0"/>
                      </a:rPr>
                      <m:t>𝑢</m:t>
                    </m:r>
                    <m:r>
                      <a:rPr lang="en-US" sz="1600" i="0">
                        <a:latin typeface="Cambria Math" charset="0"/>
                      </a:rPr>
                      <m:t>+1</m:t>
                    </m:r>
                  </m:oMath>
                </a14:m>
                <a:r>
                  <a:rPr lang="en-US" sz="1600" dirty="0"/>
                  <a:t> )</a:t>
                </a:r>
              </a:p>
            </p:txBody>
          </p:sp>
        </mc:Choice>
        <mc:Fallback>
          <p:sp>
            <p:nvSpPr>
              <p:cNvPr id="10" name="Rectangle 9">
                <a:extLst>
                  <a:ext uri="{FF2B5EF4-FFF2-40B4-BE49-F238E27FC236}">
                    <a16:creationId xmlns:a16="http://schemas.microsoft.com/office/drawing/2014/main" xmlns="" xmlns:a14="http://schemas.microsoft.com/office/drawing/2010/main" id="{AFAFCC4B-2581-DF45-8812-BF86CACEE0F7}"/>
                  </a:ext>
                </a:extLst>
              </p:cNvPr>
              <p:cNvSpPr>
                <a:spLocks noRot="1" noChangeAspect="1" noMove="1" noResize="1" noEditPoints="1" noAdjustHandles="1" noChangeArrowheads="1" noChangeShapeType="1" noTextEdit="1"/>
              </p:cNvSpPr>
              <p:nvPr/>
            </p:nvSpPr>
            <p:spPr>
              <a:xfrm>
                <a:off x="7082195" y="2336125"/>
                <a:ext cx="1910972" cy="338554"/>
              </a:xfrm>
              <a:prstGeom prst="rect">
                <a:avLst/>
              </a:prstGeom>
              <a:blipFill>
                <a:blip r:embed="rId9"/>
                <a:stretch>
                  <a:fillRect l="-9934" t="-107143" r="-662" b="-171429"/>
                </a:stretch>
              </a:blipFill>
            </p:spPr>
            <p:txBody>
              <a:bodyPr/>
              <a:lstStyle/>
              <a:p>
                <a:r>
                  <a:rPr lang="en-US">
                    <a:noFill/>
                  </a:rPr>
                  <a:t> </a:t>
                </a:r>
              </a:p>
            </p:txBody>
          </p:sp>
        </mc:Fallback>
      </mc:AlternateContent>
    </p:spTree>
    <p:extLst>
      <p:ext uri="{BB962C8B-B14F-4D97-AF65-F5344CB8AC3E}">
        <p14:creationId xmlns:p14="http://schemas.microsoft.com/office/powerpoint/2010/main" xmlns="" val="16453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477287" y="1159997"/>
            <a:ext cx="473729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sz="2000"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
        <p:nvSpPr>
          <p:cNvPr id="100356" name="Text Box 4"/>
          <p:cNvSpPr txBox="1">
            <a:spLocks noChangeArrowheads="1"/>
          </p:cNvSpPr>
          <p:nvPr/>
        </p:nvSpPr>
        <p:spPr bwMode="auto">
          <a:xfrm>
            <a:off x="5678678" y="1869928"/>
            <a:ext cx="3060208" cy="1015663"/>
          </a:xfrm>
          <a:prstGeom prst="rect">
            <a:avLst/>
          </a:prstGeom>
          <a:noFill/>
          <a:ln w="9525">
            <a:noFill/>
            <a:miter lim="800000"/>
            <a:headEnd/>
            <a:tailEnd/>
          </a:ln>
          <a:effectLst/>
        </p:spPr>
        <p:txBody>
          <a:bodyPr wrap="square">
            <a:prstTxWarp prst="textNoShape">
              <a:avLst/>
            </a:prstTxWarp>
            <a:spAutoFit/>
          </a:bodyPr>
          <a:lstStyle/>
          <a:p>
            <a:pPr>
              <a:spcBef>
                <a:spcPct val="25000"/>
              </a:spcBef>
            </a:pPr>
            <a:r>
              <a:rPr lang="en-US" sz="2000" dirty="0">
                <a:latin typeface="Calibri" charset="0"/>
                <a:ea typeface="Calibri" charset="0"/>
                <a:cs typeface="Calibri" charset="0"/>
              </a:rPr>
              <a:t>Does the running time vary by more than a constant for different input instances?</a:t>
            </a:r>
          </a:p>
        </p:txBody>
      </p:sp>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time complexity</a:t>
            </a:r>
          </a:p>
        </p:txBody>
      </p:sp>
      <mc:AlternateContent xmlns:mc="http://schemas.openxmlformats.org/markup-compatibility/2006">
        <mc:Choice xmlns:a14="http://schemas.microsoft.com/office/drawing/2010/main" xmlns="" Requires="a14">
          <p:sp>
            <p:nvSpPr>
              <p:cNvPr id="10" name="Content Placeholder 4"/>
              <p:cNvSpPr>
                <a:spLocks noGrp="1"/>
              </p:cNvSpPr>
              <p:nvPr>
                <p:ph idx="1"/>
              </p:nvPr>
            </p:nvSpPr>
            <p:spPr>
              <a:xfrm>
                <a:off x="158765" y="3771425"/>
                <a:ext cx="8985235" cy="2367697"/>
              </a:xfrm>
            </p:spPr>
            <p:txBody>
              <a:bodyPr>
                <a:noAutofit/>
              </a:bodyPr>
              <a:lstStyle/>
              <a:p>
                <a:r>
                  <a:rPr lang="en-US" sz="2400" dirty="0"/>
                  <a:t>What is the best-case running time?</a:t>
                </a:r>
              </a:p>
              <a:p>
                <a:pPr lvl="1"/>
                <a:r>
                  <a:rPr lang="en-US" sz="2000" dirty="0"/>
                  <a:t>Presorted array, while loop always fails immediately</a:t>
                </a:r>
              </a:p>
              <a:p>
                <a:pPr lvl="1"/>
                <a:r>
                  <a:rPr lang="en-US" sz="2000" dirty="0"/>
                  <a:t>Let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𝑐</m:t>
                        </m:r>
                      </m:e>
                      <m:sub>
                        <m:r>
                          <a:rPr lang="en-US" sz="2000" b="0" i="1" smtClean="0">
                            <a:latin typeface="Cambria Math" charset="0"/>
                          </a:rPr>
                          <m:t>𝑙</m:t>
                        </m:r>
                      </m:sub>
                    </m:sSub>
                  </m:oMath>
                </a14:m>
                <a:r>
                  <a:rPr lang="en-US" sz="2000" dirty="0"/>
                  <a:t> represent the execution cost of line </a:t>
                </a:r>
                <a14:m>
                  <m:oMath xmlns:m="http://schemas.openxmlformats.org/officeDocument/2006/math">
                    <m:r>
                      <a:rPr lang="en-US" sz="2000" b="0" i="1" smtClean="0">
                        <a:latin typeface="Cambria Math" charset="0"/>
                      </a:rPr>
                      <m:t>𝑙</m:t>
                    </m:r>
                  </m:oMath>
                </a14:m>
                <a:endParaRPr lang="en-US" sz="2000" dirty="0"/>
              </a:p>
              <a:p>
                <a:pPr lvl="1"/>
                <a14:m>
                  <m:oMath xmlns:m="http://schemas.openxmlformats.org/officeDocument/2006/math">
                    <m:r>
                      <a:rPr lang="en-US" sz="2000" i="1">
                        <a:latin typeface="Cambria Math" charset="0"/>
                      </a:rPr>
                      <m:t>𝑇</m:t>
                    </m:r>
                    <m:d>
                      <m:dPr>
                        <m:ctrlPr>
                          <a:rPr lang="en-US" sz="2000" i="1">
                            <a:latin typeface="Cambria Math" panose="02040503050406030204" pitchFamily="18" charset="0"/>
                          </a:rPr>
                        </m:ctrlPr>
                      </m:dPr>
                      <m:e>
                        <m:r>
                          <a:rPr lang="en-US" sz="2000" i="1">
                            <a:latin typeface="Cambria Math" charset="0"/>
                          </a:rPr>
                          <m:t>𝑛</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1</m:t>
                        </m:r>
                      </m:sub>
                    </m:sSub>
                    <m:r>
                      <a:rPr lang="en-US" sz="2000" i="1">
                        <a:latin typeface="Cambria Math" charset="0"/>
                      </a:rPr>
                      <m:t>𝑛</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1</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e>
                    </m:d>
                    <m:r>
                      <a:rPr lang="en-US" sz="2000" i="1">
                        <a:latin typeface="Cambria Math" charset="0"/>
                      </a:rPr>
                      <m:t>𝑛</m:t>
                    </m:r>
                    <m:r>
                      <a:rPr lang="en-US" sz="2000" i="1">
                        <a:latin typeface="Cambria Math"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e>
                    </m:d>
                    <m:r>
                      <a:rPr lang="en-US" sz="2000" i="1">
                        <a:latin typeface="Cambria Math" charset="0"/>
                      </a:rPr>
                      <m:t>=</m:t>
                    </m:r>
                    <m:r>
                      <a:rPr lang="en-US" sz="2000" b="1" i="1">
                        <a:latin typeface="Cambria Math" charset="0"/>
                      </a:rPr>
                      <m:t>𝒂𝒏</m:t>
                    </m:r>
                    <m:r>
                      <a:rPr lang="en-US" sz="2000" b="1" i="1">
                        <a:latin typeface="Cambria Math" charset="0"/>
                      </a:rPr>
                      <m:t>−</m:t>
                    </m:r>
                    <m:r>
                      <a:rPr lang="en-US" sz="2000" b="1" i="1">
                        <a:latin typeface="Cambria Math" charset="0"/>
                      </a:rPr>
                      <m:t>𝒃</m:t>
                    </m:r>
                  </m:oMath>
                </a14:m>
                <a:endParaRPr lang="en-US" sz="2000" b="1" dirty="0"/>
              </a:p>
              <a:p>
                <a:pPr lvl="1"/>
                <a:r>
                  <a:rPr lang="en-US" sz="2000" dirty="0"/>
                  <a:t>Linear time!</a:t>
                </a:r>
              </a:p>
              <a:p>
                <a:r>
                  <a:rPr lang="en-US" sz="2400" dirty="0"/>
                  <a:t>What is the worst-case running time?</a:t>
                </a:r>
              </a:p>
            </p:txBody>
          </p:sp>
        </mc:Choice>
        <mc:Fallback>
          <p:sp>
            <p:nvSpPr>
              <p:cNvPr id="10" name="Content Placeholder 4"/>
              <p:cNvSpPr>
                <a:spLocks noGrp="1" noRot="1" noChangeAspect="1" noMove="1" noResize="1" noEditPoints="1" noAdjustHandles="1" noChangeArrowheads="1" noChangeShapeType="1" noTextEdit="1"/>
              </p:cNvSpPr>
              <p:nvPr>
                <p:ph idx="1"/>
              </p:nvPr>
            </p:nvSpPr>
            <p:spPr>
              <a:xfrm>
                <a:off x="158765" y="3771425"/>
                <a:ext cx="8985235" cy="2367697"/>
              </a:xfrm>
              <a:blipFill>
                <a:blip r:embed="rId3"/>
                <a:stretch>
                  <a:fillRect l="-989" t="-1604" b="-18182"/>
                </a:stretch>
              </a:blipFill>
            </p:spPr>
            <p:txBody>
              <a:bodyPr/>
              <a:lstStyle/>
              <a:p>
                <a:r>
                  <a:rPr lang="en-US">
                    <a:noFill/>
                  </a:rPr>
                  <a:t> </a:t>
                </a:r>
              </a:p>
            </p:txBody>
          </p:sp>
        </mc:Fallback>
      </mc:AlternateContent>
    </p:spTree>
    <p:extLst>
      <p:ext uri="{BB962C8B-B14F-4D97-AF65-F5344CB8AC3E}">
        <p14:creationId xmlns:p14="http://schemas.microsoft.com/office/powerpoint/2010/main" xmlns="" val="11687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dissolv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worst-case time complexity</a:t>
            </a:r>
          </a:p>
        </p:txBody>
      </p:sp>
      <p:sp>
        <p:nvSpPr>
          <p:cNvPr id="17" name="Text Box 3"/>
          <p:cNvSpPr txBox="1">
            <a:spLocks noChangeArrowheads="1"/>
          </p:cNvSpPr>
          <p:nvPr/>
        </p:nvSpPr>
        <p:spPr bwMode="auto">
          <a:xfrm>
            <a:off x="2495289" y="1440757"/>
            <a:ext cx="3973400" cy="2185214"/>
          </a:xfrm>
          <a:prstGeom prst="rect">
            <a:avLst/>
          </a:prstGeom>
          <a:noFill/>
          <a:ln w="9525">
            <a:noFill/>
            <a:miter lim="800000"/>
            <a:headEnd/>
            <a:tailEnd/>
          </a:ln>
          <a:effectLst/>
        </p:spPr>
        <p:txBody>
          <a:bodyPr wrap="square">
            <a:prstTxWarp prst="textNoShape">
              <a:avLst/>
            </a:prstTxWarp>
            <a:spAutoFit/>
          </a:bodyPr>
          <a:lstStyle/>
          <a:p>
            <a:pPr indent="0">
              <a:buNone/>
            </a:pPr>
            <a:r>
              <a:rPr lang="en-US" dirty="0" err="1">
                <a:latin typeface="Courier" charset="0"/>
                <a:ea typeface="Courier" charset="0"/>
                <a:cs typeface="Courier" charset="0"/>
              </a:rPr>
              <a:t>InsertionSort</a:t>
            </a:r>
            <a:r>
              <a:rPr lang="en-US" dirty="0">
                <a:latin typeface="Courier" charset="0"/>
                <a:ea typeface="Courier" charset="0"/>
                <a:cs typeface="Courier" charset="0"/>
              </a:rPr>
              <a:t>(A)</a:t>
            </a:r>
          </a:p>
          <a:p>
            <a:pPr indent="0">
              <a:buNone/>
            </a:pPr>
            <a:r>
              <a:rPr lang="en-US" dirty="0">
                <a:latin typeface="Courier" charset="0"/>
                <a:ea typeface="Courier" charset="0"/>
                <a:cs typeface="Courier" charset="0"/>
              </a:rPr>
              <a:t>1. </a:t>
            </a:r>
            <a:r>
              <a:rPr lang="en-US" sz="1600" b="1" dirty="0">
                <a:solidFill>
                  <a:srgbClr val="0000FF"/>
                </a:solidFill>
                <a:latin typeface="Courier" charset="0"/>
                <a:ea typeface="Courier" charset="0"/>
                <a:cs typeface="Courier" charset="0"/>
              </a:rPr>
              <a:t>for</a:t>
            </a:r>
            <a:r>
              <a:rPr lang="en-US" sz="1600" dirty="0">
                <a:latin typeface="Courier" charset="0"/>
                <a:ea typeface="Courier" charset="0"/>
                <a:cs typeface="Courier" charset="0"/>
              </a:rPr>
              <a:t> j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2 </a:t>
            </a:r>
            <a:r>
              <a:rPr lang="en-US" sz="1600" b="1" dirty="0">
                <a:solidFill>
                  <a:srgbClr val="0000FF"/>
                </a:solidFill>
                <a:latin typeface="Courier" charset="0"/>
                <a:ea typeface="Courier" charset="0"/>
                <a:cs typeface="Courier" charset="0"/>
              </a:rPr>
              <a:t>to</a:t>
            </a:r>
            <a:r>
              <a:rPr lang="en-US" sz="1600" dirty="0">
                <a:latin typeface="Courier" charset="0"/>
                <a:ea typeface="Courier" charset="0"/>
                <a:cs typeface="Courier" charset="0"/>
              </a:rPr>
              <a:t> </a:t>
            </a:r>
            <a:r>
              <a:rPr lang="en-US" sz="1600" dirty="0" err="1">
                <a:latin typeface="Courier" charset="0"/>
                <a:ea typeface="Courier" charset="0"/>
                <a:cs typeface="Courier" charset="0"/>
              </a:rPr>
              <a:t>A.length</a:t>
            </a:r>
            <a:endParaRPr lang="en-US" sz="1600" dirty="0">
              <a:latin typeface="Courier" charset="0"/>
              <a:ea typeface="Courier" charset="0"/>
              <a:cs typeface="Courier" charset="0"/>
            </a:endParaRPr>
          </a:p>
          <a:p>
            <a:pPr indent="0">
              <a:buNone/>
            </a:pPr>
            <a:r>
              <a:rPr lang="en-US" sz="1600" dirty="0">
                <a:latin typeface="Courier" charset="0"/>
                <a:ea typeface="Courier" charset="0"/>
                <a:cs typeface="Courier" charset="0"/>
              </a:rPr>
              <a:t>2.   key </a:t>
            </a:r>
            <a:r>
              <a:rPr lang="en-US" sz="1600" dirty="0">
                <a:latin typeface="Courier" charset="0"/>
                <a:ea typeface="Courier" charset="0"/>
                <a:cs typeface="Courier" charset="0"/>
                <a:sym typeface="Symbol" pitchFamily="36" charset="2"/>
              </a:rPr>
              <a:t>= A[j]</a:t>
            </a:r>
          </a:p>
          <a:p>
            <a:pPr indent="0">
              <a:buNone/>
            </a:pPr>
            <a:r>
              <a:rPr lang="en-US" sz="1600" dirty="0">
                <a:latin typeface="Courier" charset="0"/>
                <a:ea typeface="Courier" charset="0"/>
                <a:cs typeface="Courier" charset="0"/>
              </a:rPr>
              <a:t>3.   </a:t>
            </a:r>
            <a:r>
              <a:rPr lang="en-US" sz="1600" dirty="0" err="1">
                <a:latin typeface="Courier" charset="0"/>
                <a:ea typeface="Courier" charset="0"/>
                <a:cs typeface="Courier" charset="0"/>
              </a:rPr>
              <a:t>i</a:t>
            </a:r>
            <a:r>
              <a:rPr lang="en-US" sz="1600" dirty="0">
                <a:latin typeface="Courier" charset="0"/>
                <a:ea typeface="Courier" charset="0"/>
                <a:cs typeface="Courier" charset="0"/>
              </a:rPr>
              <a:t>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j - 1</a:t>
            </a:r>
          </a:p>
          <a:p>
            <a:pPr indent="0">
              <a:buNone/>
            </a:pPr>
            <a:r>
              <a:rPr lang="en-US" sz="1600" dirty="0">
                <a:latin typeface="Courier" charset="0"/>
                <a:ea typeface="Courier" charset="0"/>
                <a:cs typeface="Courier" charset="0"/>
              </a:rPr>
              <a:t>4.   </a:t>
            </a:r>
            <a:r>
              <a:rPr lang="en-US" sz="1600" b="1" dirty="0">
                <a:solidFill>
                  <a:srgbClr val="0000FF"/>
                </a:solidFill>
                <a:latin typeface="Courier" charset="0"/>
                <a:ea typeface="Courier" charset="0"/>
                <a:cs typeface="Courier" charset="0"/>
              </a:rPr>
              <a:t>while</a:t>
            </a:r>
            <a:r>
              <a:rPr lang="en-US" sz="1600" dirty="0">
                <a:latin typeface="Courier" charset="0"/>
                <a:ea typeface="Courier" charset="0"/>
                <a:cs typeface="Courier" charset="0"/>
              </a:rPr>
              <a:t> </a:t>
            </a:r>
            <a:r>
              <a:rPr lang="en-US" sz="1600" dirty="0" err="1">
                <a:latin typeface="Courier" charset="0"/>
                <a:ea typeface="Courier" charset="0"/>
                <a:cs typeface="Courier" charset="0"/>
              </a:rPr>
              <a:t>i</a:t>
            </a:r>
            <a:r>
              <a:rPr lang="en-US" sz="1600" dirty="0">
                <a:latin typeface="Courier" charset="0"/>
                <a:ea typeface="Courier" charset="0"/>
                <a:cs typeface="Courier" charset="0"/>
              </a:rPr>
              <a:t> &gt; 0 </a:t>
            </a:r>
            <a:r>
              <a:rPr lang="en-US" sz="1600" b="1" dirty="0">
                <a:solidFill>
                  <a:srgbClr val="0000FF"/>
                </a:solidFill>
                <a:latin typeface="Courier" charset="0"/>
                <a:ea typeface="Courier" charset="0"/>
                <a:cs typeface="Courier" charset="0"/>
              </a:rPr>
              <a:t>and </a:t>
            </a:r>
            <a:r>
              <a:rPr lang="en-US" sz="1600" dirty="0">
                <a:latin typeface="Courier" charset="0"/>
                <a:ea typeface="Courier" charset="0"/>
                <a:cs typeface="Courier" charset="0"/>
              </a:rPr>
              <a:t>A[</a:t>
            </a:r>
            <a:r>
              <a:rPr lang="en-US" sz="1600" dirty="0" err="1">
                <a:latin typeface="Courier" charset="0"/>
                <a:ea typeface="Courier" charset="0"/>
                <a:cs typeface="Courier" charset="0"/>
              </a:rPr>
              <a:t>i</a:t>
            </a:r>
            <a:r>
              <a:rPr lang="en-US" sz="1600" dirty="0">
                <a:latin typeface="Courier" charset="0"/>
                <a:ea typeface="Courier" charset="0"/>
                <a:cs typeface="Courier" charset="0"/>
              </a:rPr>
              <a:t>] &gt; key</a:t>
            </a:r>
          </a:p>
          <a:p>
            <a:pPr indent="0">
              <a:buNone/>
            </a:pPr>
            <a:r>
              <a:rPr lang="en-US" sz="1600" dirty="0">
                <a:latin typeface="Courier" charset="0"/>
                <a:ea typeface="Courier" charset="0"/>
                <a:cs typeface="Courier" charset="0"/>
              </a:rPr>
              <a:t>5.     A[</a:t>
            </a:r>
            <a:r>
              <a:rPr lang="en-US" sz="1600" dirty="0" err="1">
                <a:latin typeface="Courier" charset="0"/>
                <a:ea typeface="Courier" charset="0"/>
                <a:cs typeface="Courier" charset="0"/>
              </a:rPr>
              <a:t>i</a:t>
            </a:r>
            <a:r>
              <a:rPr lang="en-US" sz="1600" dirty="0">
                <a:latin typeface="Courier" charset="0"/>
                <a:ea typeface="Courier" charset="0"/>
                <a:cs typeface="Courier" charset="0"/>
              </a:rPr>
              <a:t> + 1]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A[</a:t>
            </a:r>
            <a:r>
              <a:rPr lang="en-US" sz="1600" dirty="0" err="1">
                <a:latin typeface="Courier" charset="0"/>
                <a:ea typeface="Courier" charset="0"/>
                <a:cs typeface="Courier" charset="0"/>
              </a:rPr>
              <a:t>i</a:t>
            </a:r>
            <a:r>
              <a:rPr lang="en-US" sz="1600" dirty="0">
                <a:latin typeface="Courier" charset="0"/>
                <a:ea typeface="Courier" charset="0"/>
                <a:cs typeface="Courier" charset="0"/>
              </a:rPr>
              <a:t>]</a:t>
            </a:r>
          </a:p>
          <a:p>
            <a:pPr indent="0">
              <a:buNone/>
            </a:pPr>
            <a:r>
              <a:rPr lang="en-US" sz="1600" dirty="0">
                <a:latin typeface="Courier" charset="0"/>
                <a:ea typeface="Courier" charset="0"/>
                <a:cs typeface="Courier" charset="0"/>
              </a:rPr>
              <a:t>6.     </a:t>
            </a:r>
            <a:r>
              <a:rPr lang="en-US" sz="1600" dirty="0" err="1">
                <a:latin typeface="Courier" charset="0"/>
                <a:ea typeface="Courier" charset="0"/>
                <a:cs typeface="Courier" charset="0"/>
              </a:rPr>
              <a:t>i</a:t>
            </a:r>
            <a:r>
              <a:rPr lang="en-US" sz="1600" dirty="0">
                <a:latin typeface="Courier" charset="0"/>
                <a:ea typeface="Courier" charset="0"/>
                <a:cs typeface="Courier" charset="0"/>
              </a:rPr>
              <a:t> </a:t>
            </a:r>
            <a:r>
              <a:rPr lang="en-US" sz="1600" dirty="0">
                <a:latin typeface="Courier" charset="0"/>
                <a:ea typeface="Courier" charset="0"/>
                <a:cs typeface="Courier" charset="0"/>
                <a:sym typeface="Symbol" pitchFamily="36" charset="2"/>
              </a:rPr>
              <a:t>= </a:t>
            </a:r>
            <a:r>
              <a:rPr lang="en-US" sz="1600" dirty="0" err="1">
                <a:latin typeface="Courier" charset="0"/>
                <a:ea typeface="Courier" charset="0"/>
                <a:cs typeface="Courier" charset="0"/>
                <a:sym typeface="Symbol" pitchFamily="36" charset="2"/>
              </a:rPr>
              <a:t>i</a:t>
            </a:r>
            <a:r>
              <a:rPr lang="en-US" sz="1600" dirty="0">
                <a:latin typeface="Courier" charset="0"/>
                <a:ea typeface="Courier" charset="0"/>
                <a:cs typeface="Courier" charset="0"/>
                <a:sym typeface="Symbol" pitchFamily="36" charset="2"/>
              </a:rPr>
              <a:t> - 1</a:t>
            </a:r>
          </a:p>
          <a:p>
            <a:pPr indent="0">
              <a:buNone/>
            </a:pPr>
            <a:r>
              <a:rPr lang="en-US" sz="1600" dirty="0">
                <a:latin typeface="Courier" charset="0"/>
                <a:ea typeface="Courier" charset="0"/>
                <a:cs typeface="Courier" charset="0"/>
                <a:sym typeface="Symbol" pitchFamily="36" charset="2"/>
              </a:rPr>
              <a:t>7.   A[</a:t>
            </a:r>
            <a:r>
              <a:rPr lang="en-US" sz="1600" dirty="0" err="1">
                <a:latin typeface="Courier" charset="0"/>
                <a:ea typeface="Courier" charset="0"/>
                <a:cs typeface="Courier" charset="0"/>
                <a:sym typeface="Symbol" pitchFamily="36" charset="2"/>
              </a:rPr>
              <a:t>i</a:t>
            </a:r>
            <a:r>
              <a:rPr lang="en-US" sz="1600" dirty="0">
                <a:latin typeface="Courier" charset="0"/>
                <a:ea typeface="Courier" charset="0"/>
                <a:cs typeface="Courier" charset="0"/>
                <a:sym typeface="Symbol" pitchFamily="36" charset="2"/>
              </a:rPr>
              <a:t> + 1] = key</a:t>
            </a:r>
          </a:p>
        </p:txBody>
      </p:sp>
      <p:sp>
        <p:nvSpPr>
          <p:cNvPr id="18" name="TextBox 17">
            <a:extLst>
              <a:ext uri="{FF2B5EF4-FFF2-40B4-BE49-F238E27FC236}">
                <a16:creationId xmlns:a16="http://schemas.microsoft.com/office/drawing/2014/main" xmlns="" id="{729C465E-2D5A-1B4D-BB1C-4E526EE10B2C}"/>
              </a:ext>
            </a:extLst>
          </p:cNvPr>
          <p:cNvSpPr txBox="1"/>
          <p:nvPr/>
        </p:nvSpPr>
        <p:spPr>
          <a:xfrm>
            <a:off x="211480" y="984095"/>
            <a:ext cx="893252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Worst-case occurs when input array is in strictly descending order</a:t>
            </a:r>
          </a:p>
        </p:txBody>
      </p:sp>
      <mc:AlternateContent xmlns:mc="http://schemas.openxmlformats.org/markup-compatibility/2006">
        <mc:Choice xmlns:a14="http://schemas.microsoft.com/office/drawing/2010/main" xmlns="" Requires="a14">
          <p:sp>
            <p:nvSpPr>
              <p:cNvPr id="19" name="TextBox 18">
                <a:extLst>
                  <a:ext uri="{FF2B5EF4-FFF2-40B4-BE49-F238E27FC236}">
                    <a16:creationId xmlns:a16="http://schemas.microsoft.com/office/drawing/2014/main" id="{95650C2B-8010-0949-B5F9-3FC4396711FD}"/>
                  </a:ext>
                </a:extLst>
              </p:cNvPr>
              <p:cNvSpPr txBox="1"/>
              <p:nvPr/>
            </p:nvSpPr>
            <p:spPr>
              <a:xfrm>
                <a:off x="173855" y="3620968"/>
                <a:ext cx="8616269"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each iteration of the outer loop:</a:t>
                </a:r>
              </a:p>
              <a:p>
                <a:pPr marL="800100" lvl="1" indent="-342900">
                  <a:buFont typeface="Arial" panose="020B0604020202020204" pitchFamily="34" charset="0"/>
                  <a:buChar char="•"/>
                </a:pPr>
                <a:r>
                  <a:rPr lang="en-US" sz="2000" dirty="0"/>
                  <a:t>Line 4 will be executed </a:t>
                </a:r>
                <a14:m>
                  <m:oMath xmlns:m="http://schemas.openxmlformats.org/officeDocument/2006/math">
                    <m:r>
                      <a:rPr lang="en-US" i="1">
                        <a:latin typeface="Cambria Math" panose="02040503050406030204" pitchFamily="18" charset="0"/>
                      </a:rPr>
                      <m:t>𝑗</m:t>
                    </m:r>
                  </m:oMath>
                </a14:m>
                <a:r>
                  <a:rPr lang="en-US" sz="2000" dirty="0"/>
                  <a:t> times: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1"/>
                <a:endParaRPr lang="en-US" sz="2000" dirty="0"/>
              </a:p>
              <a:p>
                <a:pPr marL="800100" lvl="1" indent="-342900">
                  <a:buFont typeface="Arial" panose="020B0604020202020204" pitchFamily="34" charset="0"/>
                  <a:buChar char="•"/>
                </a:pPr>
                <a:endParaRPr lang="en-US" sz="400" dirty="0"/>
              </a:p>
              <a:p>
                <a:pPr marL="800100" lvl="1" indent="-342900">
                  <a:buFont typeface="Arial" panose="020B0604020202020204" pitchFamily="34" charset="0"/>
                  <a:buChar char="•"/>
                </a:pPr>
                <a:r>
                  <a:rPr lang="en-US" sz="2000" dirty="0"/>
                  <a:t>Lines 5 and 6 will be executed </a:t>
                </a:r>
                <a14:m>
                  <m:oMath xmlns:m="http://schemas.openxmlformats.org/officeDocument/2006/math">
                    <m:r>
                      <a:rPr lang="en-US" i="1">
                        <a:latin typeface="Cambria Math" panose="02040503050406030204" pitchFamily="18" charset="0"/>
                      </a:rPr>
                      <m:t>𝑗</m:t>
                    </m:r>
                    <m:r>
                      <a:rPr lang="en-US" b="0" i="1" smtClean="0">
                        <a:latin typeface="Cambria Math" panose="02040503050406030204" pitchFamily="18" charset="0"/>
                      </a:rPr>
                      <m:t>−1</m:t>
                    </m:r>
                  </m:oMath>
                </a14:m>
                <a:r>
                  <a:rPr lang="en-US" sz="2000" dirty="0"/>
                  <a:t> times: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endParaRPr lang="en-US" sz="2000" dirty="0"/>
              </a:p>
            </p:txBody>
          </p:sp>
        </mc:Choice>
        <mc:Fallback>
          <p:sp>
            <p:nvSpPr>
              <p:cNvPr id="19" name="TextBox 18">
                <a:extLst>
                  <a:ext uri="{FF2B5EF4-FFF2-40B4-BE49-F238E27FC236}">
                    <a16:creationId xmlns:a16="http://schemas.microsoft.com/office/drawing/2014/main" xmlns="" xmlns:a14="http://schemas.microsoft.com/office/drawing/2010/main" id="{95650C2B-8010-0949-B5F9-3FC4396711FD}"/>
                  </a:ext>
                </a:extLst>
              </p:cNvPr>
              <p:cNvSpPr txBox="1">
                <a:spLocks noRot="1" noChangeAspect="1" noMove="1" noResize="1" noEditPoints="1" noAdjustHandles="1" noChangeArrowheads="1" noChangeShapeType="1" noTextEdit="1"/>
              </p:cNvSpPr>
              <p:nvPr/>
            </p:nvSpPr>
            <p:spPr>
              <a:xfrm>
                <a:off x="173855" y="3620968"/>
                <a:ext cx="8616269" cy="2985433"/>
              </a:xfrm>
              <a:prstGeom prst="rect">
                <a:avLst/>
              </a:prstGeom>
              <a:blipFill>
                <a:blip r:embed="rId3"/>
                <a:stretch>
                  <a:fillRect l="-884" t="-12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0" name="Rectangle 19">
                <a:extLst>
                  <a:ext uri="{FF2B5EF4-FFF2-40B4-BE49-F238E27FC236}">
                    <a16:creationId xmlns:a16="http://schemas.microsoft.com/office/drawing/2014/main" id="{5DD8EABD-ABFE-7B43-A6D1-C343531CCEAA}"/>
                  </a:ext>
                </a:extLst>
              </p:cNvPr>
              <p:cNvSpPr/>
              <p:nvPr/>
            </p:nvSpPr>
            <p:spPr>
              <a:xfrm>
                <a:off x="3952317" y="4420854"/>
                <a:ext cx="1450845"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a:latin typeface="Cambria Math" charset="0"/>
                            </a:rPr>
                            <m:t>=2</m:t>
                          </m:r>
                        </m:sub>
                        <m:sup>
                          <m:r>
                            <a:rPr lang="en-US" i="1">
                              <a:latin typeface="Cambria Math"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e>
                      </m:nary>
                    </m:oMath>
                  </m:oMathPara>
                </a14:m>
                <a:endParaRPr lang="en-US" dirty="0"/>
              </a:p>
            </p:txBody>
          </p:sp>
        </mc:Choice>
        <mc:Fallback>
          <p:sp>
            <p:nvSpPr>
              <p:cNvPr id="20" name="Rectangle 19">
                <a:extLst>
                  <a:ext uri="{FF2B5EF4-FFF2-40B4-BE49-F238E27FC236}">
                    <a16:creationId xmlns:a16="http://schemas.microsoft.com/office/drawing/2014/main" xmlns="" xmlns:a14="http://schemas.microsoft.com/office/drawing/2010/main" id="{5DD8EABD-ABFE-7B43-A6D1-C343531CCEAA}"/>
                  </a:ext>
                </a:extLst>
              </p:cNvPr>
              <p:cNvSpPr>
                <a:spLocks noRot="1" noChangeAspect="1" noMove="1" noResize="1" noEditPoints="1" noAdjustHandles="1" noChangeArrowheads="1" noChangeShapeType="1" noTextEdit="1"/>
              </p:cNvSpPr>
              <p:nvPr/>
            </p:nvSpPr>
            <p:spPr>
              <a:xfrm>
                <a:off x="3952317" y="4420854"/>
                <a:ext cx="1450845" cy="879856"/>
              </a:xfrm>
              <a:prstGeom prst="rect">
                <a:avLst/>
              </a:prstGeom>
              <a:blipFill>
                <a:blip r:embed="rId4"/>
                <a:stretch>
                  <a:fillRect l="-50435" t="-98551" r="-21739" b="-146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Rectangle 20">
                <a:extLst>
                  <a:ext uri="{FF2B5EF4-FFF2-40B4-BE49-F238E27FC236}">
                    <a16:creationId xmlns:a16="http://schemas.microsoft.com/office/drawing/2014/main" id="{3503AC51-0B00-784F-BA47-483C406B7B31}"/>
                  </a:ext>
                </a:extLst>
              </p:cNvPr>
              <p:cNvSpPr/>
              <p:nvPr/>
            </p:nvSpPr>
            <p:spPr>
              <a:xfrm>
                <a:off x="3047421" y="5660540"/>
                <a:ext cx="3260636" cy="11788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a:latin typeface="Cambria Math" charset="0"/>
                            </a:rPr>
                            <m:t>=2</m:t>
                          </m:r>
                        </m:sub>
                        <m:sup>
                          <m:r>
                            <a:rPr lang="en-US" i="1">
                              <a:latin typeface="Cambria Math"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r>
                            <a:rPr lang="en-US" b="0" i="1" smtClean="0">
                              <a:latin typeface="Cambria Math" panose="02040503050406030204" pitchFamily="18" charset="0"/>
                            </a:rPr>
                            <m:t>−1</m:t>
                          </m:r>
                        </m:e>
                      </m:nary>
                      <m:r>
                        <a:rPr lang="en-US" b="0" i="1" smtClean="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a:latin typeface="Cambria Math" charset="0"/>
                            </a:rPr>
                            <m:t>=</m:t>
                          </m:r>
                          <m:r>
                            <a:rPr lang="en-US" i="1">
                              <a:latin typeface="Cambria Math" panose="02040503050406030204" pitchFamily="18" charset="0"/>
                            </a:rPr>
                            <m:t>1</m:t>
                          </m:r>
                        </m:sub>
                        <m:sup>
                          <m:r>
                            <a:rPr lang="en-US" i="1">
                              <a:latin typeface="Cambria Math" charset="0"/>
                            </a:rPr>
                            <m:t>𝑛</m:t>
                          </m:r>
                          <m:r>
                            <a:rPr lang="en-US" i="1">
                              <a:latin typeface="Cambria Math" panose="02040503050406030204" pitchFamily="18" charset="0"/>
                            </a:rPr>
                            <m:t>−1</m:t>
                          </m:r>
                        </m:sup>
                        <m:e>
                          <m:r>
                            <a:rPr lang="en-US" i="1">
                              <a:latin typeface="Cambria Math" panose="02040503050406030204" pitchFamily="18" charset="0"/>
                            </a:rPr>
                            <m:t>𝑗</m:t>
                          </m:r>
                        </m:e>
                      </m:nary>
                    </m:oMath>
                  </m:oMathPara>
                </a14:m>
                <a:endParaRPr lang="en-US" dirty="0"/>
              </a:p>
              <a:p>
                <a:endParaRPr lang="en-US" dirty="0"/>
              </a:p>
            </p:txBody>
          </p:sp>
        </mc:Choice>
        <mc:Fallback>
          <p:sp>
            <p:nvSpPr>
              <p:cNvPr id="21" name="Rectangle 20">
                <a:extLst>
                  <a:ext uri="{FF2B5EF4-FFF2-40B4-BE49-F238E27FC236}">
                    <a16:creationId xmlns:a16="http://schemas.microsoft.com/office/drawing/2014/main" xmlns="" xmlns:a14="http://schemas.microsoft.com/office/drawing/2010/main" id="{3503AC51-0B00-784F-BA47-483C406B7B31}"/>
                  </a:ext>
                </a:extLst>
              </p:cNvPr>
              <p:cNvSpPr>
                <a:spLocks noRot="1" noChangeAspect="1" noMove="1" noResize="1" noEditPoints="1" noAdjustHandles="1" noChangeArrowheads="1" noChangeShapeType="1" noTextEdit="1"/>
              </p:cNvSpPr>
              <p:nvPr/>
            </p:nvSpPr>
            <p:spPr>
              <a:xfrm>
                <a:off x="3047421" y="5660540"/>
                <a:ext cx="3260636" cy="1178849"/>
              </a:xfrm>
              <a:prstGeom prst="rect">
                <a:avLst/>
              </a:prstGeom>
              <a:blipFill>
                <a:blip r:embed="rId5"/>
                <a:stretch>
                  <a:fillRect l="-13230" t="-69149" b="-84043"/>
                </a:stretch>
              </a:blipFill>
            </p:spPr>
            <p:txBody>
              <a:bodyPr/>
              <a:lstStyle/>
              <a:p>
                <a:r>
                  <a:rPr lang="en-US">
                    <a:noFill/>
                  </a:rPr>
                  <a:t> </a:t>
                </a:r>
              </a:p>
            </p:txBody>
          </p:sp>
        </mc:Fallback>
      </mc:AlternateContent>
    </p:spTree>
    <p:extLst>
      <p:ext uri="{BB962C8B-B14F-4D97-AF65-F5344CB8AC3E}">
        <p14:creationId xmlns:p14="http://schemas.microsoft.com/office/powerpoint/2010/main" xmlns="" val="31790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9514" y="3814924"/>
                <a:ext cx="9134485" cy="836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charset="0"/>
                        </a:rPr>
                        <m:t>𝑇</m:t>
                      </m:r>
                      <m:d>
                        <m:dPr>
                          <m:ctrlPr>
                            <a:rPr lang="en-US" sz="1700" i="1">
                              <a:latin typeface="Cambria Math" panose="02040503050406030204" pitchFamily="18" charset="0"/>
                            </a:rPr>
                          </m:ctrlPr>
                        </m:dPr>
                        <m:e>
                          <m:r>
                            <a:rPr lang="en-US" sz="1700" i="1">
                              <a:latin typeface="Cambria Math" charset="0"/>
                            </a:rPr>
                            <m:t>𝑛</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1</m:t>
                          </m:r>
                        </m:sub>
                      </m:sSub>
                      <m:r>
                        <a:rPr lang="en-US" sz="1700" i="1">
                          <a:latin typeface="Cambria Math" charset="0"/>
                        </a:rPr>
                        <m:t>𝑛</m:t>
                      </m:r>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2</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3</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4</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b="0" i="1" smtClean="0">
                              <a:latin typeface="Cambria Math" panose="02040503050406030204" pitchFamily="18" charset="0"/>
                            </a:rPr>
                            <m:t>𝑗</m:t>
                          </m:r>
                          <m:r>
                            <a:rPr lang="en-US" sz="1700" i="1">
                              <a:latin typeface="Cambria Math" charset="0"/>
                            </a:rPr>
                            <m:t>+</m:t>
                          </m:r>
                        </m:e>
                      </m:nary>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5</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i="1">
                              <a:latin typeface="Cambria Math" charset="0"/>
                            </a:rPr>
                            <m:t>(</m:t>
                          </m:r>
                          <m:r>
                            <a:rPr lang="en-US" sz="1700" b="0" i="1" smtClean="0">
                              <a:latin typeface="Cambria Math" panose="02040503050406030204" pitchFamily="18" charset="0"/>
                            </a:rPr>
                            <m:t>𝑗</m:t>
                          </m:r>
                          <m:r>
                            <a:rPr lang="en-US" sz="1700" i="1">
                              <a:latin typeface="Cambria Math" charset="0"/>
                            </a:rPr>
                            <m:t>−1)</m:t>
                          </m:r>
                        </m:e>
                      </m:nary>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6</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i="1">
                              <a:latin typeface="Cambria Math" charset="0"/>
                            </a:rPr>
                            <m:t>(</m:t>
                          </m:r>
                          <m:r>
                            <a:rPr lang="en-US" sz="1700" b="0" i="1" smtClean="0">
                              <a:latin typeface="Cambria Math" panose="02040503050406030204" pitchFamily="18" charset="0"/>
                            </a:rPr>
                            <m:t>𝑗</m:t>
                          </m:r>
                          <m:r>
                            <a:rPr lang="en-US" sz="1700" i="1">
                              <a:latin typeface="Cambria Math" charset="0"/>
                            </a:rPr>
                            <m:t>−1)</m:t>
                          </m:r>
                        </m:e>
                      </m:nary>
                      <m:r>
                        <a:rPr lang="en-US" sz="1700" i="1">
                          <a:latin typeface="Cambria Math" charset="0"/>
                        </a:rPr>
                        <m:t>+</m:t>
                      </m:r>
                      <m:sSub>
                        <m:sSubPr>
                          <m:ctrlPr>
                            <a:rPr lang="en-US" sz="1700" i="1" smtClean="0">
                              <a:latin typeface="Cambria Math" panose="02040503050406030204" pitchFamily="18" charset="0"/>
                            </a:rPr>
                          </m:ctrlPr>
                        </m:sSubPr>
                        <m:e>
                          <m:r>
                            <a:rPr lang="en-US" sz="1700" i="1">
                              <a:latin typeface="Cambria Math" charset="0"/>
                            </a:rPr>
                            <m:t>𝑐</m:t>
                          </m:r>
                        </m:e>
                        <m:sub>
                          <m:r>
                            <a:rPr lang="en-US" sz="1700" i="1">
                              <a:latin typeface="Cambria Math" charset="0"/>
                            </a:rPr>
                            <m:t>7</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0" smtClean="0">
                          <a:latin typeface="Cambria Math" charset="0"/>
                        </a:rPr>
                        <m:t>=</m:t>
                      </m:r>
                    </m:oMath>
                  </m:oMathPara>
                </a14:m>
                <a:endParaRPr lang="en-US" sz="1700" dirty="0"/>
              </a:p>
            </p:txBody>
          </p:sp>
        </mc:Choice>
        <mc:Fallback>
          <p:sp>
            <p:nvSpPr>
              <p:cNvPr id="2" name="TextBox 1"/>
              <p:cNvSpPr txBox="1">
                <a:spLocks noRot="1" noChangeAspect="1" noMove="1" noResize="1" noEditPoints="1" noAdjustHandles="1" noChangeArrowheads="1" noChangeShapeType="1" noTextEdit="1"/>
              </p:cNvSpPr>
              <p:nvPr/>
            </p:nvSpPr>
            <p:spPr>
              <a:xfrm>
                <a:off x="9514" y="3814924"/>
                <a:ext cx="9134485" cy="836063"/>
              </a:xfrm>
              <a:prstGeom prst="rect">
                <a:avLst/>
              </a:prstGeom>
              <a:blipFill>
                <a:blip r:embed="rId3"/>
                <a:stretch>
                  <a:fillRect t="-96970" b="-143939"/>
                </a:stretch>
              </a:blipFill>
            </p:spPr>
            <p:txBody>
              <a:bodyPr/>
              <a:lstStyle/>
              <a:p>
                <a:r>
                  <a:rPr lang="en-US">
                    <a:noFill/>
                  </a:rPr>
                  <a:t> </a:t>
                </a:r>
              </a:p>
            </p:txBody>
          </p:sp>
        </mc:Fallback>
      </mc:AlternateContent>
      <p:sp>
        <p:nvSpPr>
          <p:cNvPr id="3" name="Rectangle 2"/>
          <p:cNvSpPr/>
          <p:nvPr/>
        </p:nvSpPr>
        <p:spPr bwMode="auto">
          <a:xfrm>
            <a:off x="3952559" y="5717424"/>
            <a:ext cx="1994084" cy="3323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worst-case time complexity</a:t>
            </a:r>
          </a:p>
        </p:txBody>
      </p:sp>
      <p:grpSp>
        <p:nvGrpSpPr>
          <p:cNvPr id="14" name="Group 13"/>
          <p:cNvGrpSpPr/>
          <p:nvPr/>
        </p:nvGrpSpPr>
        <p:grpSpPr>
          <a:xfrm>
            <a:off x="5380172" y="993927"/>
            <a:ext cx="3212040" cy="848502"/>
            <a:chOff x="5380172" y="993927"/>
            <a:chExt cx="3212040" cy="848502"/>
          </a:xfrm>
        </p:grpSpPr>
        <mc:AlternateContent xmlns:mc="http://schemas.openxmlformats.org/markup-compatibility/2006">
          <mc:Choice xmlns:a14="http://schemas.microsoft.com/office/drawing/2010/main" xmlns="" Requires="a14">
            <p:sp>
              <p:nvSpPr>
                <p:cNvPr id="5" name="Rectangle 4"/>
                <p:cNvSpPr/>
                <p:nvPr/>
              </p:nvSpPr>
              <p:spPr>
                <a:xfrm>
                  <a:off x="6684318" y="993927"/>
                  <a:ext cx="1907894"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charset="0"/>
                              </a:rPr>
                              <m:t>𝑘</m:t>
                            </m:r>
                            <m:r>
                              <a:rPr lang="en-US" i="0">
                                <a:latin typeface="Cambria Math" charset="0"/>
                              </a:rPr>
                              <m:t>=1</m:t>
                            </m:r>
                          </m:sub>
                          <m:sup>
                            <m:r>
                              <a:rPr lang="en-US" i="1">
                                <a:latin typeface="Cambria Math" charset="0"/>
                              </a:rPr>
                              <m:t>𝑛</m:t>
                            </m:r>
                          </m:sup>
                          <m:e>
                            <m:r>
                              <a:rPr lang="en-US" i="1">
                                <a:latin typeface="Cambria Math" charset="0"/>
                              </a:rPr>
                              <m:t>𝑘</m:t>
                            </m:r>
                          </m:e>
                        </m:nary>
                        <m:r>
                          <a:rPr lang="en-US" i="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charset="0"/>
                                  </a:rPr>
                                  <m:t>𝑛</m:t>
                                </m:r>
                                <m:r>
                                  <a:rPr lang="en-US" i="0">
                                    <a:latin typeface="Cambria Math" charset="0"/>
                                  </a:rPr>
                                  <m:t>(</m:t>
                                </m:r>
                                <m:r>
                                  <a:rPr lang="en-US" i="1">
                                    <a:latin typeface="Cambria Math" charset="0"/>
                                  </a:rPr>
                                  <m:t>𝑛</m:t>
                                </m:r>
                                <m:r>
                                  <a:rPr lang="en-US" i="0">
                                    <a:latin typeface="Cambria Math" charset="0"/>
                                  </a:rPr>
                                  <m:t>+1</m:t>
                                </m:r>
                              </m:e>
                            </m:d>
                          </m:num>
                          <m:den>
                            <m:r>
                              <a:rPr lang="en-US" i="0">
                                <a:latin typeface="Cambria Math" charset="0"/>
                              </a:rPr>
                              <m:t>2</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6684318" y="993927"/>
                  <a:ext cx="1907894" cy="848502"/>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a:off x="5380172" y="1239203"/>
              <a:ext cx="1843790" cy="369332"/>
            </a:xfrm>
            <a:prstGeom prst="rect">
              <a:avLst/>
            </a:prstGeom>
            <a:noFill/>
          </p:spPr>
          <p:txBody>
            <a:bodyPr wrap="square" rtlCol="0">
              <a:spAutoFit/>
            </a:bodyPr>
            <a:lstStyle/>
            <a:p>
              <a:r>
                <a:rPr lang="en-US" dirty="0"/>
                <a:t>Useful rule:</a:t>
              </a:r>
            </a:p>
          </p:txBody>
        </p:sp>
      </p:grpSp>
      <p:grpSp>
        <p:nvGrpSpPr>
          <p:cNvPr id="16" name="Group 15"/>
          <p:cNvGrpSpPr/>
          <p:nvPr/>
        </p:nvGrpSpPr>
        <p:grpSpPr>
          <a:xfrm>
            <a:off x="5410152" y="1801249"/>
            <a:ext cx="3675938" cy="1712052"/>
            <a:chOff x="5410152" y="1801249"/>
            <a:chExt cx="3675938" cy="1712052"/>
          </a:xfrm>
        </p:grpSpPr>
        <mc:AlternateContent xmlns:mc="http://schemas.openxmlformats.org/markup-compatibility/2006">
          <mc:Choice xmlns:a14="http://schemas.microsoft.com/office/drawing/2010/main" xmlns="" Requires="a14">
            <p:sp>
              <p:nvSpPr>
                <p:cNvPr id="6" name="Rectangle 5"/>
                <p:cNvSpPr/>
                <p:nvPr/>
              </p:nvSpPr>
              <p:spPr>
                <a:xfrm>
                  <a:off x="6686715" y="1801249"/>
                  <a:ext cx="2244652"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e>
                        </m:nary>
                        <m:r>
                          <a:rPr lang="en-US" i="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charset="0"/>
                                  </a:rPr>
                                  <m:t>𝑛</m:t>
                                </m:r>
                                <m:r>
                                  <a:rPr lang="en-US" i="0">
                                    <a:latin typeface="Cambria Math" charset="0"/>
                                  </a:rPr>
                                  <m:t>(</m:t>
                                </m:r>
                                <m:r>
                                  <a:rPr lang="en-US" i="1">
                                    <a:latin typeface="Cambria Math" charset="0"/>
                                  </a:rPr>
                                  <m:t>𝑛</m:t>
                                </m:r>
                                <m:r>
                                  <a:rPr lang="en-US" i="0">
                                    <a:latin typeface="Cambria Math" charset="0"/>
                                  </a:rPr>
                                  <m:t>+1</m:t>
                                </m:r>
                              </m:e>
                            </m:d>
                          </m:num>
                          <m:den>
                            <m:r>
                              <a:rPr lang="en-US" i="0">
                                <a:latin typeface="Cambria Math" charset="0"/>
                              </a:rPr>
                              <m:t>2</m:t>
                            </m:r>
                          </m:den>
                        </m:f>
                        <m:r>
                          <a:rPr lang="en-US" i="0">
                            <a:latin typeface="Cambria Math" charset="0"/>
                          </a:rPr>
                          <m:t>−1</m:t>
                        </m:r>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6686715" y="1801249"/>
                  <a:ext cx="2244652" cy="87985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5715000" y="2611451"/>
                  <a:ext cx="3371090" cy="9018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b="0" i="1" smtClean="0">
                                <a:latin typeface="Cambria Math" charset="0"/>
                              </a:rPr>
                              <m:t>(</m:t>
                            </m:r>
                            <m:r>
                              <a:rPr lang="en-US" i="1">
                                <a:latin typeface="Cambria Math" charset="0"/>
                              </a:rPr>
                              <m:t>𝑗</m:t>
                            </m:r>
                            <m:r>
                              <a:rPr lang="en-US" i="0">
                                <a:latin typeface="Cambria Math" charset="0"/>
                              </a:rPr>
                              <m:t>−1</m:t>
                            </m:r>
                            <m:r>
                              <a:rPr lang="en-US" b="0" i="0" smtClean="0">
                                <a:latin typeface="Cambria Math" charset="0"/>
                              </a:rPr>
                              <m:t>)</m:t>
                            </m:r>
                          </m:e>
                        </m:nary>
                        <m:r>
                          <a:rPr lang="en-US" i="0">
                            <a:latin typeface="Cambria Math"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a:latin typeface="Cambria Math" charset="0"/>
                              </a:rPr>
                              <m:t>=</m:t>
                            </m:r>
                            <m:r>
                              <a:rPr lang="en-US" b="0" i="1" smtClean="0">
                                <a:latin typeface="Cambria Math" charset="0"/>
                              </a:rPr>
                              <m:t>1</m:t>
                            </m:r>
                          </m:sub>
                          <m:sup>
                            <m:r>
                              <a:rPr lang="en-US" i="1">
                                <a:latin typeface="Cambria Math" charset="0"/>
                              </a:rPr>
                              <m:t>𝑛</m:t>
                            </m:r>
                            <m:r>
                              <a:rPr lang="en-US" b="0" i="1" smtClean="0">
                                <a:latin typeface="Cambria Math" charset="0"/>
                              </a:rPr>
                              <m:t>−1</m:t>
                            </m:r>
                          </m:sup>
                          <m:e>
                            <m:r>
                              <a:rPr lang="en-US" i="1">
                                <a:latin typeface="Cambria Math" charset="0"/>
                              </a:rPr>
                              <m:t>𝑗</m:t>
                            </m:r>
                          </m:e>
                        </m:nary>
                        <m:r>
                          <a:rPr lang="en-US" b="0" i="1" smtClean="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0">
                                    <a:latin typeface="Cambria Math" charset="0"/>
                                  </a:rPr>
                                  <m:t>(</m:t>
                                </m:r>
                                <m:r>
                                  <a:rPr lang="en-US" i="1">
                                    <a:latin typeface="Cambria Math" charset="0"/>
                                  </a:rPr>
                                  <m:t>𝑛</m:t>
                                </m:r>
                                <m:r>
                                  <a:rPr lang="en-US" i="0">
                                    <a:latin typeface="Cambria Math" charset="0"/>
                                  </a:rPr>
                                  <m:t>−1</m:t>
                                </m:r>
                              </m:e>
                            </m:d>
                            <m:r>
                              <a:rPr lang="en-US" b="0" i="1" smtClean="0">
                                <a:latin typeface="Cambria Math" panose="02040503050406030204" pitchFamily="18" charset="0"/>
                              </a:rPr>
                              <m:t>𝑛</m:t>
                            </m:r>
                          </m:num>
                          <m:den>
                            <m:r>
                              <a:rPr lang="en-US" i="0">
                                <a:latin typeface="Cambria Math" charset="0"/>
                              </a:rPr>
                              <m:t>2</m:t>
                            </m:r>
                          </m:den>
                        </m:f>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5715000" y="2611451"/>
                  <a:ext cx="3371090" cy="901850"/>
                </a:xfrm>
                <a:prstGeom prst="rect">
                  <a:avLst/>
                </a:prstGeom>
                <a:blipFill>
                  <a:blip r:embed="rId6"/>
                  <a:stretch>
                    <a:fillRect l="-18421" t="-90278" b="-140278"/>
                  </a:stretch>
                </a:blipFill>
              </p:spPr>
              <p:txBody>
                <a:bodyPr/>
                <a:lstStyle/>
                <a:p>
                  <a:r>
                    <a:rPr lang="en-US">
                      <a:noFill/>
                    </a:rPr>
                    <a:t> </a:t>
                  </a:r>
                </a:p>
              </p:txBody>
            </p:sp>
          </mc:Fallback>
        </mc:AlternateContent>
        <p:sp>
          <p:nvSpPr>
            <p:cNvPr id="12" name="TextBox 11"/>
            <p:cNvSpPr txBox="1"/>
            <p:nvPr/>
          </p:nvSpPr>
          <p:spPr>
            <a:xfrm>
              <a:off x="5410152" y="2041521"/>
              <a:ext cx="1256777" cy="369332"/>
            </a:xfrm>
            <a:prstGeom prst="rect">
              <a:avLst/>
            </a:prstGeom>
            <a:noFill/>
          </p:spPr>
          <p:txBody>
            <a:bodyPr wrap="square" rtlCol="0">
              <a:spAutoFit/>
            </a:bodyPr>
            <a:lstStyle/>
            <a:p>
              <a:r>
                <a:rPr lang="en-US" dirty="0"/>
                <a:t>Corollaries:</a:t>
              </a:r>
            </a:p>
          </p:txBody>
        </p:sp>
      </p:grpSp>
      <mc:AlternateContent xmlns:mc="http://schemas.openxmlformats.org/markup-compatibility/2006">
        <mc:Choice xmlns:a14="http://schemas.microsoft.com/office/drawing/2010/main" xmlns="" Requires="a14">
          <p:sp>
            <p:nvSpPr>
              <p:cNvPr id="13" name="TextBox 12"/>
              <p:cNvSpPr txBox="1"/>
              <p:nvPr/>
            </p:nvSpPr>
            <p:spPr>
              <a:xfrm>
                <a:off x="21095" y="4694780"/>
                <a:ext cx="9134485" cy="680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charset="0"/>
                            </a:rPr>
                            <m:t>𝑐</m:t>
                          </m:r>
                        </m:e>
                        <m:sub>
                          <m:r>
                            <a:rPr lang="en-US" sz="1700" i="1">
                              <a:latin typeface="Cambria Math" charset="0"/>
                            </a:rPr>
                            <m:t>1</m:t>
                          </m:r>
                        </m:sub>
                      </m:sSub>
                      <m:r>
                        <a:rPr lang="en-US" sz="1700" i="1">
                          <a:latin typeface="Cambria Math" charset="0"/>
                        </a:rPr>
                        <m:t>𝑛</m:t>
                      </m:r>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2</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3</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4</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charset="0"/>
                                </a:rPr>
                                <m:t>𝑛</m:t>
                              </m:r>
                              <m:r>
                                <a:rPr lang="en-US" sz="1700" i="1">
                                  <a:latin typeface="Cambria Math" charset="0"/>
                                </a:rPr>
                                <m:t>(</m:t>
                              </m:r>
                              <m:r>
                                <a:rPr lang="en-US" sz="1700" i="1">
                                  <a:latin typeface="Cambria Math" charset="0"/>
                                </a:rPr>
                                <m:t>𝑛</m:t>
                              </m:r>
                              <m:r>
                                <a:rPr lang="en-US" sz="1700" i="1">
                                  <a:latin typeface="Cambria Math" charset="0"/>
                                </a:rPr>
                                <m:t>+1)</m:t>
                              </m:r>
                            </m:num>
                            <m:den>
                              <m:r>
                                <a:rPr lang="en-US" sz="1700" i="1">
                                  <a:latin typeface="Cambria Math" charset="0"/>
                                </a:rPr>
                                <m:t>2</m:t>
                              </m:r>
                            </m:den>
                          </m:f>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5</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panose="02040503050406030204" pitchFamily="18" charset="0"/>
                                </a:rPr>
                                <m:t>𝑛</m:t>
                              </m:r>
                            </m:num>
                            <m:den>
                              <m:r>
                                <a:rPr lang="en-US" sz="1700" i="1">
                                  <a:latin typeface="Cambria Math" charset="0"/>
                                </a:rPr>
                                <m:t>2</m:t>
                              </m:r>
                            </m:den>
                          </m:f>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6</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panose="02040503050406030204" pitchFamily="18" charset="0"/>
                                </a:rPr>
                                <m:t>𝑛</m:t>
                              </m:r>
                            </m:num>
                            <m:den>
                              <m:r>
                                <a:rPr lang="en-US" sz="1700" i="1">
                                  <a:latin typeface="Cambria Math" charset="0"/>
                                </a:rPr>
                                <m:t>2</m:t>
                              </m:r>
                            </m:den>
                          </m:f>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7</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charset="0"/>
                        </a:rPr>
                        <m:t>=</m:t>
                      </m:r>
                    </m:oMath>
                  </m:oMathPara>
                </a14:m>
                <a:endParaRPr lang="en-US" sz="1700" dirty="0"/>
              </a:p>
            </p:txBody>
          </p:sp>
        </mc:Choice>
        <mc:Fallback>
          <p:sp>
            <p:nvSpPr>
              <p:cNvPr id="13" name="TextBox 12"/>
              <p:cNvSpPr txBox="1">
                <a:spLocks noRot="1" noChangeAspect="1" noMove="1" noResize="1" noEditPoints="1" noAdjustHandles="1" noChangeArrowheads="1" noChangeShapeType="1" noTextEdit="1"/>
              </p:cNvSpPr>
              <p:nvPr/>
            </p:nvSpPr>
            <p:spPr>
              <a:xfrm>
                <a:off x="21095" y="4694780"/>
                <a:ext cx="9134485" cy="68012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276697" y="5392622"/>
                <a:ext cx="9028184" cy="773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5</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6</m:t>
                                  </m:r>
                                </m:sub>
                              </m:sSub>
                            </m:num>
                            <m:den>
                              <m:r>
                                <a:rPr lang="en-US" sz="1600" i="0">
                                  <a:latin typeface="Cambria Math" charset="0"/>
                                </a:rPr>
                                <m:t>2</m:t>
                              </m:r>
                            </m:den>
                          </m:f>
                        </m:e>
                      </m:d>
                      <m:sSup>
                        <m:sSupPr>
                          <m:ctrlPr>
                            <a:rPr lang="en-US" sz="1600" i="1">
                              <a:latin typeface="Cambria Math" panose="02040503050406030204" pitchFamily="18" charset="0"/>
                            </a:rPr>
                          </m:ctrlPr>
                        </m:sSupPr>
                        <m:e>
                          <m:r>
                            <a:rPr lang="en-US" sz="1600" i="1">
                              <a:latin typeface="Cambria Math" charset="0"/>
                            </a:rPr>
                            <m:t>𝑛</m:t>
                          </m:r>
                        </m:e>
                        <m:sup>
                          <m:r>
                            <a:rPr lang="en-US" sz="1600" i="0">
                              <a:latin typeface="Cambria Math" charset="0"/>
                            </a:rPr>
                            <m:t>2</m:t>
                          </m:r>
                        </m:sup>
                      </m:sSup>
                      <m:r>
                        <a:rPr lang="en-US" sz="1600" i="0">
                          <a:latin typeface="Cambria Math"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1</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2</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3</m:t>
                              </m:r>
                            </m:sub>
                          </m:sSub>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5</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6</m:t>
                                  </m:r>
                                </m:sub>
                              </m:sSub>
                            </m:num>
                            <m:den>
                              <m:r>
                                <a:rPr lang="en-US" sz="1600" i="0">
                                  <a:latin typeface="Cambria Math" charset="0"/>
                                </a:rPr>
                                <m:t>2</m:t>
                              </m:r>
                            </m:den>
                          </m:f>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7</m:t>
                              </m:r>
                            </m:sub>
                          </m:sSub>
                        </m:e>
                      </m:d>
                      <m:r>
                        <a:rPr lang="en-US" sz="1600" i="1">
                          <a:latin typeface="Cambria Math" charset="0"/>
                        </a:rPr>
                        <m:t>𝑛</m:t>
                      </m:r>
                      <m:r>
                        <a:rPr lang="en-US" sz="1600" i="0">
                          <a:latin typeface="Cambria Math"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2</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3</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7</m:t>
                              </m:r>
                            </m:sub>
                          </m:sSub>
                        </m:e>
                      </m:d>
                      <m:r>
                        <a:rPr lang="en-US" sz="1600" i="0">
                          <a:latin typeface="Cambria Math" charset="0"/>
                        </a:rPr>
                        <m:t>=</m:t>
                      </m:r>
                      <m:r>
                        <a:rPr lang="en-US" sz="1600" b="1" i="1">
                          <a:latin typeface="Cambria Math" charset="0"/>
                        </a:rPr>
                        <m:t>𝒂</m:t>
                      </m:r>
                      <m:sSup>
                        <m:sSupPr>
                          <m:ctrlPr>
                            <a:rPr lang="en-US" sz="1600" b="1" i="1">
                              <a:latin typeface="Cambria Math" panose="02040503050406030204" pitchFamily="18" charset="0"/>
                            </a:rPr>
                          </m:ctrlPr>
                        </m:sSupPr>
                        <m:e>
                          <m:r>
                            <a:rPr lang="en-US" sz="1600" b="1" i="1">
                              <a:latin typeface="Cambria Math" charset="0"/>
                            </a:rPr>
                            <m:t>𝒏</m:t>
                          </m:r>
                        </m:e>
                        <m:sup>
                          <m:r>
                            <a:rPr lang="en-US" sz="1600" b="1" i="1">
                              <a:latin typeface="Cambria Math" charset="0"/>
                            </a:rPr>
                            <m:t>𝟐</m:t>
                          </m:r>
                        </m:sup>
                      </m:sSup>
                      <m:r>
                        <a:rPr lang="en-US" sz="1600" b="1">
                          <a:latin typeface="Cambria Math" charset="0"/>
                        </a:rPr>
                        <m:t>+</m:t>
                      </m:r>
                      <m:r>
                        <a:rPr lang="en-US" sz="1600" b="1" i="1">
                          <a:latin typeface="Cambria Math" charset="0"/>
                        </a:rPr>
                        <m:t>𝒃𝒏</m:t>
                      </m:r>
                      <m:r>
                        <a:rPr lang="en-US" sz="1600" b="1">
                          <a:latin typeface="Cambria Math" charset="0"/>
                        </a:rPr>
                        <m:t>+</m:t>
                      </m:r>
                      <m:r>
                        <a:rPr lang="en-US" sz="1600" b="1" i="1">
                          <a:latin typeface="Cambria Math" charset="0"/>
                        </a:rPr>
                        <m:t>𝒄</m:t>
                      </m:r>
                    </m:oMath>
                  </m:oMathPara>
                </a14:m>
                <a:endParaRPr lang="en-US" sz="1600" b="1" dirty="0"/>
              </a:p>
              <a:p>
                <a:endParaRPr lang="en-US" sz="1700" dirty="0"/>
              </a:p>
            </p:txBody>
          </p:sp>
        </mc:Choice>
        <mc:Fallback>
          <p:sp>
            <p:nvSpPr>
              <p:cNvPr id="10" name="Rectangle 9"/>
              <p:cNvSpPr>
                <a:spLocks noRot="1" noChangeAspect="1" noMove="1" noResize="1" noEditPoints="1" noAdjustHandles="1" noChangeArrowheads="1" noChangeShapeType="1" noTextEdit="1"/>
              </p:cNvSpPr>
              <p:nvPr/>
            </p:nvSpPr>
            <p:spPr>
              <a:xfrm>
                <a:off x="-276697" y="5392622"/>
                <a:ext cx="9028184" cy="77399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TextBox 14"/>
              <p:cNvSpPr txBox="1"/>
              <p:nvPr/>
            </p:nvSpPr>
            <p:spPr>
              <a:xfrm>
                <a:off x="135218" y="5990686"/>
                <a:ext cx="8616269" cy="461665"/>
              </a:xfrm>
              <a:prstGeom prst="rect">
                <a:avLst/>
              </a:prstGeom>
              <a:noFill/>
            </p:spPr>
            <p:txBody>
              <a:bodyPr wrap="square" rtlCol="0">
                <a:spAutoFit/>
              </a:bodyPr>
              <a:lstStyle/>
              <a:p>
                <a:r>
                  <a:rPr lang="en-US" sz="2400" dirty="0"/>
                  <a:t>Running time dominated by quadratic term as </a:t>
                </a:r>
                <a14:m>
                  <m:oMath xmlns:m="http://schemas.openxmlformats.org/officeDocument/2006/math">
                    <m:r>
                      <a:rPr lang="en-US" sz="2400" i="1">
                        <a:latin typeface="Cambria Math" charset="0"/>
                      </a:rPr>
                      <m:t>𝑛</m:t>
                    </m:r>
                  </m:oMath>
                </a14:m>
                <a:r>
                  <a:rPr lang="en-US" sz="2400" dirty="0"/>
                  <a:t> grows unbounded</a:t>
                </a:r>
              </a:p>
            </p:txBody>
          </p:sp>
        </mc:Choice>
        <mc:Fallback>
          <p:sp>
            <p:nvSpPr>
              <p:cNvPr id="15" name="TextBox 14"/>
              <p:cNvSpPr txBox="1">
                <a:spLocks noRot="1" noChangeAspect="1" noMove="1" noResize="1" noEditPoints="1" noAdjustHandles="1" noChangeArrowheads="1" noChangeShapeType="1" noTextEdit="1"/>
              </p:cNvSpPr>
              <p:nvPr/>
            </p:nvSpPr>
            <p:spPr>
              <a:xfrm>
                <a:off x="135218" y="5990686"/>
                <a:ext cx="8616269" cy="461665"/>
              </a:xfrm>
              <a:prstGeom prst="rect">
                <a:avLst/>
              </a:prstGeom>
              <a:blipFill rotWithShape="0">
                <a:blip r:embed="rId9"/>
                <a:stretch>
                  <a:fillRect l="-1061" t="-10667" b="-30667"/>
                </a:stretch>
              </a:blipFill>
            </p:spPr>
            <p:txBody>
              <a:bodyPr/>
              <a:lstStyle/>
              <a:p>
                <a:r>
                  <a:rPr lang="en-US">
                    <a:noFill/>
                  </a:rPr>
                  <a:t> </a:t>
                </a:r>
              </a:p>
            </p:txBody>
          </p:sp>
        </mc:Fallback>
      </mc:AlternateContent>
      <p:sp>
        <p:nvSpPr>
          <p:cNvPr id="17" name="Text Box 3"/>
          <p:cNvSpPr txBox="1">
            <a:spLocks noChangeArrowheads="1"/>
          </p:cNvSpPr>
          <p:nvPr/>
        </p:nvSpPr>
        <p:spPr bwMode="auto">
          <a:xfrm>
            <a:off x="474704" y="1411108"/>
            <a:ext cx="473729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sz="2000"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
        <p:nvSpPr>
          <p:cNvPr id="18" name="TextBox 17">
            <a:extLst>
              <a:ext uri="{FF2B5EF4-FFF2-40B4-BE49-F238E27FC236}">
                <a16:creationId xmlns:a16="http://schemas.microsoft.com/office/drawing/2014/main" xmlns="" id="{729C465E-2D5A-1B4D-BB1C-4E526EE10B2C}"/>
              </a:ext>
            </a:extLst>
          </p:cNvPr>
          <p:cNvSpPr txBox="1"/>
          <p:nvPr/>
        </p:nvSpPr>
        <p:spPr>
          <a:xfrm>
            <a:off x="173855" y="946351"/>
            <a:ext cx="4217842" cy="461665"/>
          </a:xfrm>
          <a:prstGeom prst="rect">
            <a:avLst/>
          </a:prstGeom>
          <a:noFill/>
        </p:spPr>
        <p:txBody>
          <a:bodyPr wrap="square" rtlCol="0">
            <a:spAutoFit/>
          </a:bodyPr>
          <a:lstStyle/>
          <a:p>
            <a:r>
              <a:rPr lang="en-US" sz="2400" dirty="0"/>
              <a:t>Input array in descending order</a:t>
            </a:r>
          </a:p>
        </p:txBody>
      </p:sp>
    </p:spTree>
    <p:extLst>
      <p:ext uri="{BB962C8B-B14F-4D97-AF65-F5344CB8AC3E}">
        <p14:creationId xmlns:p14="http://schemas.microsoft.com/office/powerpoint/2010/main" xmlns="" val="40609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0" grpId="0" animBg="1"/>
      <p:bldP spid="15"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E145919-BD80-A34C-BEDC-5E288D17AFE5}"/>
              </a:ext>
            </a:extLst>
          </p:cNvPr>
          <p:cNvGrpSpPr/>
          <p:nvPr/>
        </p:nvGrpSpPr>
        <p:grpSpPr>
          <a:xfrm>
            <a:off x="2777836" y="2003146"/>
            <a:ext cx="4002934" cy="2849232"/>
            <a:chOff x="3124200" y="1633463"/>
            <a:chExt cx="4042739" cy="2922419"/>
          </a:xfrm>
        </p:grpSpPr>
        <p:grpSp>
          <p:nvGrpSpPr>
            <p:cNvPr id="6" name="Group 5">
              <a:extLst>
                <a:ext uri="{FF2B5EF4-FFF2-40B4-BE49-F238E27FC236}">
                  <a16:creationId xmlns:a16="http://schemas.microsoft.com/office/drawing/2014/main" xmlns="" id="{2BEACBAC-61FC-1749-BE4E-6186DCA358D8}"/>
                </a:ext>
              </a:extLst>
            </p:cNvPr>
            <p:cNvGrpSpPr/>
            <p:nvPr/>
          </p:nvGrpSpPr>
          <p:grpSpPr>
            <a:xfrm>
              <a:off x="3124200" y="1633463"/>
              <a:ext cx="3995766" cy="2874487"/>
              <a:chOff x="2748494" y="1895565"/>
              <a:chExt cx="3394727" cy="2412867"/>
            </a:xfrm>
          </p:grpSpPr>
          <p:pic>
            <p:nvPicPr>
              <p:cNvPr id="3" name="Picture 2">
                <a:extLst>
                  <a:ext uri="{FF2B5EF4-FFF2-40B4-BE49-F238E27FC236}">
                    <a16:creationId xmlns:a16="http://schemas.microsoft.com/office/drawing/2014/main" xmlns="" id="{D0511C9E-BEF4-EF4C-B978-626637D57124}"/>
                  </a:ext>
                </a:extLst>
              </p:cNvPr>
              <p:cNvPicPr>
                <a:picLocks noChangeAspect="1"/>
              </p:cNvPicPr>
              <p:nvPr/>
            </p:nvPicPr>
            <p:blipFill>
              <a:blip r:embed="rId3"/>
              <a:stretch>
                <a:fillRect/>
              </a:stretch>
            </p:blipFill>
            <p:spPr>
              <a:xfrm>
                <a:off x="2748494" y="1895565"/>
                <a:ext cx="3394727" cy="2412867"/>
              </a:xfrm>
              <a:prstGeom prst="rect">
                <a:avLst/>
              </a:prstGeom>
            </p:spPr>
          </p:pic>
          <p:sp>
            <p:nvSpPr>
              <p:cNvPr id="4" name="Rectangle 3">
                <a:extLst>
                  <a:ext uri="{FF2B5EF4-FFF2-40B4-BE49-F238E27FC236}">
                    <a16:creationId xmlns:a16="http://schemas.microsoft.com/office/drawing/2014/main" xmlns="" id="{99243E1E-FA5C-BD43-BDD4-FD693DABE51E}"/>
                  </a:ext>
                </a:extLst>
              </p:cNvPr>
              <p:cNvSpPr/>
              <p:nvPr/>
            </p:nvSpPr>
            <p:spPr>
              <a:xfrm>
                <a:off x="2748494" y="1895565"/>
                <a:ext cx="3394727" cy="490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BA269C42-8E08-E444-A59A-5ABC30940B5B}"/>
                </a:ext>
              </a:extLst>
            </p:cNvPr>
            <p:cNvSpPr txBox="1"/>
            <p:nvPr/>
          </p:nvSpPr>
          <p:spPr>
            <a:xfrm>
              <a:off x="4927209" y="4287552"/>
              <a:ext cx="2239730" cy="268330"/>
            </a:xfrm>
            <a:prstGeom prst="rect">
              <a:avLst/>
            </a:prstGeom>
            <a:noFill/>
          </p:spPr>
          <p:txBody>
            <a:bodyPr wrap="square" rtlCol="0">
              <a:spAutoFit/>
            </a:bodyPr>
            <a:lstStyle/>
            <a:p>
              <a:pPr algn="r"/>
              <a:r>
                <a:rPr lang="en-US" sz="1100" dirty="0">
                  <a:solidFill>
                    <a:schemeClr val="bg1"/>
                  </a:solidFill>
                </a:rPr>
                <a:t>Designed by </a:t>
              </a:r>
              <a:r>
                <a:rPr lang="en-US" sz="1100" dirty="0" err="1">
                  <a:solidFill>
                    <a:schemeClr val="bg1"/>
                  </a:solidFill>
                </a:rPr>
                <a:t>macrovector</a:t>
              </a:r>
              <a:r>
                <a:rPr lang="en-US" sz="1100" dirty="0">
                  <a:solidFill>
                    <a:schemeClr val="bg1"/>
                  </a:solidFill>
                </a:rPr>
                <a:t> / </a:t>
              </a:r>
              <a:r>
                <a:rPr lang="en-US" sz="1100" dirty="0" err="1">
                  <a:solidFill>
                    <a:schemeClr val="bg1"/>
                  </a:solidFill>
                </a:rPr>
                <a:t>Freepik</a:t>
              </a:r>
              <a:endParaRPr lang="en-US" sz="1100" dirty="0">
                <a:solidFill>
                  <a:schemeClr val="bg1"/>
                </a:solidFill>
              </a:endParaRPr>
            </a:p>
          </p:txBody>
        </p:sp>
      </p:grpSp>
      <p:sp>
        <p:nvSpPr>
          <p:cNvPr id="2" name="Title 1"/>
          <p:cNvSpPr>
            <a:spLocks noGrp="1"/>
          </p:cNvSpPr>
          <p:nvPr>
            <p:ph type="title"/>
          </p:nvPr>
        </p:nvSpPr>
        <p:spPr>
          <a:xfrm>
            <a:off x="0" y="-166243"/>
            <a:ext cx="9144000" cy="1143000"/>
          </a:xfrm>
        </p:spPr>
        <p:txBody>
          <a:bodyPr>
            <a:normAutofit/>
          </a:bodyPr>
          <a:lstStyle/>
          <a:p>
            <a:r>
              <a:rPr lang="en-US" dirty="0"/>
              <a:t>Priority queue</a:t>
            </a:r>
          </a:p>
        </p:txBody>
      </p:sp>
      <p:sp>
        <p:nvSpPr>
          <p:cNvPr id="7" name="Content Placeholder 4">
            <a:extLst>
              <a:ext uri="{FF2B5EF4-FFF2-40B4-BE49-F238E27FC236}">
                <a16:creationId xmlns:a16="http://schemas.microsoft.com/office/drawing/2014/main" xmlns="" id="{511F2553-AB66-1043-B765-8FE2BA4F6D60}"/>
              </a:ext>
            </a:extLst>
          </p:cNvPr>
          <p:cNvSpPr txBox="1">
            <a:spLocks/>
          </p:cNvSpPr>
          <p:nvPr/>
        </p:nvSpPr>
        <p:spPr>
          <a:xfrm>
            <a:off x="175979" y="1024002"/>
            <a:ext cx="8792042" cy="542528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A worklist where items are removed based on their relative priority</a:t>
            </a:r>
          </a:p>
          <a:p>
            <a:pPr marL="461963" lvl="1" indent="-228600"/>
            <a:r>
              <a:rPr lang="en-US" sz="2000" dirty="0">
                <a:latin typeface="Calibri" panose="020F0502020204030204" pitchFamily="34" charset="0"/>
                <a:ea typeface="Courier New" charset="0"/>
                <a:cs typeface="Calibri" panose="020F0502020204030204" pitchFamily="34" charset="0"/>
              </a:rPr>
              <a:t>Remove the most urgent item on the worklist; ties broken by arrival order</a:t>
            </a:r>
          </a:p>
          <a:p>
            <a:pPr marL="61913" indent="-231775"/>
            <a:r>
              <a:rPr lang="en-US" sz="2400" dirty="0">
                <a:latin typeface="Calibri" panose="020F0502020204030204" pitchFamily="34" charset="0"/>
                <a:ea typeface="Courier New" charset="0"/>
                <a:cs typeface="Calibri" panose="020F0502020204030204" pitchFamily="34" charset="0"/>
              </a:rPr>
              <a:t>Analogy: hospital emergency room queue</a:t>
            </a: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1200" dirty="0">
              <a:latin typeface="Calibri" panose="020F0502020204030204" pitchFamily="34" charset="0"/>
              <a:ea typeface="Courier New" charset="0"/>
              <a:cs typeface="Calibri" panose="020F0502020204030204" pitchFamily="34" charset="0"/>
            </a:endParaRPr>
          </a:p>
          <a:p>
            <a:pPr marL="61913" indent="-231775"/>
            <a:r>
              <a:rPr lang="en-US" sz="2400" dirty="0">
                <a:latin typeface="Calibri" panose="020F0502020204030204" pitchFamily="34" charset="0"/>
                <a:ea typeface="Courier New" charset="0"/>
                <a:cs typeface="Calibri" panose="020F0502020204030204" pitchFamily="34" charset="0"/>
              </a:rPr>
              <a:t>How do we determine priority? By the items’ </a:t>
            </a:r>
            <a:r>
              <a:rPr lang="en-US" sz="2400" b="1" dirty="0">
                <a:latin typeface="Calibri" panose="020F0502020204030204" pitchFamily="34" charset="0"/>
                <a:ea typeface="Courier New" charset="0"/>
                <a:cs typeface="Calibri" panose="020F0502020204030204" pitchFamily="34" charset="0"/>
              </a:rPr>
              <a:t>relative magnitude</a:t>
            </a:r>
            <a:r>
              <a:rPr lang="en-US" sz="2400" dirty="0">
                <a:latin typeface="Calibri" panose="020F0502020204030204" pitchFamily="34" charset="0"/>
                <a:ea typeface="Courier New" charset="0"/>
                <a:cs typeface="Calibri" panose="020F0502020204030204" pitchFamily="34" charset="0"/>
              </a:rPr>
              <a:t>!</a:t>
            </a:r>
          </a:p>
          <a:p>
            <a:pPr marL="461963" lvl="1" indent="-231775"/>
            <a:r>
              <a:rPr lang="en-US" sz="2000" dirty="0">
                <a:latin typeface="Calibri" panose="020F0502020204030204" pitchFamily="34" charset="0"/>
                <a:ea typeface="Courier New" charset="0"/>
                <a:cs typeface="Calibri" panose="020F0502020204030204" pitchFamily="34" charset="0"/>
              </a:rPr>
              <a:t>Smallest item has highest priority </a:t>
            </a:r>
            <a:r>
              <a:rPr lang="en-US" sz="2000" dirty="0">
                <a:latin typeface="Calibri" panose="020F0502020204030204" pitchFamily="34" charset="0"/>
                <a:ea typeface="Courier New" charset="0"/>
                <a:cs typeface="Calibri" panose="020F0502020204030204" pitchFamily="34" charset="0"/>
                <a:sym typeface="Wingdings" pitchFamily="2" charset="2"/>
              </a:rPr>
              <a:t> min-priority queue</a:t>
            </a:r>
          </a:p>
          <a:p>
            <a:pPr marL="461963" lvl="1" indent="-231775"/>
            <a:r>
              <a:rPr lang="en-US" sz="2000" dirty="0">
                <a:latin typeface="Calibri" panose="020F0502020204030204" pitchFamily="34" charset="0"/>
                <a:ea typeface="Courier New" charset="0"/>
                <a:cs typeface="Calibri" panose="020F0502020204030204" pitchFamily="34" charset="0"/>
              </a:rPr>
              <a:t>Largest item has highest priority </a:t>
            </a:r>
            <a:r>
              <a:rPr lang="en-US" sz="2000" dirty="0">
                <a:latin typeface="Calibri" panose="020F0502020204030204" pitchFamily="34" charset="0"/>
                <a:ea typeface="Courier New" charset="0"/>
                <a:cs typeface="Calibri" panose="020F0502020204030204" pitchFamily="34" charset="0"/>
                <a:sym typeface="Wingdings" pitchFamily="2" charset="2"/>
              </a:rPr>
              <a:t> max-priority queue</a:t>
            </a:r>
            <a:endParaRPr lang="en-US" sz="2000" dirty="0">
              <a:latin typeface="Calibri" panose="020F0502020204030204" pitchFamily="34" charset="0"/>
              <a:ea typeface="Courier New" charset="0"/>
              <a:cs typeface="Calibri" panose="020F0502020204030204" pitchFamily="34" charset="0"/>
            </a:endParaRPr>
          </a:p>
        </p:txBody>
      </p:sp>
    </p:spTree>
    <p:extLst>
      <p:ext uri="{BB962C8B-B14F-4D97-AF65-F5344CB8AC3E}">
        <p14:creationId xmlns:p14="http://schemas.microsoft.com/office/powerpoint/2010/main" xmlns="" val="42829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Effect transition="in" filter="dissolve">
                                      <p:cBhvr>
                                        <p:cTn id="7" dur="500"/>
                                        <p:tgtEl>
                                          <p:spTgt spid="7">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dissolv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animEffect transition="in" filter="dissolve">
                                      <p:cBhvr>
                                        <p:cTn id="1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11493"/>
            <a:ext cx="9179205"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A little detour: sorting</a:t>
            </a:r>
          </a:p>
        </p:txBody>
      </p:sp>
    </p:spTree>
    <p:extLst>
      <p:ext uri="{BB962C8B-B14F-4D97-AF65-F5344CB8AC3E}">
        <p14:creationId xmlns:p14="http://schemas.microsoft.com/office/powerpoint/2010/main" xmlns="" val="3724386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How is sorting actually performed?</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Many possibilities, </a:t>
            </a:r>
            <a:r>
              <a:rPr lang="en-US" sz="2400" dirty="0">
                <a:latin typeface="Calibri" charset="0"/>
                <a:ea typeface="Calibri" charset="0"/>
                <a:cs typeface="Calibri" charset="0"/>
              </a:rPr>
              <a:t> bubble sort is one of the simplest algorithms</a:t>
            </a:r>
          </a:p>
          <a:p>
            <a:pPr lvl="1"/>
            <a:r>
              <a:rPr lang="en-US" sz="2000" dirty="0">
                <a:latin typeface="Calibri" charset="0"/>
                <a:ea typeface="Calibri" charset="0"/>
                <a:cs typeface="Calibri" charset="0"/>
              </a:rPr>
              <a:t>Idea: compare every adjacent pair and swap if out of order</a:t>
            </a:r>
          </a:p>
          <a:p>
            <a:endParaRPr lang="en-US" sz="2400" dirty="0"/>
          </a:p>
        </p:txBody>
      </p:sp>
      <p:sp>
        <p:nvSpPr>
          <p:cNvPr id="3" name="Rectangle 2"/>
          <p:cNvSpPr/>
          <p:nvPr/>
        </p:nvSpPr>
        <p:spPr>
          <a:xfrm>
            <a:off x="374458" y="2125756"/>
            <a:ext cx="8382557"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pic>
        <p:nvPicPr>
          <p:cNvPr id="4" name="Picture 3"/>
          <p:cNvPicPr>
            <a:picLocks noChangeAspect="1"/>
          </p:cNvPicPr>
          <p:nvPr/>
        </p:nvPicPr>
        <p:blipFill>
          <a:blip r:embed="rId3"/>
          <a:stretch>
            <a:fillRect/>
          </a:stretch>
        </p:blipFill>
        <p:spPr>
          <a:xfrm>
            <a:off x="1102267" y="4624048"/>
            <a:ext cx="6926940" cy="1800140"/>
          </a:xfrm>
          <a:prstGeom prst="rect">
            <a:avLst/>
          </a:prstGeom>
        </p:spPr>
      </p:pic>
    </p:spTree>
    <p:extLst>
      <p:ext uri="{BB962C8B-B14F-4D97-AF65-F5344CB8AC3E}">
        <p14:creationId xmlns:p14="http://schemas.microsoft.com/office/powerpoint/2010/main" xmlns="" val="24316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example (1/2)</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pic>
        <p:nvPicPr>
          <p:cNvPr id="5" name="Picture 4"/>
          <p:cNvPicPr>
            <a:picLocks noChangeAspect="1"/>
          </p:cNvPicPr>
          <p:nvPr/>
        </p:nvPicPr>
        <p:blipFill>
          <a:blip r:embed="rId3"/>
          <a:stretch>
            <a:fillRect/>
          </a:stretch>
        </p:blipFill>
        <p:spPr>
          <a:xfrm>
            <a:off x="1509736" y="2990790"/>
            <a:ext cx="5770424" cy="1445605"/>
          </a:xfrm>
          <a:prstGeom prst="rect">
            <a:avLst/>
          </a:prstGeom>
        </p:spPr>
      </p:pic>
      <p:pic>
        <p:nvPicPr>
          <p:cNvPr id="6" name="Picture 5"/>
          <p:cNvPicPr>
            <a:picLocks noChangeAspect="1"/>
          </p:cNvPicPr>
          <p:nvPr/>
        </p:nvPicPr>
        <p:blipFill>
          <a:blip r:embed="rId4"/>
          <a:stretch>
            <a:fillRect/>
          </a:stretch>
        </p:blipFill>
        <p:spPr>
          <a:xfrm>
            <a:off x="1509736" y="4421881"/>
            <a:ext cx="5770424" cy="2259033"/>
          </a:xfrm>
          <a:prstGeom prst="rect">
            <a:avLst/>
          </a:prstGeom>
        </p:spPr>
      </p:pic>
      <p:sp>
        <p:nvSpPr>
          <p:cNvPr id="7" name="Rectangle 6">
            <a:extLst>
              <a:ext uri="{FF2B5EF4-FFF2-40B4-BE49-F238E27FC236}">
                <a16:creationId xmlns:a16="http://schemas.microsoft.com/office/drawing/2014/main" xmlns="" id="{D89E96E5-B24B-6F40-BB6B-1120DCC4DF67}"/>
              </a:ext>
            </a:extLst>
          </p:cNvPr>
          <p:cNvSpPr/>
          <p:nvPr/>
        </p:nvSpPr>
        <p:spPr>
          <a:xfrm>
            <a:off x="473382" y="948889"/>
            <a:ext cx="8408879" cy="2554545"/>
          </a:xfrm>
          <a:prstGeom prst="rect">
            <a:avLst/>
          </a:prstGeom>
        </p:spPr>
        <p:txBody>
          <a:bodyPr wrap="square">
            <a:spAutoFit/>
          </a:bodyPr>
          <a:lstStyle/>
          <a:p>
            <a:r>
              <a:rPr lang="en-US" sz="1600" dirty="0">
                <a:latin typeface="Courier Regular" pitchFamily="2" charset="0"/>
                <a:ea typeface="Courier New" charset="0"/>
                <a:cs typeface="Courier New" charset="0"/>
              </a:rPr>
              <a:t> 1. </a:t>
            </a:r>
            <a:r>
              <a:rPr lang="en-US" sz="1600" dirty="0">
                <a:solidFill>
                  <a:srgbClr val="0000FF"/>
                </a:solidFill>
                <a:latin typeface="Courier Regular" pitchFamily="2" charset="0"/>
                <a:ea typeface="Courier New" charset="0"/>
                <a:cs typeface="Courier New" charset="0"/>
              </a:rPr>
              <a:t>void</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bubbleSort</a:t>
            </a:r>
            <a:r>
              <a:rPr lang="en-US" sz="1600" dirty="0">
                <a:latin typeface="Courier Regular" pitchFamily="2" charset="0"/>
                <a:ea typeface="Courier New" charset="0"/>
                <a:cs typeface="Courier New" charset="0"/>
              </a:rPr>
              <a:t>(</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        </a:t>
            </a:r>
          </a:p>
          <a:p>
            <a:r>
              <a:rPr lang="en-US" sz="1600" dirty="0">
                <a:latin typeface="Courier Regular" pitchFamily="2" charset="0"/>
                <a:ea typeface="Courier New" charset="0"/>
                <a:cs typeface="Courier New" charset="0"/>
              </a:rPr>
              <a:t> 2.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n = </a:t>
            </a:r>
            <a:r>
              <a:rPr lang="en-US" sz="1600" dirty="0" err="1">
                <a:latin typeface="Courier Regular" pitchFamily="2" charset="0"/>
                <a:ea typeface="Courier New" charset="0"/>
                <a:cs typeface="Courier New" charset="0"/>
              </a:rPr>
              <a:t>a.length</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3.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 0;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&lt; n-1;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4.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j = n-1; j &gt;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j--)                  </a:t>
            </a:r>
          </a:p>
          <a:p>
            <a:r>
              <a:rPr lang="en-US" sz="1600" dirty="0">
                <a:latin typeface="Courier Regular" pitchFamily="2" charset="0"/>
                <a:ea typeface="Courier New" charset="0"/>
                <a:cs typeface="Courier New" charset="0"/>
              </a:rPr>
              <a:t> 5.       </a:t>
            </a:r>
            <a:r>
              <a:rPr lang="en-US" sz="1600" dirty="0">
                <a:solidFill>
                  <a:srgbClr val="0000FF"/>
                </a:solidFill>
                <a:latin typeface="Courier Regular" pitchFamily="2" charset="0"/>
                <a:ea typeface="Courier New" charset="0"/>
                <a:cs typeface="Courier New" charset="0"/>
              </a:rPr>
              <a:t>if</a:t>
            </a:r>
            <a:r>
              <a:rPr lang="en-US" sz="1600" dirty="0">
                <a:latin typeface="Courier Regular" pitchFamily="2" charset="0"/>
                <a:ea typeface="Courier New" charset="0"/>
                <a:cs typeface="Courier New" charset="0"/>
              </a:rPr>
              <a:t> (a[j] &lt; a[j-1]){   // must swap a[j] and a[j-1]</a:t>
            </a:r>
          </a:p>
          <a:p>
            <a:r>
              <a:rPr lang="en-US" sz="1600" dirty="0">
                <a:latin typeface="Courier Regular" pitchFamily="2" charset="0"/>
                <a:ea typeface="Courier New" charset="0"/>
                <a:cs typeface="Courier New" charset="0"/>
              </a:rPr>
              <a:t> 6.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 = a[j]; </a:t>
            </a:r>
          </a:p>
          <a:p>
            <a:r>
              <a:rPr lang="en-US" sz="1600" dirty="0">
                <a:latin typeface="Courier Regular" pitchFamily="2" charset="0"/>
                <a:ea typeface="Courier New" charset="0"/>
                <a:cs typeface="Courier New" charset="0"/>
              </a:rPr>
              <a:t> 7.         a[j] = a[j-1];</a:t>
            </a:r>
          </a:p>
          <a:p>
            <a:r>
              <a:rPr lang="en-US" sz="1600" dirty="0">
                <a:latin typeface="Courier Regular" pitchFamily="2" charset="0"/>
                <a:ea typeface="Courier New" charset="0"/>
                <a:cs typeface="Courier New" charset="0"/>
              </a:rPr>
              <a:t> 8.         a[j-1] =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9.       }</a:t>
            </a:r>
          </a:p>
          <a:p>
            <a:r>
              <a:rPr lang="en-US" sz="1600"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41865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9156" y="5110648"/>
            <a:ext cx="7076706" cy="1328267"/>
          </a:xfrm>
          <a:prstGeom prst="rect">
            <a:avLst/>
          </a:prstGeom>
        </p:spPr>
      </p:pic>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example (2/2)</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pic>
        <p:nvPicPr>
          <p:cNvPr id="4" name="Picture 3"/>
          <p:cNvPicPr>
            <a:picLocks noChangeAspect="1"/>
          </p:cNvPicPr>
          <p:nvPr/>
        </p:nvPicPr>
        <p:blipFill>
          <a:blip r:embed="rId4"/>
          <a:stretch>
            <a:fillRect/>
          </a:stretch>
        </p:blipFill>
        <p:spPr>
          <a:xfrm>
            <a:off x="1067794" y="3503434"/>
            <a:ext cx="7039429" cy="1321269"/>
          </a:xfrm>
          <a:prstGeom prst="rect">
            <a:avLst/>
          </a:prstGeom>
        </p:spPr>
      </p:pic>
      <p:sp>
        <p:nvSpPr>
          <p:cNvPr id="9" name="Rectangle 8">
            <a:extLst>
              <a:ext uri="{FF2B5EF4-FFF2-40B4-BE49-F238E27FC236}">
                <a16:creationId xmlns:a16="http://schemas.microsoft.com/office/drawing/2014/main" xmlns="" id="{EDDE26E0-72E5-694A-82D9-710D5E0C0A36}"/>
              </a:ext>
            </a:extLst>
          </p:cNvPr>
          <p:cNvSpPr/>
          <p:nvPr/>
        </p:nvSpPr>
        <p:spPr>
          <a:xfrm>
            <a:off x="473382" y="948889"/>
            <a:ext cx="8408879" cy="2554545"/>
          </a:xfrm>
          <a:prstGeom prst="rect">
            <a:avLst/>
          </a:prstGeom>
        </p:spPr>
        <p:txBody>
          <a:bodyPr wrap="square">
            <a:spAutoFit/>
          </a:bodyPr>
          <a:lstStyle/>
          <a:p>
            <a:r>
              <a:rPr lang="en-US" sz="1600" dirty="0">
                <a:latin typeface="Courier Regular" pitchFamily="2" charset="0"/>
                <a:ea typeface="Courier New" charset="0"/>
                <a:cs typeface="Courier New" charset="0"/>
              </a:rPr>
              <a:t> 1. </a:t>
            </a:r>
            <a:r>
              <a:rPr lang="en-US" sz="1600" dirty="0">
                <a:solidFill>
                  <a:srgbClr val="0000FF"/>
                </a:solidFill>
                <a:latin typeface="Courier Regular" pitchFamily="2" charset="0"/>
                <a:ea typeface="Courier New" charset="0"/>
                <a:cs typeface="Courier New" charset="0"/>
              </a:rPr>
              <a:t>void</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bubbleSort</a:t>
            </a:r>
            <a:r>
              <a:rPr lang="en-US" sz="1600" dirty="0">
                <a:latin typeface="Courier Regular" pitchFamily="2" charset="0"/>
                <a:ea typeface="Courier New" charset="0"/>
                <a:cs typeface="Courier New" charset="0"/>
              </a:rPr>
              <a:t>(</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        </a:t>
            </a:r>
          </a:p>
          <a:p>
            <a:r>
              <a:rPr lang="en-US" sz="1600" dirty="0">
                <a:latin typeface="Courier Regular" pitchFamily="2" charset="0"/>
                <a:ea typeface="Courier New" charset="0"/>
                <a:cs typeface="Courier New" charset="0"/>
              </a:rPr>
              <a:t> 2.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n = </a:t>
            </a:r>
            <a:r>
              <a:rPr lang="en-US" sz="1600" dirty="0" err="1">
                <a:latin typeface="Courier Regular" pitchFamily="2" charset="0"/>
                <a:ea typeface="Courier New" charset="0"/>
                <a:cs typeface="Courier New" charset="0"/>
              </a:rPr>
              <a:t>a.length</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3.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 0;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&lt; n-1;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4.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j = n-1; j &gt;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j--)                  </a:t>
            </a:r>
          </a:p>
          <a:p>
            <a:r>
              <a:rPr lang="en-US" sz="1600" dirty="0">
                <a:latin typeface="Courier Regular" pitchFamily="2" charset="0"/>
                <a:ea typeface="Courier New" charset="0"/>
                <a:cs typeface="Courier New" charset="0"/>
              </a:rPr>
              <a:t> 5.       </a:t>
            </a:r>
            <a:r>
              <a:rPr lang="en-US" sz="1600" dirty="0">
                <a:solidFill>
                  <a:srgbClr val="0000FF"/>
                </a:solidFill>
                <a:latin typeface="Courier Regular" pitchFamily="2" charset="0"/>
                <a:ea typeface="Courier New" charset="0"/>
                <a:cs typeface="Courier New" charset="0"/>
              </a:rPr>
              <a:t>if</a:t>
            </a:r>
            <a:r>
              <a:rPr lang="en-US" sz="1600" dirty="0">
                <a:latin typeface="Courier Regular" pitchFamily="2" charset="0"/>
                <a:ea typeface="Courier New" charset="0"/>
                <a:cs typeface="Courier New" charset="0"/>
              </a:rPr>
              <a:t> (a[j] &lt; a[j-1]){   // must swap a[j] and a[j-1]</a:t>
            </a:r>
          </a:p>
          <a:p>
            <a:r>
              <a:rPr lang="en-US" sz="1600" dirty="0">
                <a:latin typeface="Courier Regular" pitchFamily="2" charset="0"/>
                <a:ea typeface="Courier New" charset="0"/>
                <a:cs typeface="Courier New" charset="0"/>
              </a:rPr>
              <a:t> 6.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 = a[j]; </a:t>
            </a:r>
          </a:p>
          <a:p>
            <a:r>
              <a:rPr lang="en-US" sz="1600" dirty="0">
                <a:latin typeface="Courier Regular" pitchFamily="2" charset="0"/>
                <a:ea typeface="Courier New" charset="0"/>
                <a:cs typeface="Courier New" charset="0"/>
              </a:rPr>
              <a:t> 7.         a[j] = a[j-1];</a:t>
            </a:r>
          </a:p>
          <a:p>
            <a:r>
              <a:rPr lang="en-US" sz="1600" dirty="0">
                <a:latin typeface="Courier Regular" pitchFamily="2" charset="0"/>
                <a:ea typeface="Courier New" charset="0"/>
                <a:cs typeface="Courier New" charset="0"/>
              </a:rPr>
              <a:t> 8.         a[j-1] =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9.       }</a:t>
            </a:r>
          </a:p>
          <a:p>
            <a:r>
              <a:rPr lang="en-US" sz="1600" dirty="0">
                <a:latin typeface="Courier Regular" pitchFamily="2" charset="0"/>
                <a:ea typeface="Courier New" charset="0"/>
                <a:cs typeface="Courier New" charset="0"/>
              </a:rPr>
              <a:t>10. }</a:t>
            </a:r>
          </a:p>
        </p:txBody>
      </p:sp>
      <p:sp>
        <p:nvSpPr>
          <p:cNvPr id="3" name="TextBox 2">
            <a:extLst>
              <a:ext uri="{FF2B5EF4-FFF2-40B4-BE49-F238E27FC236}">
                <a16:creationId xmlns:a16="http://schemas.microsoft.com/office/drawing/2014/main" xmlns="" id="{422E11C2-DEE6-DE42-B332-6612B046FE33}"/>
              </a:ext>
            </a:extLst>
          </p:cNvPr>
          <p:cNvSpPr txBox="1"/>
          <p:nvPr/>
        </p:nvSpPr>
        <p:spPr>
          <a:xfrm>
            <a:off x="4330006" y="4525873"/>
            <a:ext cx="515007" cy="584775"/>
          </a:xfrm>
          <a:prstGeom prst="rect">
            <a:avLst/>
          </a:prstGeom>
          <a:noFill/>
        </p:spPr>
        <p:txBody>
          <a:bodyPr wrap="square" rtlCol="0">
            <a:spAutoFit/>
          </a:bodyPr>
          <a:lstStyle/>
          <a:p>
            <a:pPr algn="ctr"/>
            <a:r>
              <a:rPr lang="en-US" sz="3200" dirty="0"/>
              <a:t>...</a:t>
            </a:r>
          </a:p>
        </p:txBody>
      </p:sp>
    </p:spTree>
    <p:extLst>
      <p:ext uri="{BB962C8B-B14F-4D97-AF65-F5344CB8AC3E}">
        <p14:creationId xmlns:p14="http://schemas.microsoft.com/office/powerpoint/2010/main" xmlns="" val="27877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correctness</a:t>
            </a:r>
            <a:endParaRPr lang="en-US" dirty="0">
              <a:latin typeface="Courier Regular" pitchFamily="2" charset="0"/>
              <a:ea typeface="Courier New" charset="0"/>
              <a:cs typeface="Courier New" charset="0"/>
            </a:endParaRPr>
          </a:p>
        </p:txBody>
      </p:sp>
      <mc:AlternateContent xmlns:mc="http://schemas.openxmlformats.org/markup-compatibility/2006">
        <mc:Choice xmlns:a14="http://schemas.microsoft.com/office/drawing/2010/main" xmlns="" Requires="a14">
          <p:sp>
            <p:nvSpPr>
              <p:cNvPr id="5" name="Content Placeholder 4"/>
              <p:cNvSpPr txBox="1">
                <a:spLocks/>
              </p:cNvSpPr>
              <p:nvPr/>
            </p:nvSpPr>
            <p:spPr>
              <a:xfrm>
                <a:off x="92989" y="3921919"/>
                <a:ext cx="8772403" cy="2536939"/>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Correctness proof sketch:</a:t>
                </a:r>
              </a:p>
              <a:p>
                <a:pPr lvl="1"/>
                <a:r>
                  <a:rPr lang="en-US" sz="2000" dirty="0"/>
                  <a:t>Before each iteration of the loop of line 3, </a:t>
                </a:r>
                <a14:m>
                  <m:oMath xmlns:m="http://schemas.openxmlformats.org/officeDocument/2006/math">
                    <m:r>
                      <a:rPr lang="en-US" sz="2000" i="1">
                        <a:latin typeface="Cambria Math" panose="02040503050406030204" pitchFamily="18" charset="0"/>
                      </a:rPr>
                      <m:t>𝑎</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m:t>
                        </m:r>
                        <m:r>
                          <a:rPr lang="en-US" sz="2000" i="1">
                            <a:latin typeface="Cambria Math" panose="02040503050406030204" pitchFamily="18" charset="0"/>
                          </a:rPr>
                          <m:t>𝑖</m:t>
                        </m:r>
                        <m:r>
                          <a:rPr lang="en-US" sz="2000" i="1">
                            <a:latin typeface="Cambria Math" panose="02040503050406030204" pitchFamily="18" charset="0"/>
                          </a:rPr>
                          <m:t>−1</m:t>
                        </m:r>
                      </m:e>
                    </m:d>
                  </m:oMath>
                </a14:m>
                <a:r>
                  <a:rPr lang="en-US" sz="2000" dirty="0"/>
                  <a:t> holds the </a:t>
                </a:r>
                <a14:m>
                  <m:oMath xmlns:m="http://schemas.openxmlformats.org/officeDocument/2006/math">
                    <m:r>
                      <a:rPr lang="en-US" sz="2000" i="1">
                        <a:latin typeface="Cambria Math" panose="02040503050406030204" pitchFamily="18" charset="0"/>
                      </a:rPr>
                      <m:t>𝑖</m:t>
                    </m:r>
                  </m:oMath>
                </a14:m>
                <a:r>
                  <a:rPr lang="en-US" sz="2000" dirty="0"/>
                  <a:t> smallest elements sorted in non-decreasing order</a:t>
                </a:r>
              </a:p>
              <a:p>
                <a:pPr lvl="2"/>
                <a:r>
                  <a:rPr lang="en-US" sz="1600" dirty="0"/>
                  <a:t>Before 1</a:t>
                </a:r>
                <a:r>
                  <a:rPr lang="en-US" sz="1600" baseline="30000" dirty="0"/>
                  <a:t>st</a:t>
                </a:r>
                <a:r>
                  <a:rPr lang="en-US" sz="1600" dirty="0"/>
                  <a:t> iteration </a:t>
                </a:r>
                <a14:m>
                  <m:oMath xmlns:m="http://schemas.openxmlformats.org/officeDocument/2006/math">
                    <m:r>
                      <a:rPr lang="en-US" sz="1600" i="1">
                        <a:latin typeface="Cambria Math" panose="02040503050406030204" pitchFamily="18" charset="0"/>
                      </a:rPr>
                      <m:t>𝑎</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m:t>
                        </m:r>
                        <m:r>
                          <a:rPr lang="en-US" sz="1600" b="0" i="1" smtClean="0">
                            <a:latin typeface="Cambria Math" panose="02040503050406030204" pitchFamily="18" charset="0"/>
                          </a:rPr>
                          <m:t>−1</m:t>
                        </m:r>
                      </m:e>
                    </m:d>
                  </m:oMath>
                </a14:m>
                <a:r>
                  <a:rPr lang="en-US" sz="1600" dirty="0"/>
                  <a:t> is vacuously sorted; each iteration will make </a:t>
                </a:r>
                <a14:m>
                  <m:oMath xmlns:m="http://schemas.openxmlformats.org/officeDocument/2006/math">
                    <m:r>
                      <a:rPr lang="en-US" sz="1600" i="1">
                        <a:latin typeface="Cambria Math" panose="02040503050406030204" pitchFamily="18" charset="0"/>
                      </a:rPr>
                      <m:t>𝑎</m:t>
                    </m:r>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𝑖</m:t>
                        </m:r>
                      </m:e>
                    </m:d>
                  </m:oMath>
                </a14:m>
                <a:r>
                  <a:rPr lang="en-US" sz="1600" dirty="0"/>
                  <a:t> hold proper value</a:t>
                </a:r>
              </a:p>
              <a:p>
                <a:pPr lvl="1"/>
                <a:r>
                  <a:rPr lang="en-US" sz="2000" dirty="0"/>
                  <a:t>Termination:</a:t>
                </a:r>
              </a:p>
              <a:p>
                <a:pPr marL="1257300" lvl="2" indent="-342900">
                  <a:buFont typeface="+mj-lt"/>
                  <a:buAutoNum type="arabicPeriod"/>
                </a:pP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sz="1800" dirty="0"/>
                  <a:t> (first value for which the loop condition becomes false)</a:t>
                </a:r>
                <a:endParaRPr lang="en-US" sz="1800" i="1" dirty="0">
                  <a:latin typeface="Cambria Math" panose="02040503050406030204" pitchFamily="18" charset="0"/>
                </a:endParaRPr>
              </a:p>
              <a:p>
                <a:pPr marL="1257300" lvl="2" indent="-342900">
                  <a:buFont typeface="+mj-lt"/>
                  <a:buAutoNum type="arabicPeriod"/>
                </a:pPr>
                <a14:m>
                  <m:oMath xmlns:m="http://schemas.openxmlformats.org/officeDocument/2006/math">
                    <m:r>
                      <a:rPr lang="en-US" sz="1800" i="1">
                        <a:latin typeface="Cambria Math" panose="02040503050406030204" pitchFamily="18" charset="0"/>
                      </a:rPr>
                      <m:t>𝑎</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0..</m:t>
                        </m:r>
                        <m:r>
                          <a:rPr lang="en-US" sz="1800" i="1">
                            <a:latin typeface="Cambria Math" panose="02040503050406030204" pitchFamily="18" charset="0"/>
                          </a:rPr>
                          <m:t>𝑖</m:t>
                        </m:r>
                        <m:r>
                          <a:rPr lang="en-US" sz="1800" i="1">
                            <a:latin typeface="Cambria Math" panose="02040503050406030204" pitchFamily="18" charset="0"/>
                          </a:rPr>
                          <m:t>−1</m:t>
                        </m:r>
                      </m:e>
                    </m:d>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[0..</m:t>
                    </m:r>
                    <m:r>
                      <a:rPr lang="en-US" sz="1800" b="0" i="1" smtClean="0">
                        <a:latin typeface="Cambria Math" panose="02040503050406030204" pitchFamily="18" charset="0"/>
                      </a:rPr>
                      <m:t>𝑛</m:t>
                    </m:r>
                    <m:r>
                      <a:rPr lang="en-US" sz="1800" b="0" i="1" smtClean="0">
                        <a:latin typeface="Cambria Math" panose="02040503050406030204" pitchFamily="18" charset="0"/>
                      </a:rPr>
                      <m:t>−2]</m:t>
                    </m:r>
                  </m:oMath>
                </a14:m>
                <a:r>
                  <a:rPr lang="en-US" sz="1800" dirty="0"/>
                  <a:t> holds smallest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sz="1800" dirty="0"/>
                  <a:t> elements and is sorted; </a:t>
                </a:r>
              </a:p>
              <a:p>
                <a:pPr marL="1257300" lvl="2" indent="-342900">
                  <a:buFont typeface="+mj-lt"/>
                  <a:buAutoNum type="arabicPeriod"/>
                </a:pPr>
                <a14:m>
                  <m:oMath xmlns:m="http://schemas.openxmlformats.org/officeDocument/2006/math">
                    <m:r>
                      <a:rPr lang="en-US" sz="1800" i="1">
                        <a:latin typeface="Cambria Math" panose="02040503050406030204" pitchFamily="18" charset="0"/>
                      </a:rPr>
                      <m:t>𝑎</m:t>
                    </m:r>
                    <m:d>
                      <m:dPr>
                        <m:begChr m:val="["/>
                        <m:endChr m:val="]"/>
                        <m:ctrlPr>
                          <a:rPr lang="en-US" sz="1800" i="1">
                            <a:latin typeface="Cambria Math" panose="02040503050406030204" pitchFamily="18" charset="0"/>
                          </a:rPr>
                        </m:ctrlPr>
                      </m:dPr>
                      <m:e>
                        <m:r>
                          <a:rPr lang="en-US" sz="1800" b="0" i="1" smtClean="0">
                            <a:latin typeface="Cambria Math" panose="02040503050406030204" pitchFamily="18" charset="0"/>
                          </a:rPr>
                          <m:t>𝑛</m:t>
                        </m:r>
                        <m:r>
                          <a:rPr lang="en-US" sz="1800" b="0" i="1" smtClean="0">
                            <a:latin typeface="Cambria Math" panose="02040503050406030204" pitchFamily="18" charset="0"/>
                          </a:rPr>
                          <m:t>−1</m:t>
                        </m:r>
                      </m:e>
                    </m:d>
                  </m:oMath>
                </a14:m>
                <a:r>
                  <a:rPr lang="en-US" sz="1800" dirty="0"/>
                  <a:t> holds largest element;</a:t>
                </a:r>
              </a:p>
              <a:p>
                <a:pPr marL="1257300" lvl="2" indent="-342900">
                  <a:buFont typeface="+mj-lt"/>
                  <a:buAutoNum type="arabicPeriod"/>
                </a:pPr>
                <a:r>
                  <a:rPr lang="en-US" sz="1800" dirty="0"/>
                  <a:t>Therefore the entire array is sorted.</a:t>
                </a:r>
              </a:p>
              <a:p>
                <a:pPr lvl="1"/>
                <a:endParaRPr lang="en-US" sz="2000" dirty="0"/>
              </a:p>
            </p:txBody>
          </p:sp>
        </mc:Choice>
        <mc:Fallback>
          <p:sp>
            <p:nvSpPr>
              <p:cNvPr id="5" name="Content Placeholder 4"/>
              <p:cNvSpPr txBox="1">
                <a:spLocks noRot="1" noChangeAspect="1" noMove="1" noResize="1" noEditPoints="1" noAdjustHandles="1" noChangeArrowheads="1" noChangeShapeType="1" noTextEdit="1"/>
              </p:cNvSpPr>
              <p:nvPr/>
            </p:nvSpPr>
            <p:spPr>
              <a:xfrm>
                <a:off x="92989" y="3921919"/>
                <a:ext cx="8772403" cy="2536939"/>
              </a:xfrm>
              <a:prstGeom prst="rect">
                <a:avLst/>
              </a:prstGeom>
              <a:blipFill>
                <a:blip r:embed="rId3"/>
                <a:stretch>
                  <a:fillRect l="-723" t="-3980" r="-14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27FDDA71-9704-A34C-87B0-828C8D84CBC2}"/>
              </a:ext>
            </a:extLst>
          </p:cNvPr>
          <p:cNvSpPr/>
          <p:nvPr/>
        </p:nvSpPr>
        <p:spPr>
          <a:xfrm>
            <a:off x="383068" y="987687"/>
            <a:ext cx="8408879"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85982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running time</a:t>
            </a:r>
            <a:endParaRPr lang="en-US" dirty="0">
              <a:latin typeface="Courier Regular" pitchFamily="2" charset="0"/>
              <a:ea typeface="Courier New" charset="0"/>
              <a:cs typeface="Courier New" charset="0"/>
            </a:endParaRPr>
          </a:p>
        </p:txBody>
      </p:sp>
      <mc:AlternateContent xmlns:mc="http://schemas.openxmlformats.org/markup-compatibility/2006">
        <mc:Choice xmlns:a14="http://schemas.microsoft.com/office/drawing/2010/main" xmlns="" Requires="a14">
          <p:sp>
            <p:nvSpPr>
              <p:cNvPr id="5" name="Content Placeholder 4"/>
              <p:cNvSpPr txBox="1">
                <a:spLocks/>
              </p:cNvSpPr>
              <p:nvPr/>
            </p:nvSpPr>
            <p:spPr>
              <a:xfrm>
                <a:off x="440211" y="3686629"/>
                <a:ext cx="8546123" cy="2772228"/>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a:p>
                <a:r>
                  <a:rPr lang="en-US" sz="2400" dirty="0"/>
                  <a:t>Every pair is compared and there are these many pairs:</a:t>
                </a:r>
              </a:p>
              <a:p>
                <a:endParaRPr lang="en-US" sz="800" dirty="0"/>
              </a:p>
              <a:p>
                <a:pPr marL="0" indent="0">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charset="0"/>
                                </a:rPr>
                                <m:t>𝑛</m:t>
                              </m:r>
                            </m:num>
                            <m:den>
                              <m:r>
                                <a:rPr lang="en-US" sz="2400" i="1">
                                  <a:latin typeface="Cambria Math" charset="0"/>
                                </a:rPr>
                                <m:t>2</m:t>
                              </m:r>
                            </m:den>
                          </m:f>
                        </m:e>
                      </m:d>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r>
                            <a:rPr lang="en-US" sz="2400" i="1">
                              <a:latin typeface="Cambria Math" charset="0"/>
                            </a:rPr>
                            <m:t>!</m:t>
                          </m:r>
                        </m:num>
                        <m:den>
                          <m:r>
                            <a:rPr lang="en-US" sz="2400" i="1">
                              <a:latin typeface="Cambria Math" charset="0"/>
                            </a:rPr>
                            <m:t>2</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den>
                      </m:f>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−1</m:t>
                              </m:r>
                            </m:e>
                          </m:d>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num>
                        <m:den>
                          <m:r>
                            <a:rPr lang="en-US" sz="2400" i="1">
                              <a:latin typeface="Cambria Math" charset="0"/>
                            </a:rPr>
                            <m:t>2</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den>
                      </m:f>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num>
                        <m:den>
                          <m:r>
                            <a:rPr lang="en-US" sz="2400" i="1">
                              <a:latin typeface="Cambria Math" charset="0"/>
                            </a:rPr>
                            <m:t>2</m:t>
                          </m:r>
                        </m:den>
                      </m:f>
                      <m:r>
                        <a:rPr lang="en-US" sz="2400" i="1">
                          <a:latin typeface="Cambria Math" charset="0"/>
                        </a:rPr>
                        <m:t>∈</m:t>
                      </m:r>
                      <m:r>
                        <a:rPr lang="en-US" sz="2400" i="1">
                          <a:latin typeface="Cambria Math" charset="0"/>
                        </a:rPr>
                        <m:t>𝑂</m:t>
                      </m:r>
                      <m:r>
                        <a:rPr lang="en-US" sz="2400" i="1">
                          <a:latin typeface="Cambria Math" charset="0"/>
                        </a:rPr>
                        <m:t>(</m:t>
                      </m:r>
                      <m:sSup>
                        <m:sSupPr>
                          <m:ctrlPr>
                            <a:rPr lang="en-US" sz="2400" i="1">
                              <a:latin typeface="Cambria Math" panose="02040503050406030204" pitchFamily="18" charset="0"/>
                            </a:rPr>
                          </m:ctrlPr>
                        </m:sSupPr>
                        <m:e>
                          <m:r>
                            <a:rPr lang="en-US" sz="2400" i="1">
                              <a:latin typeface="Cambria Math" charset="0"/>
                            </a:rPr>
                            <m:t>𝑛</m:t>
                          </m:r>
                        </m:e>
                        <m:sup>
                          <m:r>
                            <a:rPr lang="en-US" sz="2400" i="1">
                              <a:latin typeface="Cambria Math" charset="0"/>
                            </a:rPr>
                            <m:t>2</m:t>
                          </m:r>
                        </m:sup>
                      </m:sSup>
                      <m:r>
                        <a:rPr lang="en-US" sz="2400" i="1">
                          <a:latin typeface="Cambria Math" charset="0"/>
                        </a:rPr>
                        <m:t>)</m:t>
                      </m:r>
                    </m:oMath>
                  </m:oMathPara>
                </a14:m>
                <a:endParaRPr lang="en-US" sz="2400" dirty="0"/>
              </a:p>
              <a:p>
                <a:r>
                  <a:rPr lang="en-US" sz="2400" dirty="0"/>
                  <a:t>Quadratic running time </a:t>
                </a:r>
                <a14:m>
                  <m:oMath xmlns:m="http://schemas.openxmlformats.org/officeDocument/2006/math">
                    <m:r>
                      <a:rPr lang="en-US" sz="2400" i="1">
                        <a:latin typeface="Cambria Math" charset="0"/>
                      </a:rPr>
                      <m:t>𝑂</m:t>
                    </m:r>
                    <m:r>
                      <a:rPr lang="en-US" sz="2400" i="1">
                        <a:latin typeface="Cambria Math" charset="0"/>
                      </a:rPr>
                      <m:t>(</m:t>
                    </m:r>
                    <m:sSup>
                      <m:sSupPr>
                        <m:ctrlPr>
                          <a:rPr lang="en-US" sz="2400" i="1">
                            <a:latin typeface="Cambria Math" panose="02040503050406030204" pitchFamily="18" charset="0"/>
                          </a:rPr>
                        </m:ctrlPr>
                      </m:sSupPr>
                      <m:e>
                        <m:r>
                          <a:rPr lang="en-US" sz="2400" i="1">
                            <a:latin typeface="Cambria Math" charset="0"/>
                          </a:rPr>
                          <m:t>𝑛</m:t>
                        </m:r>
                      </m:e>
                      <m:sup>
                        <m:r>
                          <a:rPr lang="en-US" sz="2400" i="1">
                            <a:latin typeface="Cambria Math" charset="0"/>
                          </a:rPr>
                          <m:t>2</m:t>
                        </m:r>
                      </m:sup>
                    </m:sSup>
                    <m:r>
                      <a:rPr lang="en-US" sz="2400" i="1">
                        <a:latin typeface="Cambria Math" charset="0"/>
                      </a:rPr>
                      <m:t>)</m:t>
                    </m:r>
                  </m:oMath>
                </a14:m>
                <a:endParaRPr lang="en-US" sz="2400" dirty="0"/>
              </a:p>
              <a:p>
                <a:r>
                  <a:rPr lang="en-US" sz="2400" dirty="0"/>
                  <a:t>Java uses more efficient (and complex) sorting algorithms</a:t>
                </a:r>
              </a:p>
              <a:p>
                <a:pPr lvl="1"/>
                <a:r>
                  <a:rPr lang="en-US" sz="2000" dirty="0"/>
                  <a:t>Merge sort, covered in detail in CMPU-241</a:t>
                </a:r>
              </a:p>
            </p:txBody>
          </p:sp>
        </mc:Choice>
        <mc:Fallback>
          <p:sp>
            <p:nvSpPr>
              <p:cNvPr id="5" name="Content Placeholder 4"/>
              <p:cNvSpPr txBox="1">
                <a:spLocks noRot="1" noChangeAspect="1" noMove="1" noResize="1" noEditPoints="1" noAdjustHandles="1" noChangeArrowheads="1" noChangeShapeType="1" noTextEdit="1"/>
              </p:cNvSpPr>
              <p:nvPr/>
            </p:nvSpPr>
            <p:spPr>
              <a:xfrm>
                <a:off x="440211" y="3686629"/>
                <a:ext cx="8546123" cy="2772228"/>
              </a:xfrm>
              <a:prstGeom prst="rect">
                <a:avLst/>
              </a:prstGeom>
              <a:blipFill rotWithShape="0">
                <a:blip r:embed="rId3"/>
                <a:stretch>
                  <a:fillRect l="-78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EA1E7672-6B72-B74B-9540-C575F01F6A81}"/>
              </a:ext>
            </a:extLst>
          </p:cNvPr>
          <p:cNvSpPr/>
          <p:nvPr/>
        </p:nvSpPr>
        <p:spPr>
          <a:xfrm>
            <a:off x="383068" y="1142512"/>
            <a:ext cx="8408879"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1635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dissolve">
                                      <p:cBhvr>
                                        <p:cTn id="7" dur="500"/>
                                        <p:tgtEl>
                                          <p:spTgt spid="5">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dissolve">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Sorting in Java</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88686" y="982756"/>
            <a:ext cx="8797647"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Sorting is very useful beyond priority queues</a:t>
            </a:r>
          </a:p>
          <a:p>
            <a:pPr lvl="1"/>
            <a:r>
              <a:rPr lang="en-US" sz="2000" dirty="0"/>
              <a:t>E.g. list enrolled students in alphabetical order</a:t>
            </a:r>
          </a:p>
          <a:p>
            <a:r>
              <a:rPr lang="en-US" sz="2400" dirty="0" err="1">
                <a:solidFill>
                  <a:srgbClr val="00B050"/>
                </a:solidFill>
                <a:latin typeface="Courier Regular" pitchFamily="2" charset="0"/>
                <a:ea typeface="Courier New" charset="0"/>
                <a:cs typeface="Courier New" charset="0"/>
              </a:rPr>
              <a:t>java.util.Collections</a:t>
            </a:r>
            <a:r>
              <a:rPr lang="en-US" sz="2400" dirty="0"/>
              <a:t> provides a method for sorting lists</a:t>
            </a:r>
          </a:p>
          <a:p>
            <a:r>
              <a:rPr lang="en-US" sz="2400" dirty="0"/>
              <a:t>The method is overloaded, having two versions:</a:t>
            </a:r>
          </a:p>
          <a:p>
            <a:pPr lvl="1"/>
            <a:r>
              <a:rPr lang="en-US" sz="2000" dirty="0">
                <a:solidFill>
                  <a:srgbClr val="0000FF"/>
                </a:solidFill>
                <a:latin typeface="Courier Regular" pitchFamily="2" charset="0"/>
                <a:ea typeface="Courier New" charset="0"/>
                <a:cs typeface="Courier New" charset="0"/>
              </a:rPr>
              <a:t>static 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a:t>
            </a:r>
            <a:r>
              <a:rPr lang="en-US" sz="2000" dirty="0"/>
              <a:t>: orders list in natural order (i.e. order defined by </a:t>
            </a:r>
            <a:r>
              <a:rPr lang="en-US" sz="2000" dirty="0" err="1">
                <a:solidFill>
                  <a:srgbClr val="00B050"/>
                </a:solidFill>
                <a:latin typeface="Courier Regular" pitchFamily="2" charset="0"/>
                <a:ea typeface="Courier New" charset="0"/>
                <a:cs typeface="Courier New" charset="0"/>
              </a:rPr>
              <a:t>Comparable</a:t>
            </a:r>
            <a:r>
              <a:rPr lang="en-US" sz="2000" dirty="0" err="1"/>
              <a:t>’s</a:t>
            </a:r>
            <a:r>
              <a:rPr lang="en-US" sz="2000" dirty="0"/>
              <a:t> </a:t>
            </a:r>
            <a:r>
              <a:rPr lang="en-US" sz="2000" dirty="0" err="1">
                <a:latin typeface="Courier Regular" pitchFamily="2" charset="0"/>
                <a:ea typeface="Courier New" charset="0"/>
                <a:cs typeface="Courier New" charset="0"/>
              </a:rPr>
              <a:t>compareTo</a:t>
            </a:r>
            <a:r>
              <a:rPr lang="en-US" sz="2000" dirty="0">
                <a:latin typeface="Courier Regular" pitchFamily="2" charset="0"/>
                <a:ea typeface="Courier New" charset="0"/>
                <a:cs typeface="Courier New" charset="0"/>
              </a:rPr>
              <a:t>()</a:t>
            </a:r>
            <a:r>
              <a:rPr lang="en-US" sz="2000" dirty="0"/>
              <a:t> method). Elements must implement </a:t>
            </a:r>
            <a:r>
              <a:rPr lang="en-US" sz="2000" dirty="0">
                <a:latin typeface="Courier Regular" pitchFamily="2" charset="0"/>
                <a:ea typeface="Courier New" charset="0"/>
                <a:cs typeface="Courier New" charset="0"/>
              </a:rPr>
              <a:t>Comparable</a:t>
            </a:r>
            <a:r>
              <a:rPr lang="en-US" sz="2000" dirty="0"/>
              <a:t>.</a:t>
            </a:r>
          </a:p>
          <a:p>
            <a:pPr lvl="1"/>
            <a:r>
              <a:rPr lang="en-US" sz="2000" dirty="0">
                <a:solidFill>
                  <a:srgbClr val="0000FF"/>
                </a:solidFill>
                <a:latin typeface="Courier Regular" pitchFamily="2" charset="0"/>
                <a:ea typeface="Courier New" charset="0"/>
                <a:cs typeface="Courier New" charset="0"/>
              </a:rPr>
              <a:t>static</a:t>
            </a: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 </a:t>
            </a:r>
            <a:r>
              <a:rPr lang="en-US" sz="2000" dirty="0">
                <a:solidFill>
                  <a:srgbClr val="00B050"/>
                </a:solidFill>
                <a:latin typeface="Courier Regular" pitchFamily="2" charset="0"/>
                <a:ea typeface="Courier New" charset="0"/>
                <a:cs typeface="Courier New" charset="0"/>
              </a:rPr>
              <a:t>Comparator</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c)</a:t>
            </a:r>
            <a:r>
              <a:rPr lang="en-US" sz="2000" dirty="0"/>
              <a:t>: orders list in order defined by </a:t>
            </a:r>
            <a:r>
              <a:rPr lang="en-US" sz="2000" dirty="0">
                <a:solidFill>
                  <a:srgbClr val="00B050"/>
                </a:solidFill>
                <a:latin typeface="Courier Regular" pitchFamily="2" charset="0"/>
                <a:ea typeface="Courier New" charset="0"/>
                <a:cs typeface="Courier New" charset="0"/>
              </a:rPr>
              <a:t>Comparator</a:t>
            </a:r>
            <a:r>
              <a:rPr lang="en-US" sz="2000" dirty="0"/>
              <a:t> c.</a:t>
            </a:r>
          </a:p>
          <a:p>
            <a:endParaRPr lang="en-US" sz="2400" dirty="0"/>
          </a:p>
        </p:txBody>
      </p:sp>
    </p:spTree>
    <p:extLst>
      <p:ext uri="{BB962C8B-B14F-4D97-AF65-F5344CB8AC3E}">
        <p14:creationId xmlns:p14="http://schemas.microsoft.com/office/powerpoint/2010/main" xmlns="" val="40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dissolv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dissolv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List sorting example</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88687" y="982756"/>
            <a:ext cx="8710562"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4" name="Content Placeholder 4"/>
          <p:cNvSpPr txBox="1">
            <a:spLocks/>
          </p:cNvSpPr>
          <p:nvPr/>
        </p:nvSpPr>
        <p:spPr>
          <a:xfrm>
            <a:off x="154589" y="947010"/>
            <a:ext cx="8908386" cy="568866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B050"/>
                </a:solidFill>
                <a:latin typeface="Courier" pitchFamily="2" charset="0"/>
              </a:rPr>
              <a:t>String</a:t>
            </a:r>
            <a:r>
              <a:rPr lang="en-US" sz="2400" dirty="0"/>
              <a:t>s:</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List</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l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ArrayList</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l.add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.sort</a:t>
            </a:r>
            <a:r>
              <a:rPr lang="en-US" sz="1800" dirty="0">
                <a:latin typeface="Courier Regular" pitchFamily="2" charset="0"/>
                <a:ea typeface="Courier New" charset="0"/>
                <a:cs typeface="Courier New" charset="0"/>
              </a:rPr>
              <a:t>(l); // alphabetical</a:t>
            </a:r>
          </a:p>
          <a:p>
            <a:pPr marL="0" indent="0">
              <a:buNone/>
            </a:pPr>
            <a:r>
              <a:rPr lang="en-US" sz="1800" dirty="0">
                <a:solidFill>
                  <a:srgbClr val="00B050"/>
                </a:solidFill>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.sort</a:t>
            </a:r>
            <a:r>
              <a:rPr lang="en-US" sz="1800" dirty="0">
                <a:latin typeface="Courier Regular" pitchFamily="2" charset="0"/>
                <a:ea typeface="Courier New" charset="0"/>
                <a:cs typeface="Courier New" charset="0"/>
              </a:rPr>
              <a:t>(l,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.reverseOrder</a:t>
            </a:r>
            <a:r>
              <a:rPr lang="en-US" sz="1800" dirty="0">
                <a:latin typeface="Courier Regular" pitchFamily="2" charset="0"/>
                <a:ea typeface="Courier New" charset="0"/>
                <a:cs typeface="Courier New" charset="0"/>
              </a:rPr>
              <a:t>()); // rev alpha</a:t>
            </a:r>
          </a:p>
        </p:txBody>
      </p:sp>
    </p:spTree>
    <p:extLst>
      <p:ext uri="{BB962C8B-B14F-4D97-AF65-F5344CB8AC3E}">
        <p14:creationId xmlns:p14="http://schemas.microsoft.com/office/powerpoint/2010/main" xmlns="" val="1796776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10" y="-160244"/>
            <a:ext cx="8710063"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panose="020F0502020204030204" pitchFamily="34" charset="0"/>
                <a:ea typeface="Courier New" charset="0"/>
                <a:cs typeface="Calibri" panose="020F0502020204030204" pitchFamily="34" charset="0"/>
              </a:rPr>
              <a:t> and sorting</a:t>
            </a:r>
          </a:p>
        </p:txBody>
      </p:sp>
      <p:sp>
        <p:nvSpPr>
          <p:cNvPr id="8" name="Content Placeholder 4"/>
          <p:cNvSpPr txBox="1">
            <a:spLocks/>
          </p:cNvSpPr>
          <p:nvPr/>
        </p:nvSpPr>
        <p:spPr>
          <a:xfrm>
            <a:off x="101600" y="3276591"/>
            <a:ext cx="8878673" cy="3204038"/>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charset="0"/>
                <a:ea typeface="Calibri" charset="0"/>
                <a:cs typeface="Calibri" charset="0"/>
              </a:rPr>
              <a:t>A tree is made of nodes and edges connecting parent and child</a:t>
            </a:r>
          </a:p>
          <a:p>
            <a:pPr lvl="1"/>
            <a:r>
              <a:rPr lang="en-US" sz="2000" dirty="0">
                <a:latin typeface="Calibri" charset="0"/>
                <a:ea typeface="Calibri" charset="0"/>
                <a:cs typeface="Calibri" charset="0"/>
              </a:rPr>
              <a:t>Each node has a key; one single parentless node called root</a:t>
            </a:r>
          </a:p>
          <a:p>
            <a:pPr lvl="1"/>
            <a:r>
              <a:rPr lang="en-US" sz="2000" dirty="0">
                <a:latin typeface="Calibri" charset="0"/>
                <a:ea typeface="Calibri" charset="0"/>
                <a:cs typeface="Calibri" charset="0"/>
              </a:rPr>
              <a:t>Binary tree: every node has at most 2 children</a:t>
            </a:r>
          </a:p>
          <a:p>
            <a:r>
              <a:rPr lang="en-US" sz="2400" dirty="0" err="1">
                <a:solidFill>
                  <a:srgbClr val="00B050"/>
                </a:solidFill>
                <a:latin typeface="Courier" pitchFamily="2" charset="0"/>
                <a:ea typeface="Calibri" charset="0"/>
                <a:cs typeface="Calibri" charset="0"/>
              </a:rPr>
              <a:t>PriorityQueue</a:t>
            </a:r>
            <a:r>
              <a:rPr lang="en-US" sz="2400" dirty="0">
                <a:latin typeface="Calibri" charset="0"/>
                <a:ea typeface="Calibri" charset="0"/>
                <a:cs typeface="Calibri" charset="0"/>
              </a:rPr>
              <a:t> uses special kind of binary tree called a heap:</a:t>
            </a:r>
          </a:p>
          <a:p>
            <a:pPr lvl="1">
              <a:lnSpc>
                <a:spcPct val="120000"/>
              </a:lnSpc>
            </a:pPr>
            <a:r>
              <a:rPr lang="en-US" sz="2000" b="1" dirty="0"/>
              <a:t>Min-heap:</a:t>
            </a:r>
            <a:r>
              <a:rPr lang="en-US" sz="2000" i="1" dirty="0"/>
              <a:t> </a:t>
            </a:r>
            <a:r>
              <a:rPr lang="en-US" sz="2000" dirty="0"/>
              <a:t>parent’s key </a:t>
            </a:r>
            <a:r>
              <a:rPr lang="en-US" sz="2000" u="sng" dirty="0"/>
              <a:t>not larger</a:t>
            </a:r>
            <a:r>
              <a:rPr lang="en-US" sz="2000" dirty="0"/>
              <a:t> than children’s (root has smallest key)</a:t>
            </a:r>
          </a:p>
          <a:p>
            <a:pPr lvl="1">
              <a:lnSpc>
                <a:spcPct val="120000"/>
              </a:lnSpc>
            </a:pPr>
            <a:r>
              <a:rPr lang="en-US" sz="2000" dirty="0"/>
              <a:t>Max-heap</a:t>
            </a:r>
            <a:r>
              <a:rPr lang="en-US" sz="2000" b="1" dirty="0"/>
              <a:t>:</a:t>
            </a:r>
            <a:r>
              <a:rPr lang="en-US" sz="2000" i="1" dirty="0"/>
              <a:t> </a:t>
            </a:r>
            <a:r>
              <a:rPr lang="en-US" sz="2000" dirty="0"/>
              <a:t>parent’s key </a:t>
            </a:r>
            <a:r>
              <a:rPr lang="en-US" sz="2000" u="sng" dirty="0"/>
              <a:t>not smaller</a:t>
            </a:r>
            <a:r>
              <a:rPr lang="en-US" sz="2000" dirty="0"/>
              <a:t> than children’s (root has largest key)</a:t>
            </a:r>
          </a:p>
          <a:p>
            <a:pPr>
              <a:lnSpc>
                <a:spcPct val="120000"/>
              </a:lnSpc>
            </a:pPr>
            <a:r>
              <a:rPr lang="en-US" sz="2400" dirty="0"/>
              <a:t>All </a:t>
            </a:r>
            <a:r>
              <a:rPr lang="en-US" sz="2400" dirty="0" err="1">
                <a:solidFill>
                  <a:srgbClr val="00B050"/>
                </a:solidFill>
                <a:latin typeface="Courier" pitchFamily="2" charset="0"/>
                <a:ea typeface="Calibri" charset="0"/>
                <a:cs typeface="Calibri" charset="0"/>
              </a:rPr>
              <a:t>PriorityQueue</a:t>
            </a:r>
            <a:r>
              <a:rPr lang="en-US" sz="2400" dirty="0">
                <a:latin typeface="Calibri" panose="020F0502020204030204" pitchFamily="34" charset="0"/>
                <a:ea typeface="Calibri" charset="0"/>
                <a:cs typeface="Calibri" panose="020F0502020204030204" pitchFamily="34" charset="0"/>
              </a:rPr>
              <a:t> needs to do is maintain the heap property</a:t>
            </a:r>
          </a:p>
          <a:p>
            <a:pPr lvl="1">
              <a:lnSpc>
                <a:spcPct val="120000"/>
              </a:lnSpc>
            </a:pPr>
            <a:r>
              <a:rPr lang="en-US" sz="2000" dirty="0">
                <a:latin typeface="Calibri" panose="020F0502020204030204" pitchFamily="34" charset="0"/>
                <a:cs typeface="Calibri" panose="020F0502020204030204" pitchFamily="34" charset="0"/>
              </a:rPr>
              <a:t>Less work than keeping everything sorted, can be done in logarithmic time</a:t>
            </a:r>
          </a:p>
        </p:txBody>
      </p:sp>
      <p:grpSp>
        <p:nvGrpSpPr>
          <p:cNvPr id="5" name="Group 21">
            <a:extLst>
              <a:ext uri="{FF2B5EF4-FFF2-40B4-BE49-F238E27FC236}">
                <a16:creationId xmlns:a16="http://schemas.microsoft.com/office/drawing/2014/main" xmlns="" id="{8E4BF146-8E1C-4045-8238-C42317D84932}"/>
              </a:ext>
            </a:extLst>
          </p:cNvPr>
          <p:cNvGrpSpPr>
            <a:grpSpLocks/>
          </p:cNvGrpSpPr>
          <p:nvPr/>
        </p:nvGrpSpPr>
        <p:grpSpPr bwMode="auto">
          <a:xfrm>
            <a:off x="1672139" y="982756"/>
            <a:ext cx="5564188" cy="2057400"/>
            <a:chOff x="383" y="2880"/>
            <a:chExt cx="3505" cy="1296"/>
          </a:xfrm>
        </p:grpSpPr>
        <p:sp>
          <p:nvSpPr>
            <p:cNvPr id="6" name="Oval 5">
              <a:extLst>
                <a:ext uri="{FF2B5EF4-FFF2-40B4-BE49-F238E27FC236}">
                  <a16:creationId xmlns:a16="http://schemas.microsoft.com/office/drawing/2014/main" xmlns="" id="{ABC1C906-69FB-4E43-8C44-F8AC6E88F0D6}"/>
                </a:ext>
              </a:extLst>
            </p:cNvPr>
            <p:cNvSpPr>
              <a:spLocks noChangeArrowheads="1"/>
            </p:cNvSpPr>
            <p:nvPr/>
          </p:nvSpPr>
          <p:spPr bwMode="auto">
            <a:xfrm>
              <a:off x="2208" y="2880"/>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xmlns="" id="{741C25D8-3694-3545-B700-8E4002A98E55}"/>
                </a:ext>
              </a:extLst>
            </p:cNvPr>
            <p:cNvSpPr>
              <a:spLocks noChangeArrowheads="1"/>
            </p:cNvSpPr>
            <p:nvPr/>
          </p:nvSpPr>
          <p:spPr bwMode="auto">
            <a:xfrm>
              <a:off x="1392" y="3216"/>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xmlns="" id="{BB94B937-65EC-F04A-8185-546EB7208028}"/>
                </a:ext>
              </a:extLst>
            </p:cNvPr>
            <p:cNvSpPr>
              <a:spLocks noChangeArrowheads="1"/>
            </p:cNvSpPr>
            <p:nvPr/>
          </p:nvSpPr>
          <p:spPr bwMode="auto">
            <a:xfrm>
              <a:off x="3072" y="316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xmlns="" id="{9184FBA4-6E69-694F-A5FA-35DBDB7B5F4C}"/>
                </a:ext>
              </a:extLst>
            </p:cNvPr>
            <p:cNvSpPr>
              <a:spLocks noChangeArrowheads="1"/>
            </p:cNvSpPr>
            <p:nvPr/>
          </p:nvSpPr>
          <p:spPr bwMode="auto">
            <a:xfrm>
              <a:off x="768"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xmlns="" id="{9D8816C2-3895-D340-B33A-4927005D6BF3}"/>
                </a:ext>
              </a:extLst>
            </p:cNvPr>
            <p:cNvSpPr>
              <a:spLocks noChangeArrowheads="1"/>
            </p:cNvSpPr>
            <p:nvPr/>
          </p:nvSpPr>
          <p:spPr bwMode="auto">
            <a:xfrm>
              <a:off x="1872"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xmlns="" id="{AD66A4D1-39BF-E347-9780-C6A2AF70173E}"/>
                </a:ext>
              </a:extLst>
            </p:cNvPr>
            <p:cNvSpPr>
              <a:spLocks noChangeArrowheads="1"/>
            </p:cNvSpPr>
            <p:nvPr/>
          </p:nvSpPr>
          <p:spPr bwMode="auto">
            <a:xfrm>
              <a:off x="2640"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 name="Oval 12">
              <a:extLst>
                <a:ext uri="{FF2B5EF4-FFF2-40B4-BE49-F238E27FC236}">
                  <a16:creationId xmlns:a16="http://schemas.microsoft.com/office/drawing/2014/main" xmlns="" id="{7E941082-C024-0A48-9EF5-7B25B8C9E258}"/>
                </a:ext>
              </a:extLst>
            </p:cNvPr>
            <p:cNvSpPr>
              <a:spLocks noChangeArrowheads="1"/>
            </p:cNvSpPr>
            <p:nvPr/>
          </p:nvSpPr>
          <p:spPr bwMode="auto">
            <a:xfrm>
              <a:off x="3552"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4" name="Oval 13">
              <a:extLst>
                <a:ext uri="{FF2B5EF4-FFF2-40B4-BE49-F238E27FC236}">
                  <a16:creationId xmlns:a16="http://schemas.microsoft.com/office/drawing/2014/main" xmlns="" id="{07CBEF88-B8F3-6D42-BCB2-B34DF0EB9B1E}"/>
                </a:ext>
              </a:extLst>
            </p:cNvPr>
            <p:cNvSpPr>
              <a:spLocks noChangeArrowheads="1"/>
            </p:cNvSpPr>
            <p:nvPr/>
          </p:nvSpPr>
          <p:spPr bwMode="auto">
            <a:xfrm>
              <a:off x="384"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 name="Oval 14">
              <a:extLst>
                <a:ext uri="{FF2B5EF4-FFF2-40B4-BE49-F238E27FC236}">
                  <a16:creationId xmlns:a16="http://schemas.microsoft.com/office/drawing/2014/main" xmlns="" id="{17BBEEBA-FB11-4E41-8805-B5CD14D7C9F4}"/>
                </a:ext>
              </a:extLst>
            </p:cNvPr>
            <p:cNvSpPr>
              <a:spLocks noChangeArrowheads="1"/>
            </p:cNvSpPr>
            <p:nvPr/>
          </p:nvSpPr>
          <p:spPr bwMode="auto">
            <a:xfrm>
              <a:off x="1104"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 name="Oval 15">
              <a:extLst>
                <a:ext uri="{FF2B5EF4-FFF2-40B4-BE49-F238E27FC236}">
                  <a16:creationId xmlns:a16="http://schemas.microsoft.com/office/drawing/2014/main" xmlns="" id="{4C708E25-3DF1-B54B-998A-0B112E48C185}"/>
                </a:ext>
              </a:extLst>
            </p:cNvPr>
            <p:cNvSpPr>
              <a:spLocks noChangeArrowheads="1"/>
            </p:cNvSpPr>
            <p:nvPr/>
          </p:nvSpPr>
          <p:spPr bwMode="auto">
            <a:xfrm>
              <a:off x="1605"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 name="Oval 16">
              <a:extLst>
                <a:ext uri="{FF2B5EF4-FFF2-40B4-BE49-F238E27FC236}">
                  <a16:creationId xmlns:a16="http://schemas.microsoft.com/office/drawing/2014/main" xmlns="" id="{B52EAFD1-9E6C-6345-884F-2CF8A86BF9C5}"/>
                </a:ext>
              </a:extLst>
            </p:cNvPr>
            <p:cNvSpPr>
              <a:spLocks noChangeArrowheads="1"/>
            </p:cNvSpPr>
            <p:nvPr/>
          </p:nvSpPr>
          <p:spPr bwMode="auto">
            <a:xfrm>
              <a:off x="2160"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 name="Text Box 33">
              <a:extLst>
                <a:ext uri="{FF2B5EF4-FFF2-40B4-BE49-F238E27FC236}">
                  <a16:creationId xmlns:a16="http://schemas.microsoft.com/office/drawing/2014/main" xmlns="" id="{D7F1A939-8611-0043-AEAB-A2040BC941DF}"/>
                </a:ext>
              </a:extLst>
            </p:cNvPr>
            <p:cNvSpPr txBox="1">
              <a:spLocks noChangeArrowheads="1"/>
            </p:cNvSpPr>
            <p:nvPr/>
          </p:nvSpPr>
          <p:spPr bwMode="auto">
            <a:xfrm>
              <a:off x="2283" y="2893"/>
              <a:ext cx="19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3</a:t>
              </a:r>
            </a:p>
          </p:txBody>
        </p:sp>
        <p:sp>
          <p:nvSpPr>
            <p:cNvPr id="19" name="Text Box 34">
              <a:extLst>
                <a:ext uri="{FF2B5EF4-FFF2-40B4-BE49-F238E27FC236}">
                  <a16:creationId xmlns:a16="http://schemas.microsoft.com/office/drawing/2014/main" xmlns="" id="{1C0932CC-0277-494F-848B-B2EDFA320B55}"/>
                </a:ext>
              </a:extLst>
            </p:cNvPr>
            <p:cNvSpPr txBox="1">
              <a:spLocks noChangeArrowheads="1"/>
            </p:cNvSpPr>
            <p:nvPr/>
          </p:nvSpPr>
          <p:spPr bwMode="auto">
            <a:xfrm>
              <a:off x="1458" y="3239"/>
              <a:ext cx="19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5</a:t>
              </a:r>
            </a:p>
          </p:txBody>
        </p:sp>
        <p:sp>
          <p:nvSpPr>
            <p:cNvPr id="20" name="Text Box 35">
              <a:extLst>
                <a:ext uri="{FF2B5EF4-FFF2-40B4-BE49-F238E27FC236}">
                  <a16:creationId xmlns:a16="http://schemas.microsoft.com/office/drawing/2014/main" xmlns="" id="{9850F15D-BDB7-0D4E-B98B-E562DF9EE565}"/>
                </a:ext>
              </a:extLst>
            </p:cNvPr>
            <p:cNvSpPr txBox="1">
              <a:spLocks noChangeArrowheads="1"/>
            </p:cNvSpPr>
            <p:nvPr/>
          </p:nvSpPr>
          <p:spPr bwMode="auto">
            <a:xfrm>
              <a:off x="3108" y="3191"/>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4</a:t>
              </a:r>
            </a:p>
          </p:txBody>
        </p:sp>
        <p:sp>
          <p:nvSpPr>
            <p:cNvPr id="21" name="Text Box 36">
              <a:extLst>
                <a:ext uri="{FF2B5EF4-FFF2-40B4-BE49-F238E27FC236}">
                  <a16:creationId xmlns:a16="http://schemas.microsoft.com/office/drawing/2014/main" xmlns="" id="{042E433D-9352-1541-8433-AB8403A910E2}"/>
                </a:ext>
              </a:extLst>
            </p:cNvPr>
            <p:cNvSpPr txBox="1">
              <a:spLocks noChangeArrowheads="1"/>
            </p:cNvSpPr>
            <p:nvPr/>
          </p:nvSpPr>
          <p:spPr bwMode="auto">
            <a:xfrm>
              <a:off x="799" y="3566"/>
              <a:ext cx="267" cy="233"/>
            </a:xfrm>
            <a:prstGeom prst="rect">
              <a:avLst/>
            </a:prstGeom>
            <a:noFill/>
            <a:ln w="9525">
              <a:noFill/>
              <a:miter lim="800000"/>
              <a:headEnd/>
              <a:tailEnd/>
            </a:ln>
            <a:effectLst/>
          </p:spPr>
          <p:txBody>
            <a:bodyPr wrap="none" anchor="ctr">
              <a:prstTxWarp prst="textNoShape">
                <a:avLst/>
              </a:prstTxWarp>
              <a:spAutoFit/>
            </a:bodyPr>
            <a:lstStyle/>
            <a:p>
              <a:pPr algn="ctr"/>
              <a:r>
                <a:rPr lang="en-US">
                  <a:latin typeface="Helvetica" pitchFamily="19" charset="0"/>
                </a:rPr>
                <a:t>11</a:t>
              </a:r>
            </a:p>
          </p:txBody>
        </p:sp>
        <p:sp>
          <p:nvSpPr>
            <p:cNvPr id="22" name="Text Box 37">
              <a:extLst>
                <a:ext uri="{FF2B5EF4-FFF2-40B4-BE49-F238E27FC236}">
                  <a16:creationId xmlns:a16="http://schemas.microsoft.com/office/drawing/2014/main" xmlns="" id="{F843BA18-5FDC-1341-98D7-0342F71A950D}"/>
                </a:ext>
              </a:extLst>
            </p:cNvPr>
            <p:cNvSpPr txBox="1">
              <a:spLocks noChangeArrowheads="1"/>
            </p:cNvSpPr>
            <p:nvPr/>
          </p:nvSpPr>
          <p:spPr bwMode="auto">
            <a:xfrm>
              <a:off x="1898" y="3575"/>
              <a:ext cx="278" cy="233"/>
            </a:xfrm>
            <a:prstGeom prst="rect">
              <a:avLst/>
            </a:prstGeom>
            <a:noFill/>
            <a:ln w="9525">
              <a:noFill/>
              <a:miter lim="800000"/>
              <a:headEnd/>
              <a:tailEnd/>
            </a:ln>
            <a:effectLst/>
          </p:spPr>
          <p:txBody>
            <a:bodyPr wrap="none" anchor="ctr">
              <a:prstTxWarp prst="textNoShape">
                <a:avLst/>
              </a:prstTxWarp>
              <a:spAutoFit/>
            </a:bodyPr>
            <a:lstStyle/>
            <a:p>
              <a:pPr algn="ctr"/>
              <a:r>
                <a:rPr lang="en-US">
                  <a:latin typeface="Helvetica" pitchFamily="19" charset="0"/>
                </a:rPr>
                <a:t>10</a:t>
              </a:r>
            </a:p>
          </p:txBody>
        </p:sp>
        <p:sp>
          <p:nvSpPr>
            <p:cNvPr id="23" name="Text Box 38">
              <a:extLst>
                <a:ext uri="{FF2B5EF4-FFF2-40B4-BE49-F238E27FC236}">
                  <a16:creationId xmlns:a16="http://schemas.microsoft.com/office/drawing/2014/main" xmlns="" id="{3B7EFC91-42E5-4E4B-9E38-C0FC0CFEF256}"/>
                </a:ext>
              </a:extLst>
            </p:cNvPr>
            <p:cNvSpPr txBox="1">
              <a:spLocks noChangeArrowheads="1"/>
            </p:cNvSpPr>
            <p:nvPr/>
          </p:nvSpPr>
          <p:spPr bwMode="auto">
            <a:xfrm>
              <a:off x="2677" y="3575"/>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7</a:t>
              </a:r>
            </a:p>
          </p:txBody>
        </p:sp>
        <p:sp>
          <p:nvSpPr>
            <p:cNvPr id="24" name="Text Box 39">
              <a:extLst>
                <a:ext uri="{FF2B5EF4-FFF2-40B4-BE49-F238E27FC236}">
                  <a16:creationId xmlns:a16="http://schemas.microsoft.com/office/drawing/2014/main" xmlns="" id="{46DEC859-1890-2540-95D2-60BE493750ED}"/>
                </a:ext>
              </a:extLst>
            </p:cNvPr>
            <p:cNvSpPr txBox="1">
              <a:spLocks noChangeArrowheads="1"/>
            </p:cNvSpPr>
            <p:nvPr/>
          </p:nvSpPr>
          <p:spPr bwMode="auto">
            <a:xfrm>
              <a:off x="3599" y="3575"/>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9</a:t>
              </a:r>
            </a:p>
          </p:txBody>
        </p:sp>
        <p:sp>
          <p:nvSpPr>
            <p:cNvPr id="25" name="Text Box 40">
              <a:extLst>
                <a:ext uri="{FF2B5EF4-FFF2-40B4-BE49-F238E27FC236}">
                  <a16:creationId xmlns:a16="http://schemas.microsoft.com/office/drawing/2014/main" xmlns="" id="{9F3DA9AC-A4E6-F440-9D33-FD82178ADC3E}"/>
                </a:ext>
              </a:extLst>
            </p:cNvPr>
            <p:cNvSpPr txBox="1">
              <a:spLocks noChangeArrowheads="1"/>
            </p:cNvSpPr>
            <p:nvPr/>
          </p:nvSpPr>
          <p:spPr bwMode="auto">
            <a:xfrm>
              <a:off x="383" y="3902"/>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20</a:t>
              </a:r>
            </a:p>
          </p:txBody>
        </p:sp>
        <p:sp>
          <p:nvSpPr>
            <p:cNvPr id="26" name="Text Box 41">
              <a:extLst>
                <a:ext uri="{FF2B5EF4-FFF2-40B4-BE49-F238E27FC236}">
                  <a16:creationId xmlns:a16="http://schemas.microsoft.com/office/drawing/2014/main" xmlns="" id="{B2700BDE-822A-244B-89ED-78D30BFDD45C}"/>
                </a:ext>
              </a:extLst>
            </p:cNvPr>
            <p:cNvSpPr txBox="1">
              <a:spLocks noChangeArrowheads="1"/>
            </p:cNvSpPr>
            <p:nvPr/>
          </p:nvSpPr>
          <p:spPr bwMode="auto">
            <a:xfrm>
              <a:off x="1091" y="3911"/>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12</a:t>
              </a:r>
            </a:p>
          </p:txBody>
        </p:sp>
        <p:sp>
          <p:nvSpPr>
            <p:cNvPr id="27" name="Text Box 42">
              <a:extLst>
                <a:ext uri="{FF2B5EF4-FFF2-40B4-BE49-F238E27FC236}">
                  <a16:creationId xmlns:a16="http://schemas.microsoft.com/office/drawing/2014/main" xmlns="" id="{58E920AC-6C41-E24C-8DB3-A090F809A073}"/>
                </a:ext>
              </a:extLst>
            </p:cNvPr>
            <p:cNvSpPr txBox="1">
              <a:spLocks noChangeArrowheads="1"/>
            </p:cNvSpPr>
            <p:nvPr/>
          </p:nvSpPr>
          <p:spPr bwMode="auto">
            <a:xfrm>
              <a:off x="1604" y="3902"/>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50</a:t>
              </a:r>
            </a:p>
          </p:txBody>
        </p:sp>
        <p:sp>
          <p:nvSpPr>
            <p:cNvPr id="28" name="Text Box 43">
              <a:extLst>
                <a:ext uri="{FF2B5EF4-FFF2-40B4-BE49-F238E27FC236}">
                  <a16:creationId xmlns:a16="http://schemas.microsoft.com/office/drawing/2014/main" xmlns="" id="{5A82B72B-3495-C44D-9FDC-905BF5FA04B0}"/>
                </a:ext>
              </a:extLst>
            </p:cNvPr>
            <p:cNvSpPr txBox="1">
              <a:spLocks noChangeArrowheads="1"/>
            </p:cNvSpPr>
            <p:nvPr/>
          </p:nvSpPr>
          <p:spPr bwMode="auto">
            <a:xfrm>
              <a:off x="2159" y="3911"/>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13</a:t>
              </a:r>
            </a:p>
          </p:txBody>
        </p:sp>
        <p:sp>
          <p:nvSpPr>
            <p:cNvPr id="29" name="Line 55">
              <a:extLst>
                <a:ext uri="{FF2B5EF4-FFF2-40B4-BE49-F238E27FC236}">
                  <a16:creationId xmlns:a16="http://schemas.microsoft.com/office/drawing/2014/main" xmlns="" id="{A502BF0C-4443-124D-B4E2-AE0D808F106C}"/>
                </a:ext>
              </a:extLst>
            </p:cNvPr>
            <p:cNvSpPr>
              <a:spLocks noChangeShapeType="1"/>
            </p:cNvSpPr>
            <p:nvPr/>
          </p:nvSpPr>
          <p:spPr bwMode="auto">
            <a:xfrm flipH="1">
              <a:off x="1680" y="3072"/>
              <a:ext cx="528"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 name="Line 56">
              <a:extLst>
                <a:ext uri="{FF2B5EF4-FFF2-40B4-BE49-F238E27FC236}">
                  <a16:creationId xmlns:a16="http://schemas.microsoft.com/office/drawing/2014/main" xmlns="" id="{BC69FE89-5DBE-4444-A19D-5250B38E3782}"/>
                </a:ext>
              </a:extLst>
            </p:cNvPr>
            <p:cNvSpPr>
              <a:spLocks noChangeShapeType="1"/>
            </p:cNvSpPr>
            <p:nvPr/>
          </p:nvSpPr>
          <p:spPr bwMode="auto">
            <a:xfrm>
              <a:off x="2532" y="3072"/>
              <a:ext cx="546"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1" name="Line 57">
              <a:extLst>
                <a:ext uri="{FF2B5EF4-FFF2-40B4-BE49-F238E27FC236}">
                  <a16:creationId xmlns:a16="http://schemas.microsoft.com/office/drawing/2014/main" xmlns="" id="{94C5D850-3DCE-554D-9098-4D59199C60EB}"/>
                </a:ext>
              </a:extLst>
            </p:cNvPr>
            <p:cNvSpPr>
              <a:spLocks noChangeShapeType="1"/>
            </p:cNvSpPr>
            <p:nvPr/>
          </p:nvSpPr>
          <p:spPr bwMode="auto">
            <a:xfrm flipH="1">
              <a:off x="1056" y="3403"/>
              <a:ext cx="348" cy="19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 name="Line 58">
              <a:extLst>
                <a:ext uri="{FF2B5EF4-FFF2-40B4-BE49-F238E27FC236}">
                  <a16:creationId xmlns:a16="http://schemas.microsoft.com/office/drawing/2014/main" xmlns="" id="{41F26796-3749-C440-9EFF-17527E0AA375}"/>
                </a:ext>
              </a:extLst>
            </p:cNvPr>
            <p:cNvSpPr>
              <a:spLocks noChangeShapeType="1"/>
            </p:cNvSpPr>
            <p:nvPr/>
          </p:nvSpPr>
          <p:spPr bwMode="auto">
            <a:xfrm>
              <a:off x="1680" y="3456"/>
              <a:ext cx="240" cy="144"/>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 name="Line 59">
              <a:extLst>
                <a:ext uri="{FF2B5EF4-FFF2-40B4-BE49-F238E27FC236}">
                  <a16:creationId xmlns:a16="http://schemas.microsoft.com/office/drawing/2014/main" xmlns="" id="{C5A330D5-EF12-7240-9C3A-3F36A661BC06}"/>
                </a:ext>
              </a:extLst>
            </p:cNvPr>
            <p:cNvSpPr>
              <a:spLocks noChangeShapeType="1"/>
            </p:cNvSpPr>
            <p:nvPr/>
          </p:nvSpPr>
          <p:spPr bwMode="auto">
            <a:xfrm flipH="1">
              <a:off x="618" y="3749"/>
              <a:ext cx="158" cy="14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4" name="Line 60">
              <a:extLst>
                <a:ext uri="{FF2B5EF4-FFF2-40B4-BE49-F238E27FC236}">
                  <a16:creationId xmlns:a16="http://schemas.microsoft.com/office/drawing/2014/main" xmlns="" id="{F4F28492-17D1-894F-86F2-B17AE850367D}"/>
                </a:ext>
              </a:extLst>
            </p:cNvPr>
            <p:cNvSpPr>
              <a:spLocks noChangeShapeType="1"/>
            </p:cNvSpPr>
            <p:nvPr/>
          </p:nvSpPr>
          <p:spPr bwMode="auto">
            <a:xfrm>
              <a:off x="1052" y="3799"/>
              <a:ext cx="121" cy="11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61">
              <a:extLst>
                <a:ext uri="{FF2B5EF4-FFF2-40B4-BE49-F238E27FC236}">
                  <a16:creationId xmlns:a16="http://schemas.microsoft.com/office/drawing/2014/main" xmlns="" id="{89A17E44-8950-9946-8D28-B85CE6A825FC}"/>
                </a:ext>
              </a:extLst>
            </p:cNvPr>
            <p:cNvSpPr>
              <a:spLocks noChangeShapeType="1"/>
            </p:cNvSpPr>
            <p:nvPr/>
          </p:nvSpPr>
          <p:spPr bwMode="auto">
            <a:xfrm flipH="1">
              <a:off x="1810" y="3792"/>
              <a:ext cx="110" cy="10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6" name="Line 62">
              <a:extLst>
                <a:ext uri="{FF2B5EF4-FFF2-40B4-BE49-F238E27FC236}">
                  <a16:creationId xmlns:a16="http://schemas.microsoft.com/office/drawing/2014/main" xmlns="" id="{055D5ECA-E062-4446-941D-29A96FD36F4B}"/>
                </a:ext>
              </a:extLst>
            </p:cNvPr>
            <p:cNvSpPr>
              <a:spLocks noChangeShapeType="1"/>
            </p:cNvSpPr>
            <p:nvPr/>
          </p:nvSpPr>
          <p:spPr bwMode="auto">
            <a:xfrm>
              <a:off x="2164" y="3800"/>
              <a:ext cx="96" cy="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7" name="Line 63">
              <a:extLst>
                <a:ext uri="{FF2B5EF4-FFF2-40B4-BE49-F238E27FC236}">
                  <a16:creationId xmlns:a16="http://schemas.microsoft.com/office/drawing/2014/main" xmlns="" id="{DE62CB86-2AD5-6A4B-AD95-3CD0658862C6}"/>
                </a:ext>
              </a:extLst>
            </p:cNvPr>
            <p:cNvSpPr>
              <a:spLocks noChangeShapeType="1"/>
            </p:cNvSpPr>
            <p:nvPr/>
          </p:nvSpPr>
          <p:spPr bwMode="auto">
            <a:xfrm flipH="1">
              <a:off x="2928" y="3408"/>
              <a:ext cx="192"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 name="Line 64">
              <a:extLst>
                <a:ext uri="{FF2B5EF4-FFF2-40B4-BE49-F238E27FC236}">
                  <a16:creationId xmlns:a16="http://schemas.microsoft.com/office/drawing/2014/main" xmlns="" id="{9D86C408-30AE-8A41-9B99-609F77E252EC}"/>
                </a:ext>
              </a:extLst>
            </p:cNvPr>
            <p:cNvSpPr>
              <a:spLocks noChangeShapeType="1"/>
            </p:cNvSpPr>
            <p:nvPr/>
          </p:nvSpPr>
          <p:spPr bwMode="auto">
            <a:xfrm>
              <a:off x="3360" y="3408"/>
              <a:ext cx="240"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xmlns="" val="30131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500"/>
                                        <p:tgtEl>
                                          <p:spTgt spid="8">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dissolve">
                                      <p:cBhvr>
                                        <p:cTn id="10" dur="500"/>
                                        <p:tgtEl>
                                          <p:spTgt spid="8">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dissolv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dissolve">
                                      <p:cBhvr>
                                        <p:cTn id="18" dur="500"/>
                                        <p:tgtEl>
                                          <p:spTgt spid="8">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dissolve">
                                      <p:cBhvr>
                                        <p:cTn id="2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Lecture #12 end</a:t>
            </a:r>
            <a:endParaRPr lang="en-US" sz="2400" dirty="0"/>
          </a:p>
        </p:txBody>
      </p:sp>
    </p:spTree>
    <p:extLst>
      <p:ext uri="{BB962C8B-B14F-4D97-AF65-F5344CB8AC3E}">
        <p14:creationId xmlns:p14="http://schemas.microsoft.com/office/powerpoint/2010/main" xmlns="" val="343915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Comparing items</a:t>
            </a:r>
          </a:p>
        </p:txBody>
      </p:sp>
      <p:sp>
        <p:nvSpPr>
          <p:cNvPr id="7" name="Content Placeholder 4">
            <a:extLst>
              <a:ext uri="{FF2B5EF4-FFF2-40B4-BE49-F238E27FC236}">
                <a16:creationId xmlns:a16="http://schemas.microsoft.com/office/drawing/2014/main" xmlns="" id="{511F2553-AB66-1043-B765-8FE2BA4F6D60}"/>
              </a:ext>
            </a:extLst>
          </p:cNvPr>
          <p:cNvSpPr txBox="1">
            <a:spLocks/>
          </p:cNvSpPr>
          <p:nvPr/>
        </p:nvSpPr>
        <p:spPr>
          <a:xfrm>
            <a:off x="175979" y="1058637"/>
            <a:ext cx="8792042" cy="536294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Elements may not be numeric, how to determine which is smallest?</a:t>
            </a:r>
          </a:p>
          <a:p>
            <a:pPr marL="517525" lvl="1" indent="-284163"/>
            <a:r>
              <a:rPr lang="en-US" sz="2000" dirty="0">
                <a:latin typeface="Calibri" panose="020F0502020204030204" pitchFamily="34" charset="0"/>
                <a:ea typeface="Courier New" charset="0"/>
                <a:cs typeface="Calibri" panose="020F0502020204030204" pitchFamily="34" charset="0"/>
              </a:rPr>
              <a:t>Have item data type implement the </a:t>
            </a:r>
            <a:r>
              <a:rPr lang="en-US" sz="2000" dirty="0">
                <a:solidFill>
                  <a:srgbClr val="00B050"/>
                </a:solidFill>
                <a:latin typeface="Courier" pitchFamily="2" charset="0"/>
                <a:ea typeface="Courier New" charset="0"/>
                <a:cs typeface="Calibri" panose="020F0502020204030204" pitchFamily="34" charset="0"/>
              </a:rPr>
              <a:t>Comparable</a:t>
            </a:r>
            <a:r>
              <a:rPr lang="en-US" sz="2000" dirty="0">
                <a:latin typeface="Calibri" panose="020F0502020204030204" pitchFamily="34" charset="0"/>
                <a:ea typeface="Courier New" charset="0"/>
                <a:cs typeface="Calibri" panose="020F0502020204030204" pitchFamily="34" charset="0"/>
              </a:rPr>
              <a:t> interface</a:t>
            </a:r>
          </a:p>
          <a:p>
            <a:pPr marL="744538" lvl="2" indent="-227013"/>
            <a:r>
              <a:rPr lang="en-US" sz="1800" dirty="0">
                <a:latin typeface="Calibri" panose="020F0502020204030204" pitchFamily="34" charset="0"/>
                <a:ea typeface="Courier New" charset="0"/>
                <a:cs typeface="Calibri" panose="020F0502020204030204" pitchFamily="34" charset="0"/>
              </a:rPr>
              <a:t>Defines </a:t>
            </a:r>
            <a:r>
              <a:rPr lang="en-US" sz="1800" dirty="0" err="1">
                <a:solidFill>
                  <a:srgbClr val="00B050"/>
                </a:solidFill>
                <a:latin typeface="Courier" pitchFamily="2" charset="0"/>
                <a:ea typeface="Courier New" charset="0"/>
                <a:cs typeface="Calibri" panose="020F0502020204030204" pitchFamily="34" charset="0"/>
              </a:rPr>
              <a:t>int</a:t>
            </a:r>
            <a:r>
              <a:rPr lang="en-US" sz="1800" dirty="0">
                <a:latin typeface="Courier" pitchFamily="2" charset="0"/>
                <a:ea typeface="Courier New" charset="0"/>
                <a:cs typeface="Calibri" panose="020F0502020204030204" pitchFamily="34" charset="0"/>
              </a:rPr>
              <a:t> </a:t>
            </a:r>
            <a:r>
              <a:rPr lang="en-US" sz="1800" dirty="0" err="1">
                <a:latin typeface="Courier" pitchFamily="2" charset="0"/>
                <a:ea typeface="Courier New" charset="0"/>
                <a:cs typeface="Calibri" panose="020F0502020204030204" pitchFamily="34" charset="0"/>
              </a:rPr>
              <a:t>compareTo</a:t>
            </a:r>
            <a:r>
              <a:rPr lang="en-US" sz="1800" dirty="0">
                <a:latin typeface="Courier" pitchFamily="2" charset="0"/>
                <a:ea typeface="Courier New" charset="0"/>
                <a:cs typeface="Calibri" panose="020F0502020204030204" pitchFamily="34" charset="0"/>
              </a:rPr>
              <a:t>(</a:t>
            </a:r>
            <a:r>
              <a:rPr lang="en-US" sz="1800" dirty="0">
                <a:solidFill>
                  <a:srgbClr val="00B050"/>
                </a:solidFill>
                <a:latin typeface="Courier" pitchFamily="2" charset="0"/>
                <a:ea typeface="Courier New" charset="0"/>
                <a:cs typeface="Calibri" panose="020F0502020204030204" pitchFamily="34" charset="0"/>
              </a:rPr>
              <a:t>T</a:t>
            </a:r>
            <a:r>
              <a:rPr lang="en-US" sz="1800" dirty="0">
                <a:latin typeface="Courier" pitchFamily="2" charset="0"/>
                <a:ea typeface="Courier New" charset="0"/>
                <a:cs typeface="Calibri" panose="020F0502020204030204" pitchFamily="34" charset="0"/>
              </a:rPr>
              <a:t> o)</a:t>
            </a:r>
            <a:r>
              <a:rPr lang="en-US" sz="1800" dirty="0">
                <a:latin typeface="Calibri" panose="020F0502020204030204" pitchFamily="34" charset="0"/>
                <a:ea typeface="Courier New" charset="0"/>
                <a:cs typeface="Calibri" panose="020F0502020204030204" pitchFamily="34" charset="0"/>
              </a:rPr>
              <a:t>, which has the following semantics:</a:t>
            </a: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517525" lvl="2" indent="0">
              <a:buNone/>
            </a:pPr>
            <a:endParaRPr lang="en-US" sz="1800" dirty="0">
              <a:latin typeface="Calibri" panose="020F0502020204030204" pitchFamily="34" charset="0"/>
              <a:ea typeface="Courier New" charset="0"/>
              <a:cs typeface="Calibri" panose="020F0502020204030204" pitchFamily="34" charset="0"/>
            </a:endParaRPr>
          </a:p>
          <a:p>
            <a:pPr marL="517525" lvl="2" indent="0">
              <a:buNone/>
            </a:pPr>
            <a:endParaRPr lang="en-US" sz="1800" dirty="0">
              <a:latin typeface="Calibri" panose="020F0502020204030204" pitchFamily="34" charset="0"/>
              <a:ea typeface="Courier New" charset="0"/>
              <a:cs typeface="Calibri" panose="020F0502020204030204" pitchFamily="34" charset="0"/>
            </a:endParaRPr>
          </a:p>
          <a:p>
            <a:pPr marL="233363" indent="-227013"/>
            <a:r>
              <a:rPr lang="en-US" sz="2400" dirty="0">
                <a:latin typeface="Calibri" panose="020F0502020204030204" pitchFamily="34" charset="0"/>
                <a:ea typeface="Courier New" charset="0"/>
                <a:cs typeface="Calibri" panose="020F0502020204030204" pitchFamily="34" charset="0"/>
              </a:rPr>
              <a:t>Interface implementer must decide how comparison is performed</a:t>
            </a:r>
          </a:p>
          <a:p>
            <a:pPr marL="517525" lvl="1" indent="-284163"/>
            <a:r>
              <a:rPr lang="en-US" sz="2000" dirty="0">
                <a:latin typeface="Calibri" panose="020F0502020204030204" pitchFamily="34" charset="0"/>
                <a:ea typeface="Courier New" charset="0"/>
                <a:cs typeface="Calibri" panose="020F0502020204030204" pitchFamily="34" charset="0"/>
              </a:rPr>
              <a:t>E.g., the </a:t>
            </a:r>
            <a:r>
              <a:rPr lang="en-US" sz="2000" dirty="0">
                <a:solidFill>
                  <a:srgbClr val="00B050"/>
                </a:solidFill>
                <a:latin typeface="Courier" pitchFamily="2" charset="0"/>
                <a:ea typeface="Courier New" charset="0"/>
                <a:cs typeface="Calibri" panose="020F0502020204030204" pitchFamily="34" charset="0"/>
              </a:rPr>
              <a:t>String</a:t>
            </a:r>
            <a:r>
              <a:rPr lang="en-US" sz="2000" dirty="0">
                <a:latin typeface="Calibri" panose="020F0502020204030204" pitchFamily="34" charset="0"/>
                <a:ea typeface="Courier New" charset="0"/>
                <a:cs typeface="Calibri" panose="020F0502020204030204" pitchFamily="34" charset="0"/>
              </a:rPr>
              <a:t> class uses alphabetic order: earlier is smaller</a:t>
            </a:r>
          </a:p>
          <a:p>
            <a:pPr marL="1031875" lvl="2" indent="-231775"/>
            <a:endParaRPr lang="en-US" sz="1200" dirty="0">
              <a:latin typeface="Calibri" panose="020F0502020204030204" pitchFamily="34" charset="0"/>
              <a:ea typeface="Courier New" charset="0"/>
              <a:cs typeface="Calibri" panose="020F0502020204030204" pitchFamily="34" charset="0"/>
            </a:endParaRPr>
          </a:p>
          <a:p>
            <a:pPr marL="631825" lvl="1" indent="-231775"/>
            <a:endParaRPr lang="en-US" sz="2000" dirty="0">
              <a:latin typeface="Calibri" panose="020F0502020204030204" pitchFamily="34" charset="0"/>
              <a:ea typeface="Courier New" charset="0"/>
              <a:cs typeface="Calibri" panose="020F0502020204030204" pitchFamily="34" charset="0"/>
            </a:endParaRPr>
          </a:p>
        </p:txBody>
      </p:sp>
      <p:pic>
        <p:nvPicPr>
          <p:cNvPr id="5" name="Picture 4">
            <a:extLst>
              <a:ext uri="{FF2B5EF4-FFF2-40B4-BE49-F238E27FC236}">
                <a16:creationId xmlns:a16="http://schemas.microsoft.com/office/drawing/2014/main" xmlns="" id="{22BCB86D-8FF3-4E49-B1F4-87C2F8D9C16E}"/>
              </a:ext>
            </a:extLst>
          </p:cNvPr>
          <p:cNvPicPr>
            <a:picLocks noChangeAspect="1"/>
          </p:cNvPicPr>
          <p:nvPr/>
        </p:nvPicPr>
        <p:blipFill>
          <a:blip r:embed="rId3"/>
          <a:stretch>
            <a:fillRect/>
          </a:stretch>
        </p:blipFill>
        <p:spPr>
          <a:xfrm>
            <a:off x="818395" y="2604203"/>
            <a:ext cx="2641600" cy="1054100"/>
          </a:xfrm>
          <a:prstGeom prst="rect">
            <a:avLst/>
          </a:prstGeom>
        </p:spPr>
      </p:pic>
      <mc:AlternateContent xmlns:mc="http://schemas.openxmlformats.org/markup-compatibility/2006">
        <mc:Choice xmlns:a14="http://schemas.microsoft.com/office/drawing/2010/main" xmlns="" Requires="a14">
          <p:graphicFrame>
            <p:nvGraphicFramePr>
              <p:cNvPr id="10" name="Table 9">
                <a:extLst>
                  <a:ext uri="{FF2B5EF4-FFF2-40B4-BE49-F238E27FC236}">
                    <a16:creationId xmlns:a16="http://schemas.microsoft.com/office/drawing/2014/main" id="{2A8900FF-8083-5E49-88C5-C75093FFFDCC}"/>
                  </a:ext>
                </a:extLst>
              </p:cNvPr>
              <p:cNvGraphicFramePr>
                <a:graphicFrameLocks noGrp="1"/>
              </p:cNvGraphicFramePr>
              <p:nvPr>
                <p:extLst>
                  <p:ext uri="{D42A27DB-BD31-4B8C-83A1-F6EECF244321}">
                    <p14:modId xmlns:p14="http://schemas.microsoft.com/office/powerpoint/2010/main" val="3005261727"/>
                  </p:ext>
                </p:extLst>
              </p:nvPr>
            </p:nvGraphicFramePr>
            <p:xfrm>
              <a:off x="4145952" y="2491173"/>
              <a:ext cx="4152901" cy="1280160"/>
            </p:xfrm>
            <a:graphic>
              <a:graphicData uri="http://schemas.openxmlformats.org/drawingml/2006/table">
                <a:tbl>
                  <a:tblPr firstRow="1" bandRow="1">
                    <a:tableStyleId>{5C22544A-7EE6-4342-B048-85BDC9FD1C3A}</a:tableStyleId>
                  </a:tblPr>
                  <a:tblGrid>
                    <a:gridCol w="2797630">
                      <a:extLst>
                        <a:ext uri="{9D8B030D-6E8A-4147-A177-3AD203B41FA5}">
                          <a16:colId xmlns:a16="http://schemas.microsoft.com/office/drawing/2014/main" val="353144357"/>
                        </a:ext>
                      </a:extLst>
                    </a:gridCol>
                    <a:gridCol w="1355271">
                      <a:extLst>
                        <a:ext uri="{9D8B030D-6E8A-4147-A177-3AD203B41FA5}">
                          <a16:colId xmlns:a16="http://schemas.microsoft.com/office/drawing/2014/main" val="2840058842"/>
                        </a:ext>
                      </a:extLst>
                    </a:gridCol>
                  </a:tblGrid>
                  <a:tr h="280524">
                    <a:tc>
                      <a:txBody>
                        <a:bodyPr/>
                        <a:lstStyle/>
                        <a:p>
                          <a:pPr algn="ctr"/>
                          <a:r>
                            <a:rPr lang="en-US" sz="1500" dirty="0">
                              <a:latin typeface="Courier" pitchFamily="2" charset="0"/>
                            </a:rPr>
                            <a:t>this</a:t>
                          </a:r>
                          <a:r>
                            <a:rPr lang="en-US" sz="1500" dirty="0">
                              <a:latin typeface="Calibri" panose="020F0502020204030204" pitchFamily="34" charset="0"/>
                              <a:cs typeface="Calibri" panose="020F0502020204030204" pitchFamily="34" charset="0"/>
                            </a:rPr>
                            <a:t>’s</a:t>
                          </a:r>
                          <a:r>
                            <a:rPr lang="en-US" sz="1500" dirty="0"/>
                            <a:t> magnitude relative to </a:t>
                          </a:r>
                          <a:r>
                            <a:rPr lang="en-US" sz="1500" dirty="0">
                              <a:latin typeface="Courier" pitchFamily="2" charset="0"/>
                            </a:rPr>
                            <a:t>o</a:t>
                          </a:r>
                          <a:r>
                            <a:rPr lang="en-US" sz="1500" dirty="0"/>
                            <a:t>’s</a:t>
                          </a:r>
                          <a:endParaRPr lang="en-US" sz="1500" dirty="0">
                            <a:latin typeface="Courier" pitchFamily="2" charset="0"/>
                          </a:endParaRPr>
                        </a:p>
                      </a:txBody>
                      <a:tcPr anchor="ctr"/>
                    </a:tc>
                    <a:tc>
                      <a:txBody>
                        <a:bodyPr/>
                        <a:lstStyle/>
                        <a:p>
                          <a:pPr algn="ctr"/>
                          <a:r>
                            <a:rPr lang="en-US" sz="1500" dirty="0"/>
                            <a:t>Return value</a:t>
                          </a:r>
                        </a:p>
                      </a:txBody>
                      <a:tcPr anchor="ctr"/>
                    </a:tc>
                    <a:extLst>
                      <a:ext uri="{0D108BD9-81ED-4DB2-BD59-A6C34878D82A}">
                        <a16:rowId xmlns:a16="http://schemas.microsoft.com/office/drawing/2014/main" val="3087739578"/>
                      </a:ext>
                    </a:extLst>
                  </a:tr>
                  <a:tr h="280524">
                    <a:tc>
                      <a:txBody>
                        <a:bodyPr/>
                        <a:lstStyle/>
                        <a:p>
                          <a:pPr algn="ctr"/>
                          <a:r>
                            <a:rPr lang="en-US" sz="1500" dirty="0"/>
                            <a:t>smaller</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&lt;0</m:t>
                                </m:r>
                              </m:oMath>
                            </m:oMathPara>
                          </a14:m>
                          <a:endParaRPr lang="en-US" sz="1500" dirty="0"/>
                        </a:p>
                      </a:txBody>
                      <a:tcPr anchor="ctr"/>
                    </a:tc>
                    <a:extLst>
                      <a:ext uri="{0D108BD9-81ED-4DB2-BD59-A6C34878D82A}">
                        <a16:rowId xmlns:a16="http://schemas.microsoft.com/office/drawing/2014/main" val="1525041186"/>
                      </a:ext>
                    </a:extLst>
                  </a:tr>
                  <a:tr h="280524">
                    <a:tc>
                      <a:txBody>
                        <a:bodyPr/>
                        <a:lstStyle/>
                        <a:p>
                          <a:pPr algn="ctr"/>
                          <a:r>
                            <a:rPr lang="en-US" sz="1500" dirty="0"/>
                            <a:t>same</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0</m:t>
                                </m:r>
                              </m:oMath>
                            </m:oMathPara>
                          </a14:m>
                          <a:endParaRPr lang="en-US" sz="1500" dirty="0"/>
                        </a:p>
                      </a:txBody>
                      <a:tcPr anchor="ctr"/>
                    </a:tc>
                    <a:extLst>
                      <a:ext uri="{0D108BD9-81ED-4DB2-BD59-A6C34878D82A}">
                        <a16:rowId xmlns:a16="http://schemas.microsoft.com/office/drawing/2014/main" val="2968888118"/>
                      </a:ext>
                    </a:extLst>
                  </a:tr>
                  <a:tr h="280524">
                    <a:tc>
                      <a:txBody>
                        <a:bodyPr/>
                        <a:lstStyle/>
                        <a:p>
                          <a:pPr algn="ctr"/>
                          <a:r>
                            <a:rPr lang="en-US" sz="1500" dirty="0"/>
                            <a:t>larger</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&gt;0</m:t>
                                </m:r>
                              </m:oMath>
                            </m:oMathPara>
                          </a14:m>
                          <a:endParaRPr lang="en-US" sz="1500" dirty="0"/>
                        </a:p>
                      </a:txBody>
                      <a:tcPr anchor="ctr"/>
                    </a:tc>
                    <a:extLst>
                      <a:ext uri="{0D108BD9-81ED-4DB2-BD59-A6C34878D82A}">
                        <a16:rowId xmlns:a16="http://schemas.microsoft.com/office/drawing/2014/main" val="209259963"/>
                      </a:ext>
                    </a:extLst>
                  </a:tr>
                </a:tbl>
              </a:graphicData>
            </a:graphic>
          </p:graphicFrame>
        </mc:Choice>
        <mc:Fallback>
          <p:graphicFrame>
            <p:nvGraphicFramePr>
              <p:cNvPr id="10" name="Table 9">
                <a:extLst>
                  <a:ext uri="{FF2B5EF4-FFF2-40B4-BE49-F238E27FC236}">
                    <a16:creationId xmlns:a16="http://schemas.microsoft.com/office/drawing/2014/main" xmlns="" id="{2A8900FF-8083-5E49-88C5-C75093FFFDCC}"/>
                  </a:ext>
                </a:extLst>
              </p:cNvPr>
              <p:cNvGraphicFramePr>
                <a:graphicFrameLocks noGrp="1"/>
              </p:cNvGraphicFramePr>
              <p:nvPr>
                <p:extLst>
                  <p:ext uri="{D42A27DB-BD31-4B8C-83A1-F6EECF244321}">
                    <p14:modId xmlns:p14="http://schemas.microsoft.com/office/powerpoint/2010/main" xmlns="" val="3005261727"/>
                  </p:ext>
                </p:extLst>
              </p:nvPr>
            </p:nvGraphicFramePr>
            <p:xfrm>
              <a:off x="4145952" y="2491173"/>
              <a:ext cx="4152901" cy="1417320"/>
            </p:xfrm>
            <a:graphic>
              <a:graphicData uri="http://schemas.openxmlformats.org/drawingml/2006/table">
                <a:tbl>
                  <a:tblPr firstRow="1" bandRow="1">
                    <a:tableStyleId>{5C22544A-7EE6-4342-B048-85BDC9FD1C3A}</a:tableStyleId>
                  </a:tblPr>
                  <a:tblGrid>
                    <a:gridCol w="2797630">
                      <a:extLst>
                        <a:ext uri="{9D8B030D-6E8A-4147-A177-3AD203B41FA5}">
                          <a16:colId xmlns:a16="http://schemas.microsoft.com/office/drawing/2014/main" xmlns="" val="353144357"/>
                        </a:ext>
                      </a:extLst>
                    </a:gridCol>
                    <a:gridCol w="1355271">
                      <a:extLst>
                        <a:ext uri="{9D8B030D-6E8A-4147-A177-3AD203B41FA5}">
                          <a16:colId xmlns:a16="http://schemas.microsoft.com/office/drawing/2014/main" xmlns="" val="2840058842"/>
                        </a:ext>
                      </a:extLst>
                    </a:gridCol>
                  </a:tblGrid>
                  <a:tr h="320040">
                    <a:tc>
                      <a:txBody>
                        <a:bodyPr/>
                        <a:lstStyle/>
                        <a:p>
                          <a:pPr algn="ctr"/>
                          <a:r>
                            <a:rPr lang="en-US" sz="1500" dirty="0">
                              <a:latin typeface="Courier" pitchFamily="2" charset="0"/>
                            </a:rPr>
                            <a:t>this</a:t>
                          </a:r>
                          <a:r>
                            <a:rPr lang="en-US" sz="1500" dirty="0">
                              <a:latin typeface="Calibri" panose="020F0502020204030204" pitchFamily="34" charset="0"/>
                              <a:cs typeface="Calibri" panose="020F0502020204030204" pitchFamily="34" charset="0"/>
                            </a:rPr>
                            <a:t>’s</a:t>
                          </a:r>
                          <a:r>
                            <a:rPr lang="en-US" sz="1500" dirty="0"/>
                            <a:t> magnitude relative to </a:t>
                          </a:r>
                          <a:r>
                            <a:rPr lang="en-US" sz="1500" dirty="0">
                              <a:latin typeface="Courier" pitchFamily="2" charset="0"/>
                            </a:rPr>
                            <a:t>o</a:t>
                          </a:r>
                          <a:r>
                            <a:rPr lang="en-US" sz="1500" dirty="0"/>
                            <a:t>’s</a:t>
                          </a:r>
                          <a:endParaRPr lang="en-US" sz="1500" dirty="0">
                            <a:latin typeface="Courier" pitchFamily="2" charset="0"/>
                          </a:endParaRPr>
                        </a:p>
                      </a:txBody>
                      <a:tcPr anchor="ctr"/>
                    </a:tc>
                    <a:tc>
                      <a:txBody>
                        <a:bodyPr/>
                        <a:lstStyle/>
                        <a:p>
                          <a:pPr algn="ctr"/>
                          <a:r>
                            <a:rPr lang="en-US" sz="1500" dirty="0"/>
                            <a:t>Return value</a:t>
                          </a:r>
                        </a:p>
                      </a:txBody>
                      <a:tcPr anchor="ctr"/>
                    </a:tc>
                    <a:extLst>
                      <a:ext uri="{0D108BD9-81ED-4DB2-BD59-A6C34878D82A}">
                        <a16:rowId xmlns:a16="http://schemas.microsoft.com/office/drawing/2014/main" xmlns="" val="3087739578"/>
                      </a:ext>
                    </a:extLst>
                  </a:tr>
                  <a:tr h="320040">
                    <a:tc>
                      <a:txBody>
                        <a:bodyPr/>
                        <a:lstStyle/>
                        <a:p>
                          <a:pPr algn="ctr"/>
                          <a:r>
                            <a:rPr lang="en-US" sz="1500" dirty="0"/>
                            <a:t>smaller</a:t>
                          </a:r>
                        </a:p>
                      </a:txBody>
                      <a:tcPr anchor="ctr"/>
                    </a:tc>
                    <a:tc>
                      <a:txBody>
                        <a:bodyPr/>
                        <a:lstStyle/>
                        <a:p>
                          <a:endParaRPr lang="en-US"/>
                        </a:p>
                      </a:txBody>
                      <a:tcPr anchor="ctr">
                        <a:blipFill>
                          <a:blip r:embed="rId4"/>
                          <a:stretch>
                            <a:fillRect l="-207477" t="-103846" r="-935" b="-211538"/>
                          </a:stretch>
                        </a:blipFill>
                      </a:tcPr>
                    </a:tc>
                    <a:extLst>
                      <a:ext uri="{0D108BD9-81ED-4DB2-BD59-A6C34878D82A}">
                        <a16:rowId xmlns:a16="http://schemas.microsoft.com/office/drawing/2014/main" xmlns="" val="1525041186"/>
                      </a:ext>
                    </a:extLst>
                  </a:tr>
                  <a:tr h="320040">
                    <a:tc>
                      <a:txBody>
                        <a:bodyPr/>
                        <a:lstStyle/>
                        <a:p>
                          <a:pPr algn="ctr"/>
                          <a:r>
                            <a:rPr lang="en-US" sz="1500" dirty="0"/>
                            <a:t>same</a:t>
                          </a:r>
                        </a:p>
                      </a:txBody>
                      <a:tcPr anchor="ctr"/>
                    </a:tc>
                    <a:tc>
                      <a:txBody>
                        <a:bodyPr/>
                        <a:lstStyle/>
                        <a:p>
                          <a:endParaRPr lang="en-US"/>
                        </a:p>
                      </a:txBody>
                      <a:tcPr anchor="ctr">
                        <a:blipFill>
                          <a:blip r:embed="rId4"/>
                          <a:stretch>
                            <a:fillRect l="-207477" t="-212000" r="-935" b="-120000"/>
                          </a:stretch>
                        </a:blipFill>
                      </a:tcPr>
                    </a:tc>
                    <a:extLst>
                      <a:ext uri="{0D108BD9-81ED-4DB2-BD59-A6C34878D82A}">
                        <a16:rowId xmlns:a16="http://schemas.microsoft.com/office/drawing/2014/main" xmlns="" val="2968888118"/>
                      </a:ext>
                    </a:extLst>
                  </a:tr>
                  <a:tr h="320040">
                    <a:tc>
                      <a:txBody>
                        <a:bodyPr/>
                        <a:lstStyle/>
                        <a:p>
                          <a:pPr algn="ctr"/>
                          <a:r>
                            <a:rPr lang="en-US" sz="1500" dirty="0"/>
                            <a:t>larger</a:t>
                          </a:r>
                        </a:p>
                      </a:txBody>
                      <a:tcPr anchor="ctr"/>
                    </a:tc>
                    <a:tc>
                      <a:txBody>
                        <a:bodyPr/>
                        <a:lstStyle/>
                        <a:p>
                          <a:endParaRPr lang="en-US"/>
                        </a:p>
                      </a:txBody>
                      <a:tcPr anchor="ctr">
                        <a:blipFill>
                          <a:blip r:embed="rId4"/>
                          <a:stretch>
                            <a:fillRect l="-207477" t="-312000" r="-935" b="-20000"/>
                          </a:stretch>
                        </a:blipFill>
                      </a:tcPr>
                    </a:tc>
                    <a:extLst>
                      <a:ext uri="{0D108BD9-81ED-4DB2-BD59-A6C34878D82A}">
                        <a16:rowId xmlns:a16="http://schemas.microsoft.com/office/drawing/2014/main" xmlns="" val="209259963"/>
                      </a:ext>
                    </a:extLst>
                  </a:tr>
                </a:tbl>
              </a:graphicData>
            </a:graphic>
          </p:graphicFrame>
        </mc:Fallback>
      </mc:AlternateContent>
      <p:sp>
        <p:nvSpPr>
          <p:cNvPr id="11" name="TextBox 10">
            <a:extLst>
              <a:ext uri="{FF2B5EF4-FFF2-40B4-BE49-F238E27FC236}">
                <a16:creationId xmlns:a16="http://schemas.microsoft.com/office/drawing/2014/main" xmlns="" id="{0B2AB734-5BA0-AA43-B1BD-7C1B11102BFE}"/>
              </a:ext>
            </a:extLst>
          </p:cNvPr>
          <p:cNvSpPr txBox="1"/>
          <p:nvPr/>
        </p:nvSpPr>
        <p:spPr>
          <a:xfrm>
            <a:off x="1833862" y="5117601"/>
            <a:ext cx="5476276" cy="1015663"/>
          </a:xfrm>
          <a:prstGeom prst="rect">
            <a:avLst/>
          </a:prstGeom>
          <a:noFill/>
          <a:ln>
            <a:solidFill>
              <a:schemeClr val="accent1"/>
            </a:solidFill>
          </a:ln>
        </p:spPr>
        <p:txBody>
          <a:bodyPr wrap="square" rtlCol="0">
            <a:spAutoFit/>
          </a:bodyPr>
          <a:lstStyle/>
          <a:p>
            <a:r>
              <a:rPr lang="en-US" sz="1500" dirty="0">
                <a:solidFill>
                  <a:srgbClr val="00B050"/>
                </a:solidFill>
                <a:latin typeface="Courier" pitchFamily="2" charset="0"/>
              </a:rPr>
              <a:t>String </a:t>
            </a:r>
            <a:r>
              <a:rPr lang="en-US" sz="1500" dirty="0" err="1">
                <a:latin typeface="Courier" pitchFamily="2" charset="0"/>
              </a:rPr>
              <a:t>pika</a:t>
            </a:r>
            <a:r>
              <a:rPr lang="en-US" sz="1500" dirty="0">
                <a:latin typeface="Courier" pitchFamily="2" charset="0"/>
              </a:rPr>
              <a:t> = "</a:t>
            </a:r>
            <a:r>
              <a:rPr lang="en-US" sz="1500" dirty="0" err="1">
                <a:latin typeface="Courier" pitchFamily="2" charset="0"/>
              </a:rPr>
              <a:t>Pika</a:t>
            </a:r>
            <a:r>
              <a:rPr lang="en-US" sz="1500" dirty="0">
                <a:latin typeface="Courier" pitchFamily="2" charset="0"/>
              </a:rPr>
              <a:t>", </a:t>
            </a:r>
            <a:r>
              <a:rPr lang="en-US" sz="1500" dirty="0" err="1">
                <a:latin typeface="Courier" pitchFamily="2" charset="0"/>
              </a:rPr>
              <a:t>milu</a:t>
            </a:r>
            <a:r>
              <a:rPr lang="en-US" sz="1500" dirty="0">
                <a:latin typeface="Courier" pitchFamily="2" charset="0"/>
              </a:rPr>
              <a:t> = "</a:t>
            </a:r>
            <a:r>
              <a:rPr lang="en-US" sz="1500" dirty="0" err="1">
                <a:latin typeface="Courier" pitchFamily="2" charset="0"/>
              </a:rPr>
              <a:t>Milu</a:t>
            </a:r>
            <a:r>
              <a:rPr lang="en-US" sz="1500" dirty="0">
                <a:latin typeface="Courier" pitchFamily="2" charset="0"/>
              </a:rPr>
              <a:t>";</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pika.compareTo</a:t>
            </a:r>
            <a:r>
              <a:rPr lang="en-US" sz="1500" dirty="0">
                <a:latin typeface="Courier" pitchFamily="2" charset="0"/>
              </a:rPr>
              <a:t>(</a:t>
            </a:r>
            <a:r>
              <a:rPr lang="en-US" sz="1500" dirty="0" err="1">
                <a:latin typeface="Courier" pitchFamily="2" charset="0"/>
              </a:rPr>
              <a:t>milu</a:t>
            </a:r>
            <a:r>
              <a:rPr lang="en-US" sz="1500" dirty="0">
                <a:latin typeface="Courier" pitchFamily="2" charset="0"/>
              </a:rPr>
              <a:t>) &gt; 0);  </a:t>
            </a:r>
            <a:r>
              <a:rPr lang="en-US" sz="1500" dirty="0">
                <a:solidFill>
                  <a:schemeClr val="tx1">
                    <a:lumMod val="65000"/>
                    <a:lumOff val="35000"/>
                  </a:schemeClr>
                </a:solidFill>
                <a:latin typeface="Courier" pitchFamily="2" charset="0"/>
              </a:rPr>
              <a:t>// succeeds</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pika.compareTo</a:t>
            </a:r>
            <a:r>
              <a:rPr lang="en-US" sz="1500" dirty="0">
                <a:latin typeface="Courier" pitchFamily="2" charset="0"/>
              </a:rPr>
              <a:t>(</a:t>
            </a:r>
            <a:r>
              <a:rPr lang="en-US" sz="1500" dirty="0" err="1">
                <a:latin typeface="Courier" pitchFamily="2" charset="0"/>
              </a:rPr>
              <a:t>pika</a:t>
            </a:r>
            <a:r>
              <a:rPr lang="en-US" sz="1500" dirty="0">
                <a:latin typeface="Courier" pitchFamily="2" charset="0"/>
              </a:rPr>
              <a:t>) == 0); </a:t>
            </a:r>
            <a:r>
              <a:rPr lang="en-US" sz="1500" dirty="0">
                <a:solidFill>
                  <a:schemeClr val="tx1">
                    <a:lumMod val="65000"/>
                    <a:lumOff val="35000"/>
                  </a:schemeClr>
                </a:solidFill>
                <a:latin typeface="Courier" pitchFamily="2" charset="0"/>
              </a:rPr>
              <a:t>// succeeds</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milu.compareTo</a:t>
            </a:r>
            <a:r>
              <a:rPr lang="en-US" sz="1500" dirty="0">
                <a:latin typeface="Courier" pitchFamily="2" charset="0"/>
              </a:rPr>
              <a:t>(</a:t>
            </a:r>
            <a:r>
              <a:rPr lang="en-US" sz="1500" dirty="0" err="1">
                <a:latin typeface="Courier" pitchFamily="2" charset="0"/>
              </a:rPr>
              <a:t>pika</a:t>
            </a:r>
            <a:r>
              <a:rPr lang="en-US" sz="1500" dirty="0">
                <a:latin typeface="Courier" pitchFamily="2" charset="0"/>
              </a:rPr>
              <a:t>) &lt; 0);  </a:t>
            </a:r>
            <a:r>
              <a:rPr lang="en-US" sz="1500" dirty="0">
                <a:solidFill>
                  <a:schemeClr val="tx1">
                    <a:lumMod val="65000"/>
                    <a:lumOff val="35000"/>
                  </a:schemeClr>
                </a:solidFill>
                <a:latin typeface="Courier" pitchFamily="2" charset="0"/>
              </a:rPr>
              <a:t>// succeeds</a:t>
            </a:r>
          </a:p>
        </p:txBody>
      </p:sp>
    </p:spTree>
    <p:extLst>
      <p:ext uri="{BB962C8B-B14F-4D97-AF65-F5344CB8AC3E}">
        <p14:creationId xmlns:p14="http://schemas.microsoft.com/office/powerpoint/2010/main" xmlns="" val="19950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dissolve">
                                      <p:cBhvr>
                                        <p:cTn id="10" dur="500"/>
                                        <p:tgtEl>
                                          <p:spTgt spid="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dissolve">
                                      <p:cBhvr>
                                        <p:cTn id="21" dur="500"/>
                                        <p:tgtEl>
                                          <p:spTgt spid="7">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dissolve">
                                      <p:cBhvr>
                                        <p:cTn id="24" dur="500"/>
                                        <p:tgtEl>
                                          <p:spTgt spid="7">
                                            <p:txEl>
                                              <p:pRg st="10" end="1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The </a:t>
            </a:r>
            <a:r>
              <a:rPr lang="en-US" dirty="0" err="1">
                <a:latin typeface="Courier" pitchFamily="2" charset="0"/>
              </a:rPr>
              <a:t>MyPriorityQueue</a:t>
            </a:r>
            <a:r>
              <a:rPr lang="en-US" dirty="0"/>
              <a:t> interface</a:t>
            </a:r>
          </a:p>
        </p:txBody>
      </p:sp>
      <p:sp>
        <p:nvSpPr>
          <p:cNvPr id="8" name="Content Placeholder 4"/>
          <p:cNvSpPr txBox="1">
            <a:spLocks/>
          </p:cNvSpPr>
          <p:nvPr/>
        </p:nvSpPr>
        <p:spPr>
          <a:xfrm>
            <a:off x="82981" y="3553920"/>
            <a:ext cx="8978034" cy="2853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dirty="0" err="1">
                <a:solidFill>
                  <a:srgbClr val="00B050"/>
                </a:solidFill>
                <a:latin typeface="Courier" pitchFamily="2" charset="0"/>
              </a:rPr>
              <a:t>MyPriorityQueue</a:t>
            </a:r>
            <a:r>
              <a:rPr lang="en-US" sz="2400" dirty="0">
                <a:latin typeface="Calibri" panose="020F0502020204030204" pitchFamily="34" charset="0"/>
                <a:cs typeface="Calibri" panose="020F0502020204030204" pitchFamily="34" charset="0"/>
              </a:rPr>
              <a:t> adds no new methods – just refines semantics</a:t>
            </a:r>
            <a:endParaRPr lang="en-US" sz="2400" dirty="0">
              <a:solidFill>
                <a:srgbClr val="00B050"/>
              </a:solidFill>
              <a:latin typeface="Courier" pitchFamily="2" charset="0"/>
            </a:endParaRPr>
          </a:p>
          <a:p>
            <a:pPr marL="517525" lvl="1" indent="-284163">
              <a:lnSpc>
                <a:spcPct val="150000"/>
              </a:lnSpc>
            </a:pPr>
            <a:r>
              <a:rPr lang="en-US" sz="2000" dirty="0" err="1">
                <a:solidFill>
                  <a:srgbClr val="00B050"/>
                </a:solidFill>
                <a:latin typeface="Courier" pitchFamily="2" charset="0"/>
              </a:rPr>
              <a:t>boolean</a:t>
            </a:r>
            <a:r>
              <a:rPr lang="en-US" sz="2000" dirty="0">
                <a:latin typeface="Courier" pitchFamily="2" charset="0"/>
              </a:rPr>
              <a:t> add(</a:t>
            </a:r>
            <a:r>
              <a:rPr lang="en-US" sz="2000" dirty="0">
                <a:solidFill>
                  <a:srgbClr val="00B050"/>
                </a:solidFill>
                <a:latin typeface="Courier" pitchFamily="2" charset="0"/>
              </a:rPr>
              <a:t>E</a:t>
            </a:r>
            <a:r>
              <a:rPr lang="en-US" sz="2000" dirty="0">
                <a:latin typeface="Courier" pitchFamily="2" charset="0"/>
              </a:rPr>
              <a:t> </a:t>
            </a:r>
            <a:r>
              <a:rPr lang="en-US" sz="2000" dirty="0" err="1">
                <a:latin typeface="Courier" pitchFamily="2" charset="0"/>
              </a:rPr>
              <a:t>elem</a:t>
            </a:r>
            <a:r>
              <a:rPr lang="en-US" sz="2000" dirty="0">
                <a:latin typeface="Courier" pitchFamily="2" charset="0"/>
              </a:rPr>
              <a:t>)</a:t>
            </a:r>
            <a:r>
              <a:rPr lang="en-US" sz="2000" dirty="0"/>
              <a:t>: adds </a:t>
            </a:r>
            <a:r>
              <a:rPr lang="en-US" sz="2000" dirty="0" err="1">
                <a:latin typeface="Courier" pitchFamily="2" charset="0"/>
              </a:rPr>
              <a:t>elem</a:t>
            </a:r>
            <a:r>
              <a:rPr lang="en-US" sz="2000" dirty="0"/>
              <a:t>, and returns </a:t>
            </a:r>
            <a:r>
              <a:rPr lang="en-US" sz="2000" dirty="0">
                <a:latin typeface="Courier" pitchFamily="2" charset="0"/>
              </a:rPr>
              <a:t>true</a:t>
            </a:r>
            <a:r>
              <a:rPr lang="en-US" sz="2000" dirty="0"/>
              <a:t> on success</a:t>
            </a:r>
            <a:endParaRPr lang="en-US" sz="2000" dirty="0">
              <a:latin typeface="Courier" pitchFamily="2" charset="0"/>
            </a:endParaRPr>
          </a:p>
          <a:p>
            <a:pPr marL="517525" lvl="1" indent="-284163">
              <a:lnSpc>
                <a:spcPct val="150000"/>
              </a:lnSpc>
            </a:pPr>
            <a:r>
              <a:rPr lang="en-US" sz="2000" dirty="0">
                <a:solidFill>
                  <a:srgbClr val="00B050"/>
                </a:solidFill>
                <a:latin typeface="Courier" pitchFamily="2" charset="0"/>
              </a:rPr>
              <a:t>E</a:t>
            </a:r>
            <a:r>
              <a:rPr lang="en-US" sz="2000" dirty="0">
                <a:latin typeface="Courier" pitchFamily="2" charset="0"/>
              </a:rPr>
              <a:t> remove()</a:t>
            </a:r>
            <a:r>
              <a:rPr lang="en-US" sz="2000" dirty="0"/>
              <a:t>: removes and returns highest-priority element, or </a:t>
            </a:r>
            <a:r>
              <a:rPr lang="en-US" sz="2000" dirty="0">
                <a:latin typeface="Courier" pitchFamily="2" charset="0"/>
              </a:rPr>
              <a:t>null</a:t>
            </a:r>
            <a:r>
              <a:rPr lang="en-US" sz="2000" dirty="0"/>
              <a:t> if empty</a:t>
            </a:r>
          </a:p>
          <a:p>
            <a:pPr marL="744538" lvl="2" indent="-227013"/>
            <a:r>
              <a:rPr lang="en-US" sz="1800" dirty="0"/>
              <a:t>Let us go with the smallest element – </a:t>
            </a:r>
            <a:r>
              <a:rPr lang="en-US" sz="1800" b="1" dirty="0"/>
              <a:t>min-priority queue</a:t>
            </a:r>
          </a:p>
          <a:p>
            <a:pPr marL="517525" lvl="1" indent="-284163">
              <a:lnSpc>
                <a:spcPct val="150000"/>
              </a:lnSpc>
            </a:pPr>
            <a:r>
              <a:rPr lang="en-US" sz="2000" dirty="0">
                <a:solidFill>
                  <a:srgbClr val="00B050"/>
                </a:solidFill>
                <a:latin typeface="Courier" pitchFamily="2" charset="0"/>
              </a:rPr>
              <a:t>E</a:t>
            </a:r>
            <a:r>
              <a:rPr lang="en-US" sz="2000" dirty="0">
                <a:latin typeface="Courier" pitchFamily="2" charset="0"/>
              </a:rPr>
              <a:t> peek()</a:t>
            </a:r>
            <a:r>
              <a:rPr lang="en-US" sz="2000" dirty="0"/>
              <a:t> : returns highest-priority element, or </a:t>
            </a:r>
            <a:r>
              <a:rPr lang="en-US" sz="2000" dirty="0">
                <a:latin typeface="Courier" pitchFamily="2" charset="0"/>
              </a:rPr>
              <a:t>null</a:t>
            </a:r>
            <a:r>
              <a:rPr lang="en-US" sz="2000" dirty="0"/>
              <a:t> if none</a:t>
            </a:r>
          </a:p>
          <a:p>
            <a:pPr marL="744538" lvl="2" indent="-227013"/>
            <a:r>
              <a:rPr lang="en-US" sz="1800" dirty="0"/>
              <a:t>Doesn’t change the queue’s contents</a:t>
            </a:r>
          </a:p>
        </p:txBody>
      </p:sp>
      <p:pic>
        <p:nvPicPr>
          <p:cNvPr id="4" name="Picture 3">
            <a:extLst>
              <a:ext uri="{FF2B5EF4-FFF2-40B4-BE49-F238E27FC236}">
                <a16:creationId xmlns:a16="http://schemas.microsoft.com/office/drawing/2014/main" xmlns="" id="{3B17A298-52AC-984C-800D-008BD3681A98}"/>
              </a:ext>
            </a:extLst>
          </p:cNvPr>
          <p:cNvPicPr>
            <a:picLocks noChangeAspect="1"/>
          </p:cNvPicPr>
          <p:nvPr/>
        </p:nvPicPr>
        <p:blipFill>
          <a:blip r:embed="rId3"/>
          <a:stretch>
            <a:fillRect/>
          </a:stretch>
        </p:blipFill>
        <p:spPr>
          <a:xfrm>
            <a:off x="3657937" y="1203157"/>
            <a:ext cx="1828123" cy="2172855"/>
          </a:xfrm>
          <a:prstGeom prst="rect">
            <a:avLst/>
          </a:prstGeom>
        </p:spPr>
      </p:pic>
    </p:spTree>
    <p:extLst>
      <p:ext uri="{BB962C8B-B14F-4D97-AF65-F5344CB8AC3E}">
        <p14:creationId xmlns:p14="http://schemas.microsoft.com/office/powerpoint/2010/main" xmlns="" val="34091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dissolv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dissolve">
                                      <p:cBhvr>
                                        <p:cTn id="20" dur="500"/>
                                        <p:tgtEl>
                                          <p:spTgt spid="8">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dissolve">
                                      <p:cBhvr>
                                        <p:cTn id="2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Priority queue implementation</a:t>
            </a:r>
            <a:endParaRPr lang="en-US" sz="2400" dirty="0"/>
          </a:p>
        </p:txBody>
      </p:sp>
    </p:spTree>
    <p:extLst>
      <p:ext uri="{BB962C8B-B14F-4D97-AF65-F5344CB8AC3E}">
        <p14:creationId xmlns:p14="http://schemas.microsoft.com/office/powerpoint/2010/main" xmlns="" val="161227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fontScale="90000"/>
          </a:bodyPr>
          <a:lstStyle/>
          <a:p>
            <a:r>
              <a:rPr lang="en-US" dirty="0"/>
              <a:t>Priority queue implementation: 1</a:t>
            </a:r>
            <a:r>
              <a:rPr lang="en-US" baseline="30000" dirty="0"/>
              <a:t>st</a:t>
            </a:r>
            <a:r>
              <a:rPr lang="en-US" dirty="0"/>
              <a:t> attempt</a:t>
            </a:r>
          </a:p>
        </p:txBody>
      </p:sp>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94483"/>
                <a:ext cx="8893904" cy="33141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We need a dynamic collection – let’s use e.g. an array list for storage</a:t>
                </a:r>
              </a:p>
              <a:p>
                <a:pPr marL="231775" indent="-231775"/>
                <a:r>
                  <a:rPr lang="en-US" sz="2400" dirty="0">
                    <a:latin typeface="Calibri" panose="020F0502020204030204" pitchFamily="34" charset="0"/>
                    <a:ea typeface="Courier New" charset="0"/>
                    <a:cs typeface="Calibri" panose="020F0502020204030204" pitchFamily="34" charset="0"/>
                  </a:rPr>
                  <a:t>Method implementation:</a:t>
                </a:r>
              </a:p>
              <a:p>
                <a:pPr marL="517525" lvl="1" indent="-284163"/>
                <a:r>
                  <a:rPr lang="en-US" sz="2000" dirty="0">
                    <a:latin typeface="Courier" pitchFamily="2" charset="0"/>
                  </a:rPr>
                  <a:t>add(</a:t>
                </a:r>
                <a:r>
                  <a:rPr lang="en-US" sz="2000" dirty="0">
                    <a:solidFill>
                      <a:srgbClr val="00B050"/>
                    </a:solidFill>
                    <a:latin typeface="Courier" pitchFamily="2" charset="0"/>
                  </a:rPr>
                  <a:t>E</a:t>
                </a:r>
                <a:r>
                  <a:rPr lang="en-US" sz="2000" dirty="0">
                    <a:latin typeface="Courier" pitchFamily="2" charset="0"/>
                  </a:rPr>
                  <a:t/>
                </a:r>
                <a:r>
                  <a:rPr lang="en-US" sz="2000" dirty="0" err="1">
                    <a:latin typeface="Courier" pitchFamily="2" charset="0"/>
                  </a:rPr>
                  <a:t>elem</a:t>
                </a:r>
                <a:r>
                  <a:rPr lang="en-US" sz="2000" dirty="0">
                    <a:latin typeface="Courier" pitchFamily="2" charset="0"/>
                  </a:rPr>
                  <a:t>)</a:t>
                </a:r>
                <a:r>
                  <a:rPr lang="en-US" sz="2000" dirty="0">
                    <a:latin typeface="Calibri" panose="020F0502020204030204" pitchFamily="34" charset="0"/>
                    <a:cs typeface="Calibri" panose="020F0502020204030204" pitchFamily="34" charset="0"/>
                  </a:rPr>
                  <a:t>: add at tail of list – amortized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latin typeface="Calibri" panose="020F0502020204030204" pitchFamily="34" charset="0"/>
                    <a:cs typeface="Calibri" panose="020F0502020204030204" pitchFamily="34" charset="0"/>
                  </a:rPr>
                  <a:t> average case</a:t>
                </a:r>
              </a:p>
              <a:p>
                <a:pPr marL="517525" lvl="1" indent="-284163"/>
                <a:r>
                  <a:rPr lang="en-US" sz="2000" dirty="0">
                    <a:latin typeface="Courier" pitchFamily="2" charset="0"/>
                  </a:rPr>
                  <a:t>peek()</a:t>
                </a:r>
                <a:r>
                  <a:rPr lang="en-US" sz="2000" dirty="0">
                    <a:latin typeface="Calibri" panose="020F0502020204030204" pitchFamily="34" charset="0"/>
                    <a:cs typeface="Calibri" panose="020F0502020204030204" pitchFamily="34" charset="0"/>
                  </a:rPr>
                  <a:t>: find and return smallest element – running time?</a:t>
                </a:r>
              </a:p>
              <a:p>
                <a:pPr marL="746125" lvl="2" indent="-230188"/>
                <a:r>
                  <a:rPr lang="en-US" sz="1800" dirty="0">
                    <a:latin typeface="Calibri" panose="020F0502020204030204" pitchFamily="34" charset="0"/>
                    <a:cs typeface="Calibri" panose="020F0502020204030204" pitchFamily="34" charset="0"/>
                  </a:rPr>
                  <a:t>Single pass to find minimum? – doesn’t work: all we can do is 2-way comparisons</a:t>
                </a:r>
              </a:p>
              <a:p>
                <a:pPr marL="746125" lvl="2" indent="-230188"/>
                <a:r>
                  <a:rPr lang="en-US" sz="1800" dirty="0">
                    <a:latin typeface="Calibri" panose="020F0502020204030204" pitchFamily="34" charset="0"/>
                    <a:cs typeface="Calibri" panose="020F0502020204030204" pitchFamily="34" charset="0"/>
                  </a:rPr>
                  <a:t>Strategy: for</a:t>
                </a:r>
                <a:r>
                  <a:rPr lang="en-US" sz="1800" dirty="0"/>
                  <a:t/>
                </a:r>
                <a14:m>
                  <m:oMath xmlns:m="http://schemas.openxmlformats.org/officeDocument/2006/math">
                    <m:r>
                      <a:rPr lang="en-US" sz="1800" i="1"/>
                      <m:t>𝑖</m:t>
                    </m:r>
                    <m:r>
                      <a:rPr lang="en-US" sz="1800" i="1"/>
                      <m:t>∈[0,</m:t>
                    </m:r>
                    <m:r>
                      <a:rPr lang="en-US" sz="1800" i="1" smtClean="0"/>
                      <m:t>𝑠𝑖𝑧𝑒</m:t>
                    </m:r>
                    <m:r>
                      <a:rPr lang="en-US" sz="1800" i="1" smtClean="0"/>
                      <m:t>()[</m:t>
                    </m:r>
                  </m:oMath>
                </a14:m>
                <a:r>
                  <a:rPr lang="en-US" sz="1800" dirty="0">
                    <a:latin typeface="Calibri" panose="020F0502020204030204" pitchFamily="34" charset="0"/>
                    <a:cs typeface="Calibri" panose="020F0502020204030204" pitchFamily="34" charset="0"/>
                  </a:rPr>
                  <a:t> compare </a:t>
                </a:r>
                <a14:m>
                  <m:oMath xmlns:m="http://schemas.openxmlformats.org/officeDocument/2006/math">
                    <m:r>
                      <a:rPr lang="en-US" sz="1800" b="0" i="1" smtClean="0">
                        <a:latin typeface="Cambria Math" panose="02040503050406030204" pitchFamily="18" charset="0"/>
                      </a:rPr>
                      <m:t>𝑖</m:t>
                    </m:r>
                  </m:oMath>
                </a14:m>
                <a:r>
                  <a:rPr lang="en-US" sz="1800" baseline="30000" dirty="0" err="1">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 element with all others, until smallest found</a:t>
                </a:r>
              </a:p>
              <a:p>
                <a:pPr marL="976313" lvl="3" indent="-230188"/>
                <a:r>
                  <a:rPr lang="en-US" sz="1600" dirty="0">
                    <a:latin typeface="Calibri" panose="020F0502020204030204" pitchFamily="34" charset="0"/>
                    <a:cs typeface="Calibri" panose="020F0502020204030204" pitchFamily="34" charset="0"/>
                  </a:rPr>
                  <a:t>Best-case: </a:t>
                </a:r>
                <a14:m>
                  <m:oMath xmlns:m="http://schemas.openxmlformats.org/officeDocument/2006/math">
                    <m:r>
                      <a:rPr lang="en-US" sz="1600" i="1">
                        <a:latin typeface="Cambria Math" panose="02040503050406030204" pitchFamily="18" charset="0"/>
                      </a:rPr>
                      <m:t>0</m:t>
                    </m:r>
                  </m:oMath>
                </a14:m>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item is smallest </a:t>
                </a:r>
                <a:r>
                  <a:rPr lang="en-US" sz="1600" dirty="0">
                    <a:latin typeface="Calibri" panose="020F0502020204030204" pitchFamily="34" charset="0"/>
                    <a:cs typeface="Calibri" panose="020F0502020204030204" pitchFamily="34" charset="0"/>
                    <a:sym typeface="Wingdings" pitchFamily="2" charset="2"/>
                  </a:rPr>
                  <a:t> single pass, linear time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i="1">
                        <a:latin typeface="Cambria Math" panose="02040503050406030204" pitchFamily="18" charset="0"/>
                      </a:rPr>
                      <m:t>)</m:t>
                    </m:r>
                  </m:oMath>
                </a14:m>
                <a:r>
                  <a:rPr lang="en-US" sz="1600" dirty="0">
                    <a:latin typeface="Calibri" panose="020F0502020204030204" pitchFamily="34" charset="0"/>
                    <a:cs typeface="Calibri" panose="020F0502020204030204" pitchFamily="34" charset="0"/>
                    <a:sym typeface="Wingdings" pitchFamily="2" charset="2"/>
                  </a:rPr>
                  <a:t> on queue size</a:t>
                </a:r>
                <a:endParaRPr lang="en-US" sz="1600" dirty="0">
                  <a:latin typeface="Calibri" panose="020F0502020204030204" pitchFamily="34" charset="0"/>
                  <a:cs typeface="Calibri" panose="020F0502020204030204" pitchFamily="34" charset="0"/>
                </a:endParaRPr>
              </a:p>
              <a:p>
                <a:pPr marL="976313" lvl="3" indent="-230188"/>
                <a:r>
                  <a:rPr lang="en-US" sz="1600" dirty="0">
                    <a:latin typeface="Calibri" panose="020F0502020204030204" pitchFamily="34" charset="0"/>
                    <a:cs typeface="Calibri" panose="020F0502020204030204" pitchFamily="34" charset="0"/>
                  </a:rPr>
                  <a:t>Worst-case: item at index </a:t>
                </a:r>
                <a14:m>
                  <m:oMath xmlns:m="http://schemas.openxmlformats.org/officeDocument/2006/math">
                    <m:r>
                      <a:rPr lang="en-US" sz="1600" i="1">
                        <a:latin typeface="Cambria Math" panose="02040503050406030204" pitchFamily="18" charset="0"/>
                      </a:rPr>
                      <m:t>𝑠𝑖𝑧𝑒</m:t>
                    </m:r>
                    <m:r>
                      <a:rPr lang="en-US" sz="1600" b="0" i="1" smtClean="0">
                        <a:latin typeface="Cambria Math" panose="02040503050406030204" pitchFamily="18" charset="0"/>
                      </a:rPr>
                      <m:t>()−1</m:t>
                    </m:r>
                  </m:oMath>
                </a14:m>
                <a:r>
                  <a:rPr lang="en-US" sz="1600" dirty="0">
                    <a:latin typeface="Calibri" panose="020F0502020204030204" pitchFamily="34" charset="0"/>
                    <a:cs typeface="Calibri" panose="020F0502020204030204" pitchFamily="34" charset="0"/>
                  </a:rPr>
                  <a:t> is smallest </a:t>
                </a:r>
                <a:r>
                  <a:rPr lang="en-US" sz="1600" dirty="0">
                    <a:latin typeface="Calibri" panose="020F0502020204030204" pitchFamily="34" charset="0"/>
                    <a:cs typeface="Calibri" panose="020F0502020204030204" pitchFamily="34" charset="0"/>
                    <a:sym typeface="Wingdings" pitchFamily="2" charset="2"/>
                  </a:rPr>
                  <a:t></a:t>
                </a:r>
                <a:r>
                  <a:rPr lang="en-US" sz="1600" dirty="0">
                    <a:latin typeface="Calibri" panose="020F0502020204030204" pitchFamily="34" charset="0"/>
                    <a:cs typeface="Calibri" panose="020F0502020204030204" pitchFamily="34" charset="0"/>
                  </a:rPr>
                  <a:t/>
                </a:r>
                <a14:m>
                  <m:oMath xmlns:m="http://schemas.openxmlformats.org/officeDocument/2006/math">
                    <m:r>
                      <a:rPr lang="en-US" sz="1600" i="1"/>
                      <m:t>𝑛</m:t>
                    </m:r>
                    <m:r>
                      <a:rPr lang="en-US" sz="1600" i="1"/>
                      <m:t>(</m:t>
                    </m:r>
                    <m:r>
                      <a:rPr lang="en-US" sz="1600" i="1"/>
                      <m:t>𝑛</m:t>
                    </m:r>
                    <m:r>
                      <a:rPr lang="en-US" sz="1600" i="1"/>
                      <m:t>−1)</m:t>
                    </m:r>
                  </m:oMath>
                </a14:m>
                <a:r>
                  <a:rPr lang="en-US" sz="1600" dirty="0"/>
                  <a:t> comparisons: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i="1">
                            <a:latin typeface="Cambria Math" panose="02040503050406030204" pitchFamily="18" charset="0"/>
                          </a:rPr>
                          <m:t>𝑛</m:t>
                        </m:r>
                      </m:e>
                      <m:sup>
                        <m:r>
                          <a:rPr lang="en-US" sz="1600" b="0" i="1" smtClean="0">
                            <a:latin typeface="Cambria Math" panose="02040503050406030204" pitchFamily="18" charset="0"/>
                          </a:rPr>
                          <m:t>2</m:t>
                        </m:r>
                      </m:sup>
                    </m:sSup>
                    <m:r>
                      <a:rPr lang="en-US" sz="1600" i="1">
                        <a:latin typeface="Cambria Math" panose="02040503050406030204" pitchFamily="18" charset="0"/>
                      </a:rPr>
                      <m:t>)</m:t>
                    </m:r>
                  </m:oMath>
                </a14:m>
                <a:r>
                  <a:rPr lang="en-US" sz="1600" dirty="0"/>
                  <a:t> time</a:t>
                </a:r>
              </a:p>
              <a:p>
                <a:pPr marL="976313" lvl="3" indent="-230188"/>
                <a:r>
                  <a:rPr lang="en-US" sz="1600" dirty="0">
                    <a:latin typeface="Calibri" panose="020F0502020204030204" pitchFamily="34" charset="0"/>
                    <a:cs typeface="Calibri" panose="020F0502020204030204" pitchFamily="34" charset="0"/>
                  </a:rPr>
                  <a:t>Average-case: middle item is smallest </a:t>
                </a:r>
                <a:r>
                  <a:rPr lang="en-US" sz="1600" dirty="0">
                    <a:latin typeface="Calibri" panose="020F0502020204030204" pitchFamily="34" charset="0"/>
                    <a:cs typeface="Calibri" panose="020F0502020204030204" pitchFamily="34" charset="0"/>
                    <a:sym typeface="Wingdings" pitchFamily="2" charset="2"/>
                  </a:rPr>
                  <a:t></a:t>
                </a:r>
                <a:r>
                  <a:rPr lang="en-US" sz="1600" dirty="0">
                    <a:latin typeface="Calibri" panose="020F0502020204030204" pitchFamily="34" charset="0"/>
                    <a:cs typeface="Calibri" panose="020F0502020204030204" pitchFamily="34" charset="0"/>
                  </a:rPr>
                  <a:t/>
                </a:r>
                <a14:m>
                  <m:oMath xmlns:m="http://schemas.openxmlformats.org/officeDocument/2006/math">
                    <m:f>
                      <m:fPr>
                        <m:ctrlPr>
                          <a:rPr lang="en-US" sz="1600" b="0" i="1" smtClean="0">
                            <a:latin typeface="Cambria Math" panose="02040503050406030204" pitchFamily="18" charset="0"/>
                          </a:rPr>
                        </m:ctrlPr>
                      </m:fPr>
                      <m:num>
                        <m:r>
                          <a:rPr lang="en-US" sz="1600" i="1">
                            <a:latin typeface="Cambria Math" panose="02040503050406030204" pitchFamily="18" charset="0"/>
                          </a:rPr>
                          <m:t>𝑛</m:t>
                        </m:r>
                      </m:num>
                      <m:den>
                        <m:r>
                          <a:rPr lang="en-US" sz="1600" b="0" i="1" smtClean="0">
                            <a:latin typeface="Cambria Math" panose="02040503050406030204" pitchFamily="18" charset="0"/>
                          </a:rPr>
                          <m:t>2</m:t>
                        </m:r>
                      </m:den>
                    </m:f>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oMath>
                </a14:m>
                <a:r>
                  <a:rPr lang="en-US" sz="1600" dirty="0"/>
                  <a:t> comparisons: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r>
                          <a:rPr lang="en-US" sz="1600" i="1">
                            <a:latin typeface="Cambria Math" panose="02040503050406030204" pitchFamily="18" charset="0"/>
                          </a:rPr>
                          <m:t>2</m:t>
                        </m:r>
                      </m:sup>
                    </m:sSup>
                    <m:r>
                      <a:rPr lang="en-US" sz="1600" i="1">
                        <a:latin typeface="Cambria Math" panose="02040503050406030204" pitchFamily="18" charset="0"/>
                      </a:rPr>
                      <m:t>)</m:t>
                    </m:r>
                  </m:oMath>
                </a14:m>
                <a:r>
                  <a:rPr lang="en-US" sz="1600" dirty="0"/>
                  <a:t> time</a:t>
                </a: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94483"/>
                <a:ext cx="8893904" cy="3314160"/>
              </a:xfrm>
              <a:prstGeom prst="rect">
                <a:avLst/>
              </a:prstGeom>
              <a:blipFill>
                <a:blip r:embed="rId3"/>
                <a:stretch>
                  <a:fillRect l="-856" t="-1145" r="-428"/>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9CF0F80E-93E9-4F43-BF7D-8D90A1C9A69A}"/>
              </a:ext>
            </a:extLst>
          </p:cNvPr>
          <p:cNvGrpSpPr/>
          <p:nvPr/>
        </p:nvGrpSpPr>
        <p:grpSpPr>
          <a:xfrm>
            <a:off x="1528376" y="4304655"/>
            <a:ext cx="6154464" cy="1545987"/>
            <a:chOff x="1328736" y="1384148"/>
            <a:chExt cx="6154464" cy="1545987"/>
          </a:xfrm>
        </p:grpSpPr>
        <p:pic>
          <p:nvPicPr>
            <p:cNvPr id="11" name="Picture 10">
              <a:extLst>
                <a:ext uri="{FF2B5EF4-FFF2-40B4-BE49-F238E27FC236}">
                  <a16:creationId xmlns:a16="http://schemas.microsoft.com/office/drawing/2014/main" xmlns="" id="{C96F60B9-8D61-B74F-8199-44CAF2CEE731}"/>
                </a:ext>
              </a:extLst>
            </p:cNvPr>
            <p:cNvPicPr>
              <a:picLocks noChangeAspect="1"/>
            </p:cNvPicPr>
            <p:nvPr/>
          </p:nvPicPr>
          <p:blipFill>
            <a:blip r:embed="rId4"/>
            <a:stretch>
              <a:fillRect/>
            </a:stretch>
          </p:blipFill>
          <p:spPr>
            <a:xfrm rot="1810347">
              <a:off x="3224088" y="1384148"/>
              <a:ext cx="753844" cy="753844"/>
            </a:xfrm>
            <a:prstGeom prst="rect">
              <a:avLst/>
            </a:prstGeom>
          </p:spPr>
        </p:pic>
        <p:pic>
          <p:nvPicPr>
            <p:cNvPr id="12" name="Picture 11">
              <a:extLst>
                <a:ext uri="{FF2B5EF4-FFF2-40B4-BE49-F238E27FC236}">
                  <a16:creationId xmlns:a16="http://schemas.microsoft.com/office/drawing/2014/main" xmlns="" id="{4040FA91-AF14-A344-ABB1-B5640A04C14B}"/>
                </a:ext>
              </a:extLst>
            </p:cNvPr>
            <p:cNvPicPr>
              <a:picLocks noChangeAspect="1"/>
            </p:cNvPicPr>
            <p:nvPr/>
          </p:nvPicPr>
          <p:blipFill>
            <a:blip r:embed="rId5"/>
            <a:stretch>
              <a:fillRect/>
            </a:stretch>
          </p:blipFill>
          <p:spPr>
            <a:xfrm>
              <a:off x="1684119" y="1638484"/>
              <a:ext cx="665616" cy="665616"/>
            </a:xfrm>
            <a:prstGeom prst="rect">
              <a:avLst/>
            </a:prstGeom>
          </p:spPr>
        </p:pic>
        <p:pic>
          <p:nvPicPr>
            <p:cNvPr id="13" name="Picture 12">
              <a:extLst>
                <a:ext uri="{FF2B5EF4-FFF2-40B4-BE49-F238E27FC236}">
                  <a16:creationId xmlns:a16="http://schemas.microsoft.com/office/drawing/2014/main" xmlns="" id="{49876F99-5CAE-9B40-BF93-4DEA726E282B}"/>
                </a:ext>
              </a:extLst>
            </p:cNvPr>
            <p:cNvPicPr>
              <a:picLocks noChangeAspect="1"/>
            </p:cNvPicPr>
            <p:nvPr/>
          </p:nvPicPr>
          <p:blipFill>
            <a:blip r:embed="rId6"/>
            <a:stretch>
              <a:fillRect/>
            </a:stretch>
          </p:blipFill>
          <p:spPr>
            <a:xfrm>
              <a:off x="6727152" y="1639699"/>
              <a:ext cx="430042" cy="1067691"/>
            </a:xfrm>
            <a:prstGeom prst="rect">
              <a:avLst/>
            </a:prstGeom>
          </p:spPr>
        </p:pic>
        <p:sp>
          <p:nvSpPr>
            <p:cNvPr id="14" name="TextBox 13">
              <a:extLst>
                <a:ext uri="{FF2B5EF4-FFF2-40B4-BE49-F238E27FC236}">
                  <a16:creationId xmlns:a16="http://schemas.microsoft.com/office/drawing/2014/main" xmlns="" id="{A6952313-D6B9-2549-BDE5-C2F0D4A5EB01}"/>
                </a:ext>
              </a:extLst>
            </p:cNvPr>
            <p:cNvSpPr txBox="1"/>
            <p:nvPr/>
          </p:nvSpPr>
          <p:spPr>
            <a:xfrm>
              <a:off x="1328736" y="2099138"/>
              <a:ext cx="1157287" cy="830997"/>
            </a:xfrm>
            <a:prstGeom prst="rect">
              <a:avLst/>
            </a:prstGeom>
            <a:solidFill>
              <a:srgbClr val="FFFECC"/>
            </a:solidFill>
            <a:ln>
              <a:solidFill>
                <a:schemeClr val="accent1"/>
              </a:solidFill>
            </a:ln>
          </p:spPr>
          <p:txBody>
            <a:bodyPr wrap="square" rtlCol="0">
              <a:spAutoFit/>
            </a:bodyPr>
            <a:lstStyle/>
            <a:p>
              <a:pPr algn="ctr"/>
              <a:r>
                <a:rPr lang="en-US" sz="1600" b="1" dirty="0"/>
                <a:t>Elem #0</a:t>
              </a:r>
            </a:p>
            <a:p>
              <a:pPr algn="ctr"/>
              <a:endParaRPr lang="en-US" sz="800" b="1" dirty="0"/>
            </a:p>
            <a:p>
              <a:r>
                <a:rPr lang="en-US" sz="1200" dirty="0"/>
                <a:t>name: </a:t>
              </a:r>
              <a:r>
                <a:rPr lang="en-US" sz="1200" dirty="0" err="1"/>
                <a:t>Pika</a:t>
              </a:r>
              <a:endParaRPr lang="en-US" sz="1200" dirty="0"/>
            </a:p>
            <a:p>
              <a:r>
                <a:rPr lang="en-US" sz="1200" dirty="0"/>
                <a:t>injury: 10</a:t>
              </a:r>
            </a:p>
          </p:txBody>
        </p:sp>
        <p:sp>
          <p:nvSpPr>
            <p:cNvPr id="15" name="TextBox 14">
              <a:extLst>
                <a:ext uri="{FF2B5EF4-FFF2-40B4-BE49-F238E27FC236}">
                  <a16:creationId xmlns:a16="http://schemas.microsoft.com/office/drawing/2014/main" xmlns="" id="{62D156BB-E323-9741-99BF-599440CF0DD6}"/>
                </a:ext>
              </a:extLst>
            </p:cNvPr>
            <p:cNvSpPr txBox="1"/>
            <p:nvPr/>
          </p:nvSpPr>
          <p:spPr>
            <a:xfrm>
              <a:off x="2997607" y="2099138"/>
              <a:ext cx="1157287" cy="830997"/>
            </a:xfrm>
            <a:prstGeom prst="rect">
              <a:avLst/>
            </a:prstGeom>
            <a:solidFill>
              <a:srgbClr val="CDFDC5"/>
            </a:solidFill>
            <a:ln>
              <a:solidFill>
                <a:schemeClr val="accent1"/>
              </a:solidFill>
            </a:ln>
          </p:spPr>
          <p:txBody>
            <a:bodyPr wrap="square" rtlCol="0">
              <a:spAutoFit/>
            </a:bodyPr>
            <a:lstStyle/>
            <a:p>
              <a:pPr algn="ctr"/>
              <a:r>
                <a:rPr lang="en-US" sz="1600" b="1" dirty="0"/>
                <a:t>Elem #1</a:t>
              </a:r>
            </a:p>
            <a:p>
              <a:endParaRPr lang="en-US" sz="800" b="1" dirty="0"/>
            </a:p>
            <a:p>
              <a:r>
                <a:rPr lang="en-US" sz="1200" dirty="0"/>
                <a:t>name: </a:t>
              </a:r>
              <a:r>
                <a:rPr lang="en-US" sz="1200" dirty="0" err="1"/>
                <a:t>Milu</a:t>
              </a:r>
              <a:endParaRPr lang="en-US" sz="1200" dirty="0"/>
            </a:p>
            <a:p>
              <a:r>
                <a:rPr lang="en-US" sz="1200" dirty="0"/>
                <a:t>injury: 5</a:t>
              </a:r>
            </a:p>
          </p:txBody>
        </p:sp>
        <p:sp>
          <p:nvSpPr>
            <p:cNvPr id="16" name="TextBox 15">
              <a:extLst>
                <a:ext uri="{FF2B5EF4-FFF2-40B4-BE49-F238E27FC236}">
                  <a16:creationId xmlns:a16="http://schemas.microsoft.com/office/drawing/2014/main" xmlns="" id="{A819C178-3241-B14E-80F5-C037F794C9AF}"/>
                </a:ext>
              </a:extLst>
            </p:cNvPr>
            <p:cNvSpPr txBox="1"/>
            <p:nvPr/>
          </p:nvSpPr>
          <p:spPr>
            <a:xfrm>
              <a:off x="6325913" y="2097778"/>
              <a:ext cx="1157287" cy="830997"/>
            </a:xfrm>
            <a:prstGeom prst="rect">
              <a:avLst/>
            </a:prstGeom>
            <a:solidFill>
              <a:schemeClr val="bg1">
                <a:lumMod val="85000"/>
              </a:schemeClr>
            </a:solidFill>
            <a:ln>
              <a:solidFill>
                <a:schemeClr val="accent1"/>
              </a:solidFill>
            </a:ln>
          </p:spPr>
          <p:txBody>
            <a:bodyPr wrap="square" rtlCol="0">
              <a:spAutoFit/>
            </a:bodyPr>
            <a:lstStyle/>
            <a:p>
              <a:pPr algn="ctr"/>
              <a:r>
                <a:rPr lang="en-US" sz="1600" b="1" dirty="0"/>
                <a:t>Elem #3</a:t>
              </a:r>
            </a:p>
            <a:p>
              <a:pPr algn="ctr"/>
              <a:endParaRPr lang="en-US" sz="800" b="1" dirty="0"/>
            </a:p>
            <a:p>
              <a:r>
                <a:rPr lang="en-US" sz="1200" dirty="0"/>
                <a:t>name: Luna</a:t>
              </a:r>
            </a:p>
            <a:p>
              <a:r>
                <a:rPr lang="en-US" sz="1200" dirty="0"/>
                <a:t>injury: 20</a:t>
              </a:r>
            </a:p>
          </p:txBody>
        </p:sp>
        <p:pic>
          <p:nvPicPr>
            <p:cNvPr id="17" name="Picture 16">
              <a:extLst>
                <a:ext uri="{FF2B5EF4-FFF2-40B4-BE49-F238E27FC236}">
                  <a16:creationId xmlns:a16="http://schemas.microsoft.com/office/drawing/2014/main" xmlns="" id="{E936BD0B-52F8-F243-905C-E7302D42DF3D}"/>
                </a:ext>
              </a:extLst>
            </p:cNvPr>
            <p:cNvPicPr>
              <a:picLocks noChangeAspect="1"/>
            </p:cNvPicPr>
            <p:nvPr/>
          </p:nvPicPr>
          <p:blipFill>
            <a:blip r:embed="rId7"/>
            <a:stretch>
              <a:fillRect/>
            </a:stretch>
          </p:blipFill>
          <p:spPr>
            <a:xfrm>
              <a:off x="5038607" y="1672936"/>
              <a:ext cx="517079" cy="714444"/>
            </a:xfrm>
            <a:prstGeom prst="rect">
              <a:avLst/>
            </a:prstGeom>
          </p:spPr>
        </p:pic>
        <p:sp>
          <p:nvSpPr>
            <p:cNvPr id="18" name="TextBox 17">
              <a:extLst>
                <a:ext uri="{FF2B5EF4-FFF2-40B4-BE49-F238E27FC236}">
                  <a16:creationId xmlns:a16="http://schemas.microsoft.com/office/drawing/2014/main" xmlns="" id="{D288F720-1A26-4042-A1DC-9A347F2418F9}"/>
                </a:ext>
              </a:extLst>
            </p:cNvPr>
            <p:cNvSpPr txBox="1"/>
            <p:nvPr/>
          </p:nvSpPr>
          <p:spPr>
            <a:xfrm>
              <a:off x="4661760" y="2097778"/>
              <a:ext cx="1157287" cy="830997"/>
            </a:xfrm>
            <a:prstGeom prst="rect">
              <a:avLst/>
            </a:prstGeom>
            <a:solidFill>
              <a:srgbClr val="FFD5D7"/>
            </a:solidFill>
            <a:ln>
              <a:solidFill>
                <a:schemeClr val="accent1"/>
              </a:solidFill>
            </a:ln>
          </p:spPr>
          <p:txBody>
            <a:bodyPr wrap="square" rtlCol="0">
              <a:spAutoFit/>
            </a:bodyPr>
            <a:lstStyle/>
            <a:p>
              <a:pPr algn="ctr"/>
              <a:r>
                <a:rPr lang="en-US" sz="1600" b="1" dirty="0"/>
                <a:t>Elem #2</a:t>
              </a:r>
            </a:p>
            <a:p>
              <a:pPr algn="ctr"/>
              <a:endParaRPr lang="en-US" sz="800" b="1" dirty="0"/>
            </a:p>
            <a:p>
              <a:r>
                <a:rPr lang="en-US" sz="1200" dirty="0"/>
                <a:t>name: </a:t>
              </a:r>
              <a:r>
                <a:rPr lang="en-US" sz="1200" dirty="0" err="1"/>
                <a:t>Peppa</a:t>
              </a:r>
              <a:endParaRPr lang="en-US" sz="1200" dirty="0"/>
            </a:p>
            <a:p>
              <a:r>
                <a:rPr lang="en-US" sz="1200" dirty="0"/>
                <a:t>injury: 7</a:t>
              </a:r>
            </a:p>
          </p:txBody>
        </p:sp>
      </p:grpSp>
      <p:sp>
        <p:nvSpPr>
          <p:cNvPr id="5" name="TextBox 4">
            <a:extLst>
              <a:ext uri="{FF2B5EF4-FFF2-40B4-BE49-F238E27FC236}">
                <a16:creationId xmlns:a16="http://schemas.microsoft.com/office/drawing/2014/main" xmlns="" id="{DD32DBDB-751D-544B-8452-8F6056C44344}"/>
              </a:ext>
            </a:extLst>
          </p:cNvPr>
          <p:cNvSpPr txBox="1"/>
          <p:nvPr/>
        </p:nvSpPr>
        <p:spPr>
          <a:xfrm>
            <a:off x="891762" y="5960987"/>
            <a:ext cx="7360476" cy="369332"/>
          </a:xfrm>
          <a:prstGeom prst="rect">
            <a:avLst/>
          </a:prstGeom>
          <a:noFill/>
        </p:spPr>
        <p:txBody>
          <a:bodyPr wrap="none" rtlCol="0">
            <a:spAutoFit/>
          </a:bodyPr>
          <a:lstStyle/>
          <a:p>
            <a:r>
              <a:rPr lang="en-US" dirty="0"/>
              <a:t>It’s only when we compare Luna against all others that we find the minimum</a:t>
            </a:r>
          </a:p>
        </p:txBody>
      </p:sp>
    </p:spTree>
    <p:extLst>
      <p:ext uri="{BB962C8B-B14F-4D97-AF65-F5344CB8AC3E}">
        <p14:creationId xmlns:p14="http://schemas.microsoft.com/office/powerpoint/2010/main" xmlns="" val="11891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dissolv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dissolv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dissolve">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dissolve">
                                      <p:cBhvr>
                                        <p:cTn id="33" dur="500"/>
                                        <p:tgtEl>
                                          <p:spTgt spid="7">
                                            <p:txEl>
                                              <p:pRg st="7" end="7"/>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dissolve">
                                      <p:cBhvr>
                                        <p:cTn id="4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244"/>
            <a:ext cx="9143999" cy="1143000"/>
          </a:xfrm>
        </p:spPr>
        <p:txBody>
          <a:bodyPr>
            <a:normAutofit/>
          </a:bodyPr>
          <a:lstStyle/>
          <a:p>
            <a:r>
              <a:rPr lang="en-US" dirty="0">
                <a:latin typeface="Calibri" charset="0"/>
                <a:ea typeface="Calibri" charset="0"/>
                <a:cs typeface="Calibri" charset="0"/>
              </a:rPr>
              <a:t>Array-based priority queue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75978" y="1007225"/>
            <a:ext cx="8792042" cy="1417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Idea:</a:t>
            </a:r>
          </a:p>
          <a:p>
            <a:pPr marL="515938" lvl="1"/>
            <a:r>
              <a:rPr lang="en-US" sz="2000" dirty="0">
                <a:latin typeface="Calibri" panose="020F0502020204030204" pitchFamily="34" charset="0"/>
                <a:ea typeface="Courier New" charset="0"/>
                <a:cs typeface="Calibri" panose="020F0502020204030204" pitchFamily="34" charset="0"/>
              </a:rPr>
              <a:t>Use array to store priority queue items</a:t>
            </a:r>
          </a:p>
          <a:p>
            <a:pPr marL="515938" lvl="1"/>
            <a:r>
              <a:rPr lang="en-US" sz="2000" dirty="0">
                <a:latin typeface="Calibri" panose="020F0502020204030204" pitchFamily="34" charset="0"/>
                <a:ea typeface="Courier New" charset="0"/>
                <a:cs typeface="Calibri" panose="020F0502020204030204" pitchFamily="34" charset="0"/>
              </a:rPr>
              <a:t>Add items at indices such as to keep everything ordered by priority</a:t>
            </a:r>
          </a:p>
          <a:p>
            <a:pPr marL="115888"/>
            <a:r>
              <a:rPr lang="en-US" sz="2400" dirty="0">
                <a:latin typeface="Calibri" panose="020F0502020204030204" pitchFamily="34" charset="0"/>
                <a:ea typeface="Courier New" charset="0"/>
                <a:cs typeface="Calibri" panose="020F0502020204030204" pitchFamily="34" charset="0"/>
              </a:rPr>
              <a:t>E.g., a pet clinic’s priority queue:</a:t>
            </a:r>
          </a:p>
        </p:txBody>
      </p:sp>
      <p:pic>
        <p:nvPicPr>
          <p:cNvPr id="13" name="Picture 12">
            <a:extLst>
              <a:ext uri="{FF2B5EF4-FFF2-40B4-BE49-F238E27FC236}">
                <a16:creationId xmlns:a16="http://schemas.microsoft.com/office/drawing/2014/main" xmlns="" id="{5D683917-693E-8E4B-9F8C-8C522F2CBE1D}"/>
              </a:ext>
            </a:extLst>
          </p:cNvPr>
          <p:cNvPicPr>
            <a:picLocks noChangeAspect="1"/>
          </p:cNvPicPr>
          <p:nvPr/>
        </p:nvPicPr>
        <p:blipFill>
          <a:blip r:embed="rId3"/>
          <a:stretch>
            <a:fillRect/>
          </a:stretch>
        </p:blipFill>
        <p:spPr>
          <a:xfrm>
            <a:off x="818984" y="2875826"/>
            <a:ext cx="3101340" cy="1213568"/>
          </a:xfrm>
          <a:prstGeom prst="rect">
            <a:avLst/>
          </a:prstGeom>
        </p:spPr>
      </p:pic>
      <p:grpSp>
        <p:nvGrpSpPr>
          <p:cNvPr id="41" name="Group 40">
            <a:extLst>
              <a:ext uri="{FF2B5EF4-FFF2-40B4-BE49-F238E27FC236}">
                <a16:creationId xmlns:a16="http://schemas.microsoft.com/office/drawing/2014/main" xmlns="" id="{0315A264-62F8-B343-B200-247FB7855D09}"/>
              </a:ext>
            </a:extLst>
          </p:cNvPr>
          <p:cNvGrpSpPr/>
          <p:nvPr/>
        </p:nvGrpSpPr>
        <p:grpSpPr>
          <a:xfrm>
            <a:off x="485007" y="4245935"/>
            <a:ext cx="3436681" cy="2043010"/>
            <a:chOff x="485007" y="4245935"/>
            <a:chExt cx="3436681" cy="2043010"/>
          </a:xfrm>
        </p:grpSpPr>
        <p:pic>
          <p:nvPicPr>
            <p:cNvPr id="38" name="Picture 37">
              <a:extLst>
                <a:ext uri="{FF2B5EF4-FFF2-40B4-BE49-F238E27FC236}">
                  <a16:creationId xmlns:a16="http://schemas.microsoft.com/office/drawing/2014/main" xmlns="" id="{F5777FC3-AA5B-BD4D-9F4E-CF1C8DCEE467}"/>
                </a:ext>
              </a:extLst>
            </p:cNvPr>
            <p:cNvPicPr>
              <a:picLocks noChangeAspect="1"/>
            </p:cNvPicPr>
            <p:nvPr/>
          </p:nvPicPr>
          <p:blipFill>
            <a:blip r:embed="rId4"/>
            <a:stretch>
              <a:fillRect/>
            </a:stretch>
          </p:blipFill>
          <p:spPr>
            <a:xfrm>
              <a:off x="485007" y="5032717"/>
              <a:ext cx="3436681" cy="1256228"/>
            </a:xfrm>
            <a:prstGeom prst="rect">
              <a:avLst/>
            </a:prstGeom>
          </p:spPr>
        </p:pic>
        <p:cxnSp>
          <p:nvCxnSpPr>
            <p:cNvPr id="17" name="Straight Arrow Connector 16">
              <a:extLst>
                <a:ext uri="{FF2B5EF4-FFF2-40B4-BE49-F238E27FC236}">
                  <a16:creationId xmlns:a16="http://schemas.microsoft.com/office/drawing/2014/main" xmlns="" id="{CAFB4C58-9C4A-8341-852D-BBF1E6842A47}"/>
                </a:ext>
              </a:extLst>
            </p:cNvPr>
            <p:cNvCxnSpPr>
              <a:cxnSpLocks/>
            </p:cNvCxnSpPr>
            <p:nvPr/>
          </p:nvCxnSpPr>
          <p:spPr>
            <a:xfrm>
              <a:off x="2369654" y="424593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xmlns="" id="{1355C3B4-0151-A840-81E2-28EC5D6FAFA0}"/>
                </a:ext>
              </a:extLst>
            </p:cNvPr>
            <p:cNvSpPr txBox="1"/>
            <p:nvPr/>
          </p:nvSpPr>
          <p:spPr>
            <a:xfrm>
              <a:off x="503310" y="4370237"/>
              <a:ext cx="18663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a:t>
              </a:r>
              <a:r>
                <a:rPr lang="en-US" sz="1600" dirty="0" err="1">
                  <a:latin typeface="Calibri" panose="020F0502020204030204" pitchFamily="34" charset="0"/>
                  <a:cs typeface="Calibri" panose="020F0502020204030204" pitchFamily="34" charset="0"/>
                </a:rPr>
                <a:t>Pika</a:t>
              </a:r>
              <a:r>
                <a:rPr lang="en-US" sz="1600" dirty="0">
                  <a:latin typeface="Calibri" panose="020F0502020204030204" pitchFamily="34" charset="0"/>
                  <a:cs typeface="Calibri" panose="020F0502020204030204" pitchFamily="34" charset="0"/>
                </a:rPr>
                <a:t>”, injury 10</a:t>
              </a:r>
            </a:p>
          </p:txBody>
        </p:sp>
      </p:grpSp>
      <p:grpSp>
        <p:nvGrpSpPr>
          <p:cNvPr id="42" name="Group 41">
            <a:extLst>
              <a:ext uri="{FF2B5EF4-FFF2-40B4-BE49-F238E27FC236}">
                <a16:creationId xmlns:a16="http://schemas.microsoft.com/office/drawing/2014/main" xmlns="" id="{17F781C3-121D-B343-B28E-8C3E5952D8E8}"/>
              </a:ext>
            </a:extLst>
          </p:cNvPr>
          <p:cNvGrpSpPr/>
          <p:nvPr/>
        </p:nvGrpSpPr>
        <p:grpSpPr>
          <a:xfrm>
            <a:off x="4113308" y="3194040"/>
            <a:ext cx="4204025" cy="1961858"/>
            <a:chOff x="4113308" y="3194040"/>
            <a:chExt cx="4204025" cy="1961858"/>
          </a:xfrm>
        </p:grpSpPr>
        <p:pic>
          <p:nvPicPr>
            <p:cNvPr id="39" name="Picture 38">
              <a:extLst>
                <a:ext uri="{FF2B5EF4-FFF2-40B4-BE49-F238E27FC236}">
                  <a16:creationId xmlns:a16="http://schemas.microsoft.com/office/drawing/2014/main" xmlns="" id="{08CBE724-18C3-C247-85C2-9205E9738D46}"/>
                </a:ext>
              </a:extLst>
            </p:cNvPr>
            <p:cNvPicPr>
              <a:picLocks noChangeAspect="1"/>
            </p:cNvPicPr>
            <p:nvPr/>
          </p:nvPicPr>
          <p:blipFill>
            <a:blip r:embed="rId5"/>
            <a:stretch>
              <a:fillRect/>
            </a:stretch>
          </p:blipFill>
          <p:spPr>
            <a:xfrm>
              <a:off x="5237332" y="3194040"/>
              <a:ext cx="3080001" cy="1253489"/>
            </a:xfrm>
            <a:prstGeom prst="rect">
              <a:avLst/>
            </a:prstGeom>
          </p:spPr>
        </p:pic>
        <p:sp>
          <p:nvSpPr>
            <p:cNvPr id="22" name="TextBox 21">
              <a:extLst>
                <a:ext uri="{FF2B5EF4-FFF2-40B4-BE49-F238E27FC236}">
                  <a16:creationId xmlns:a16="http://schemas.microsoft.com/office/drawing/2014/main" xmlns="" id="{E1A1CD5B-6B01-E142-AFA1-386ACAC45946}"/>
                </a:ext>
              </a:extLst>
            </p:cNvPr>
            <p:cNvSpPr txBox="1"/>
            <p:nvPr/>
          </p:nvSpPr>
          <p:spPr>
            <a:xfrm rot="18329834">
              <a:off x="3539768" y="4087753"/>
              <a:ext cx="179773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a:t>
              </a:r>
              <a:r>
                <a:rPr lang="en-US" sz="1600" dirty="0" err="1">
                  <a:latin typeface="Calibri" panose="020F0502020204030204" pitchFamily="34" charset="0"/>
                  <a:cs typeface="Calibri" panose="020F0502020204030204" pitchFamily="34" charset="0"/>
                </a:rPr>
                <a:t>Milu</a:t>
              </a:r>
              <a:r>
                <a:rPr lang="en-US" sz="1600" dirty="0">
                  <a:latin typeface="Calibri" panose="020F0502020204030204" pitchFamily="34" charset="0"/>
                  <a:cs typeface="Calibri" panose="020F0502020204030204" pitchFamily="34" charset="0"/>
                </a:rPr>
                <a:t>”, injury 5</a:t>
              </a:r>
            </a:p>
          </p:txBody>
        </p:sp>
        <p:cxnSp>
          <p:nvCxnSpPr>
            <p:cNvPr id="23" name="Straight Arrow Connector 22">
              <a:extLst>
                <a:ext uri="{FF2B5EF4-FFF2-40B4-BE49-F238E27FC236}">
                  <a16:creationId xmlns:a16="http://schemas.microsoft.com/office/drawing/2014/main" xmlns="" id="{DDB76524-B950-6143-AA61-2A63435AA9C8}"/>
                </a:ext>
              </a:extLst>
            </p:cNvPr>
            <p:cNvCxnSpPr>
              <a:cxnSpLocks/>
            </p:cNvCxnSpPr>
            <p:nvPr/>
          </p:nvCxnSpPr>
          <p:spPr>
            <a:xfrm flipV="1">
              <a:off x="4113308" y="3745371"/>
              <a:ext cx="919435" cy="1282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xmlns="" id="{BAD7F20E-32AA-2E42-A23A-6958E32B0C2F}"/>
              </a:ext>
            </a:extLst>
          </p:cNvPr>
          <p:cNvGrpSpPr/>
          <p:nvPr/>
        </p:nvGrpSpPr>
        <p:grpSpPr>
          <a:xfrm>
            <a:off x="5232567" y="4245935"/>
            <a:ext cx="3467365" cy="2037049"/>
            <a:chOff x="5232567" y="4245935"/>
            <a:chExt cx="3467365" cy="2037049"/>
          </a:xfrm>
        </p:grpSpPr>
        <p:pic>
          <p:nvPicPr>
            <p:cNvPr id="40" name="Picture 39">
              <a:extLst>
                <a:ext uri="{FF2B5EF4-FFF2-40B4-BE49-F238E27FC236}">
                  <a16:creationId xmlns:a16="http://schemas.microsoft.com/office/drawing/2014/main" xmlns="" id="{33041922-181A-C24D-8997-B0E70B9CA160}"/>
                </a:ext>
              </a:extLst>
            </p:cNvPr>
            <p:cNvPicPr>
              <a:picLocks noChangeAspect="1"/>
            </p:cNvPicPr>
            <p:nvPr/>
          </p:nvPicPr>
          <p:blipFill>
            <a:blip r:embed="rId6"/>
            <a:stretch>
              <a:fillRect/>
            </a:stretch>
          </p:blipFill>
          <p:spPr>
            <a:xfrm>
              <a:off x="5232567" y="5028365"/>
              <a:ext cx="3082777" cy="1254619"/>
            </a:xfrm>
            <a:prstGeom prst="rect">
              <a:avLst/>
            </a:prstGeom>
          </p:spPr>
        </p:pic>
        <p:cxnSp>
          <p:nvCxnSpPr>
            <p:cNvPr id="33" name="Straight Arrow Connector 32">
              <a:extLst>
                <a:ext uri="{FF2B5EF4-FFF2-40B4-BE49-F238E27FC236}">
                  <a16:creationId xmlns:a16="http://schemas.microsoft.com/office/drawing/2014/main" xmlns="" id="{64CE2999-EA8F-FC4B-8566-969A3BDC8EBF}"/>
                </a:ext>
              </a:extLst>
            </p:cNvPr>
            <p:cNvCxnSpPr>
              <a:cxnSpLocks/>
            </p:cNvCxnSpPr>
            <p:nvPr/>
          </p:nvCxnSpPr>
          <p:spPr>
            <a:xfrm>
              <a:off x="6773956" y="424593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xmlns="" id="{6660525F-08A9-F44C-9909-9EDCEDA92B3C}"/>
                </a:ext>
              </a:extLst>
            </p:cNvPr>
            <p:cNvSpPr txBox="1"/>
            <p:nvPr/>
          </p:nvSpPr>
          <p:spPr>
            <a:xfrm>
              <a:off x="6773956" y="4370237"/>
              <a:ext cx="19259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”Luna”, injury 20</a:t>
              </a:r>
            </a:p>
          </p:txBody>
        </p:sp>
      </p:grpSp>
    </p:spTree>
    <p:extLst>
      <p:ext uri="{BB962C8B-B14F-4D97-AF65-F5344CB8AC3E}">
        <p14:creationId xmlns:p14="http://schemas.microsoft.com/office/powerpoint/2010/main" xmlns="" val="2488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110247</TotalTime>
  <Words>3444</Words>
  <Application>Microsoft Macintosh PowerPoint</Application>
  <PresentationFormat>On-screen Show (4:3)</PresentationFormat>
  <Paragraphs>688</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CMPU-102 Fall 2021 Data Structures and Algorithms</vt:lpstr>
      <vt:lpstr>The Priority Queue ADT</vt:lpstr>
      <vt:lpstr>Worklists</vt:lpstr>
      <vt:lpstr>Priority queue</vt:lpstr>
      <vt:lpstr>Comparing items</vt:lpstr>
      <vt:lpstr>The MyPriorityQueue interface</vt:lpstr>
      <vt:lpstr>Priority queue implementation</vt:lpstr>
      <vt:lpstr>Priority queue implementation: 1st attempt</vt:lpstr>
      <vt:lpstr>Array-based priority queue</vt:lpstr>
      <vt:lpstr>Array-based prio. queue: peek &amp; remove</vt:lpstr>
      <vt:lpstr>Array-based priority queue: add()</vt:lpstr>
      <vt:lpstr>MyPriorityQueue usage example</vt:lpstr>
      <vt:lpstr>Our collections framework so far</vt:lpstr>
      <vt:lpstr>Java standard library’s  Priority Queue</vt:lpstr>
      <vt:lpstr>Java’s priority queue implementation</vt:lpstr>
      <vt:lpstr>Exercise</vt:lpstr>
      <vt:lpstr>Exercise: priority queue implementation</vt:lpstr>
      <vt:lpstr>Sorting – insertion sort</vt:lpstr>
      <vt:lpstr>Insertion sort</vt:lpstr>
      <vt:lpstr>Insertion sort: code</vt:lpstr>
      <vt:lpstr>Slide 21</vt:lpstr>
      <vt:lpstr>Slide 22</vt:lpstr>
      <vt:lpstr>Java’s built-in sorting</vt:lpstr>
      <vt:lpstr>Lecture #12 extra</vt:lpstr>
      <vt:lpstr>The PriorityQueue class</vt:lpstr>
      <vt:lpstr>The Comparable interface</vt:lpstr>
      <vt:lpstr>PriorityQueue and Comparable </vt:lpstr>
      <vt:lpstr>PriorityQueue: in-class exercise</vt:lpstr>
      <vt:lpstr>PriorityQueue: in-class exercise solution</vt:lpstr>
      <vt:lpstr>PriorityQueue usage example</vt:lpstr>
      <vt:lpstr>Custom comparator for PriorityQueue</vt:lpstr>
      <vt:lpstr>Custom comparator example (1/2)</vt:lpstr>
      <vt:lpstr>Custom comparator example (2/2)</vt:lpstr>
      <vt:lpstr>How to choose a Queue</vt:lpstr>
      <vt:lpstr>Slide 35</vt:lpstr>
      <vt:lpstr>Slide 36</vt:lpstr>
      <vt:lpstr>Slide 37</vt:lpstr>
      <vt:lpstr>Slide 38</vt:lpstr>
      <vt:lpstr>Slide 39</vt:lpstr>
      <vt:lpstr>A little detour: sorting</vt:lpstr>
      <vt:lpstr>How is sorting actually performed?</vt:lpstr>
      <vt:lpstr>Bubble sort example (1/2)</vt:lpstr>
      <vt:lpstr>Bubble sort example (2/2)</vt:lpstr>
      <vt:lpstr>Bubble sort correctness</vt:lpstr>
      <vt:lpstr>Bubble sort running time</vt:lpstr>
      <vt:lpstr>Sorting in Java</vt:lpstr>
      <vt:lpstr>List sorting example</vt:lpstr>
      <vt:lpstr>PriorityQueue and sorting</vt:lpstr>
      <vt:lpstr>Lecture #12 end</vt:lpstr>
    </vt:vector>
  </TitlesOfParts>
  <Company>Universidade do Porto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Context-Aware Routing for Vehicular Ad-hoc Networks</dc:title>
  <dc:creator>Rui Meireles</dc:creator>
  <cp:lastModifiedBy>olga Lemieszewski</cp:lastModifiedBy>
  <cp:revision>2885</cp:revision>
  <cp:lastPrinted>2019-09-03T16:43:14Z</cp:lastPrinted>
  <dcterms:created xsi:type="dcterms:W3CDTF">2011-11-22T14:51:59Z</dcterms:created>
  <dcterms:modified xsi:type="dcterms:W3CDTF">2021-11-23T18:01:13Z</dcterms:modified>
</cp:coreProperties>
</file>