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6"/>
  </p:notesMasterIdLst>
  <p:handoutMasterIdLst>
    <p:handoutMasterId r:id="rId37"/>
  </p:handoutMasterIdLst>
  <p:sldIdLst>
    <p:sldId id="516" r:id="rId2"/>
    <p:sldId id="929" r:id="rId3"/>
    <p:sldId id="1479" r:id="rId4"/>
    <p:sldId id="1507" r:id="rId5"/>
    <p:sldId id="1508" r:id="rId6"/>
    <p:sldId id="1511" r:id="rId7"/>
    <p:sldId id="1513" r:id="rId8"/>
    <p:sldId id="1512" r:id="rId9"/>
    <p:sldId id="1509" r:id="rId10"/>
    <p:sldId id="1514" r:id="rId11"/>
    <p:sldId id="1510" r:id="rId12"/>
    <p:sldId id="1515" r:id="rId13"/>
    <p:sldId id="1485" r:id="rId14"/>
    <p:sldId id="1516" r:id="rId15"/>
    <p:sldId id="1519" r:id="rId16"/>
    <p:sldId id="1522" r:id="rId17"/>
    <p:sldId id="1524" r:id="rId18"/>
    <p:sldId id="1523" r:id="rId19"/>
    <p:sldId id="1520" r:id="rId20"/>
    <p:sldId id="1517" r:id="rId21"/>
    <p:sldId id="1518" r:id="rId22"/>
    <p:sldId id="1475" r:id="rId23"/>
    <p:sldId id="1470" r:id="rId24"/>
    <p:sldId id="1456" r:id="rId25"/>
    <p:sldId id="1279" r:id="rId26"/>
    <p:sldId id="1521" r:id="rId27"/>
    <p:sldId id="1080" r:id="rId28"/>
    <p:sldId id="1081" r:id="rId29"/>
    <p:sldId id="1082" r:id="rId30"/>
    <p:sldId id="737" r:id="rId31"/>
    <p:sldId id="738" r:id="rId32"/>
    <p:sldId id="739" r:id="rId33"/>
    <p:sldId id="746" r:id="rId34"/>
    <p:sldId id="1441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516"/>
            <p14:sldId id="929"/>
            <p14:sldId id="1479"/>
            <p14:sldId id="1507"/>
            <p14:sldId id="1508"/>
            <p14:sldId id="1511"/>
            <p14:sldId id="1513"/>
            <p14:sldId id="1512"/>
            <p14:sldId id="1509"/>
            <p14:sldId id="1514"/>
            <p14:sldId id="1510"/>
            <p14:sldId id="1515"/>
            <p14:sldId id="1485"/>
            <p14:sldId id="1516"/>
            <p14:sldId id="1519"/>
            <p14:sldId id="1522"/>
            <p14:sldId id="1524"/>
            <p14:sldId id="1523"/>
            <p14:sldId id="1520"/>
            <p14:sldId id="1517"/>
            <p14:sldId id="1518"/>
            <p14:sldId id="1475"/>
            <p14:sldId id="1470"/>
            <p14:sldId id="1456"/>
            <p14:sldId id="1279"/>
            <p14:sldId id="1521"/>
            <p14:sldId id="1080"/>
            <p14:sldId id="1081"/>
            <p14:sldId id="1082"/>
            <p14:sldId id="737"/>
            <p14:sldId id="738"/>
            <p14:sldId id="739"/>
            <p14:sldId id="746"/>
            <p14:sldId id="14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EDF4"/>
    <a:srgbClr val="0000FF"/>
    <a:srgbClr val="FFD5D7"/>
    <a:srgbClr val="7A81FF"/>
    <a:srgbClr val="33FFFF"/>
    <a:srgbClr val="D883FF"/>
    <a:srgbClr val="FF0000"/>
    <a:srgbClr val="00B0D2"/>
    <a:srgbClr val="0000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0" autoAdjust="0"/>
    <p:restoredTop sz="95238" autoAdjust="0"/>
  </p:normalViewPr>
  <p:slideViewPr>
    <p:cSldViewPr snapToGrid="0" snapToObjects="1">
      <p:cViewPr varScale="1">
        <p:scale>
          <a:sx n="43" d="100"/>
          <a:sy n="43" d="100"/>
        </p:scale>
        <p:origin x="-1095" y="-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24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HashSet</a:t>
            </a:r>
            <a:r>
              <a:rPr lang="en-US" dirty="0">
                <a:cs typeface="+mn-cs"/>
              </a:rPr>
              <a:t> is an efficient set implementation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29080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0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24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Enrichen our collections framework by adding more ADTs.</a:t>
            </a:r>
          </a:p>
        </p:txBody>
      </p:sp>
    </p:spTree>
    <p:extLst>
      <p:ext uri="{BB962C8B-B14F-4D97-AF65-F5344CB8AC3E}">
        <p14:creationId xmlns:p14="http://schemas.microsoft.com/office/powerpoint/2010/main" xmlns="" val="180191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small inputs, almost anything is good enough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Gap will increase further, as array size increases</a:t>
            </a:r>
          </a:p>
        </p:txBody>
      </p:sp>
    </p:spTree>
    <p:extLst>
      <p:ext uri="{BB962C8B-B14F-4D97-AF65-F5344CB8AC3E}">
        <p14:creationId xmlns:p14="http://schemas.microsoft.com/office/powerpoint/2010/main" xmlns="" val="310547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small inputs, almost anything is good enough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Gap will increase further, as array size increases</a:t>
            </a:r>
          </a:p>
        </p:txBody>
      </p:sp>
    </p:spTree>
    <p:extLst>
      <p:ext uri="{BB962C8B-B14F-4D97-AF65-F5344CB8AC3E}">
        <p14:creationId xmlns:p14="http://schemas.microsoft.com/office/powerpoint/2010/main" xmlns="" val="81104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58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37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41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build upon later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1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786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23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Array deque uses a circular array</a:t>
            </a:r>
          </a:p>
        </p:txBody>
      </p:sp>
    </p:spTree>
    <p:extLst>
      <p:ext uri="{BB962C8B-B14F-4D97-AF65-F5344CB8AC3E}">
        <p14:creationId xmlns:p14="http://schemas.microsoft.com/office/powerpoint/2010/main" xmlns="" val="3800412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963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0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008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716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430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58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We’ve seen two kinds of variable-size collections so far: set and list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Can we generalize? Yes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Benefit is polymorphism: can write code that works for any </a:t>
            </a:r>
            <a:r>
              <a:rPr lang="en-US" dirty="0" err="1">
                <a:cs typeface="+mn-cs"/>
              </a:rPr>
              <a:t>collecction</a:t>
            </a:r>
            <a:r>
              <a:rPr lang="en-US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9814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485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604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65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936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41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1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Highlight the fact that we could do better than this by doing a single pass instead of 2 passes.</a:t>
            </a:r>
          </a:p>
        </p:txBody>
      </p:sp>
    </p:spTree>
    <p:extLst>
      <p:ext uri="{BB962C8B-B14F-4D97-AF65-F5344CB8AC3E}">
        <p14:creationId xmlns:p14="http://schemas.microsoft.com/office/powerpoint/2010/main" xmlns="" val="212904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Lists have a get method that we could use for iteration, but sets don’t. This gives us a general way to iterate.</a:t>
            </a:r>
          </a:p>
        </p:txBody>
      </p:sp>
    </p:spTree>
    <p:extLst>
      <p:ext uri="{BB962C8B-B14F-4D97-AF65-F5344CB8AC3E}">
        <p14:creationId xmlns:p14="http://schemas.microsoft.com/office/powerpoint/2010/main" xmlns="" val="276879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Linear time iteration as long as iterator is constant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173350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Could this work for linked lists? Say yes, but highlight fact that it wouldn’t be very efficient.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Because get is linear time on average. Iterators should have constant time operations.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18729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9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44001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44001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58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6447" y="6514012"/>
            <a:ext cx="45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7681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 Fall 2020</a:t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Hannah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Gommerstadt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Rui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Profs. of Computer Science, Vassar College,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563" y="2852759"/>
            <a:ext cx="8016874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#10: Collections framework;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xmlns="" val="3977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Java’s ADT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8768" y="982757"/>
            <a:ext cx="8846462" cy="134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Java features a comprehensive ADT collections framework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Structure and semantics extremely similar to those of our own framework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Collection classes and interfaces are part of the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java.util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package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Partial view: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5875DE-5975-E04F-AAA7-77A91BD2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91" y="2546345"/>
            <a:ext cx="5580216" cy="37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9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Java’s collections usage example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5146" y="987110"/>
            <a:ext cx="8893708" cy="113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400" dirty="0"/>
              <a:t>Usage is identical to that of our own collections framework</a:t>
            </a:r>
          </a:p>
          <a:p>
            <a:pPr marL="571500" lvl="1" indent="-338138"/>
            <a:r>
              <a:rPr lang="en-US" sz="2000" dirty="0"/>
              <a:t>Extra syntactic sugar: iteration using for-each loop possible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A6A36235-A9C2-4B4D-B367-766490E8CB97}"/>
              </a:ext>
            </a:extLst>
          </p:cNvPr>
          <p:cNvSpPr txBox="1">
            <a:spLocks/>
          </p:cNvSpPr>
          <p:nvPr/>
        </p:nvSpPr>
        <p:spPr>
          <a:xfrm>
            <a:off x="424150" y="2013158"/>
            <a:ext cx="6050392" cy="42622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java.util.Collection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since outside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java.lang</a:t>
            </a: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java.util.HashSet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.* also ok</a:t>
            </a:r>
            <a:endParaRPr lang="en-US" sz="14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java.util.Iterator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yes, it’s there too</a:t>
            </a: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...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Collection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myPets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myPets.add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myPets.add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Milu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...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...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Iterator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400" dirty="0">
                <a:latin typeface="Courier" pitchFamily="2" charset="0"/>
              </a:rPr>
              <a:t>&gt; </a:t>
            </a:r>
            <a:r>
              <a:rPr lang="en-US" sz="1400" dirty="0" err="1">
                <a:latin typeface="Courier" pitchFamily="2" charset="0"/>
              </a:rPr>
              <a:t>itr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myPets.iterator</a:t>
            </a:r>
            <a:r>
              <a:rPr lang="en-US" sz="1400" dirty="0">
                <a:latin typeface="Courier" pitchFamily="2" charset="0"/>
              </a:rPr>
              <a:t>();</a:t>
            </a:r>
            <a:endParaRPr lang="en-US" sz="1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while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latin typeface="Courier" pitchFamily="2" charset="0"/>
              </a:rPr>
              <a:t>itr.hasNext</a:t>
            </a:r>
            <a:r>
              <a:rPr lang="en-US" sz="1400" dirty="0">
                <a:latin typeface="Courier" pitchFamily="2" charset="0"/>
              </a:rPr>
              <a:t>()){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explicit iteration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  String</a:t>
            </a:r>
            <a:r>
              <a:rPr lang="en-US" sz="1400" dirty="0">
                <a:latin typeface="Courier" pitchFamily="2" charset="0"/>
              </a:rPr>
              <a:t> pet = </a:t>
            </a:r>
            <a:r>
              <a:rPr lang="en-US" sz="1400" dirty="0" err="1">
                <a:latin typeface="Courier" pitchFamily="2" charset="0"/>
              </a:rPr>
              <a:t>itr.next</a:t>
            </a:r>
            <a:r>
              <a:rPr lang="en-US" sz="1400" dirty="0">
                <a:latin typeface="Courier" pitchFamily="2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...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do something with pet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...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400" dirty="0">
                <a:latin typeface="Courier" pitchFamily="2" charset="0"/>
              </a:rPr>
              <a:t> pet : </a:t>
            </a:r>
            <a:r>
              <a:rPr lang="en-US" sz="1400" dirty="0" err="1">
                <a:latin typeface="Courier" pitchFamily="2" charset="0"/>
              </a:rPr>
              <a:t>myPets</a:t>
            </a:r>
            <a:r>
              <a:rPr lang="en-US" sz="1400" dirty="0">
                <a:latin typeface="Courier" pitchFamily="2" charset="0"/>
              </a:rPr>
              <a:t>){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sugar-coated iteration</a:t>
            </a:r>
          </a:p>
          <a:p>
            <a:pPr marL="0" indent="0">
              <a:buNone/>
            </a:pPr>
            <a:r>
              <a:rPr lang="en-US" sz="1400">
                <a:latin typeface="Courier" pitchFamily="2" charset="0"/>
              </a:rPr>
              <a:t>  ...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do something with pet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3C7B7F-93B8-C143-BE46-4B3A987A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65" y="2275556"/>
            <a:ext cx="1731491" cy="37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Worklists: stacks and queues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3027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worklist Abstract Data Type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7619" y="1008023"/>
            <a:ext cx="8701228" cy="150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400" b="1" dirty="0"/>
              <a:t>Worklist</a:t>
            </a:r>
            <a:r>
              <a:rPr lang="en-US" sz="2400" dirty="0"/>
              <a:t>: collection of elements where removal order obeys a rule</a:t>
            </a:r>
          </a:p>
          <a:p>
            <a:pPr marL="628650" lvl="1" indent="-228600"/>
            <a:r>
              <a:rPr lang="en-US" sz="2000" dirty="0"/>
              <a:t>Is a “meta-ADT”: different types of worklists specify different removal rules</a:t>
            </a:r>
          </a:p>
          <a:p>
            <a:pPr marL="228600" indent="-228600"/>
            <a:r>
              <a:rPr lang="en-US" sz="2400" dirty="0"/>
              <a:t>Removal rule is tied to some element property, e.g. addition order: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325A24-D174-6E41-A00C-1C46A41780D4}"/>
              </a:ext>
            </a:extLst>
          </p:cNvPr>
          <p:cNvGrpSpPr/>
          <p:nvPr/>
        </p:nvGrpSpPr>
        <p:grpSpPr>
          <a:xfrm>
            <a:off x="4821976" y="2514875"/>
            <a:ext cx="3731832" cy="3812458"/>
            <a:chOff x="6673155" y="2635321"/>
            <a:chExt cx="3731832" cy="38124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82DCBF9-289F-E74E-9C84-64C771A349B8}"/>
                </a:ext>
              </a:extLst>
            </p:cNvPr>
            <p:cNvSpPr/>
            <p:nvPr/>
          </p:nvSpPr>
          <p:spPr>
            <a:xfrm>
              <a:off x="6673155" y="2635321"/>
              <a:ext cx="3731832" cy="3812458"/>
            </a:xfrm>
            <a:prstGeom prst="rect">
              <a:avLst/>
            </a:prstGeom>
            <a:solidFill>
              <a:srgbClr val="FFD5D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Stack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Last item added is 1</a:t>
              </a:r>
              <a:r>
                <a:rPr lang="en-US" b="1" baseline="30000" dirty="0">
                  <a:solidFill>
                    <a:schemeClr val="tx1"/>
                  </a:solidFill>
                </a:rPr>
                <a:t>st</a:t>
              </a:r>
              <a:r>
                <a:rPr lang="en-US" b="1" dirty="0">
                  <a:solidFill>
                    <a:schemeClr val="tx1"/>
                  </a:solidFill>
                </a:rPr>
                <a:t> to be removed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LIFO – Last In, First Out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Removal order is reverse of addition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Analogy: stack of books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F5BB04C-9E93-0248-8F62-21F1E40B5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4250" y="4707194"/>
              <a:ext cx="1025234" cy="120521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A648830-A4FB-D749-BE5B-B54A5D606172}"/>
              </a:ext>
            </a:extLst>
          </p:cNvPr>
          <p:cNvGrpSpPr/>
          <p:nvPr/>
        </p:nvGrpSpPr>
        <p:grpSpPr>
          <a:xfrm>
            <a:off x="590192" y="2514875"/>
            <a:ext cx="3731832" cy="3812458"/>
            <a:chOff x="590192" y="2411639"/>
            <a:chExt cx="3731832" cy="38124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24F16A1-F3CC-1648-BFBB-15B59D779093}"/>
                </a:ext>
              </a:extLst>
            </p:cNvPr>
            <p:cNvSpPr/>
            <p:nvPr/>
          </p:nvSpPr>
          <p:spPr>
            <a:xfrm>
              <a:off x="590192" y="2411639"/>
              <a:ext cx="3731832" cy="3812458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Queue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  <a:r>
                <a:rPr lang="en-US" b="1" baseline="30000" dirty="0">
                  <a:solidFill>
                    <a:schemeClr val="tx1"/>
                  </a:solidFill>
                </a:rPr>
                <a:t>st</a:t>
              </a:r>
              <a:r>
                <a:rPr lang="en-US" b="1" dirty="0">
                  <a:solidFill>
                    <a:schemeClr val="tx1"/>
                  </a:solidFill>
                </a:rPr>
                <a:t> item added is 1</a:t>
              </a:r>
              <a:r>
                <a:rPr lang="en-US" b="1" baseline="30000" dirty="0">
                  <a:solidFill>
                    <a:schemeClr val="tx1"/>
                  </a:solidFill>
                </a:rPr>
                <a:t>st</a:t>
              </a:r>
              <a:r>
                <a:rPr lang="en-US" b="1" dirty="0">
                  <a:solidFill>
                    <a:schemeClr val="tx1"/>
                  </a:solidFill>
                </a:rPr>
                <a:t> to be removed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FIFO – First In, First Out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Removal order same as addition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Analogy: supermarket queue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25986FD-046B-764A-909B-4AD366C5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649" y="4317868"/>
              <a:ext cx="2670917" cy="1370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399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Worklist methods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1385" y="3560847"/>
            <a:ext cx="8701228" cy="285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boolean</a:t>
            </a:r>
            <a:r>
              <a:rPr lang="en-US" sz="2000" dirty="0">
                <a:latin typeface="Courier" pitchFamily="2" charset="0"/>
              </a:rPr>
              <a:t> add(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elem</a:t>
            </a:r>
            <a:r>
              <a:rPr lang="en-US" sz="2000" dirty="0">
                <a:latin typeface="Courier" pitchFamily="2" charset="0"/>
              </a:rPr>
              <a:t>)</a:t>
            </a:r>
            <a:r>
              <a:rPr lang="en-US" sz="2000" dirty="0"/>
              <a:t> – adds </a:t>
            </a:r>
            <a:r>
              <a:rPr lang="en-US" sz="2000" dirty="0" err="1">
                <a:latin typeface="Courier" pitchFamily="2" charset="0"/>
              </a:rPr>
              <a:t>elem</a:t>
            </a:r>
            <a:r>
              <a:rPr lang="en-US" sz="2000" dirty="0"/>
              <a:t> to collection, return true on success</a:t>
            </a:r>
          </a:p>
          <a:p>
            <a:pPr marL="520700" lvl="1" indent="-287338"/>
            <a:r>
              <a:rPr lang="en-US" sz="1800" dirty="0"/>
              <a:t>Inherited from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</a:rPr>
              <a:t>MyCollection</a:t>
            </a:r>
            <a:r>
              <a:rPr lang="en-US" sz="1800" dirty="0"/>
              <a:t> interface</a:t>
            </a:r>
          </a:p>
          <a:p>
            <a:pPr marL="520700" lvl="1" indent="-287338"/>
            <a:r>
              <a:rPr lang="en-US" sz="1800" dirty="0"/>
              <a:t>Traditional names provided as synonyms: </a:t>
            </a:r>
            <a:r>
              <a:rPr lang="en-US" sz="1800" dirty="0">
                <a:latin typeface="Courier" pitchFamily="2" charset="0"/>
              </a:rPr>
              <a:t>enqueue()</a:t>
            </a:r>
            <a:r>
              <a:rPr lang="en-US" sz="1800" dirty="0"/>
              <a:t> for </a:t>
            </a:r>
            <a:r>
              <a:rPr lang="en-US" sz="1800" b="1" dirty="0"/>
              <a:t>Queue</a:t>
            </a:r>
            <a:r>
              <a:rPr lang="en-US" sz="1800" dirty="0"/>
              <a:t>, </a:t>
            </a:r>
            <a:r>
              <a:rPr lang="en-US" sz="1800" dirty="0">
                <a:latin typeface="Courier" pitchFamily="2" charset="0"/>
              </a:rPr>
              <a:t>push()</a:t>
            </a:r>
            <a:r>
              <a:rPr lang="en-US" sz="1800" dirty="0"/>
              <a:t> for </a:t>
            </a:r>
            <a:r>
              <a:rPr lang="en-US" sz="1800" b="1" dirty="0"/>
              <a:t>Stack</a:t>
            </a:r>
            <a:endParaRPr lang="en-US" sz="1100" dirty="0"/>
          </a:p>
          <a:p>
            <a:pPr marL="228600" indent="-228600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2000" dirty="0">
                <a:latin typeface="Courier" pitchFamily="2" charset="0"/>
              </a:rPr>
              <a:t> remove()</a:t>
            </a:r>
            <a:r>
              <a:rPr lang="en-US" sz="2000" dirty="0"/>
              <a:t> – remove and return next item on </a:t>
            </a:r>
            <a:r>
              <a:rPr lang="en-US" sz="2000" b="1" dirty="0"/>
              <a:t>Worklist</a:t>
            </a:r>
            <a:r>
              <a:rPr lang="en-US" sz="2000" dirty="0"/>
              <a:t>, or </a:t>
            </a:r>
            <a:r>
              <a:rPr lang="en-US" sz="2000" dirty="0">
                <a:latin typeface="Courier" pitchFamily="2" charset="0"/>
              </a:rPr>
              <a:t>null</a:t>
            </a:r>
            <a:r>
              <a:rPr lang="en-US" sz="2000" dirty="0"/>
              <a:t> if none</a:t>
            </a:r>
          </a:p>
          <a:p>
            <a:pPr marL="628650" lvl="1" indent="-228600"/>
            <a:r>
              <a:rPr lang="en-US" sz="1800" dirty="0"/>
              <a:t>Traditional names provided as synonyms: </a:t>
            </a:r>
            <a:r>
              <a:rPr lang="en-US" sz="1800" dirty="0">
                <a:latin typeface="Courier" pitchFamily="2" charset="0"/>
              </a:rPr>
              <a:t>dequeue()</a:t>
            </a:r>
            <a:r>
              <a:rPr lang="en-US" sz="1800" dirty="0"/>
              <a:t> for </a:t>
            </a:r>
            <a:r>
              <a:rPr lang="en-US" sz="1800" b="1" dirty="0"/>
              <a:t>Queue</a:t>
            </a:r>
            <a:r>
              <a:rPr lang="en-US" sz="1800" dirty="0"/>
              <a:t>, </a:t>
            </a:r>
            <a:r>
              <a:rPr lang="en-US" sz="1800" dirty="0">
                <a:latin typeface="Courier" pitchFamily="2" charset="0"/>
              </a:rPr>
              <a:t>pop()</a:t>
            </a:r>
            <a:r>
              <a:rPr lang="en-US" sz="1800" dirty="0"/>
              <a:t> for </a:t>
            </a:r>
            <a:r>
              <a:rPr lang="en-US" sz="1800" b="1" dirty="0"/>
              <a:t>Stack</a:t>
            </a:r>
            <a:endParaRPr lang="en-US" sz="1800" dirty="0"/>
          </a:p>
          <a:p>
            <a:pPr marL="228600" indent="-228600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2000" dirty="0">
                <a:latin typeface="Courier" pitchFamily="2" charset="0"/>
              </a:rPr>
              <a:t> peek()</a:t>
            </a:r>
            <a:r>
              <a:rPr lang="en-US" sz="2000" dirty="0"/>
              <a:t> – return next item to be removed from </a:t>
            </a:r>
            <a:r>
              <a:rPr lang="en-US" sz="2000" b="1" dirty="0"/>
              <a:t>Worklist</a:t>
            </a:r>
            <a:r>
              <a:rPr lang="en-US" sz="2000" dirty="0"/>
              <a:t>, or </a:t>
            </a:r>
            <a:r>
              <a:rPr lang="en-US" sz="2000" dirty="0">
                <a:latin typeface="Courier" pitchFamily="2" charset="0"/>
              </a:rPr>
              <a:t>null</a:t>
            </a:r>
            <a:r>
              <a:rPr lang="en-US" sz="2000" dirty="0"/>
              <a:t> if none</a:t>
            </a:r>
          </a:p>
          <a:p>
            <a:pPr marL="628650" lvl="1" indent="-228600"/>
            <a:r>
              <a:rPr lang="en-US" sz="1800" dirty="0"/>
              <a:t>Does not change the </a:t>
            </a:r>
            <a:r>
              <a:rPr lang="en-US" sz="1800" b="1" dirty="0"/>
              <a:t>Worklist</a:t>
            </a:r>
            <a:r>
              <a:rPr lang="en-US" sz="1800" dirty="0"/>
              <a:t>’s contents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F35795-6635-D347-AF49-16E2AB73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50" y="1161356"/>
            <a:ext cx="3730497" cy="20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7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D38800-A143-714D-B9C3-085E0E46B573}"/>
              </a:ext>
            </a:extLst>
          </p:cNvPr>
          <p:cNvSpPr/>
          <p:nvPr/>
        </p:nvSpPr>
        <p:spPr>
          <a:xfrm>
            <a:off x="7219134" y="4312597"/>
            <a:ext cx="1642352" cy="1983778"/>
          </a:xfrm>
          <a:prstGeom prst="rect">
            <a:avLst/>
          </a:prstGeom>
          <a:solidFill>
            <a:srgbClr val="FFD5D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Worklist usage example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5816" y="1169209"/>
            <a:ext cx="8914574" cy="102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400" dirty="0"/>
              <a:t>Let’s add some pets to a </a:t>
            </a:r>
            <a:r>
              <a:rPr lang="en-US" sz="2400" b="1" dirty="0"/>
              <a:t>Queue</a:t>
            </a:r>
            <a:r>
              <a:rPr lang="en-US" sz="2400" dirty="0"/>
              <a:t> and a </a:t>
            </a:r>
            <a:r>
              <a:rPr lang="en-US" sz="2400" b="1" dirty="0"/>
              <a:t>Stack</a:t>
            </a:r>
            <a:r>
              <a:rPr lang="en-US" sz="2400" dirty="0"/>
              <a:t>, and then remove them: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C3A788-C36F-244D-B892-4FD9048BE4BE}"/>
              </a:ext>
            </a:extLst>
          </p:cNvPr>
          <p:cNvSpPr txBox="1"/>
          <p:nvPr/>
        </p:nvSpPr>
        <p:spPr>
          <a:xfrm>
            <a:off x="370341" y="1998256"/>
            <a:ext cx="6034245" cy="35548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Queue</a:t>
            </a:r>
            <a:r>
              <a:rPr lang="en-US" sz="1500" dirty="0">
                <a:latin typeface="Courier" pitchFamily="2" charset="0"/>
              </a:rPr>
              <a:t>&lt;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&gt; </a:t>
            </a:r>
            <a:r>
              <a:rPr lang="en-US" sz="1500" dirty="0" err="1">
                <a:latin typeface="Courier" pitchFamily="2" charset="0"/>
              </a:rPr>
              <a:t>petQueue</a:t>
            </a:r>
            <a:r>
              <a:rPr lang="en-US" sz="1500" dirty="0">
                <a:latin typeface="Courier" pitchFamily="2" charset="0"/>
              </a:rPr>
              <a:t> = </a:t>
            </a:r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new</a:t>
            </a:r>
            <a:r>
              <a:rPr lang="en-US" sz="1500" dirty="0">
                <a:latin typeface="Courier" pitchFamily="2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MyQueueMyLinkedList</a:t>
            </a:r>
            <a:r>
              <a:rPr lang="en-US" sz="1500" dirty="0">
                <a:latin typeface="Courier" pitchFamily="2" charset="0"/>
              </a:rPr>
              <a:t>();</a:t>
            </a:r>
            <a:endParaRPr lang="en-US" sz="1500" dirty="0">
              <a:solidFill>
                <a:srgbClr val="00B050"/>
              </a:solidFill>
              <a:latin typeface="Courier" pitchFamily="2" charset="0"/>
            </a:endParaRPr>
          </a:p>
          <a:p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Stack</a:t>
            </a:r>
            <a:r>
              <a:rPr lang="en-US" sz="1500" dirty="0">
                <a:latin typeface="Courier" pitchFamily="2" charset="0"/>
              </a:rPr>
              <a:t>&lt;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&gt; </a:t>
            </a:r>
            <a:r>
              <a:rPr lang="en-US" sz="1500" dirty="0" err="1">
                <a:latin typeface="Courier" pitchFamily="2" charset="0"/>
              </a:rPr>
              <a:t>petStack</a:t>
            </a:r>
            <a:r>
              <a:rPr lang="en-US" sz="1500" dirty="0">
                <a:latin typeface="Courier" pitchFamily="2" charset="0"/>
              </a:rPr>
              <a:t> = </a:t>
            </a:r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new</a:t>
            </a:r>
            <a:r>
              <a:rPr lang="en-US" sz="1500" dirty="0">
                <a:latin typeface="Courier" pitchFamily="2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MyStackMyLinkedList</a:t>
            </a:r>
            <a:r>
              <a:rPr lang="en-US" sz="1500" dirty="0">
                <a:latin typeface="Courier" pitchFamily="2" charset="0"/>
              </a:rPr>
              <a:t>();</a:t>
            </a:r>
          </a:p>
          <a:p>
            <a:endParaRPr lang="en-US" sz="1500" dirty="0">
              <a:latin typeface="Courier" pitchFamily="2" charset="0"/>
            </a:endParaRPr>
          </a:p>
          <a:p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[] pets = {"</a:t>
            </a:r>
            <a:r>
              <a:rPr lang="en-US" sz="1500" dirty="0" err="1">
                <a:latin typeface="Courier" pitchFamily="2" charset="0"/>
              </a:rPr>
              <a:t>Pika</a:t>
            </a:r>
            <a:r>
              <a:rPr lang="en-US" sz="1500" dirty="0">
                <a:latin typeface="Courier" pitchFamily="2" charset="0"/>
              </a:rPr>
              <a:t>", "</a:t>
            </a:r>
            <a:r>
              <a:rPr lang="en-US" sz="1500" dirty="0" err="1">
                <a:latin typeface="Courier" pitchFamily="2" charset="0"/>
              </a:rPr>
              <a:t>Milu</a:t>
            </a:r>
            <a:r>
              <a:rPr lang="en-US" sz="1500" dirty="0">
                <a:latin typeface="Courier" pitchFamily="2" charset="0"/>
              </a:rPr>
              <a:t>", "</a:t>
            </a:r>
            <a:r>
              <a:rPr lang="en-US" sz="1500" dirty="0" err="1">
                <a:latin typeface="Courier" pitchFamily="2" charset="0"/>
              </a:rPr>
              <a:t>Peppa</a:t>
            </a:r>
            <a:r>
              <a:rPr lang="en-US" sz="1500" dirty="0">
                <a:latin typeface="Courier" pitchFamily="2" charset="0"/>
              </a:rPr>
              <a:t>", "Luna"};</a:t>
            </a:r>
          </a:p>
          <a:p>
            <a:endParaRPr lang="en-US" sz="1500" dirty="0">
              <a:latin typeface="Courier" pitchFamily="2" charset="0"/>
            </a:endParaRPr>
          </a:p>
          <a:p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500" dirty="0">
                <a:latin typeface="Courier" pitchFamily="2" charset="0"/>
              </a:rPr>
              <a:t> (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 pet : pets){</a:t>
            </a:r>
          </a:p>
          <a:p>
            <a:r>
              <a:rPr lang="en-US" sz="1500" dirty="0">
                <a:latin typeface="Courier" pitchFamily="2" charset="0"/>
              </a:rPr>
              <a:t>  </a:t>
            </a:r>
            <a:r>
              <a:rPr lang="en-US" sz="1500" dirty="0" err="1">
                <a:latin typeface="Courier" pitchFamily="2" charset="0"/>
              </a:rPr>
              <a:t>petQueue.enqueue</a:t>
            </a:r>
            <a:r>
              <a:rPr lang="en-US" sz="1500" dirty="0">
                <a:latin typeface="Courier" pitchFamily="2" charset="0"/>
              </a:rPr>
              <a:t>(pet);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add synonym</a:t>
            </a:r>
          </a:p>
          <a:p>
            <a:r>
              <a:rPr lang="en-US" sz="1500" dirty="0">
                <a:latin typeface="Courier" pitchFamily="2" charset="0"/>
              </a:rPr>
              <a:t>  </a:t>
            </a:r>
            <a:r>
              <a:rPr lang="en-US" sz="1500" dirty="0" err="1">
                <a:latin typeface="Courier" pitchFamily="2" charset="0"/>
              </a:rPr>
              <a:t>petStack.push</a:t>
            </a:r>
            <a:r>
              <a:rPr lang="en-US" sz="1500" dirty="0">
                <a:latin typeface="Courier" pitchFamily="2" charset="0"/>
              </a:rPr>
              <a:t>(pet);  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add synonym</a:t>
            </a:r>
          </a:p>
          <a:p>
            <a:r>
              <a:rPr lang="en-US" sz="1500" dirty="0">
                <a:latin typeface="Courier" pitchFamily="2" charset="0"/>
              </a:rPr>
              <a:t>}</a:t>
            </a:r>
          </a:p>
          <a:p>
            <a:endParaRPr lang="en-US" sz="1500" dirty="0">
              <a:latin typeface="Courier" pitchFamily="2" charset="0"/>
            </a:endParaRPr>
          </a:p>
          <a:p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500" dirty="0">
                <a:latin typeface="Courier" pitchFamily="2" charset="0"/>
              </a:rPr>
              <a:t> (</a:t>
            </a:r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500" dirty="0">
                <a:latin typeface="Courier" pitchFamily="2" charset="0"/>
              </a:rPr>
              <a:t> </a:t>
            </a:r>
            <a:r>
              <a:rPr lang="en-US" sz="1500" dirty="0" err="1">
                <a:latin typeface="Courier" pitchFamily="2" charset="0"/>
              </a:rPr>
              <a:t>i</a:t>
            </a:r>
            <a:r>
              <a:rPr lang="en-US" sz="1500" dirty="0">
                <a:latin typeface="Courier" pitchFamily="2" charset="0"/>
              </a:rPr>
              <a:t>=</a:t>
            </a:r>
            <a:r>
              <a:rPr lang="en-US" sz="1500" dirty="0" err="1">
                <a:latin typeface="Courier" pitchFamily="2" charset="0"/>
              </a:rPr>
              <a:t>petQueue.size</a:t>
            </a:r>
            <a:r>
              <a:rPr lang="en-US" sz="1500" dirty="0">
                <a:latin typeface="Courier" pitchFamily="2" charset="0"/>
              </a:rPr>
              <a:t>(); </a:t>
            </a:r>
            <a:r>
              <a:rPr lang="en-US" sz="1500" dirty="0" err="1">
                <a:latin typeface="Courier" pitchFamily="2" charset="0"/>
              </a:rPr>
              <a:t>i</a:t>
            </a:r>
            <a:r>
              <a:rPr lang="en-US" sz="1500" dirty="0">
                <a:latin typeface="Courier" pitchFamily="2" charset="0"/>
              </a:rPr>
              <a:t> &gt; 0; </a:t>
            </a:r>
            <a:r>
              <a:rPr lang="en-US" sz="1500" dirty="0" err="1">
                <a:latin typeface="Courier" pitchFamily="2" charset="0"/>
              </a:rPr>
              <a:t>i</a:t>
            </a:r>
            <a:r>
              <a:rPr lang="en-US" sz="1500" dirty="0">
                <a:latin typeface="Courier" pitchFamily="2" charset="0"/>
              </a:rPr>
              <a:t>--){</a:t>
            </a:r>
          </a:p>
          <a:p>
            <a:r>
              <a:rPr lang="en-US" sz="1500" dirty="0">
                <a:latin typeface="Courier" pitchFamily="2" charset="0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 dequeued = </a:t>
            </a:r>
            <a:r>
              <a:rPr lang="en-US" sz="1500" dirty="0" err="1">
                <a:latin typeface="Courier" pitchFamily="2" charset="0"/>
              </a:rPr>
              <a:t>petQueue.dequeue</a:t>
            </a:r>
            <a:r>
              <a:rPr lang="en-US" sz="1500" dirty="0">
                <a:latin typeface="Courier" pitchFamily="2" charset="0"/>
              </a:rPr>
              <a:t>();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remove</a:t>
            </a:r>
          </a:p>
          <a:p>
            <a:r>
              <a:rPr lang="en-US" sz="1500" dirty="0">
                <a:latin typeface="Courier" pitchFamily="2" charset="0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 popped = </a:t>
            </a:r>
            <a:r>
              <a:rPr lang="en-US" sz="1500" dirty="0" err="1">
                <a:latin typeface="Courier" pitchFamily="2" charset="0"/>
              </a:rPr>
              <a:t>petStack.pop</a:t>
            </a:r>
            <a:r>
              <a:rPr lang="en-US" sz="1500" dirty="0">
                <a:latin typeface="Courier" pitchFamily="2" charset="0"/>
              </a:rPr>
              <a:t>();     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remove</a:t>
            </a:r>
          </a:p>
          <a:p>
            <a:r>
              <a:rPr lang="en-US" sz="1500" dirty="0">
                <a:latin typeface="Courier" pitchFamily="2" charset="0"/>
              </a:rPr>
              <a:t>  ...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do something with removed elements</a:t>
            </a:r>
          </a:p>
          <a:p>
            <a:r>
              <a:rPr lang="en-US" sz="1500" dirty="0">
                <a:latin typeface="Courier" pitchFamily="2" charset="0"/>
              </a:rPr>
              <a:t>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FA4671-F043-C047-A3C2-E15F68830EDC}"/>
              </a:ext>
            </a:extLst>
          </p:cNvPr>
          <p:cNvSpPr/>
          <p:nvPr/>
        </p:nvSpPr>
        <p:spPr>
          <a:xfrm>
            <a:off x="7437219" y="4665330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“Luna”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7DB09D-07B9-0746-BC19-727FF343DEF8}"/>
              </a:ext>
            </a:extLst>
          </p:cNvPr>
          <p:cNvSpPr/>
          <p:nvPr/>
        </p:nvSpPr>
        <p:spPr>
          <a:xfrm>
            <a:off x="7437219" y="5067406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Peppa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08DC87-60B4-D14F-B458-8A2B120BEB5C}"/>
              </a:ext>
            </a:extLst>
          </p:cNvPr>
          <p:cNvSpPr/>
          <p:nvPr/>
        </p:nvSpPr>
        <p:spPr>
          <a:xfrm>
            <a:off x="7437219" y="5463080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Milu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7BDB1F-245C-224D-B734-98D965EA72EC}"/>
              </a:ext>
            </a:extLst>
          </p:cNvPr>
          <p:cNvSpPr/>
          <p:nvPr/>
        </p:nvSpPr>
        <p:spPr>
          <a:xfrm>
            <a:off x="7437219" y="5858754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Pika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BEB3FA3-E441-EB45-9105-E2AF25769071}"/>
              </a:ext>
            </a:extLst>
          </p:cNvPr>
          <p:cNvSpPr/>
          <p:nvPr/>
        </p:nvSpPr>
        <p:spPr>
          <a:xfrm>
            <a:off x="7219134" y="1992407"/>
            <a:ext cx="1642352" cy="1983778"/>
          </a:xfrm>
          <a:prstGeom prst="rect">
            <a:avLst/>
          </a:prstGeom>
          <a:solidFill>
            <a:srgbClr val="D5ED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0E25F88-5996-A442-BC88-E6873BFA2D61}"/>
              </a:ext>
            </a:extLst>
          </p:cNvPr>
          <p:cNvSpPr/>
          <p:nvPr/>
        </p:nvSpPr>
        <p:spPr>
          <a:xfrm>
            <a:off x="7437219" y="2338655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Pika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4C5E5A3-BFA9-1446-84F8-5CCA30F2D6F3}"/>
              </a:ext>
            </a:extLst>
          </p:cNvPr>
          <p:cNvSpPr/>
          <p:nvPr/>
        </p:nvSpPr>
        <p:spPr>
          <a:xfrm>
            <a:off x="7437219" y="2740731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Milu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87A654E-5D35-7B4E-A20E-87CB620A7FFB}"/>
              </a:ext>
            </a:extLst>
          </p:cNvPr>
          <p:cNvSpPr/>
          <p:nvPr/>
        </p:nvSpPr>
        <p:spPr>
          <a:xfrm>
            <a:off x="7437219" y="3136405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Peppa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C044F48-EFE9-DB45-A010-7644A193DE1B}"/>
              </a:ext>
            </a:extLst>
          </p:cNvPr>
          <p:cNvSpPr/>
          <p:nvPr/>
        </p:nvSpPr>
        <p:spPr>
          <a:xfrm>
            <a:off x="7437219" y="3532079"/>
            <a:ext cx="1206183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“Luna”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E7C4BB4-803B-644D-8AAF-272752846392}"/>
              </a:ext>
            </a:extLst>
          </p:cNvPr>
          <p:cNvGrpSpPr/>
          <p:nvPr/>
        </p:nvGrpSpPr>
        <p:grpSpPr>
          <a:xfrm>
            <a:off x="6689347" y="2430838"/>
            <a:ext cx="747872" cy="215444"/>
            <a:chOff x="6689347" y="2430838"/>
            <a:chExt cx="747872" cy="215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9E18556-2CAE-9B46-B3C9-93D5C7CC85A2}"/>
                </a:ext>
              </a:extLst>
            </p:cNvPr>
            <p:cNvSpPr txBox="1"/>
            <p:nvPr/>
          </p:nvSpPr>
          <p:spPr>
            <a:xfrm>
              <a:off x="6689347" y="2430838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21D54313-E75A-724F-B5B0-5D35F04839F5}"/>
                </a:ext>
              </a:extLst>
            </p:cNvPr>
            <p:cNvCxnSpPr>
              <a:cxnSpLocks/>
              <a:stCxn id="3" idx="3"/>
              <a:endCxn id="23" idx="1"/>
            </p:cNvCxnSpPr>
            <p:nvPr/>
          </p:nvCxnSpPr>
          <p:spPr>
            <a:xfrm>
              <a:off x="7155486" y="2538560"/>
              <a:ext cx="281733" cy="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8375AF5-A378-E444-A7AB-7B8EF076D80B}"/>
              </a:ext>
            </a:extLst>
          </p:cNvPr>
          <p:cNvGrpSpPr/>
          <p:nvPr/>
        </p:nvGrpSpPr>
        <p:grpSpPr>
          <a:xfrm>
            <a:off x="6687896" y="3625395"/>
            <a:ext cx="749323" cy="215444"/>
            <a:chOff x="6687896" y="3625395"/>
            <a:chExt cx="749323" cy="2154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D941111-471B-B549-BEEC-0A6B271D999C}"/>
                </a:ext>
              </a:extLst>
            </p:cNvPr>
            <p:cNvSpPr txBox="1"/>
            <p:nvPr/>
          </p:nvSpPr>
          <p:spPr>
            <a:xfrm>
              <a:off x="6687896" y="3625395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55896145-F6A8-B04E-A1FA-B5D356FA1BC1}"/>
                </a:ext>
              </a:extLst>
            </p:cNvPr>
            <p:cNvCxnSpPr>
              <a:cxnSpLocks/>
              <a:stCxn id="30" idx="3"/>
              <a:endCxn id="26" idx="1"/>
            </p:cNvCxnSpPr>
            <p:nvPr/>
          </p:nvCxnSpPr>
          <p:spPr>
            <a:xfrm>
              <a:off x="7154035" y="3733117"/>
              <a:ext cx="283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21F89D-2036-3C4F-987F-7315388E0E9D}"/>
              </a:ext>
            </a:extLst>
          </p:cNvPr>
          <p:cNvGrpSpPr/>
          <p:nvPr/>
        </p:nvGrpSpPr>
        <p:grpSpPr>
          <a:xfrm>
            <a:off x="6714147" y="2834047"/>
            <a:ext cx="723072" cy="215444"/>
            <a:chOff x="6714147" y="2834047"/>
            <a:chExt cx="723072" cy="21544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F30CD46-4927-A744-91B9-E5776E0CB284}"/>
                </a:ext>
              </a:extLst>
            </p:cNvPr>
            <p:cNvCxnSpPr>
              <a:cxnSpLocks/>
              <a:stCxn id="37" idx="3"/>
              <a:endCxn id="24" idx="1"/>
            </p:cNvCxnSpPr>
            <p:nvPr/>
          </p:nvCxnSpPr>
          <p:spPr>
            <a:xfrm>
              <a:off x="7152506" y="2941769"/>
              <a:ext cx="284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A387F2B-0EDC-5545-8415-3EEB127F6DDF}"/>
                </a:ext>
              </a:extLst>
            </p:cNvPr>
            <p:cNvSpPr txBox="1"/>
            <p:nvPr/>
          </p:nvSpPr>
          <p:spPr>
            <a:xfrm>
              <a:off x="6714147" y="2834047"/>
              <a:ext cx="43835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ED92875-3F5C-AA44-B3D6-EE54D9C39314}"/>
              </a:ext>
            </a:extLst>
          </p:cNvPr>
          <p:cNvGrpSpPr/>
          <p:nvPr/>
        </p:nvGrpSpPr>
        <p:grpSpPr>
          <a:xfrm>
            <a:off x="6712668" y="3229721"/>
            <a:ext cx="724551" cy="215444"/>
            <a:chOff x="6712668" y="3229721"/>
            <a:chExt cx="724551" cy="21544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2CCC7E4-5A1D-5844-922D-EC398C31BE94}"/>
                </a:ext>
              </a:extLst>
            </p:cNvPr>
            <p:cNvSpPr txBox="1"/>
            <p:nvPr/>
          </p:nvSpPr>
          <p:spPr>
            <a:xfrm>
              <a:off x="6712668" y="3229721"/>
              <a:ext cx="43835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6F2853F9-0226-8647-B9FD-E2F196584C46}"/>
                </a:ext>
              </a:extLst>
            </p:cNvPr>
            <p:cNvCxnSpPr>
              <a:cxnSpLocks/>
              <a:stCxn id="39" idx="3"/>
              <a:endCxn id="25" idx="1"/>
            </p:cNvCxnSpPr>
            <p:nvPr/>
          </p:nvCxnSpPr>
          <p:spPr>
            <a:xfrm>
              <a:off x="7151027" y="3337443"/>
              <a:ext cx="286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B0BC9FF-77EC-9C4E-ABD9-5882648CBD00}"/>
              </a:ext>
            </a:extLst>
          </p:cNvPr>
          <p:cNvGrpSpPr/>
          <p:nvPr/>
        </p:nvGrpSpPr>
        <p:grpSpPr>
          <a:xfrm>
            <a:off x="6692415" y="4772400"/>
            <a:ext cx="747872" cy="215444"/>
            <a:chOff x="6692415" y="4772400"/>
            <a:chExt cx="747872" cy="2154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B4BE734-18C5-CB41-95FF-0D8FA212AD00}"/>
                </a:ext>
              </a:extLst>
            </p:cNvPr>
            <p:cNvSpPr txBox="1"/>
            <p:nvPr/>
          </p:nvSpPr>
          <p:spPr>
            <a:xfrm>
              <a:off x="6692415" y="4772400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F52E35AB-E094-794A-BB22-2D261940FD13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7158554" y="4880122"/>
              <a:ext cx="281733" cy="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E54F083-7A4A-AF45-835D-94E7C01CD3DF}"/>
              </a:ext>
            </a:extLst>
          </p:cNvPr>
          <p:cNvGrpSpPr/>
          <p:nvPr/>
        </p:nvGrpSpPr>
        <p:grpSpPr>
          <a:xfrm>
            <a:off x="6700559" y="5185767"/>
            <a:ext cx="747872" cy="215444"/>
            <a:chOff x="6700559" y="5185767"/>
            <a:chExt cx="747872" cy="21544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3427788-A293-9C42-8611-9D6FE4A4B740}"/>
                </a:ext>
              </a:extLst>
            </p:cNvPr>
            <p:cNvSpPr txBox="1"/>
            <p:nvPr/>
          </p:nvSpPr>
          <p:spPr>
            <a:xfrm>
              <a:off x="6700559" y="5185767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685DA036-85FB-384E-AB36-4D48F71B23A1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7166698" y="5293489"/>
              <a:ext cx="281733" cy="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7CB80F4-6155-A248-A0D9-2C4DE0FBC332}"/>
              </a:ext>
            </a:extLst>
          </p:cNvPr>
          <p:cNvGrpSpPr/>
          <p:nvPr/>
        </p:nvGrpSpPr>
        <p:grpSpPr>
          <a:xfrm>
            <a:off x="6700559" y="5566960"/>
            <a:ext cx="747872" cy="215444"/>
            <a:chOff x="6700559" y="5566960"/>
            <a:chExt cx="747872" cy="21544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C32D25F-F746-EE4C-8AD2-17FBC61D2D8C}"/>
                </a:ext>
              </a:extLst>
            </p:cNvPr>
            <p:cNvSpPr txBox="1"/>
            <p:nvPr/>
          </p:nvSpPr>
          <p:spPr>
            <a:xfrm>
              <a:off x="6700559" y="5566960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13AD142D-FD49-6E43-8190-1BBA52A22CB7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7166698" y="5674682"/>
              <a:ext cx="281733" cy="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B425191-17DE-994F-9615-37E773D17C98}"/>
              </a:ext>
            </a:extLst>
          </p:cNvPr>
          <p:cNvGrpSpPr/>
          <p:nvPr/>
        </p:nvGrpSpPr>
        <p:grpSpPr>
          <a:xfrm>
            <a:off x="6700559" y="5972878"/>
            <a:ext cx="747872" cy="215444"/>
            <a:chOff x="6700559" y="5972878"/>
            <a:chExt cx="747872" cy="21544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27D8443-E047-A643-A58A-78A73915DCBB}"/>
                </a:ext>
              </a:extLst>
            </p:cNvPr>
            <p:cNvSpPr txBox="1"/>
            <p:nvPr/>
          </p:nvSpPr>
          <p:spPr>
            <a:xfrm>
              <a:off x="6700559" y="5972878"/>
              <a:ext cx="466139" cy="215444"/>
            </a:xfrm>
            <a:prstGeom prst="rect">
              <a:avLst/>
            </a:prstGeom>
            <a:noFill/>
          </p:spPr>
          <p:txBody>
            <a:bodyPr wrap="square" lIns="9144" tIns="0" rIns="0" bIns="0" rtlCol="0">
              <a:spAutoFit/>
            </a:bodyPr>
            <a:lstStyle/>
            <a:p>
              <a:pPr algn="r"/>
              <a:r>
                <a:rPr lang="en-US" sz="1400" dirty="0"/>
                <a:t>head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3A64A5DE-D3D4-1240-BC68-FD70FC2A61E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7166698" y="6080600"/>
              <a:ext cx="281733" cy="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299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6243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Linked list-based worklist implementation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1385" y="2955954"/>
                <a:ext cx="8701228" cy="3527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7338" indent="-287338"/>
                <a:r>
                  <a:rPr lang="en-US" sz="2400" dirty="0"/>
                  <a:t>Linked list supports efficient </a:t>
                </a:r>
                <a:r>
                  <a:rPr lang="en-US" sz="2400" b="1" dirty="0"/>
                  <a:t>Stack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Queue</a:t>
                </a:r>
                <a:r>
                  <a:rPr lang="en-US" sz="2400" dirty="0"/>
                  <a:t> implementations</a:t>
                </a:r>
              </a:p>
              <a:p>
                <a:pPr marL="576263" lvl="1" indent="-288925"/>
                <a:r>
                  <a:rPr lang="en-US" sz="2000" b="1" dirty="0"/>
                  <a:t>Stack</a:t>
                </a:r>
                <a:r>
                  <a:rPr lang="en-US" sz="2000" dirty="0"/>
                  <a:t> implementation: </a:t>
                </a:r>
                <a:r>
                  <a:rPr lang="en-US" sz="2000" dirty="0">
                    <a:latin typeface="Courier" pitchFamily="2" charset="0"/>
                  </a:rPr>
                  <a:t>push()</a:t>
                </a:r>
                <a:r>
                  <a:rPr lang="en-US" sz="2000" dirty="0"/>
                  <a:t> at, and </a:t>
                </a:r>
                <a:r>
                  <a:rPr lang="en-US" sz="2000" dirty="0">
                    <a:latin typeface="Courier" pitchFamily="2" charset="0"/>
                  </a:rPr>
                  <a:t>pop()</a:t>
                </a:r>
                <a:r>
                  <a:rPr lang="en-US" sz="2000" dirty="0"/>
                  <a:t> from, the head of the list</a:t>
                </a:r>
              </a:p>
              <a:p>
                <a:pPr marL="801688" lvl="2" indent="-225425"/>
                <a:r>
                  <a:rPr lang="en-US" sz="1800" dirty="0"/>
                  <a:t>Because head node is immediately accessible,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/>
                  <a:t> running time in all cases</a:t>
                </a:r>
              </a:p>
              <a:p>
                <a:pPr marL="576263" lvl="1" indent="-288925">
                  <a:lnSpc>
                    <a:spcPct val="150000"/>
                  </a:lnSpc>
                </a:pPr>
                <a:r>
                  <a:rPr lang="en-US" sz="2000" b="1" dirty="0"/>
                  <a:t>Queue</a:t>
                </a:r>
                <a:r>
                  <a:rPr lang="en-US" sz="2000" dirty="0"/>
                  <a:t> implementation:</a:t>
                </a:r>
              </a:p>
              <a:p>
                <a:pPr marL="801688" lvl="2" indent="-225425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 options:</a:t>
                </a:r>
              </a:p>
              <a:p>
                <a:pPr marL="1031875" lvl="3" indent="-230188"/>
                <a:r>
                  <a:rPr lang="en-US" sz="1600" dirty="0">
                    <a:latin typeface="Courier" pitchFamily="2" charset="0"/>
                  </a:rPr>
                  <a:t>enqueue()</a:t>
                </a:r>
                <a:r>
                  <a:rPr lang="en-US" sz="1600" dirty="0"/>
                  <a:t> at the tail, and </a:t>
                </a:r>
                <a:r>
                  <a:rPr lang="en-US" sz="1600" dirty="0">
                    <a:latin typeface="Courier" pitchFamily="2" charset="0"/>
                  </a:rPr>
                  <a:t>dequeue()</a:t>
                </a:r>
                <a:r>
                  <a:rPr lang="en-US" sz="1600" dirty="0"/>
                  <a:t> from the head, of the list</a:t>
                </a:r>
              </a:p>
              <a:p>
                <a:pPr marL="1031875" lvl="3" indent="-230188"/>
                <a:r>
                  <a:rPr lang="en-US" sz="1600" dirty="0">
                    <a:latin typeface="Courier" pitchFamily="2" charset="0"/>
                  </a:rPr>
                  <a:t>enqueue()</a:t>
                </a:r>
                <a:r>
                  <a:rPr lang="en-US" sz="1600" dirty="0"/>
                  <a:t> at the head, and </a:t>
                </a:r>
                <a:r>
                  <a:rPr lang="en-US" sz="1600" dirty="0">
                    <a:latin typeface="Courier" pitchFamily="2" charset="0"/>
                  </a:rPr>
                  <a:t>dequeue()</a:t>
                </a:r>
                <a:r>
                  <a:rPr lang="en-US" sz="1600" dirty="0"/>
                  <a:t> from the tail, of the list</a:t>
                </a:r>
              </a:p>
              <a:p>
                <a:pPr marL="801688" lvl="2" indent="-225425"/>
                <a:r>
                  <a:rPr lang="en-US" sz="1800" dirty="0"/>
                  <a:t>Linked list with tail pointer required to ensure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/>
                  <a:t> running time in all cases</a:t>
                </a:r>
              </a:p>
              <a:p>
                <a:pPr marL="1031875" lvl="3"/>
                <a:r>
                  <a:rPr lang="en-US" sz="1600" dirty="0"/>
                  <a:t>Otherwise one of the operations will be linear time –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287338" indent="-287338"/>
                <a:endParaRPr lang="en-US" sz="2400" dirty="0"/>
              </a:p>
              <a:p>
                <a:pPr marL="287338" indent="-287338"/>
                <a:endParaRPr lang="en-US" sz="2400" dirty="0"/>
              </a:p>
              <a:p>
                <a:pPr marL="287338" indent="-287338"/>
                <a:endParaRPr lang="en-US" sz="12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5" y="2955954"/>
                <a:ext cx="8701228" cy="3527348"/>
              </a:xfrm>
              <a:prstGeom prst="rect">
                <a:avLst/>
              </a:prstGeom>
              <a:blipFill>
                <a:blip r:embed="rId3"/>
                <a:stretch>
                  <a:fillRect l="-728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83F154-AB9C-EE4F-A626-672866A20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099" y="1383248"/>
            <a:ext cx="5511800" cy="73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4845DC-56B9-A04E-BF5C-5EC55CAE9A44}"/>
              </a:ext>
            </a:extLst>
          </p:cNvPr>
          <p:cNvSpPr txBox="1"/>
          <p:nvPr/>
        </p:nvSpPr>
        <p:spPr>
          <a:xfrm>
            <a:off x="1540041" y="1975460"/>
            <a:ext cx="1151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urier" pitchFamily="2" charset="0"/>
              </a:rPr>
              <a:t>push()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pop()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dequeue()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6ECC16-43A0-AB49-82AE-20990EC6BCAB}"/>
              </a:ext>
            </a:extLst>
          </p:cNvPr>
          <p:cNvCxnSpPr>
            <a:cxnSpLocks/>
          </p:cNvCxnSpPr>
          <p:nvPr/>
        </p:nvCxnSpPr>
        <p:spPr>
          <a:xfrm flipV="1">
            <a:off x="2115679" y="1732046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C1D883F-0ECB-4D47-ABC3-03259247D7CF}"/>
              </a:ext>
            </a:extLst>
          </p:cNvPr>
          <p:cNvGrpSpPr/>
          <p:nvPr/>
        </p:nvGrpSpPr>
        <p:grpSpPr>
          <a:xfrm>
            <a:off x="5562599" y="934125"/>
            <a:ext cx="2109497" cy="1185723"/>
            <a:chOff x="5562599" y="934125"/>
            <a:chExt cx="2109497" cy="11857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782E99-C15D-5148-9EA0-068D1D42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599" y="1383248"/>
              <a:ext cx="1765300" cy="736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A00AC22-297E-754C-979A-8DCA67493079}"/>
                </a:ext>
              </a:extLst>
            </p:cNvPr>
            <p:cNvSpPr txBox="1"/>
            <p:nvPr/>
          </p:nvSpPr>
          <p:spPr>
            <a:xfrm>
              <a:off x="6520820" y="934125"/>
              <a:ext cx="1151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2" charset="0"/>
                </a:rPr>
                <a:t>enqueue()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6286168-A284-6D41-9986-7F34F04396F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090280" y="1185060"/>
              <a:ext cx="0" cy="274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723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6243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Array list-based worklist implementation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1385" y="2955954"/>
                <a:ext cx="8701228" cy="3527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7338" indent="-287338"/>
                <a:r>
                  <a:rPr lang="en-US" sz="2400" dirty="0"/>
                  <a:t>We can also implement </a:t>
                </a:r>
                <a:r>
                  <a:rPr lang="en-US" sz="2400" b="1" dirty="0"/>
                  <a:t>Stack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Queue</a:t>
                </a:r>
                <a:r>
                  <a:rPr lang="en-US" sz="2400" dirty="0"/>
                  <a:t> using an array list:</a:t>
                </a:r>
                <a:endParaRPr lang="en-US" sz="2000" dirty="0"/>
              </a:p>
              <a:p>
                <a:pPr marL="576263" lvl="1" indent="-288925"/>
                <a:r>
                  <a:rPr lang="en-US" sz="2000" b="1" dirty="0"/>
                  <a:t>Stack</a:t>
                </a:r>
                <a:r>
                  <a:rPr lang="en-US" sz="2000" dirty="0"/>
                  <a:t> implementation: </a:t>
                </a:r>
                <a:r>
                  <a:rPr lang="en-US" sz="2000" dirty="0">
                    <a:latin typeface="Courier" pitchFamily="2" charset="0"/>
                  </a:rPr>
                  <a:t>push()</a:t>
                </a:r>
                <a:r>
                  <a:rPr lang="en-US" sz="2000" dirty="0"/>
                  <a:t> to, and </a:t>
                </a:r>
                <a:r>
                  <a:rPr lang="en-US" sz="2000" dirty="0">
                    <a:latin typeface="Courier" pitchFamily="2" charset="0"/>
                  </a:rPr>
                  <a:t>pop()</a:t>
                </a:r>
                <a:r>
                  <a:rPr lang="en-US" sz="2000" dirty="0"/>
                  <a:t> from, the tail of the list</a:t>
                </a:r>
              </a:p>
              <a:p>
                <a:pPr marL="801688" lvl="2" indent="-225425"/>
                <a:r>
                  <a:rPr lang="en-US" sz="1800" dirty="0"/>
                  <a:t>Running time is amortized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/>
                  <a:t> as long as array grows quickly enough</a:t>
                </a:r>
              </a:p>
              <a:p>
                <a:pPr marL="576263" lvl="1" indent="-288925">
                  <a:lnSpc>
                    <a:spcPct val="150000"/>
                  </a:lnSpc>
                </a:pPr>
                <a:r>
                  <a:rPr lang="en-US" sz="2000" b="1" dirty="0"/>
                  <a:t>Queue</a:t>
                </a:r>
                <a:r>
                  <a:rPr lang="en-US" sz="2000" dirty="0"/>
                  <a:t> implementation:</a:t>
                </a:r>
              </a:p>
              <a:p>
                <a:pPr marL="801688" lvl="2" indent="-225425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 options:</a:t>
                </a:r>
              </a:p>
              <a:p>
                <a:pPr marL="1085850" lvl="3" indent="-284163"/>
                <a:r>
                  <a:rPr lang="en-US" sz="1600" dirty="0">
                    <a:latin typeface="Courier" pitchFamily="2" charset="0"/>
                  </a:rPr>
                  <a:t>enqueue()</a:t>
                </a:r>
                <a:r>
                  <a:rPr lang="en-US" sz="1600" dirty="0"/>
                  <a:t> at the tail, and </a:t>
                </a:r>
                <a:r>
                  <a:rPr lang="en-US" sz="1600" dirty="0">
                    <a:latin typeface="Courier" pitchFamily="2" charset="0"/>
                  </a:rPr>
                  <a:t>dequeue()</a:t>
                </a:r>
                <a:r>
                  <a:rPr lang="en-US" sz="1600" dirty="0"/>
                  <a:t> from the head, of the list</a:t>
                </a:r>
              </a:p>
              <a:p>
                <a:pPr marL="1085850" lvl="3" indent="-284163"/>
                <a:r>
                  <a:rPr lang="en-US" sz="1600" dirty="0">
                    <a:latin typeface="Courier" pitchFamily="2" charset="0"/>
                  </a:rPr>
                  <a:t>enqueue()</a:t>
                </a:r>
                <a:r>
                  <a:rPr lang="en-US" sz="1600" dirty="0"/>
                  <a:t> at the head, and </a:t>
                </a:r>
                <a:r>
                  <a:rPr lang="en-US" sz="1600" dirty="0">
                    <a:latin typeface="Courier" pitchFamily="2" charset="0"/>
                  </a:rPr>
                  <a:t>dequeue()</a:t>
                </a:r>
                <a:r>
                  <a:rPr lang="en-US" sz="1600" dirty="0"/>
                  <a:t> from the tail, of the list</a:t>
                </a:r>
              </a:p>
              <a:p>
                <a:pPr marL="801688" lvl="2" indent="-225425"/>
                <a:r>
                  <a:rPr lang="en-US" sz="1800" dirty="0"/>
                  <a:t>Running time:</a:t>
                </a:r>
              </a:p>
              <a:p>
                <a:pPr marL="1258888" lvl="3" indent="-225425"/>
                <a:r>
                  <a:rPr lang="en-US" sz="1600" dirty="0"/>
                  <a:t>Operation performed at the tail is amortized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/>
                  <a:t/>
                </a:r>
              </a:p>
              <a:p>
                <a:pPr marL="1258888" lvl="3" indent="-225425"/>
                <a:r>
                  <a:rPr lang="en-US" sz="1600" dirty="0"/>
                  <a:t>Operation performed at the head is is linear time –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– due to shifting of elements</a:t>
                </a:r>
                <a:endParaRPr lang="en-US" sz="2400" dirty="0"/>
              </a:p>
              <a:p>
                <a:pPr marL="287338" indent="-287338"/>
                <a:endParaRPr lang="en-US" sz="12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5" y="2955954"/>
                <a:ext cx="8701228" cy="3527348"/>
              </a:xfrm>
              <a:prstGeom prst="rect">
                <a:avLst/>
              </a:prstGeom>
              <a:blipFill>
                <a:blip r:embed="rId3"/>
                <a:stretch>
                  <a:fillRect l="-728" t="-1439"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0AC22-297E-754C-979A-8DCA67493079}"/>
              </a:ext>
            </a:extLst>
          </p:cNvPr>
          <p:cNvSpPr txBox="1"/>
          <p:nvPr/>
        </p:nvSpPr>
        <p:spPr>
          <a:xfrm>
            <a:off x="4795499" y="901782"/>
            <a:ext cx="1151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urier" pitchFamily="2" charset="0"/>
              </a:rPr>
              <a:t>push()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pop()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enqueue()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9D47C80-E69F-8844-A1AE-E70E12A55BCE}"/>
              </a:ext>
            </a:extLst>
          </p:cNvPr>
          <p:cNvGrpSpPr/>
          <p:nvPr/>
        </p:nvGrpSpPr>
        <p:grpSpPr>
          <a:xfrm>
            <a:off x="2416021" y="1332669"/>
            <a:ext cx="1151276" cy="513485"/>
            <a:chOff x="2416021" y="1332669"/>
            <a:chExt cx="1151276" cy="5134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24845DC-56B9-A04E-BF5C-5EC55CAE9A44}"/>
                </a:ext>
              </a:extLst>
            </p:cNvPr>
            <p:cNvSpPr txBox="1"/>
            <p:nvPr/>
          </p:nvSpPr>
          <p:spPr>
            <a:xfrm>
              <a:off x="2416021" y="1332669"/>
              <a:ext cx="1151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2" charset="0"/>
                </a:rPr>
                <a:t>dequeue()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6286168-A284-6D41-9986-7F34F04396F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91659" y="1571834"/>
              <a:ext cx="0" cy="274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3F937F-6FF6-8842-B9B0-B72276A24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29" y="1853052"/>
            <a:ext cx="3977139" cy="76654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14D7D57-174D-BF42-8947-C186803305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63453" y="1571834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7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6243"/>
            <a:ext cx="9144001" cy="1143000"/>
          </a:xfrm>
        </p:spPr>
        <p:txBody>
          <a:bodyPr>
            <a:normAutofit/>
          </a:bodyPr>
          <a:lstStyle/>
          <a:p>
            <a:r>
              <a:rPr lang="en-US" dirty="0"/>
              <a:t>Array list optimization: circular array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19638" y="1063793"/>
                <a:ext cx="8895721" cy="2637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7338" indent="-287338"/>
                <a:r>
                  <a:rPr lang="en-US" sz="2400" dirty="0"/>
                  <a:t>We’d like to make head insertions and removals 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pPr marL="576263" lvl="1" indent="-288925"/>
                <a:r>
                  <a:rPr lang="en-US" sz="2000" dirty="0"/>
                  <a:t>Solution: decouple list indices from array indices – </a:t>
                </a:r>
                <a:r>
                  <a:rPr lang="en-US" sz="2000" b="1" dirty="0"/>
                  <a:t>circular array</a:t>
                </a:r>
                <a:r>
                  <a:rPr lang="en-US" sz="2000" dirty="0"/>
                  <a:t>:</a:t>
                </a:r>
                <a:endParaRPr lang="en-US" sz="1600" dirty="0"/>
              </a:p>
              <a:p>
                <a:pPr marL="803275" lvl="2" indent="-230188"/>
                <a:r>
                  <a:rPr lang="en-US" sz="1600" dirty="0"/>
                  <a:t>Head index: index of first element on list – not necessarily zero</a:t>
                </a:r>
              </a:p>
              <a:p>
                <a:pPr marL="803275" lvl="2" indent="-230188"/>
                <a:r>
                  <a:rPr lang="en-US" sz="1600" dirty="0"/>
                  <a:t>Tail index: index of last element on list</a:t>
                </a:r>
              </a:p>
              <a:p>
                <a:pPr marL="176213" indent="-288925"/>
                <a:r>
                  <a:rPr lang="en-US" sz="2400" dirty="0" err="1">
                    <a:latin typeface="Courier" pitchFamily="2" charset="0"/>
                  </a:rPr>
                  <a:t>i</a:t>
                </a:r>
                <a:r>
                  <a:rPr lang="en-US" sz="2400" baseline="30000" dirty="0" err="1"/>
                  <a:t>th</a:t>
                </a:r>
                <a:r>
                  <a:rPr lang="en-US" sz="2400" dirty="0"/>
                  <a:t> element on list is found at index (</a:t>
                </a:r>
                <a:r>
                  <a:rPr lang="en-US" sz="2400" dirty="0" err="1">
                    <a:latin typeface="Courier" pitchFamily="2" charset="0"/>
                  </a:rPr>
                  <a:t>i</a:t>
                </a:r>
                <a:r>
                  <a:rPr lang="en-US" sz="2400" dirty="0"/>
                  <a:t> + head index) on array, e.g.:</a:t>
                </a:r>
              </a:p>
              <a:p>
                <a:pPr marL="576263" lvl="1" indent="-288925"/>
                <a:endParaRPr lang="en-US" sz="2000" dirty="0"/>
              </a:p>
              <a:p>
                <a:pPr marL="576263" lvl="1" indent="-288925"/>
                <a:endParaRPr lang="en-US" sz="2000" dirty="0"/>
              </a:p>
              <a:p>
                <a:pPr marL="576263" lvl="1" indent="-288925"/>
                <a:endParaRPr lang="en-US" sz="2000" dirty="0"/>
              </a:p>
              <a:p>
                <a:pPr marL="176213" indent="-288925"/>
                <a:endParaRPr lang="en-US" sz="24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8" y="1063793"/>
                <a:ext cx="8895721" cy="2637619"/>
              </a:xfrm>
              <a:prstGeom prst="rect">
                <a:avLst/>
              </a:prstGeom>
              <a:blipFill>
                <a:blip r:embed="rId3"/>
                <a:stretch>
                  <a:fillRect l="-855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56640A-9868-3141-91AC-15120FE5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03" y="3170283"/>
            <a:ext cx="3083645" cy="89763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D96B3FA-38DB-FD4B-8BB1-B7B889BB49BC}"/>
              </a:ext>
            </a:extLst>
          </p:cNvPr>
          <p:cNvGrpSpPr/>
          <p:nvPr/>
        </p:nvGrpSpPr>
        <p:grpSpPr>
          <a:xfrm>
            <a:off x="743004" y="4390515"/>
            <a:ext cx="3083645" cy="1795421"/>
            <a:chOff x="743004" y="4455831"/>
            <a:chExt cx="3083645" cy="17954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7C23E99-F790-CB48-B315-75053372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004" y="5416978"/>
              <a:ext cx="3083645" cy="834274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C3B4EBF-3521-F84F-86DD-BABA307FE875}"/>
                </a:ext>
              </a:extLst>
            </p:cNvPr>
            <p:cNvGrpSpPr/>
            <p:nvPr/>
          </p:nvGrpSpPr>
          <p:grpSpPr>
            <a:xfrm>
              <a:off x="1022327" y="4455831"/>
              <a:ext cx="1295547" cy="638550"/>
              <a:chOff x="1022327" y="4455831"/>
              <a:chExt cx="1295547" cy="63855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48F0D939-CFCB-AA4B-834C-BCF38E3461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0192" y="4455831"/>
                <a:ext cx="1" cy="6385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F1C1EC7-1890-394A-BE92-8D2DA8CF6DBF}"/>
                  </a:ext>
                </a:extLst>
              </p:cNvPr>
              <p:cNvSpPr txBox="1"/>
              <p:nvPr/>
            </p:nvSpPr>
            <p:spPr>
              <a:xfrm>
                <a:off x="1022327" y="4593554"/>
                <a:ext cx="1295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urier" pitchFamily="2" charset="0"/>
                  </a:rPr>
                  <a:t>dequeue()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9C4B9B6-5349-CC49-BA18-412C961A9F84}"/>
              </a:ext>
            </a:extLst>
          </p:cNvPr>
          <p:cNvGrpSpPr/>
          <p:nvPr/>
        </p:nvGrpSpPr>
        <p:grpSpPr>
          <a:xfrm>
            <a:off x="5250653" y="4410290"/>
            <a:ext cx="3620286" cy="1775646"/>
            <a:chOff x="5250653" y="4475606"/>
            <a:chExt cx="3620286" cy="17756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D2167CB-3274-F04D-BAA1-84059FDCF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0653" y="5416978"/>
              <a:ext cx="3083645" cy="834274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5258FE0-84AF-C847-9D8C-BE4DA21D81B2}"/>
                </a:ext>
              </a:extLst>
            </p:cNvPr>
            <p:cNvGrpSpPr/>
            <p:nvPr/>
          </p:nvGrpSpPr>
          <p:grpSpPr>
            <a:xfrm>
              <a:off x="6817124" y="4475606"/>
              <a:ext cx="2053815" cy="638550"/>
              <a:chOff x="6817124" y="4475606"/>
              <a:chExt cx="2053815" cy="63855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5998F31-3A4E-9D47-9B22-76DBCF2B1F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7124" y="4475606"/>
                <a:ext cx="1" cy="6385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630DEEF-F328-1D47-97B3-6B26F085AA0D}"/>
                  </a:ext>
                </a:extLst>
              </p:cNvPr>
              <p:cNvSpPr txBox="1"/>
              <p:nvPr/>
            </p:nvSpPr>
            <p:spPr>
              <a:xfrm>
                <a:off x="6834805" y="4629606"/>
                <a:ext cx="20361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urier" pitchFamily="2" charset="0"/>
                  </a:rPr>
                  <a:t>enqueue("Puff")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2DC2A14-0BF1-F647-824E-316AEDB3B242}"/>
              </a:ext>
            </a:extLst>
          </p:cNvPr>
          <p:cNvGrpSpPr/>
          <p:nvPr/>
        </p:nvGrpSpPr>
        <p:grpSpPr>
          <a:xfrm>
            <a:off x="4087247" y="3170283"/>
            <a:ext cx="4252332" cy="2337226"/>
            <a:chOff x="4087247" y="3235599"/>
            <a:chExt cx="4252332" cy="2337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D034EB7-0308-384B-8120-27F4519E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5374" y="3235599"/>
              <a:ext cx="3094205" cy="897636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15B7738-5BF9-A14E-A205-B49CA2EFD320}"/>
                </a:ext>
              </a:extLst>
            </p:cNvPr>
            <p:cNvGrpSpPr/>
            <p:nvPr/>
          </p:nvGrpSpPr>
          <p:grpSpPr>
            <a:xfrm>
              <a:off x="4087247" y="3660121"/>
              <a:ext cx="960504" cy="1912704"/>
              <a:chOff x="4087247" y="3660121"/>
              <a:chExt cx="960504" cy="1912704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DE173D63-2471-3B41-9B0A-A12D3C45B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7247" y="3971147"/>
                <a:ext cx="960504" cy="14597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1B7BE70-46DC-094D-B926-5F096C710154}"/>
                  </a:ext>
                </a:extLst>
              </p:cNvPr>
              <p:cNvSpPr txBox="1"/>
              <p:nvPr/>
            </p:nvSpPr>
            <p:spPr>
              <a:xfrm rot="18192883">
                <a:off x="3452792" y="4447196"/>
                <a:ext cx="19127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urier" pitchFamily="2" charset="0"/>
                  </a:rPr>
                  <a:t>enqueue("Ren")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000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810F6D-9514-2A44-B73F-BECDA7A08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4" y="2097170"/>
            <a:ext cx="8454363" cy="3674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Our collections framework so far</a:t>
            </a:r>
          </a:p>
        </p:txBody>
      </p:sp>
    </p:spTree>
    <p:extLst>
      <p:ext uri="{BB962C8B-B14F-4D97-AF65-F5344CB8AC3E}">
        <p14:creationId xmlns:p14="http://schemas.microsoft.com/office/powerpoint/2010/main" xmlns="" val="49504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Building a collections 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594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 standard library’s stacks and queues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76799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Java’s stacks and queues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5146" y="987109"/>
            <a:ext cx="8893708" cy="242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400" dirty="0"/>
              <a:t>Java’s worklist-related class hierarchy is convoluted (legacy reasons)</a:t>
            </a:r>
          </a:p>
          <a:p>
            <a:pPr marL="233363" indent="-233363"/>
            <a:r>
              <a:rPr lang="en-US" sz="2400" b="1" dirty="0"/>
              <a:t>Stacks</a:t>
            </a:r>
            <a:r>
              <a:rPr lang="en-US" sz="2400" dirty="0"/>
              <a:t> and </a:t>
            </a:r>
            <a:r>
              <a:rPr lang="en-US" sz="2400" b="1" dirty="0"/>
              <a:t>Queues</a:t>
            </a:r>
            <a:r>
              <a:rPr lang="en-US" sz="2400" dirty="0"/>
              <a:t> fall under the purview of the </a:t>
            </a:r>
            <a:r>
              <a:rPr lang="en-US" sz="2400" b="1" dirty="0"/>
              <a:t>Deque</a:t>
            </a:r>
            <a:r>
              <a:rPr lang="en-US" sz="2400" dirty="0"/>
              <a:t> interface</a:t>
            </a:r>
          </a:p>
          <a:p>
            <a:pPr marL="519113" lvl="1" indent="-290513"/>
            <a:r>
              <a:rPr lang="en-US" sz="2000" dirty="0"/>
              <a:t>Stands for double-ended queue – two sets of methods:</a:t>
            </a:r>
          </a:p>
          <a:p>
            <a:pPr marL="690563" lvl="2" indent="-171450"/>
            <a:r>
              <a:rPr lang="en-US" sz="1600" dirty="0" err="1">
                <a:latin typeface="Courier" pitchFamily="2" charset="0"/>
              </a:rPr>
              <a:t>offerFirst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, </a:t>
            </a:r>
            <a:r>
              <a:rPr lang="en-US" sz="1600" dirty="0" err="1">
                <a:latin typeface="Courier" pitchFamily="2" charset="0"/>
              </a:rPr>
              <a:t>pollFirst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, and </a:t>
            </a:r>
            <a:r>
              <a:rPr lang="en-US" sz="1600" dirty="0" err="1">
                <a:latin typeface="Courier" pitchFamily="2" charset="0"/>
              </a:rPr>
              <a:t>peekFirst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 to work with the head</a:t>
            </a:r>
          </a:p>
          <a:p>
            <a:pPr marL="690563" lvl="2" indent="-171450"/>
            <a:r>
              <a:rPr lang="en-US" sz="1600" dirty="0" err="1">
                <a:latin typeface="Courier" pitchFamily="2" charset="0"/>
              </a:rPr>
              <a:t>offerLast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, </a:t>
            </a:r>
            <a:r>
              <a:rPr lang="en-US" sz="1600" dirty="0" err="1">
                <a:latin typeface="Courier" pitchFamily="2" charset="0"/>
              </a:rPr>
              <a:t>pollLast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, and </a:t>
            </a:r>
            <a:r>
              <a:rPr lang="en-US" sz="1600" dirty="0" err="1">
                <a:latin typeface="Courier" pitchFamily="2" charset="0"/>
              </a:rPr>
              <a:t>peekLast</a:t>
            </a:r>
            <a:r>
              <a:rPr lang="en-US" sz="1600" dirty="0">
                <a:latin typeface="Courier" pitchFamily="2" charset="0"/>
              </a:rPr>
              <a:t>()</a:t>
            </a:r>
            <a:r>
              <a:rPr lang="en-US" sz="1600" dirty="0"/>
              <a:t> to work with the tail</a:t>
            </a:r>
          </a:p>
          <a:p>
            <a:pPr marL="519113" lvl="1" indent="-290513"/>
            <a:r>
              <a:rPr lang="en-US" sz="1800" dirty="0"/>
              <a:t>Emulate desired ADT behavior through careful method selection, e.g.:</a:t>
            </a:r>
          </a:p>
          <a:p>
            <a:pPr marL="349250" lvl="1" indent="-230188"/>
            <a:endParaRPr lang="en-US" sz="2200" dirty="0"/>
          </a:p>
          <a:p>
            <a:pPr marL="749300" lvl="2" indent="-230188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E698B2-EB9A-F742-A575-FABD105602DA}"/>
              </a:ext>
            </a:extLst>
          </p:cNvPr>
          <p:cNvSpPr txBox="1"/>
          <p:nvPr/>
        </p:nvSpPr>
        <p:spPr>
          <a:xfrm>
            <a:off x="226017" y="3453413"/>
            <a:ext cx="5714093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import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java.util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.*</a:t>
            </a:r>
            <a:r>
              <a:rPr lang="en-US" sz="1400" dirty="0">
                <a:latin typeface="Courier" pitchFamily="2" charset="0"/>
              </a:rPr>
              <a:t>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for compactness</a:t>
            </a:r>
          </a:p>
          <a:p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Deque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400" dirty="0">
                <a:latin typeface="Courier" pitchFamily="2" charset="0"/>
              </a:rPr>
              <a:t>&gt; </a:t>
            </a:r>
            <a:r>
              <a:rPr lang="en-US" sz="1400" dirty="0" err="1">
                <a:latin typeface="Courier" pitchFamily="2" charset="0"/>
              </a:rPr>
              <a:t>petStack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new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ArrayDeque</a:t>
            </a:r>
            <a:r>
              <a:rPr lang="en-US" sz="1400" dirty="0">
                <a:latin typeface="Courier" pitchFamily="2" charset="0"/>
              </a:rPr>
              <a:t>();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400" dirty="0">
                <a:latin typeface="Courier" pitchFamily="2" charset="0"/>
              </a:rPr>
              <a:t>[] pets = {"</a:t>
            </a:r>
            <a:r>
              <a:rPr lang="en-US" sz="1400" dirty="0" err="1">
                <a:latin typeface="Courier" pitchFamily="2" charset="0"/>
              </a:rPr>
              <a:t>Pika</a:t>
            </a:r>
            <a:r>
              <a:rPr lang="en-US" sz="1400" dirty="0">
                <a:latin typeface="Courier" pitchFamily="2" charset="0"/>
              </a:rPr>
              <a:t>", "</a:t>
            </a:r>
            <a:r>
              <a:rPr lang="en-US" sz="1400" dirty="0" err="1">
                <a:latin typeface="Courier" pitchFamily="2" charset="0"/>
              </a:rPr>
              <a:t>Milu</a:t>
            </a:r>
            <a:r>
              <a:rPr lang="en-US" sz="1400" dirty="0">
                <a:latin typeface="Courier" pitchFamily="2" charset="0"/>
              </a:rPr>
              <a:t>", "</a:t>
            </a:r>
            <a:r>
              <a:rPr lang="en-US" sz="1400" dirty="0" err="1">
                <a:latin typeface="Courier" pitchFamily="2" charset="0"/>
              </a:rPr>
              <a:t>Peppa</a:t>
            </a:r>
            <a:r>
              <a:rPr lang="en-US" sz="1400" dirty="0">
                <a:latin typeface="Courier" pitchFamily="2" charset="0"/>
              </a:rPr>
              <a:t>", "Luna"};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400" dirty="0">
                <a:latin typeface="Courier" pitchFamily="2" charset="0"/>
              </a:rPr>
              <a:t> pet : pets)</a:t>
            </a: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 err="1">
                <a:latin typeface="Courier" pitchFamily="2" charset="0"/>
              </a:rPr>
              <a:t>petStack.offerFirst</a:t>
            </a:r>
            <a:r>
              <a:rPr lang="en-US" sz="1400" dirty="0">
                <a:latin typeface="Courier" pitchFamily="2" charset="0"/>
              </a:rPr>
              <a:t>(pet);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stack push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petStack.size</a:t>
            </a:r>
            <a:r>
              <a:rPr lang="en-US" sz="1400" dirty="0">
                <a:latin typeface="Courier" pitchFamily="2" charset="0"/>
              </a:rPr>
              <a:t>();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&gt;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--){</a:t>
            </a:r>
          </a:p>
          <a:p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  String</a:t>
            </a:r>
            <a:r>
              <a:rPr lang="en-US" sz="1400" dirty="0">
                <a:latin typeface="Courier" pitchFamily="2" charset="0"/>
              </a:rPr>
              <a:t> popped = </a:t>
            </a:r>
            <a:r>
              <a:rPr lang="en-US" sz="1400" dirty="0" err="1">
                <a:latin typeface="Courier" pitchFamily="2" charset="0"/>
              </a:rPr>
              <a:t>petStack.pollFirst</a:t>
            </a:r>
            <a:r>
              <a:rPr lang="en-US" sz="1400" dirty="0">
                <a:latin typeface="Courier" pitchFamily="2" charset="0"/>
              </a:rPr>
              <a:t>();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stack pop</a:t>
            </a:r>
          </a:p>
          <a:p>
            <a:r>
              <a:rPr lang="en-US" sz="1400" dirty="0">
                <a:latin typeface="Courier" pitchFamily="2" charset="0"/>
              </a:rPr>
              <a:t>  ...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do something with popped element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A3F575-4333-734C-A34B-46A22AA5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82" y="3465251"/>
            <a:ext cx="2944492" cy="28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8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8177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4D8A36-BBED-2940-B334-DFBEABB5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30" y="2625256"/>
            <a:ext cx="4623469" cy="3162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Exercise: worklist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ED942D0F-1788-5046-BDE8-CA49DBE632F9}"/>
              </a:ext>
            </a:extLst>
          </p:cNvPr>
          <p:cNvSpPr txBox="1">
            <a:spLocks/>
          </p:cNvSpPr>
          <p:nvPr/>
        </p:nvSpPr>
        <p:spPr>
          <a:xfrm>
            <a:off x="162969" y="1109152"/>
            <a:ext cx="8809793" cy="116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MyLinkedList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-based implementations for both the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MyQueue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MyStack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Abstract Data Types</a:t>
            </a:r>
          </a:p>
          <a:p>
            <a:pPr marL="573088" lvl="1" indent="-2841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Challenge: try to optimize running time efficiency</a:t>
            </a:r>
          </a:p>
          <a:p>
            <a:pPr marL="40005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80413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Lecture #10 legacy material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6760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dirty="0"/>
              <a:t>Java’s collections framework: queues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:p14="http://schemas.microsoft.com/office/powerpoint/2010/main" xmlns="" val="333158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How to choose a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37189" y="3727049"/>
                <a:ext cx="8879488" cy="27432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Use </a:t>
                </a:r>
                <a:r>
                  <a:rPr lang="en-US" sz="22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PriorityQueue</a:t>
                </a:r>
                <a:r>
                  <a:rPr lang="en-US" sz="2400" dirty="0"/>
                  <a:t> if non-insertion related priority needed, </a:t>
                </a:r>
                <a:r>
                  <a:rPr lang="en-US" sz="22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Deque</a:t>
                </a:r>
                <a:r>
                  <a:rPr lang="en-US" sz="2400" dirty="0"/>
                  <a:t> otherwise</a:t>
                </a:r>
              </a:p>
              <a:p>
                <a:pPr lvl="1"/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PriorityQueue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/>
                </a:r>
                <a:r>
                  <a:rPr lang="en-US" sz="2000" dirty="0"/>
                  <a:t>is slower because it needs to maintain partial order</a:t>
                </a:r>
              </a:p>
              <a:p>
                <a:r>
                  <a:rPr lang="en-US" sz="2400" dirty="0"/>
                  <a:t>Between the two 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Deque</a:t>
                </a:r>
                <a:r>
                  <a:rPr lang="en-US" sz="2400" dirty="0" err="1">
                    <a:latin typeface="Calibri" charset="0"/>
                    <a:ea typeface="Calibri" charset="0"/>
                    <a:cs typeface="Calibri" charset="0"/>
                  </a:rPr>
                  <a:t>s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1"/>
                <a:r>
                  <a:rPr lang="en-US" sz="2000" dirty="0"/>
                  <a:t>Both have average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operations but 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ArrayDeque</a:t>
                </a:r>
                <a:r>
                  <a:rPr lang="en-US" sz="2000" dirty="0"/>
                  <a:t> is typically faster:</a:t>
                </a:r>
              </a:p>
              <a:p>
                <a:pPr lvl="2"/>
                <a:r>
                  <a:rPr lang="en-US" sz="1800" dirty="0"/>
                  <a:t>Does not allocate nodes upon insertion</a:t>
                </a:r>
              </a:p>
              <a:p>
                <a:pPr lvl="2"/>
                <a:r>
                  <a:rPr lang="en-US" sz="1800" dirty="0"/>
                  <a:t>Uses circular array so insertions at ends do not require shifting existing elements</a:t>
                </a:r>
              </a:p>
              <a:p>
                <a:pPr lvl="2"/>
                <a:r>
                  <a:rPr lang="en-US" sz="1800" dirty="0"/>
                  <a:t>If initial capacity is chosen appropriately, array resizing should be infrequent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9" y="3727049"/>
                <a:ext cx="8879488" cy="2743200"/>
              </a:xfrm>
              <a:prstGeom prst="rect">
                <a:avLst/>
              </a:prstGeom>
              <a:blipFill>
                <a:blip r:embed="rId3"/>
                <a:stretch>
                  <a:fillRect l="-857" t="-276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82" y="982756"/>
            <a:ext cx="4748101" cy="24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3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3045778"/>
            <a:ext cx="8764338" cy="377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queue is an ADT that imposes an order on element access</a:t>
            </a:r>
          </a:p>
          <a:p>
            <a:r>
              <a:rPr lang="en-US" sz="2400" dirty="0"/>
              <a:t>We are able to:</a:t>
            </a:r>
          </a:p>
          <a:p>
            <a:pPr lvl="1"/>
            <a:r>
              <a:rPr lang="en-US" sz="2000" dirty="0"/>
              <a:t>add (enqueue) and remove (dequeue) elements</a:t>
            </a:r>
          </a:p>
          <a:p>
            <a:pPr lvl="1"/>
            <a:r>
              <a:rPr lang="en-US" sz="2000" dirty="0"/>
              <a:t>examine element at head of queue without removing it</a:t>
            </a:r>
          </a:p>
          <a:p>
            <a:r>
              <a:rPr lang="en-US" sz="2400" dirty="0"/>
              <a:t>The order in which elements are removed obeys a certain rule:</a:t>
            </a:r>
          </a:p>
          <a:p>
            <a:pPr lvl="1"/>
            <a:r>
              <a:rPr lang="en-US" sz="2000" dirty="0"/>
              <a:t>First-In, First-Out (FIFO) queue </a:t>
            </a:r>
          </a:p>
          <a:p>
            <a:pPr lvl="1"/>
            <a:r>
              <a:rPr lang="en-US" sz="2000" dirty="0"/>
              <a:t>Last-In, First-Out (LIFO) queue</a:t>
            </a:r>
          </a:p>
          <a:p>
            <a:pPr lvl="1"/>
            <a:r>
              <a:rPr lang="en-US" sz="2000" dirty="0"/>
              <a:t>Priority queue: highest-priority element removed first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296739-B182-8E40-9E70-B5B020F4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76" y="1156447"/>
            <a:ext cx="2869660" cy="17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 methods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sz="2400" dirty="0"/>
              <a:t> provides two sets of methods, distinguished by the way they deal with exceptional situations: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sz="2400" dirty="0"/>
              <a:t> throws an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IllegalStateException</a:t>
            </a:r>
            <a:r>
              <a:rPr lang="en-US" sz="2400" dirty="0"/>
              <a:t> if there is no space left on the queue (some queue implementations have limited capacity), </a:t>
            </a:r>
            <a:r>
              <a:rPr lang="en-US" sz="2400" dirty="0">
                <a:latin typeface="Courier" pitchFamily="2" charset="0"/>
              </a:rPr>
              <a:t>offer()</a:t>
            </a:r>
            <a:r>
              <a:rPr lang="en-US" sz="2400" dirty="0"/>
              <a:t> returns false instead</a:t>
            </a:r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sz="2400" dirty="0"/>
              <a:t> and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element()</a:t>
            </a:r>
            <a:r>
              <a:rPr lang="en-US" sz="2400" dirty="0"/>
              <a:t> throw a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NoSuchElementException</a:t>
            </a:r>
            <a:r>
              <a:rPr lang="en-US" sz="2400" dirty="0"/>
              <a:t> if the queue is empty, </a:t>
            </a:r>
            <a:r>
              <a:rPr lang="en-US" sz="2400" dirty="0">
                <a:latin typeface="Courier" pitchFamily="2" charset="0"/>
              </a:rPr>
              <a:t>poll()</a:t>
            </a:r>
            <a:r>
              <a:rPr lang="en-US" sz="2400" dirty="0"/>
              <a:t> and </a:t>
            </a:r>
            <a:r>
              <a:rPr lang="en-US" sz="2400" dirty="0">
                <a:latin typeface="Courier" pitchFamily="2" charset="0"/>
              </a:rPr>
              <a:t>peek()</a:t>
            </a:r>
            <a:r>
              <a:rPr lang="en-US" sz="2400" dirty="0"/>
              <a:t> return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null</a:t>
            </a:r>
            <a:r>
              <a:rPr lang="en-US" sz="2400" dirty="0"/>
              <a:t> instead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6D2F52C-D4FB-7443-81DE-7774F75749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0830" y="1934486"/>
          <a:ext cx="61707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Throws 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Returns special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element()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86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 hierarchy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0" y="4227690"/>
            <a:ext cx="9144000" cy="1922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2200" dirty="0"/>
              <a:t> keeps partial order, removes highest-priority element 1</a:t>
            </a:r>
            <a:r>
              <a:rPr lang="en-US" sz="2200" baseline="30000" dirty="0"/>
              <a:t>st</a:t>
            </a:r>
            <a:r>
              <a:rPr lang="en-US" sz="2200" dirty="0"/>
              <a:t> </a:t>
            </a:r>
          </a:p>
          <a:p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200" dirty="0"/>
              <a:t> is a double-ended queue, supports both FIFO and LIFO logics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1800" dirty="0"/>
              <a:t> and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ArrayDeque</a:t>
            </a:r>
            <a:r>
              <a:rPr lang="en-US" sz="1800" dirty="0"/>
              <a:t> just differ in the underlying data structure used to implement the interface</a:t>
            </a:r>
          </a:p>
          <a:p>
            <a:pPr lvl="1"/>
            <a:r>
              <a:rPr lang="en-US" sz="1800" dirty="0"/>
              <a:t>We can use both as either a FIFO or LIFO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21" y="1092202"/>
            <a:ext cx="5184515" cy="27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3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9955" y="995456"/>
            <a:ext cx="8824088" cy="222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/>
            <a:r>
              <a:rPr lang="en-US" sz="2400" dirty="0"/>
              <a:t>We’ve built two kinds of variable-size collections of elements so far:</a:t>
            </a:r>
          </a:p>
          <a:p>
            <a:pPr marL="688975" lvl="1" indent="-288925"/>
            <a:r>
              <a:rPr lang="en-US" sz="2000" b="1" dirty="0"/>
              <a:t>List</a:t>
            </a:r>
            <a:r>
              <a:rPr lang="en-US" sz="2000" dirty="0"/>
              <a:t>: ordered</a:t>
            </a:r>
          </a:p>
          <a:p>
            <a:pPr marL="688975" lvl="1" indent="-288925"/>
            <a:r>
              <a:rPr lang="en-US" sz="2000" b="1" dirty="0"/>
              <a:t>Set</a:t>
            </a:r>
            <a:r>
              <a:rPr lang="en-US" sz="2000" dirty="0"/>
              <a:t>: unordered, without repetition</a:t>
            </a:r>
            <a:endParaRPr lang="en-US" sz="2400" dirty="0"/>
          </a:p>
          <a:p>
            <a:pPr marL="288925" indent="-288925"/>
            <a:r>
              <a:rPr lang="en-US" sz="2400" dirty="0"/>
              <a:t>We can generalize by creating a </a:t>
            </a:r>
            <a:r>
              <a:rPr lang="en-US" sz="2400" b="1" dirty="0"/>
              <a:t>Collection</a:t>
            </a:r>
            <a:r>
              <a:rPr lang="en-US" sz="2400" dirty="0"/>
              <a:t> Abstract Data Type</a:t>
            </a:r>
          </a:p>
          <a:p>
            <a:pPr marL="688975" lvl="1" indent="-288925"/>
            <a:r>
              <a:rPr lang="en-US" sz="2000" dirty="0"/>
              <a:t>Represents a general variable-size collection; root of collections hierarchy</a:t>
            </a:r>
          </a:p>
          <a:p>
            <a:pPr marL="688975" lvl="1" indent="-288925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6D41BB-7CA7-9B46-8863-038318A5D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36" y="3401695"/>
            <a:ext cx="5881990" cy="27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2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java.util.Deque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4829" y="1391002"/>
            <a:ext cx="9035629" cy="1664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dirty="0"/>
              <a:t> is a double-ended queue, supports both FIFO and LIFO logics</a:t>
            </a:r>
          </a:p>
          <a:p>
            <a:r>
              <a:rPr lang="en-US" sz="2400" dirty="0"/>
              <a:t>Like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cs typeface="Courier New" charset="0"/>
              </a:rPr>
              <a:t>Queue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dirty="0"/>
              <a:t> provides two sets of methods, distinguished by how they deal with exceptional situations: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79" y="3253890"/>
          <a:ext cx="903562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7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4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Head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Tail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Special</a:t>
                      </a:r>
                      <a:r>
                        <a:rPr lang="en-US" sz="1700" b="0" i="0" baseline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1700" b="0" i="0" dirty="0">
                        <a:latin typeface="Calibri" panose="020F0502020204030204" pitchFamily="34" charset="0"/>
                        <a:ea typeface="Courier New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Special</a:t>
                      </a:r>
                      <a:r>
                        <a:rPr lang="en-US" sz="1700" b="0" i="0" baseline="0" dirty="0">
                          <a:latin typeface="Calibri" panose="020F0502020204030204" pitchFamily="34" charset="0"/>
                          <a:ea typeface="Courier New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1700" b="0" i="0" dirty="0">
                        <a:latin typeface="Calibri" panose="020F0502020204030204" pitchFamily="34" charset="0"/>
                        <a:ea typeface="Courier New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getFirst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peekFirst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getLast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err="1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peekLast</a:t>
                      </a:r>
                      <a:r>
                        <a:rPr lang="en-US" sz="17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617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FIFO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dirty="0"/>
              <a:t> as a FIFO queue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ArrayDeque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fifo.addLast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fifo.addLast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fifo.addLast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while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fifo.peekFirst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			  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fifo.removeFirst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400" dirty="0"/>
              <a:t>Note how since we’re peeking first, it is safe to use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251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LIFO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dirty="0"/>
              <a:t> as a LIFO queue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ArrayDeque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lifo.</a:t>
            </a:r>
            <a:r>
              <a:rPr lang="en-US" sz="2000" u="sng" dirty="0" err="1">
                <a:latin typeface="Courier Regular" pitchFamily="2" charset="0"/>
                <a:ea typeface="Courier New" charset="0"/>
                <a:cs typeface="Courier New" charset="0"/>
              </a:rPr>
              <a:t>addFirst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lifo.</a:t>
            </a:r>
            <a:r>
              <a:rPr lang="en-US" sz="2000" u="sng" dirty="0" err="1">
                <a:latin typeface="Courier Regular" pitchFamily="2" charset="0"/>
                <a:ea typeface="Courier New" charset="0"/>
                <a:cs typeface="Courier New" charset="0"/>
              </a:rPr>
              <a:t>addFirst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lifo.</a:t>
            </a:r>
            <a:r>
              <a:rPr lang="en-US" sz="2000" u="sng" dirty="0" err="1">
                <a:latin typeface="Courier Regular" pitchFamily="2" charset="0"/>
                <a:ea typeface="Courier New" charset="0"/>
                <a:cs typeface="Courier New" charset="0"/>
              </a:rPr>
              <a:t>addFirst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lifo.peekFirst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			  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lifo.removeFirst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215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065" y="1089509"/>
            <a:ext cx="9044391" cy="5369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traditional name given to a LIFO queue is </a:t>
            </a:r>
            <a:r>
              <a:rPr lang="en-US" sz="2400" b="1" dirty="0"/>
              <a:t>stack</a:t>
            </a:r>
          </a:p>
          <a:p>
            <a:r>
              <a:rPr lang="en-US" sz="2400" dirty="0"/>
              <a:t>The traditional names for the stack operations are: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push(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e)</a:t>
            </a:r>
            <a:r>
              <a:rPr lang="en-US" sz="2000" dirty="0"/>
              <a:t>: place element e on the top of the stack and return said element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pop()</a:t>
            </a:r>
            <a:r>
              <a:rPr lang="en-US" sz="2000" dirty="0"/>
              <a:t>: remove element from top of stack and return it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peek()</a:t>
            </a:r>
            <a:r>
              <a:rPr lang="en-US" sz="2000" dirty="0"/>
              <a:t>: return element on top of stack without removing it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Java has a class called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sz="2400" dirty="0"/>
              <a:t> that inherits from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Vector</a:t>
            </a:r>
            <a:r>
              <a:rPr lang="en-US" sz="2400" dirty="0"/>
              <a:t> but it’s old and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dirty="0"/>
              <a:t> is preferred (functionally equivalent but faster)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4" y="3056838"/>
            <a:ext cx="4238172" cy="2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Lecture #10 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3915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 ADT methods (1/2)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2571750"/>
                <a:ext cx="8792042" cy="406519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size()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return number of elements in collection</a:t>
                </a:r>
              </a:p>
              <a:p>
                <a:pPr marL="573088" lvl="1" indent="-28416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Already defined for both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Lists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and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Sets</a:t>
                </a:r>
              </a:p>
              <a:p>
                <a:pPr marL="231775" indent="-231775"/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boolean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add(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71500" lvl="1" indent="-339725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Add </a:t>
                </a:r>
                <a:r>
                  <a:rPr lang="en-US" sz="18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elem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to collection, return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true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if collection changed,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false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otherwise</a:t>
                </a:r>
              </a:p>
              <a:p>
                <a:pPr marL="571500" lvl="1" indent="-339725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Already defined for both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Lists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and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Sets</a:t>
                </a:r>
                <a:endParaRPr lang="en-US" sz="1800" b="1" dirty="0"/>
              </a:p>
              <a:p>
                <a:pPr marL="288925" indent="-288925"/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boolean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contains(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marL="573088" lvl="1" indent="-3413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Returns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true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if </a:t>
                </a:r>
                <a:r>
                  <a:rPr lang="en-US" sz="18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elem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part of collection,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false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otherwise</a:t>
                </a:r>
              </a:p>
              <a:p>
                <a:pPr marL="573088" lvl="1" indent="-3413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Already defined for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Sets</a:t>
                </a:r>
              </a:p>
              <a:p>
                <a:pPr marL="573088" lvl="1" indent="-3413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Trivial to implement for </a:t>
                </a:r>
                <a:r>
                  <a:rPr lang="en-US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Lists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:</a:t>
                </a:r>
              </a:p>
              <a:p>
                <a:pPr marL="573088" lvl="1" indent="-341313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57250" lvl="2" indent="-225425"/>
                <a:endParaRPr lang="en-US" sz="105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00100" lvl="2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Running time: best-case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average and worst-case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for both linked and array lists</a:t>
                </a:r>
              </a:p>
              <a:p>
                <a:pPr marL="573088" lvl="1" indent="-341313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2571750"/>
                <a:ext cx="8792042" cy="4065193"/>
              </a:xfrm>
              <a:prstGeom prst="rect">
                <a:avLst/>
              </a:prstGeom>
              <a:blipFill>
                <a:blip r:embed="rId3"/>
                <a:stretch>
                  <a:fillRect l="-577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CB3F905-81D8-A742-A8AA-2454B036F813}"/>
              </a:ext>
            </a:extLst>
          </p:cNvPr>
          <p:cNvSpPr txBox="1">
            <a:spLocks/>
          </p:cNvSpPr>
          <p:nvPr/>
        </p:nvSpPr>
        <p:spPr>
          <a:xfrm>
            <a:off x="831527" y="5749022"/>
            <a:ext cx="7309173" cy="346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contains(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.indexOf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 != -1;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2E0570-5468-E748-AF66-D941D4E5B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77" y="1074704"/>
            <a:ext cx="5207644" cy="13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8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7C7B78-07EE-CC4C-A7ED-56E536549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77" y="992154"/>
            <a:ext cx="5219699" cy="1398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 ADT methods (2/2)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48768" y="2384298"/>
                <a:ext cx="8846462" cy="406519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boolean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73088" lvl="1" indent="-34131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Remove </a:t>
                </a:r>
                <a:r>
                  <a:rPr lang="en-US" sz="20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elem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from collection, return tells us whether collection changed</a:t>
                </a:r>
              </a:p>
              <a:p>
                <a:pPr marL="573088" lvl="1" indent="-34131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Already defined for </a:t>
                </a:r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Sets</a:t>
                </a:r>
              </a:p>
              <a:p>
                <a:pPr marL="573088" lvl="1" indent="-34131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For </a:t>
                </a:r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Lists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:</a:t>
                </a:r>
              </a:p>
              <a:p>
                <a:pPr marL="800100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Since repetition possible, need to define semantics: remove first occurrence, if any</a:t>
                </a:r>
              </a:p>
              <a:p>
                <a:pPr marL="800100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One simple implementation:</a:t>
                </a:r>
              </a:p>
              <a:p>
                <a:pPr marL="800100" lvl="2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00100" lvl="2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00100" lvl="2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00100" lvl="2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800100" lvl="2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1085850" lvl="3" indent="-285750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for array list;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best-case,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average/worst-case for linked list</a:t>
                </a: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1257300" lvl="3"/>
                <a:endParaRPr lang="en-US" sz="1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8" y="2384298"/>
                <a:ext cx="8846462" cy="4065193"/>
              </a:xfrm>
              <a:prstGeom prst="rect">
                <a:avLst/>
              </a:prstGeom>
              <a:blipFill>
                <a:blip r:embed="rId4"/>
                <a:stretch>
                  <a:fillRect l="-1006" t="-1246" b="-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CB3F905-81D8-A742-A8AA-2454B036F813}"/>
              </a:ext>
            </a:extLst>
          </p:cNvPr>
          <p:cNvSpPr txBox="1">
            <a:spLocks/>
          </p:cNvSpPr>
          <p:nvPr/>
        </p:nvSpPr>
        <p:spPr>
          <a:xfrm>
            <a:off x="1041076" y="4682222"/>
            <a:ext cx="7404424" cy="14455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</a:t>
            </a:r>
            <a:r>
              <a:rPr lang="en-US" sz="1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.indexOf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where is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?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exists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!= -1;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does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exist?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(exists) </a:t>
            </a:r>
            <a:r>
              <a:rPr lang="en-US" sz="1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.remove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remove if it exists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exists;          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collection was changed if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existed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2797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 ADT: iterators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8768" y="982757"/>
            <a:ext cx="8846462" cy="2707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We’d like to be able to traverse a collection, visiting each element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for printing the names of all pets in a collection</a:t>
            </a:r>
          </a:p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An iterator is an object that let’s us do just that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Has cursor pointer initialized to 1</a:t>
            </a:r>
            <a:r>
              <a:rPr lang="en-US" sz="2000" baseline="30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element, then advanced by one at a time</a:t>
            </a:r>
          </a:p>
          <a:p>
            <a:pPr marL="519113" lvl="1" indent="-290513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Two methods:</a:t>
            </a:r>
          </a:p>
          <a:p>
            <a:pPr marL="746125" lvl="2" indent="-227013"/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boolean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hasNext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()</a:t>
            </a:r>
            <a:r>
              <a:rPr lang="en-U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– returns 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true</a:t>
            </a:r>
            <a:r>
              <a:rPr lang="en-U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if there are more elements to visit, 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false</a:t>
            </a:r>
            <a:r>
              <a:rPr lang="en-U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otherwise</a:t>
            </a:r>
          </a:p>
          <a:p>
            <a:pPr marL="746125" lvl="2" indent="-227013"/>
            <a:r>
              <a:rPr lang="en-US" sz="16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E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next()</a:t>
            </a:r>
            <a:r>
              <a:rPr lang="en-U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– returns next element to be visited and advances cursor, otherwise returns </a:t>
            </a:r>
            <a:r>
              <a:rPr lang="en-US" sz="16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null</a:t>
            </a:r>
            <a:endParaRPr lang="en-U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52C5DB-A1F0-A14B-85A7-A9275DFF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23" y="3899552"/>
            <a:ext cx="5080000" cy="125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EAD5D6-55B0-8841-A737-ADDF977A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323" y="5258628"/>
            <a:ext cx="5080000" cy="12573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65A8CA3-C6F8-FD4D-AFF6-7FD6AE5DBF1D}"/>
              </a:ext>
            </a:extLst>
          </p:cNvPr>
          <p:cNvGrpSpPr/>
          <p:nvPr/>
        </p:nvGrpSpPr>
        <p:grpSpPr>
          <a:xfrm>
            <a:off x="6400091" y="4167810"/>
            <a:ext cx="2189060" cy="1371600"/>
            <a:chOff x="6678383" y="4167810"/>
            <a:chExt cx="2189060" cy="1371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D8F2D0-4033-A940-A583-B069F1B0BBEC}"/>
                </a:ext>
              </a:extLst>
            </p:cNvPr>
            <p:cNvSpPr txBox="1"/>
            <p:nvPr/>
          </p:nvSpPr>
          <p:spPr>
            <a:xfrm>
              <a:off x="6939255" y="4440883"/>
              <a:ext cx="1928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call to </a:t>
              </a:r>
              <a:r>
                <a:rPr lang="en-US" sz="1600" dirty="0">
                  <a:latin typeface="Courier" pitchFamily="2" charset="0"/>
                </a:rPr>
                <a:t>next()</a:t>
              </a:r>
              <a:r>
                <a:rPr lang="en-US" sz="1600" dirty="0"/>
                <a:t> returns </a:t>
              </a:r>
              <a:r>
                <a:rPr lang="en-US" sz="1600" dirty="0">
                  <a:latin typeface="Courier" pitchFamily="2" charset="0"/>
                </a:rPr>
                <a:t>"</a:t>
              </a:r>
              <a:r>
                <a:rPr lang="en-US" sz="1600" dirty="0" err="1">
                  <a:latin typeface="Courier" pitchFamily="2" charset="0"/>
                </a:rPr>
                <a:t>Pika</a:t>
              </a:r>
              <a:r>
                <a:rPr lang="en-US" sz="1600" dirty="0">
                  <a:latin typeface="Courier" pitchFamily="2" charset="0"/>
                </a:rPr>
                <a:t>"</a:t>
              </a:r>
              <a:r>
                <a:rPr lang="en-US" sz="1600" dirty="0"/>
                <a:t> and advances cursor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BA3CE9B-BAA0-3F4A-846A-796757C8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383" y="4167810"/>
              <a:ext cx="3302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326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204889-00B4-F54C-9998-BCE8E885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33" y="1022512"/>
            <a:ext cx="5207277" cy="1395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Iterator usage example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8768" y="2574045"/>
            <a:ext cx="8846462" cy="3932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/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MyCollection</a:t>
            </a:r>
            <a:r>
              <a:rPr lang="en-US" sz="24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’s</a:t>
            </a:r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iterator()</a:t>
            </a:r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– returns iterator for collection</a:t>
            </a:r>
          </a:p>
          <a:p>
            <a:pPr marL="630238" lvl="1" indent="-230188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Can use it to visit all of the elements, one at a time. E.g., using a loop:</a:t>
            </a: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Note: the order in which elements are visited isn’t guaranteed</a:t>
            </a:r>
          </a:p>
          <a:p>
            <a:pPr marL="515938"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Some collections have no order associated with elements</a:t>
            </a:r>
            <a:endParaRPr lang="en-U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31825" lvl="1" indent="-231775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31775" indent="-231775"/>
            <a:endParaRPr lang="en-US" sz="2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231775" indent="-231775"/>
            <a:endParaRPr lang="en-US" sz="2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8AB4-B1F6-4C4A-8BE7-2F658383A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6" y="1297965"/>
            <a:ext cx="1363314" cy="844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8CDE40-88E4-FC41-8EBD-52DFAFB8745E}"/>
              </a:ext>
            </a:extLst>
          </p:cNvPr>
          <p:cNvSpPr txBox="1"/>
          <p:nvPr/>
        </p:nvSpPr>
        <p:spPr>
          <a:xfrm>
            <a:off x="705883" y="3686350"/>
            <a:ext cx="7732231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MyCollection</a:t>
            </a:r>
            <a:r>
              <a:rPr lang="en-US" sz="1500" dirty="0">
                <a:latin typeface="Courier" pitchFamily="2" charset="0"/>
              </a:rPr>
              <a:t>&lt;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&gt; </a:t>
            </a:r>
            <a:r>
              <a:rPr lang="en-US" sz="1500" dirty="0" err="1">
                <a:latin typeface="Courier" pitchFamily="2" charset="0"/>
              </a:rPr>
              <a:t>myPets</a:t>
            </a:r>
            <a:r>
              <a:rPr lang="en-US" sz="1500" dirty="0">
                <a:latin typeface="Courier" pitchFamily="2" charset="0"/>
              </a:rPr>
              <a:t> = </a:t>
            </a:r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new</a:t>
            </a:r>
            <a:r>
              <a:rPr lang="en-US" sz="1500" dirty="0">
                <a:latin typeface="Courier" pitchFamily="2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MySetMyLinkedList</a:t>
            </a:r>
            <a:r>
              <a:rPr lang="en-US" sz="1500" dirty="0">
                <a:latin typeface="Courier" pitchFamily="2" charset="0"/>
              </a:rPr>
              <a:t>();</a:t>
            </a:r>
          </a:p>
          <a:p>
            <a:r>
              <a:rPr lang="en-US" sz="1500" dirty="0" err="1">
                <a:latin typeface="Courier" pitchFamily="2" charset="0"/>
              </a:rPr>
              <a:t>myPets.add</a:t>
            </a:r>
            <a:r>
              <a:rPr lang="en-US" sz="1500" dirty="0">
                <a:latin typeface="Courier" pitchFamily="2" charset="0"/>
              </a:rPr>
              <a:t>("</a:t>
            </a:r>
            <a:r>
              <a:rPr lang="en-US" sz="1500" dirty="0" err="1">
                <a:latin typeface="Courier" pitchFamily="2" charset="0"/>
              </a:rPr>
              <a:t>Pika</a:t>
            </a:r>
            <a:r>
              <a:rPr lang="en-US" sz="1500" dirty="0">
                <a:latin typeface="Courier" pitchFamily="2" charset="0"/>
              </a:rPr>
              <a:t>"); </a:t>
            </a:r>
            <a:r>
              <a:rPr lang="en-US" sz="1500" dirty="0" err="1">
                <a:latin typeface="Courier" pitchFamily="2" charset="0"/>
              </a:rPr>
              <a:t>myPets.add</a:t>
            </a:r>
            <a:r>
              <a:rPr lang="en-US" sz="1500" dirty="0">
                <a:latin typeface="Courier" pitchFamily="2" charset="0"/>
              </a:rPr>
              <a:t>("</a:t>
            </a:r>
            <a:r>
              <a:rPr lang="en-US" sz="1500" dirty="0" err="1">
                <a:latin typeface="Courier" pitchFamily="2" charset="0"/>
              </a:rPr>
              <a:t>Milu</a:t>
            </a:r>
            <a:r>
              <a:rPr lang="en-US" sz="1500" dirty="0">
                <a:latin typeface="Courier" pitchFamily="2" charset="0"/>
              </a:rPr>
              <a:t>"); ... </a:t>
            </a:r>
          </a:p>
          <a:p>
            <a:endParaRPr lang="en-US" sz="1500" dirty="0">
              <a:latin typeface="Courier" pitchFamily="2" charset="0"/>
            </a:endParaRPr>
          </a:p>
          <a:p>
            <a:r>
              <a:rPr lang="en-US" sz="1500" dirty="0">
                <a:solidFill>
                  <a:srgbClr val="0000FF"/>
                </a:solidFill>
                <a:latin typeface="Courier" pitchFamily="2" charset="0"/>
              </a:rPr>
              <a:t>for</a:t>
            </a:r>
            <a:r>
              <a:rPr lang="en-US" sz="1500" dirty="0">
                <a:latin typeface="Courier" pitchFamily="2" charset="0"/>
              </a:rPr>
              <a:t> (</a:t>
            </a:r>
            <a:r>
              <a:rPr lang="en-US" sz="1500" dirty="0" err="1">
                <a:solidFill>
                  <a:srgbClr val="00B050"/>
                </a:solidFill>
                <a:latin typeface="Courier" pitchFamily="2" charset="0"/>
              </a:rPr>
              <a:t>MyIterator</a:t>
            </a:r>
            <a:r>
              <a:rPr lang="en-US" sz="1500" dirty="0">
                <a:latin typeface="Courier" pitchFamily="2" charset="0"/>
              </a:rPr>
              <a:t>&lt;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&gt; </a:t>
            </a:r>
            <a:r>
              <a:rPr lang="en-US" sz="1500" dirty="0" err="1">
                <a:latin typeface="Courier" pitchFamily="2" charset="0"/>
              </a:rPr>
              <a:t>itr</a:t>
            </a:r>
            <a:r>
              <a:rPr lang="en-US" sz="1500" dirty="0">
                <a:latin typeface="Courier" pitchFamily="2" charset="0"/>
              </a:rPr>
              <a:t> = </a:t>
            </a:r>
            <a:r>
              <a:rPr lang="en-US" sz="1500" dirty="0" err="1">
                <a:latin typeface="Courier" pitchFamily="2" charset="0"/>
              </a:rPr>
              <a:t>myPets.iterator</a:t>
            </a:r>
            <a:r>
              <a:rPr lang="en-US" sz="1500" dirty="0">
                <a:latin typeface="Courier" pitchFamily="2" charset="0"/>
              </a:rPr>
              <a:t>(); </a:t>
            </a:r>
            <a:r>
              <a:rPr lang="en-US" sz="1500" dirty="0" err="1">
                <a:latin typeface="Courier" pitchFamily="2" charset="0"/>
              </a:rPr>
              <a:t>itr.hasNext</a:t>
            </a:r>
            <a:r>
              <a:rPr lang="en-US" sz="1500" dirty="0">
                <a:latin typeface="Courier" pitchFamily="2" charset="0"/>
              </a:rPr>
              <a:t>(); ){</a:t>
            </a:r>
          </a:p>
          <a:p>
            <a:r>
              <a:rPr lang="en-US" sz="1500" dirty="0">
                <a:latin typeface="Courier" pitchFamily="2" charset="0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500" dirty="0">
                <a:latin typeface="Courier" pitchFamily="2" charset="0"/>
              </a:rPr>
              <a:t> pet = </a:t>
            </a:r>
            <a:r>
              <a:rPr lang="en-US" sz="1500" dirty="0" err="1">
                <a:latin typeface="Courier" pitchFamily="2" charset="0"/>
              </a:rPr>
              <a:t>itr.next</a:t>
            </a:r>
            <a:r>
              <a:rPr lang="en-US" sz="1500" dirty="0">
                <a:latin typeface="Courier" pitchFamily="2" charset="0"/>
              </a:rPr>
              <a:t>();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retrieve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elem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 and advance cursor</a:t>
            </a:r>
          </a:p>
          <a:p>
            <a:r>
              <a:rPr lang="en-US" sz="1500" dirty="0">
                <a:latin typeface="Courier" pitchFamily="2" charset="0"/>
              </a:rPr>
              <a:t>  ...                    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do something with pet</a:t>
            </a:r>
          </a:p>
          <a:p>
            <a:r>
              <a:rPr lang="en-US" sz="15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7996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Iterator implementation example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48768" y="982756"/>
                <a:ext cx="8846462" cy="160558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Array list iterator implementation:</a:t>
                </a:r>
              </a:p>
              <a:p>
                <a:pPr marL="520700" lvl="1" indent="-287338">
                  <a:tabLst>
                    <a:tab pos="227013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Visit elements in order they appear on list</a:t>
                </a:r>
              </a:p>
              <a:p>
                <a:pPr marL="520700" lvl="1" indent="-287338">
                  <a:tabLst>
                    <a:tab pos="227013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Keep track of next index to visit, visit uses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get()</a:t>
                </a: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6125" lvl="2" indent="-225425">
                  <a:tabLst>
                    <a:tab pos="227013" algn="l"/>
                  </a:tabLst>
                </a:pP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Constant running time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for both operations, in all cases  </a:t>
                </a:r>
              </a:p>
              <a:p>
                <a:pPr marL="400050" lvl="1" indent="0">
                  <a:buNone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16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/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8" y="982756"/>
                <a:ext cx="8846462" cy="1605585"/>
              </a:xfrm>
              <a:prstGeom prst="rect">
                <a:avLst/>
              </a:prstGeom>
              <a:blipFill>
                <a:blip r:embed="rId3"/>
                <a:stretch>
                  <a:fillRect l="-1006" t="-2344" b="-2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32B423-8F57-D046-9A63-AC5434972B91}"/>
              </a:ext>
            </a:extLst>
          </p:cNvPr>
          <p:cNvSpPr txBox="1"/>
          <p:nvPr/>
        </p:nvSpPr>
        <p:spPr>
          <a:xfrm>
            <a:off x="322425" y="2222643"/>
            <a:ext cx="6255355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class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MyArrayListItr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&gt;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implements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MyIterator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&gt;{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private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MyArrayList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&gt; al;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what we’re iterating over</a:t>
            </a: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private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nextIdx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the next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 to visit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MyArrayListItr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MyArrayList</a:t>
            </a:r>
            <a:r>
              <a:rPr lang="en-US" sz="1400" dirty="0">
                <a:latin typeface="Courier" pitchFamily="2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&gt; al){ </a:t>
            </a:r>
            <a:r>
              <a:rPr lang="en-US" sz="1400" dirty="0" err="1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1400" dirty="0" err="1">
                <a:latin typeface="Courier" pitchFamily="2" charset="0"/>
              </a:rPr>
              <a:t>.al</a:t>
            </a:r>
            <a:r>
              <a:rPr lang="en-US" sz="1400" dirty="0">
                <a:latin typeface="Courier" pitchFamily="2" charset="0"/>
              </a:rPr>
              <a:t> = al; }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public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boolean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hasNext</a:t>
            </a:r>
            <a:r>
              <a:rPr lang="en-US" sz="1400" dirty="0">
                <a:latin typeface="Courier" pitchFamily="2" charset="0"/>
              </a:rPr>
              <a:t>(){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1400" dirty="0" err="1">
                <a:latin typeface="Courier" pitchFamily="2" charset="0"/>
              </a:rPr>
              <a:t>.nextIdx</a:t>
            </a:r>
            <a:r>
              <a:rPr lang="en-US" sz="1400" dirty="0">
                <a:latin typeface="Courier" pitchFamily="2" charset="0"/>
              </a:rPr>
              <a:t> &lt; </a:t>
            </a:r>
            <a:r>
              <a:rPr lang="en-US" sz="1400" dirty="0" err="1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1400" dirty="0" err="1">
                <a:latin typeface="Courier" pitchFamily="2" charset="0"/>
              </a:rPr>
              <a:t>.al.size</a:t>
            </a:r>
            <a:r>
              <a:rPr lang="en-US" sz="1400" dirty="0">
                <a:latin typeface="Courier" pitchFamily="2" charset="0"/>
              </a:rPr>
              <a:t>(); </a:t>
            </a:r>
          </a:p>
          <a:p>
            <a:r>
              <a:rPr lang="en-US" sz="1400" dirty="0">
                <a:latin typeface="Courier" pitchFamily="2" charset="0"/>
              </a:rPr>
              <a:t>  }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public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 next(){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E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retval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null</a:t>
            </a:r>
            <a:r>
              <a:rPr lang="en-US" sz="1400" dirty="0">
                <a:latin typeface="Courier" pitchFamily="2" charset="0"/>
              </a:rPr>
              <a:t>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// default value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if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1400" dirty="0" err="1">
                <a:latin typeface="Courier" pitchFamily="2" charset="0"/>
              </a:rPr>
              <a:t>.hasNext</a:t>
            </a:r>
            <a:r>
              <a:rPr lang="en-US" sz="1400" dirty="0">
                <a:latin typeface="Courier" pitchFamily="2" charset="0"/>
              </a:rPr>
              <a:t>()) </a:t>
            </a:r>
            <a:r>
              <a:rPr lang="en-US" sz="1400" dirty="0" err="1">
                <a:latin typeface="Courier" pitchFamily="2" charset="0"/>
              </a:rPr>
              <a:t>retval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1400" dirty="0" err="1">
                <a:latin typeface="Courier" pitchFamily="2" charset="0"/>
              </a:rPr>
              <a:t>.al.get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nextIdx</a:t>
            </a:r>
            <a:r>
              <a:rPr lang="en-US" sz="1400" dirty="0">
                <a:latin typeface="Courier" pitchFamily="2" charset="0"/>
              </a:rPr>
              <a:t>++);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" pitchFamily="2" charset="0"/>
              </a:rPr>
              <a:t>return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retval</a:t>
            </a:r>
            <a:r>
              <a:rPr lang="en-US" sz="1400" dirty="0">
                <a:latin typeface="Courier" pitchFamily="2" charset="0"/>
              </a:rPr>
              <a:t>;</a:t>
            </a:r>
          </a:p>
          <a:p>
            <a:r>
              <a:rPr lang="en-US" sz="1400" dirty="0">
                <a:latin typeface="Courier" pitchFamily="2" charset="0"/>
              </a:rPr>
              <a:t>  }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2C76EE-2E18-0844-BBA0-123F2AE93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802" y="1756161"/>
            <a:ext cx="1606644" cy="1874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A83C9D-7F81-BE40-BE6E-CA658DF33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244" y="3982063"/>
            <a:ext cx="1527759" cy="20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8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 standard library’s ADT collections 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3627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102743</TotalTime>
  <Words>1856</Words>
  <Application>Microsoft Macintosh PowerPoint</Application>
  <PresentationFormat>On-screen Show (4:3)</PresentationFormat>
  <Paragraphs>398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CMPU-102 Fall 2020 Data Structures and Algorithms</vt:lpstr>
      <vt:lpstr>Building a collections framework  </vt:lpstr>
      <vt:lpstr>Collections</vt:lpstr>
      <vt:lpstr>Collection ADT methods (1/2)</vt:lpstr>
      <vt:lpstr>Collection ADT methods (2/2)</vt:lpstr>
      <vt:lpstr>Collection ADT: iterators</vt:lpstr>
      <vt:lpstr>Iterator usage example</vt:lpstr>
      <vt:lpstr>Iterator implementation example</vt:lpstr>
      <vt:lpstr>Java standard library’s ADT collections framework</vt:lpstr>
      <vt:lpstr>Java’s ADT collections framework</vt:lpstr>
      <vt:lpstr>Java’s collections usage example</vt:lpstr>
      <vt:lpstr>Worklists: stacks and queues</vt:lpstr>
      <vt:lpstr>The worklist Abstract Data Type</vt:lpstr>
      <vt:lpstr>Worklist methods</vt:lpstr>
      <vt:lpstr>Worklist usage example</vt:lpstr>
      <vt:lpstr>Linked list-based worklist implementation</vt:lpstr>
      <vt:lpstr>Array list-based worklist implementation</vt:lpstr>
      <vt:lpstr>Array list optimization: circular array</vt:lpstr>
      <vt:lpstr>Our collections framework so far</vt:lpstr>
      <vt:lpstr>Java standard library’s stacks and queues </vt:lpstr>
      <vt:lpstr>Java’s stacks and queues</vt:lpstr>
      <vt:lpstr>Exercise</vt:lpstr>
      <vt:lpstr>Exercise: worklist implementation</vt:lpstr>
      <vt:lpstr>Lecture #10 legacy material</vt:lpstr>
      <vt:lpstr>Java’s collections framework: queues  (IPUJ Chapter 10)</vt:lpstr>
      <vt:lpstr>How to choose a Queue</vt:lpstr>
      <vt:lpstr>The Queue interface</vt:lpstr>
      <vt:lpstr>Queue interface methods</vt:lpstr>
      <vt:lpstr>Queue class hierarchy</vt:lpstr>
      <vt:lpstr>java.util.Deque interface</vt:lpstr>
      <vt:lpstr>Deque usage example: FIFO</vt:lpstr>
      <vt:lpstr>Deque usage example: LIFO</vt:lpstr>
      <vt:lpstr>The Stack class</vt:lpstr>
      <vt:lpstr>Lecture #10 end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olga Lemieszewski</cp:lastModifiedBy>
  <cp:revision>2669</cp:revision>
  <cp:lastPrinted>2019-09-03T16:43:14Z</cp:lastPrinted>
  <dcterms:created xsi:type="dcterms:W3CDTF">2011-11-22T14:51:59Z</dcterms:created>
  <dcterms:modified xsi:type="dcterms:W3CDTF">2021-11-09T20:14:01Z</dcterms:modified>
</cp:coreProperties>
</file>