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64.png" ContentType="image/png"/>
  <Override PartName="/ppt/media/image61.wmf" ContentType="image/x-wmf"/>
  <Override PartName="/ppt/media/image57.png" ContentType="image/png"/>
  <Override PartName="/ppt/media/image56.png" ContentType="image/png"/>
  <Override PartName="/ppt/media/image51.wmf" ContentType="image/x-wmf"/>
  <Override PartName="/ppt/media/image50.wmf" ContentType="image/x-wmf"/>
  <Override PartName="/ppt/media/image54.png" ContentType="image/png"/>
  <Override PartName="/ppt/media/image49.wmf" ContentType="image/x-wmf"/>
  <Override PartName="/ppt/media/image53.png" ContentType="image/png"/>
  <Override PartName="/ppt/media/image48.wmf" ContentType="image/x-wmf"/>
  <Override PartName="/ppt/media/image47.wmf" ContentType="image/x-wmf"/>
  <Override PartName="/ppt/media/image46.wmf" ContentType="image/x-wmf"/>
  <Override PartName="/ppt/media/image45.wmf" ContentType="image/x-wmf"/>
  <Override PartName="/ppt/media/image44.wmf" ContentType="image/x-wmf"/>
  <Override PartName="/ppt/media/image43.wmf" ContentType="image/x-wmf"/>
  <Override PartName="/ppt/media/image42.wmf" ContentType="image/x-wmf"/>
  <Override PartName="/ppt/media/image41.wmf" ContentType="image/x-wmf"/>
  <Override PartName="/ppt/media/image39.wmf" ContentType="image/x-wmf"/>
  <Override PartName="/ppt/media/image14.png" ContentType="image/png"/>
  <Override PartName="/ppt/media/image37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38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9.wmf" ContentType="image/x-wmf"/>
  <Override PartName="/ppt/media/image62.wmf" ContentType="image/x-wmf"/>
  <Override PartName="/ppt/media/image7.wmf" ContentType="image/x-wmf"/>
  <Override PartName="/ppt/media/image1.wmf" ContentType="image/x-wmf"/>
  <Override PartName="/ppt/media/image3.wmf" ContentType="image/x-wmf"/>
  <Override PartName="/ppt/media/image4.wmf" ContentType="image/x-wmf"/>
  <Override PartName="/ppt/media/image60.wmf" ContentType="image/x-wmf"/>
  <Override PartName="/ppt/media/image5.wmf" ContentType="image/x-wmf"/>
  <Override PartName="/ppt/media/image63.png" ContentType="image/png"/>
  <Override PartName="/ppt/media/image8.png" ContentType="image/png"/>
  <Override PartName="/ppt/media/image52.wmf" ContentType="image/x-wmf"/>
  <Override PartName="/ppt/media/image2.png" ContentType="image/png"/>
  <Override PartName="/ppt/media/image6.png" ContentType="image/png"/>
  <Override PartName="/ppt/media/image31.wmf" ContentType="image/x-wmf"/>
  <Override PartName="/ppt/media/image32.wmf" ContentType="image/x-wmf"/>
  <Override PartName="/ppt/media/image40.png" ContentType="image/png"/>
  <Override PartName="/ppt/media/image35.wmf" ContentType="image/x-wmf"/>
  <Override PartName="/ppt/media/image36.wmf" ContentType="image/x-wmf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29CFE34-6875-4BDB-937B-A59A32E4C3E6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Today we’ll talk about the divide and conquer algorithm design paradigm.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986371-23CD-40A1-AF37-E9EB26862F4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A66732D9-ECB2-46C2-9092-7C09EDCCAFE1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C89798-07D4-4239-9AB2-57B0903F0052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Bi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x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-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-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q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g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j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E2A7DD-768D-4A92-9206-0D4A4621EC4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B2B2F0E3-D691-46AD-A17F-3F4CFB5D80BC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1179B3-8AC5-42B7-A0BC-23F5A4D79DD7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M</a:t>
            </a:r>
            <a:r>
              <a:rPr b="0" lang="en-US" sz="2400" spc="-1" strike="noStrike">
                <a:latin typeface="Arial"/>
              </a:rPr>
              <a:t>e</a:t>
            </a:r>
            <a:r>
              <a:rPr b="0" lang="en-US" sz="2400" spc="-1" strike="noStrike">
                <a:latin typeface="Arial"/>
              </a:rPr>
              <a:t>r</a:t>
            </a:r>
            <a:r>
              <a:rPr b="0" lang="en-US" sz="2400" spc="-1" strike="noStrike">
                <a:latin typeface="Arial"/>
              </a:rPr>
              <a:t>g</a:t>
            </a:r>
            <a:r>
              <a:rPr b="0" lang="en-US" sz="2400" spc="-1" strike="noStrike">
                <a:latin typeface="Arial"/>
              </a:rPr>
              <a:t>e </a:t>
            </a:r>
            <a:r>
              <a:rPr b="0" lang="en-US" sz="2400" spc="-1" strike="noStrike">
                <a:latin typeface="Arial"/>
              </a:rPr>
              <a:t>s</a:t>
            </a:r>
            <a:r>
              <a:rPr b="0" lang="en-US" sz="2400" spc="-1" strike="noStrike">
                <a:latin typeface="Arial"/>
              </a:rPr>
              <a:t>o</a:t>
            </a:r>
            <a:r>
              <a:rPr b="0" lang="en-US" sz="2400" spc="-1" strike="noStrike">
                <a:latin typeface="Arial"/>
              </a:rPr>
              <a:t>rt </a:t>
            </a:r>
            <a:r>
              <a:rPr b="0" lang="en-US" sz="2400" spc="-1" strike="noStrike">
                <a:latin typeface="Arial"/>
              </a:rPr>
              <a:t>is </a:t>
            </a:r>
            <a:r>
              <a:rPr b="0" lang="en-US" sz="2400" spc="-1" strike="noStrike">
                <a:latin typeface="Arial"/>
              </a:rPr>
              <a:t>th</a:t>
            </a:r>
            <a:r>
              <a:rPr b="0" lang="en-US" sz="2400" spc="-1" strike="noStrike">
                <a:latin typeface="Arial"/>
              </a:rPr>
              <a:t>e </a:t>
            </a:r>
            <a:r>
              <a:rPr b="0" lang="en-US" sz="2400" spc="-1" strike="noStrike">
                <a:latin typeface="Arial"/>
              </a:rPr>
              <a:t>al</a:t>
            </a:r>
            <a:r>
              <a:rPr b="0" lang="en-US" sz="2400" spc="-1" strike="noStrike">
                <a:latin typeface="Arial"/>
              </a:rPr>
              <a:t>g</a:t>
            </a:r>
            <a:r>
              <a:rPr b="0" lang="en-US" sz="2400" spc="-1" strike="noStrike">
                <a:latin typeface="Arial"/>
              </a:rPr>
              <a:t>o</a:t>
            </a:r>
            <a:r>
              <a:rPr b="0" lang="en-US" sz="2400" spc="-1" strike="noStrike">
                <a:latin typeface="Arial"/>
              </a:rPr>
              <a:t>rit</a:t>
            </a:r>
            <a:r>
              <a:rPr b="0" lang="en-US" sz="2400" spc="-1" strike="noStrike">
                <a:latin typeface="Arial"/>
              </a:rPr>
              <a:t>h</a:t>
            </a:r>
            <a:r>
              <a:rPr b="0" lang="en-US" sz="2400" spc="-1" strike="noStrike">
                <a:latin typeface="Arial"/>
              </a:rPr>
              <a:t>m </a:t>
            </a:r>
            <a:r>
              <a:rPr b="0" lang="en-US" sz="2400" spc="-1" strike="noStrike">
                <a:latin typeface="Arial"/>
              </a:rPr>
              <a:t>u</a:t>
            </a:r>
            <a:r>
              <a:rPr b="0" lang="en-US" sz="2400" spc="-1" strike="noStrike">
                <a:latin typeface="Arial"/>
              </a:rPr>
              <a:t>s</a:t>
            </a:r>
            <a:r>
              <a:rPr b="0" lang="en-US" sz="2400" spc="-1" strike="noStrike">
                <a:latin typeface="Arial"/>
              </a:rPr>
              <a:t>e</a:t>
            </a:r>
            <a:r>
              <a:rPr b="0" lang="en-US" sz="2400" spc="-1" strike="noStrike">
                <a:latin typeface="Arial"/>
              </a:rPr>
              <a:t>d </a:t>
            </a:r>
            <a:r>
              <a:rPr b="0" lang="en-US" sz="2400" spc="-1" strike="noStrike">
                <a:latin typeface="Arial"/>
              </a:rPr>
              <a:t>b</a:t>
            </a:r>
            <a:r>
              <a:rPr b="0" lang="en-US" sz="2400" spc="-1" strike="noStrike">
                <a:latin typeface="Arial"/>
              </a:rPr>
              <a:t>y </a:t>
            </a:r>
            <a:r>
              <a:rPr b="0" lang="en-US" sz="2400" spc="-1" strike="noStrike">
                <a:latin typeface="Arial"/>
              </a:rPr>
              <a:t>J</a:t>
            </a:r>
            <a:r>
              <a:rPr b="0" lang="en-US" sz="2400" spc="-1" strike="noStrike">
                <a:latin typeface="Arial"/>
              </a:rPr>
              <a:t>a</a:t>
            </a:r>
            <a:r>
              <a:rPr b="0" lang="en-US" sz="2400" spc="-1" strike="noStrike">
                <a:latin typeface="Arial"/>
              </a:rPr>
              <a:t>v</a:t>
            </a:r>
            <a:r>
              <a:rPr b="0" lang="en-US" sz="2400" spc="-1" strike="noStrike">
                <a:latin typeface="Arial"/>
              </a:rPr>
              <a:t>a’</a:t>
            </a:r>
            <a:r>
              <a:rPr b="0" lang="en-US" sz="2400" spc="-1" strike="noStrike">
                <a:latin typeface="Arial"/>
              </a:rPr>
              <a:t>s </a:t>
            </a:r>
            <a:r>
              <a:rPr b="0" lang="en-US" sz="2400" spc="-1" strike="noStrike">
                <a:latin typeface="Arial"/>
              </a:rPr>
              <a:t>C</a:t>
            </a:r>
            <a:r>
              <a:rPr b="0" lang="en-US" sz="2400" spc="-1" strike="noStrike">
                <a:latin typeface="Arial"/>
              </a:rPr>
              <a:t>ol</a:t>
            </a:r>
            <a:r>
              <a:rPr b="0" lang="en-US" sz="2400" spc="-1" strike="noStrike">
                <a:latin typeface="Arial"/>
              </a:rPr>
              <a:t>le</a:t>
            </a:r>
            <a:r>
              <a:rPr b="0" lang="en-US" sz="2400" spc="-1" strike="noStrike">
                <a:latin typeface="Arial"/>
              </a:rPr>
              <a:t>ct</a:t>
            </a:r>
            <a:r>
              <a:rPr b="0" lang="en-US" sz="2400" spc="-1" strike="noStrike">
                <a:latin typeface="Arial"/>
              </a:rPr>
              <a:t>io</a:t>
            </a:r>
            <a:r>
              <a:rPr b="0" lang="en-US" sz="2400" spc="-1" strike="noStrike">
                <a:latin typeface="Arial"/>
              </a:rPr>
              <a:t>n</a:t>
            </a:r>
            <a:r>
              <a:rPr b="0" lang="en-US" sz="2400" spc="-1" strike="noStrike">
                <a:latin typeface="Arial"/>
              </a:rPr>
              <a:t>s.</a:t>
            </a:r>
            <a:r>
              <a:rPr b="0" lang="en-US" sz="2400" spc="-1" strike="noStrike">
                <a:latin typeface="Arial"/>
              </a:rPr>
              <a:t>s</a:t>
            </a:r>
            <a:r>
              <a:rPr b="0" lang="en-US" sz="2400" spc="-1" strike="noStrike">
                <a:latin typeface="Arial"/>
              </a:rPr>
              <a:t>o</a:t>
            </a:r>
            <a:r>
              <a:rPr b="0" lang="en-US" sz="2400" spc="-1" strike="noStrike">
                <a:latin typeface="Arial"/>
              </a:rPr>
              <a:t>rt</a:t>
            </a:r>
            <a:r>
              <a:rPr b="0" lang="en-US" sz="2400" spc="-1" strike="noStrike">
                <a:latin typeface="Arial"/>
              </a:rPr>
              <a:t>() </a:t>
            </a:r>
            <a:r>
              <a:rPr b="0" lang="en-US" sz="2400" spc="-1" strike="noStrike">
                <a:latin typeface="Arial"/>
              </a:rPr>
              <a:t>m</a:t>
            </a:r>
            <a:r>
              <a:rPr b="0" lang="en-US" sz="2400" spc="-1" strike="noStrike">
                <a:latin typeface="Arial"/>
              </a:rPr>
              <a:t>et</a:t>
            </a:r>
            <a:r>
              <a:rPr b="0" lang="en-US" sz="2400" spc="-1" strike="noStrike">
                <a:latin typeface="Arial"/>
              </a:rPr>
              <a:t>h</a:t>
            </a:r>
            <a:r>
              <a:rPr b="0" lang="en-US" sz="2400" spc="-1" strike="noStrike">
                <a:latin typeface="Arial"/>
              </a:rPr>
              <a:t>o</a:t>
            </a:r>
            <a:r>
              <a:rPr b="0" lang="en-US" sz="2400" spc="-1" strike="noStrike">
                <a:latin typeface="Arial"/>
              </a:rPr>
              <a:t>d</a:t>
            </a:r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A3E0CD1B-CC62-4281-AC3A-7C628810C4A6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DC2CFA-99FE-4CCC-9EE3-032DDA6C102C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Recursive procedure. mergeSort() method </a:t>
            </a:r>
            <a:r>
              <a:rPr b="0" lang="en-US" sz="2000" spc="-1" strike="noStrike">
                <a:latin typeface="Arial"/>
              </a:rPr>
              <a:t>is overloaded to help us get started.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Void return data type because sorting </a:t>
            </a:r>
            <a:r>
              <a:rPr b="0" lang="en-US" sz="2000" spc="-1" strike="noStrike">
                <a:latin typeface="Arial"/>
              </a:rPr>
              <a:t>done in place, meaning the contents of </a:t>
            </a:r>
            <a:r>
              <a:rPr b="0" lang="en-US" sz="2000" spc="-1" strike="noStrike">
                <a:latin typeface="Arial"/>
              </a:rPr>
              <a:t>input array a are changed by the </a:t>
            </a:r>
            <a:r>
              <a:rPr b="0" lang="en-US" sz="2000" spc="-1" strike="noStrike">
                <a:latin typeface="Arial"/>
              </a:rPr>
              <a:t>procedure.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Pink is the divide stage, green is the </a:t>
            </a:r>
            <a:r>
              <a:rPr b="0" lang="en-US" sz="2000" spc="-1" strike="noStrike">
                <a:latin typeface="Arial"/>
              </a:rPr>
              <a:t>combine stage.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F2B077A2-814B-4FEC-BC66-43B79F0CC389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1A1EE4-EDC2-498F-89E7-CDADAA06CC9B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Reading from and writing to the same </a:t>
            </a:r>
            <a:r>
              <a:rPr b="0" lang="en-US" sz="2000" spc="-1" strike="noStrike">
                <a:latin typeface="Arial"/>
              </a:rPr>
              <a:t>array can lead to premature overwritting.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 prevent overwriting we need to create </a:t>
            </a:r>
            <a:r>
              <a:rPr b="0" lang="en-US" sz="2000" spc="-1" strike="noStrike">
                <a:latin typeface="Arial"/>
              </a:rPr>
              <a:t>copies of the left and right subarrays.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50AC97BE-A962-40F0-8643-9B4C23C12FBD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F0B821-51C0-4BCE-812B-98BDC32B7963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we do the actual merge.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Left and right subarrays are looked at as piles of elements.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Note how this is a linear time operation in all cases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2690039C-4F75-48CD-BB89-09DA5DADB6FA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CF9E1A-BEA5-4130-84AE-3A97BF048117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Makes sense because we know that consecutively dividing n by 2 gets us down to 1 in log_2 steps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E472FB75-17FE-4285-861A-2706C881BB70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917FA6-8AB7-421A-B610-23E4459549D0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N log n is the best-known bound for a comparison-based sorting algorithm.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Divide and conquer can be very efficient. Also note how computation can be parallelized.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3F7DF8-8051-4239-950E-FDE37E447D1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44758F4E-DD3B-4D54-B7BB-B856EE6F4B43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976D37C-BE29-4E75-B1C4-A26F3FEDE9E5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92177F6-1A59-4F01-BC2E-AB4A850F8B6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CF9B4750-2E32-4323-A1EC-F7F6FF1F5C31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377BA3-E65A-44D9-8945-EFE82FF3555A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We’d like to make searches more efficient, for instance in a collection where lookups are very common operations.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43E256E9-3211-4CB2-BDB9-1E751EC46C12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B3A9F75-B89F-4A34-B184-5BFC095C8E87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Use the example of looking for the index of value 3.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latin typeface="Arial"/>
              </a:rPr>
              <a:t>1. Lets us access the value at any index in constant time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2. </a:t>
            </a:r>
            <a:r>
              <a:rPr b="0" lang="en-US" sz="1200" spc="-1" strike="noStrike">
                <a:latin typeface="Arial"/>
              </a:rPr>
              <a:t>Tells us whether a value appears before or after another one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4238CAE0-005A-4119-96D5-C6B691D7D39A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5805900-8F93-4A09-AF28-414FFE525ABA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For queues and stacks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E0635082-E052-4F77-A714-517A4D1B6543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7B7B578-9B13-41CA-BEA2-F0E5542DAB2E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Constant work done in an iteration is some arithmetic, indexed array access, </a:t>
            </a:r>
            <a:r>
              <a:rPr b="0" lang="en-US" sz="2000" spc="-1" strike="noStrike">
                <a:latin typeface="Arial"/>
              </a:rPr>
              <a:t>and a couple of (2) comparisons.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DA93B2D-E07B-47E3-B74E-EE1853DBB03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20FE6C-9B0A-4F04-AD15-9D7D2EF20EF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17932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52429551-14E5-4ABA-86BC-361365E3780A}" type="datetime1">
              <a:rPr b="0" lang="en-US" sz="1200" spc="-1" strike="noStrike">
                <a:latin typeface="Times New Roman"/>
              </a:rPr>
              <a:t>12/02/2021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F0124D7-36A5-48AE-BE76-6D5E2394ED07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</p:spPr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Di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q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w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l 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z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w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-1558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-1558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549120"/>
            <a:ext cx="9143640" cy="30852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-10800"/>
            <a:ext cx="9143640" cy="85212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626320" y="6513840"/>
            <a:ext cx="44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378769EA-723A-4370-B906-9B17CCC6FBAB}" type="slidenum">
              <a:rPr b="0" lang="en-US" sz="16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ic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as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te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r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ti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tl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st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yl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549120"/>
            <a:ext cx="9143640" cy="30852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0" y="-10800"/>
            <a:ext cx="9143640" cy="85212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8626320" y="6513840"/>
            <a:ext cx="44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79A36A09-43A2-45CE-AF17-2585AA6DE93A}" type="slidenum">
              <a:rPr b="0" lang="en-US" sz="16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-1558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C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li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c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k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o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e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d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i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a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s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e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r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i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l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e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s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t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y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l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wmf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slideLayout" Target="../slideLayouts/slideLayout13.xml"/><Relationship Id="rId2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776880"/>
            <a:ext cx="9143640" cy="1644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808080"/>
                </a:solidFill>
                <a:latin typeface="Calibri"/>
              </a:rPr>
              <a:t>CMPU-102 Fall 2021</a:t>
            </a:r>
            <a:br/>
            <a:r>
              <a:rPr b="1" lang="en-US" sz="3200" spc="-1" strike="noStrike">
                <a:solidFill>
                  <a:srgbClr val="808080"/>
                </a:solidFill>
                <a:latin typeface="Calibri"/>
              </a:rPr>
              <a:t>Data Structures and Algorithms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58400" y="5272920"/>
            <a:ext cx="6958080" cy="127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595959"/>
                </a:solidFill>
                <a:latin typeface="Calibri"/>
              </a:rPr>
              <a:t>Hannah Gommerstadt &amp; Rui Meireles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Calibri"/>
              </a:rPr>
              <a:t>Assistant Profs. of Computer Science, Vassar College, USA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8388000" y="6573960"/>
            <a:ext cx="634680" cy="3006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209520" y="2852640"/>
            <a:ext cx="8505360" cy="16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Lecture #13: Divide and conquer – binary search &amp; merge sort</a:t>
            </a:r>
            <a:endParaRPr b="0" lang="en-US" sz="40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59840" y="1106280"/>
            <a:ext cx="8823600" cy="19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Binary search divides problem into 1 single problem, half the size</a:t>
            </a:r>
            <a:endParaRPr b="0" lang="en-US" sz="24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Solution to base case is solution to original problem</a:t>
            </a:r>
            <a:endParaRPr b="0" lang="en-US" sz="2400" spc="-1" strike="noStrike">
              <a:latin typeface="Arial"/>
            </a:endParaRPr>
          </a:p>
          <a:p>
            <a:pPr lvl="1" marL="62856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No further processing needed</a:t>
            </a:r>
            <a:endParaRPr b="0" lang="en-US" sz="2000" spc="-1" strike="noStrike"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E.g., find index of value  in array 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ourier New"/>
              </a:rPr>
              <a:t>Binary search as a divide-and-conquer algorithm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063080" y="3402360"/>
            <a:ext cx="1788120" cy="369000"/>
          </a:xfrm>
          <a:prstGeom prst="rect">
            <a:avLst/>
          </a:prstGeom>
          <a:blipFill rotWithShape="0">
            <a:blip r:embed="rId1"/>
            <a:stretch>
              <a:fillRect l="-3536" t="-6637" r="0" b="-2326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219240" y="4420800"/>
            <a:ext cx="2631240" cy="369000"/>
          </a:xfrm>
          <a:prstGeom prst="rect">
            <a:avLst/>
          </a:prstGeom>
          <a:blipFill rotWithShape="0">
            <a:blip r:embed="rId2"/>
            <a:stretch>
              <a:fillRect l="-1439" t="-6881" r="0" b="-2408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6" name="Picture 12" descr=""/>
          <p:cNvPicPr/>
          <p:nvPr/>
        </p:nvPicPr>
        <p:blipFill>
          <a:blip r:embed="rId3"/>
          <a:stretch/>
        </p:blipFill>
        <p:spPr>
          <a:xfrm>
            <a:off x="2900520" y="3308760"/>
            <a:ext cx="5378760" cy="556200"/>
          </a:xfrm>
          <a:prstGeom prst="rect">
            <a:avLst/>
          </a:prstGeom>
          <a:ln>
            <a:noFill/>
          </a:ln>
        </p:spPr>
      </p:pic>
      <p:pic>
        <p:nvPicPr>
          <p:cNvPr id="137" name="Picture 14" descr=""/>
          <p:cNvPicPr/>
          <p:nvPr/>
        </p:nvPicPr>
        <p:blipFill>
          <a:blip r:embed="rId4"/>
          <a:stretch/>
        </p:blipFill>
        <p:spPr>
          <a:xfrm>
            <a:off x="2900520" y="3865320"/>
            <a:ext cx="2312640" cy="1014480"/>
          </a:xfrm>
          <a:prstGeom prst="rect">
            <a:avLst/>
          </a:prstGeom>
          <a:ln>
            <a:noFill/>
          </a:ln>
        </p:spPr>
      </p:pic>
      <p:grpSp>
        <p:nvGrpSpPr>
          <p:cNvPr id="138" name="Group 5"/>
          <p:cNvGrpSpPr/>
          <p:nvPr/>
        </p:nvGrpSpPr>
        <p:grpSpPr>
          <a:xfrm>
            <a:off x="1761480" y="4874040"/>
            <a:ext cx="4889160" cy="1014480"/>
            <a:chOff x="1761480" y="4874040"/>
            <a:chExt cx="4889160" cy="1014480"/>
          </a:xfrm>
        </p:grpSpPr>
        <p:sp>
          <p:nvSpPr>
            <p:cNvPr id="139" name="CustomShape 6"/>
            <p:cNvSpPr/>
            <p:nvPr/>
          </p:nvSpPr>
          <p:spPr>
            <a:xfrm>
              <a:off x="2309760" y="5439240"/>
              <a:ext cx="1534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7"/>
            <p:cNvSpPr/>
            <p:nvPr/>
          </p:nvSpPr>
          <p:spPr>
            <a:xfrm>
              <a:off x="1761480" y="5439240"/>
              <a:ext cx="2631240" cy="369000"/>
            </a:xfrm>
            <a:prstGeom prst="rect">
              <a:avLst/>
            </a:prstGeom>
            <a:blipFill rotWithShape="0">
              <a:blip r:embed="rId5"/>
              <a:stretch>
                <a:fillRect l="-1915" t="-3282" r="0" b="-26622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41" name="CustomShape 8"/>
            <p:cNvSpPr/>
            <p:nvPr/>
          </p:nvSpPr>
          <p:spPr>
            <a:xfrm>
              <a:off x="5385600" y="5444280"/>
              <a:ext cx="11930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9"/>
            <p:cNvSpPr/>
            <p:nvPr/>
          </p:nvSpPr>
          <p:spPr>
            <a:xfrm>
              <a:off x="5313600" y="5444280"/>
              <a:ext cx="1337040" cy="369000"/>
            </a:xfrm>
            <a:prstGeom prst="rect">
              <a:avLst/>
            </a:prstGeom>
            <a:blipFill rotWithShape="0">
              <a:blip r:embed="rId6"/>
              <a:stretch>
                <a:fillRect l="-2785" t="-6637" r="0" b="-23267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143" name="Picture 15" descr=""/>
            <p:cNvPicPr/>
            <p:nvPr/>
          </p:nvPicPr>
          <p:blipFill>
            <a:blip r:embed="rId7"/>
            <a:stretch/>
          </p:blipFill>
          <p:spPr>
            <a:xfrm>
              <a:off x="4431600" y="4874040"/>
              <a:ext cx="795960" cy="101448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811440"/>
            <a:ext cx="9143640" cy="60462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TextShape 2"/>
          <p:cNvSpPr txBox="1"/>
          <p:nvPr/>
        </p:nvSpPr>
        <p:spPr>
          <a:xfrm>
            <a:off x="457200" y="2251080"/>
            <a:ext cx="8229240" cy="2284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Merge sort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0" y="-16632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Merge sort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74600" y="922680"/>
            <a:ext cx="8794440" cy="2367000"/>
          </a:xfrm>
          <a:prstGeom prst="rect">
            <a:avLst/>
          </a:prstGeom>
          <a:blipFill rotWithShape="0">
            <a:blip r:embed="rId1"/>
            <a:stretch>
              <a:fillRect l="-864" t="-2136" r="0" b="-374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8" name="Picture 9" descr=""/>
          <p:cNvPicPr/>
          <p:nvPr/>
        </p:nvPicPr>
        <p:blipFill>
          <a:blip r:embed="rId2"/>
          <a:stretch/>
        </p:blipFill>
        <p:spPr>
          <a:xfrm>
            <a:off x="1879200" y="3443400"/>
            <a:ext cx="5377320" cy="1423800"/>
          </a:xfrm>
          <a:prstGeom prst="rect">
            <a:avLst/>
          </a:prstGeom>
          <a:ln>
            <a:noFill/>
          </a:ln>
        </p:spPr>
      </p:pic>
      <p:pic>
        <p:nvPicPr>
          <p:cNvPr id="149" name="Picture 11" descr=""/>
          <p:cNvPicPr/>
          <p:nvPr/>
        </p:nvPicPr>
        <p:blipFill>
          <a:blip r:embed="rId3"/>
          <a:stretch/>
        </p:blipFill>
        <p:spPr>
          <a:xfrm>
            <a:off x="1879200" y="4840560"/>
            <a:ext cx="5377320" cy="163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2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5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8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6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"/>
          <p:cNvGrpSpPr/>
          <p:nvPr/>
        </p:nvGrpSpPr>
        <p:grpSpPr>
          <a:xfrm>
            <a:off x="1189800" y="4966200"/>
            <a:ext cx="4455000" cy="351000"/>
            <a:chOff x="1189800" y="4966200"/>
            <a:chExt cx="4455000" cy="351000"/>
          </a:xfrm>
        </p:grpSpPr>
        <p:sp>
          <p:nvSpPr>
            <p:cNvPr id="151" name="CustomShape 2"/>
            <p:cNvSpPr/>
            <p:nvPr/>
          </p:nvSpPr>
          <p:spPr>
            <a:xfrm>
              <a:off x="1189800" y="4994640"/>
              <a:ext cx="2269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lidx=0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hidx=3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midx=1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152" name="Picture 14" descr=""/>
            <p:cNvPicPr/>
            <p:nvPr/>
          </p:nvPicPr>
          <p:blipFill>
            <a:blip r:embed="rId1"/>
            <a:stretch/>
          </p:blipFill>
          <p:spPr>
            <a:xfrm>
              <a:off x="3488760" y="4966200"/>
              <a:ext cx="2156040" cy="351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" name="Group 3"/>
          <p:cNvGrpSpPr/>
          <p:nvPr/>
        </p:nvGrpSpPr>
        <p:grpSpPr>
          <a:xfrm>
            <a:off x="120600" y="5286960"/>
            <a:ext cx="8888400" cy="571320"/>
            <a:chOff x="120600" y="5286960"/>
            <a:chExt cx="8888400" cy="571320"/>
          </a:xfrm>
        </p:grpSpPr>
        <p:sp>
          <p:nvSpPr>
            <p:cNvPr id="154" name="CustomShape 4"/>
            <p:cNvSpPr/>
            <p:nvPr/>
          </p:nvSpPr>
          <p:spPr>
            <a:xfrm>
              <a:off x="120600" y="5522400"/>
              <a:ext cx="2269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lidx=0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hidx=1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midx=0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55" name="CustomShape 5"/>
            <p:cNvSpPr/>
            <p:nvPr/>
          </p:nvSpPr>
          <p:spPr>
            <a:xfrm>
              <a:off x="6739920" y="5524560"/>
              <a:ext cx="2269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lidx=2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hidx=3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midx=2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156" name="Picture 21" descr=""/>
            <p:cNvPicPr/>
            <p:nvPr/>
          </p:nvPicPr>
          <p:blipFill>
            <a:blip r:embed="rId2"/>
            <a:stretch/>
          </p:blipFill>
          <p:spPr>
            <a:xfrm>
              <a:off x="2415240" y="5286960"/>
              <a:ext cx="4304520" cy="571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7" name="Group 6"/>
          <p:cNvGrpSpPr/>
          <p:nvPr/>
        </p:nvGrpSpPr>
        <p:grpSpPr>
          <a:xfrm>
            <a:off x="529200" y="5818320"/>
            <a:ext cx="8087760" cy="571320"/>
            <a:chOff x="529200" y="5818320"/>
            <a:chExt cx="8087760" cy="571320"/>
          </a:xfrm>
        </p:grpSpPr>
        <p:sp>
          <p:nvSpPr>
            <p:cNvPr id="158" name="CustomShape 7"/>
            <p:cNvSpPr/>
            <p:nvPr/>
          </p:nvSpPr>
          <p:spPr>
            <a:xfrm>
              <a:off x="529200" y="6058440"/>
              <a:ext cx="13546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lidx=hidx=0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59" name="CustomShape 8"/>
            <p:cNvSpPr/>
            <p:nvPr/>
          </p:nvSpPr>
          <p:spPr>
            <a:xfrm>
              <a:off x="7262280" y="6059160"/>
              <a:ext cx="13546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lidx=hidx=3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160" name="Picture 22" descr=""/>
            <p:cNvPicPr/>
            <p:nvPr/>
          </p:nvPicPr>
          <p:blipFill>
            <a:blip r:embed="rId3"/>
            <a:stretch/>
          </p:blipFill>
          <p:spPr>
            <a:xfrm>
              <a:off x="1885680" y="5818320"/>
              <a:ext cx="5366160" cy="571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1" name="Group 9"/>
          <p:cNvGrpSpPr/>
          <p:nvPr/>
        </p:nvGrpSpPr>
        <p:grpSpPr>
          <a:xfrm>
            <a:off x="1216440" y="2369520"/>
            <a:ext cx="6710760" cy="2360880"/>
            <a:chOff x="1216440" y="2369520"/>
            <a:chExt cx="6710760" cy="2360880"/>
          </a:xfrm>
        </p:grpSpPr>
        <p:sp>
          <p:nvSpPr>
            <p:cNvPr id="162" name="CustomShape 10"/>
            <p:cNvSpPr/>
            <p:nvPr/>
          </p:nvSpPr>
          <p:spPr>
            <a:xfrm>
              <a:off x="1885680" y="3961080"/>
              <a:ext cx="5949000" cy="248040"/>
            </a:xfrm>
            <a:prstGeom prst="rect">
              <a:avLst/>
            </a:prstGeom>
            <a:solidFill>
              <a:srgbClr val="c1fec3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CustomShape 11"/>
            <p:cNvSpPr/>
            <p:nvPr/>
          </p:nvSpPr>
          <p:spPr>
            <a:xfrm>
              <a:off x="1885680" y="3167280"/>
              <a:ext cx="5949000" cy="7624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CustomShape 12"/>
            <p:cNvSpPr/>
            <p:nvPr/>
          </p:nvSpPr>
          <p:spPr>
            <a:xfrm>
              <a:off x="1216440" y="2369520"/>
              <a:ext cx="6710760" cy="23608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/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1 /* sort subarray a[lidx..hidx] */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2 </a:t>
              </a:r>
              <a:r>
                <a:rPr b="0" lang="en-US" sz="1400" spc="-1" strike="noStrike">
                  <a:solidFill>
                    <a:srgbClr val="0000ff"/>
                  </a:solidFill>
                  <a:latin typeface="Courier Regular"/>
                  <a:ea typeface="Courier New"/>
                </a:rPr>
                <a:t>void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mergeSort(</a:t>
              </a:r>
              <a:r>
                <a:rPr b="0" lang="en-US" sz="1400" spc="-1" strike="noStrike">
                  <a:solidFill>
                    <a:srgbClr val="00b050"/>
                  </a:solidFill>
                  <a:latin typeface="Courier Regular"/>
                  <a:ea typeface="Courier New"/>
                </a:rPr>
                <a:t>int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[] a, </a:t>
              </a:r>
              <a:r>
                <a:rPr b="0" lang="en-US" sz="1400" spc="-1" strike="noStrike">
                  <a:solidFill>
                    <a:srgbClr val="00b050"/>
                  </a:solidFill>
                  <a:latin typeface="Courier Regular"/>
                  <a:ea typeface="Courier New"/>
                </a:rPr>
                <a:t>int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lidx, </a:t>
              </a:r>
              <a:r>
                <a:rPr b="0" lang="en-US" sz="1400" spc="-1" strike="noStrike">
                  <a:solidFill>
                    <a:srgbClr val="00b050"/>
                  </a:solidFill>
                  <a:latin typeface="Courier Regular"/>
                  <a:ea typeface="Courier New"/>
                </a:rPr>
                <a:t>int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hidx){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3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</a:t>
              </a:r>
              <a:r>
                <a:rPr b="0" lang="en-US" sz="1400" spc="-1" strike="noStrike">
                  <a:solidFill>
                    <a:srgbClr val="0000ff"/>
                  </a:solidFill>
                  <a:latin typeface="Courier Regular"/>
                  <a:ea typeface="Courier New"/>
                </a:rPr>
                <a:t>if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(lidx &lt; hidx){             </a:t>
              </a: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// more than 1 elem?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4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  </a:t>
              </a:r>
              <a:r>
                <a:rPr b="0" lang="en-US" sz="1400" spc="-1" strike="noStrike">
                  <a:solidFill>
                    <a:srgbClr val="00b050"/>
                  </a:solidFill>
                  <a:latin typeface="Courier Regular"/>
                  <a:ea typeface="Courier New"/>
                </a:rPr>
                <a:t>int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midx = (lidx+hidx)/2;   </a:t>
              </a: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// middle index (int div)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5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  mergeSort(a, lidx, midx);   </a:t>
              </a: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// sort left subarray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6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  mergeSort(a, midx+1, hidx); </a:t>
              </a: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// sort right subarray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7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  merge(a, lidx, midx, hidx); </a:t>
              </a: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// combine sorted subarrays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8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  }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1"/>
                </a:spcBef>
              </a:pPr>
              <a:r>
                <a:rPr b="0" lang="en-US" sz="1400" spc="-1" strike="noStrike">
                  <a:solidFill>
                    <a:srgbClr val="595959"/>
                  </a:solidFill>
                  <a:latin typeface="Courier Regular"/>
                  <a:ea typeface="Courier New"/>
                </a:rPr>
                <a:t>9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Regular"/>
                  <a:ea typeface="Courier New"/>
                </a:rPr>
                <a:t> }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165" name="CustomShape 13"/>
          <p:cNvSpPr/>
          <p:nvPr/>
        </p:nvSpPr>
        <p:spPr>
          <a:xfrm>
            <a:off x="124920" y="994320"/>
            <a:ext cx="889344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31840" indent="-231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ourier New"/>
              </a:rPr>
              <a:t>Without loss of generality let us consider sorting an </a:t>
            </a:r>
            <a:r>
              <a:rPr b="0" lang="en-US" sz="2400" spc="-1" strike="noStrike">
                <a:solidFill>
                  <a:srgbClr val="00b050"/>
                </a:solidFill>
                <a:latin typeface="Courier New"/>
                <a:ea typeface="Courier New"/>
              </a:rPr>
              <a:t>int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ourier New"/>
              </a:rPr>
              <a:t> array:</a:t>
            </a:r>
            <a:endParaRPr b="0" lang="en-US" sz="2400" spc="-1" strike="noStrike">
              <a:latin typeface="Arial"/>
            </a:endParaRPr>
          </a:p>
          <a:p>
            <a:pPr lvl="1" marL="631800" indent="-231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ourier New"/>
              </a:rPr>
              <a:t>To sort </a:t>
            </a:r>
            <a:r>
              <a:rPr b="0" lang="en-US" sz="2000" spc="-1" strike="noStrike">
                <a:solidFill>
                  <a:srgbClr val="00b050"/>
                </a:solidFill>
                <a:latin typeface="Courier New"/>
                <a:ea typeface="Courier New"/>
              </a:rPr>
              <a:t>Comparable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ourier New"/>
              </a:rPr>
              <a:t>s we’d use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compareTo()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ourier New"/>
              </a:rPr>
              <a:t> for comparisons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TextShape 14"/>
          <p:cNvSpPr txBox="1"/>
          <p:nvPr/>
        </p:nvSpPr>
        <p:spPr>
          <a:xfrm>
            <a:off x="0" y="-16632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Merge sort: code (1/3)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CustomShape 15"/>
          <p:cNvSpPr/>
          <p:nvPr/>
        </p:nvSpPr>
        <p:spPr>
          <a:xfrm>
            <a:off x="1216440" y="1991520"/>
            <a:ext cx="6710760" cy="329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void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mergeSort(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a){ mergeSort(a, 0, a.length-1); }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-16632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Merge sort: code (2/3)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258560" y="2136600"/>
            <a:ext cx="7116480" cy="500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1258560" y="2655720"/>
            <a:ext cx="7116480" cy="248040"/>
          </a:xfrm>
          <a:prstGeom prst="rect">
            <a:avLst/>
          </a:prstGeom>
          <a:solidFill>
            <a:srgbClr val="c1fec3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686880" y="3306240"/>
            <a:ext cx="7770240" cy="1885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 /* return copy of subarray a[sidx..sidx+len] */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2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copySubarray(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a,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n,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sidx){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suba =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new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[n];                 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create new array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3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for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i=0; i &lt; n &amp;&amp; i &lt; a.length; i++)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copy n elems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4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  suba[i] = a[sidx+i];                   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use sidx as offset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5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return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suba;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6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}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124920" y="975600"/>
            <a:ext cx="8893440" cy="45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31840" indent="-231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ourier New"/>
              </a:rPr>
              <a:t>Copy subarrays to prevent premature overwriting during merge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73" name="Group 6"/>
          <p:cNvGrpSpPr/>
          <p:nvPr/>
        </p:nvGrpSpPr>
        <p:grpSpPr>
          <a:xfrm>
            <a:off x="654840" y="5407560"/>
            <a:ext cx="7836480" cy="891720"/>
            <a:chOff x="654840" y="5407560"/>
            <a:chExt cx="7836480" cy="891720"/>
          </a:xfrm>
        </p:grpSpPr>
        <p:sp>
          <p:nvSpPr>
            <p:cNvPr id="174" name="CustomShape 7"/>
            <p:cNvSpPr/>
            <p:nvPr/>
          </p:nvSpPr>
          <p:spPr>
            <a:xfrm>
              <a:off x="654840" y="5677920"/>
              <a:ext cx="2269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lidx=0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hidx=3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midx=1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75" name="CustomShape 8"/>
            <p:cNvSpPr/>
            <p:nvPr/>
          </p:nvSpPr>
          <p:spPr>
            <a:xfrm>
              <a:off x="6966000" y="5440320"/>
              <a:ext cx="15253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la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n=2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sidx=0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176" name="CustomShape 9"/>
            <p:cNvSpPr/>
            <p:nvPr/>
          </p:nvSpPr>
          <p:spPr>
            <a:xfrm>
              <a:off x="6965640" y="5926320"/>
              <a:ext cx="15253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ra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n=2</a:t>
              </a: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sidx=2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177" name="Picture 5" descr=""/>
            <p:cNvPicPr/>
            <p:nvPr/>
          </p:nvPicPr>
          <p:blipFill>
            <a:blip r:embed="rId1"/>
            <a:stretch/>
          </p:blipFill>
          <p:spPr>
            <a:xfrm>
              <a:off x="2933640" y="5407560"/>
              <a:ext cx="4026600" cy="891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8" name="CustomShape 10"/>
          <p:cNvSpPr/>
          <p:nvPr/>
        </p:nvSpPr>
        <p:spPr>
          <a:xfrm>
            <a:off x="686880" y="1584720"/>
            <a:ext cx="777024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 /* merge subarrays a[lidx..midx] and a[midx+1..hidx] */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void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merge(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a,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lidx,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midx,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hidx){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3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la = copySubarray(a, midx-lidx+1, lidx);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copy left array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4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ra = copySubarray(a, hidx-midx, midx+1);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copy right array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5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... // actual merge goes here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10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}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"/>
          <p:cNvGrpSpPr/>
          <p:nvPr/>
        </p:nvGrpSpPr>
        <p:grpSpPr>
          <a:xfrm>
            <a:off x="686880" y="4991400"/>
            <a:ext cx="2130120" cy="1314000"/>
            <a:chOff x="686880" y="4991400"/>
            <a:chExt cx="2130120" cy="1314000"/>
          </a:xfrm>
        </p:grpSpPr>
        <p:sp>
          <p:nvSpPr>
            <p:cNvPr id="180" name="CustomShape 2"/>
            <p:cNvSpPr/>
            <p:nvPr/>
          </p:nvSpPr>
          <p:spPr>
            <a:xfrm>
              <a:off x="1499040" y="4991400"/>
              <a:ext cx="5011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i=2</a:t>
              </a: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181" name="Picture 44" descr=""/>
            <p:cNvPicPr/>
            <p:nvPr/>
          </p:nvPicPr>
          <p:blipFill>
            <a:blip r:embed="rId1"/>
            <a:stretch/>
          </p:blipFill>
          <p:spPr>
            <a:xfrm>
              <a:off x="686880" y="5258520"/>
              <a:ext cx="2130120" cy="1046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2" name="CustomShape 3"/>
          <p:cNvSpPr/>
          <p:nvPr/>
        </p:nvSpPr>
        <p:spPr>
          <a:xfrm>
            <a:off x="1254600" y="1858680"/>
            <a:ext cx="7113960" cy="1263240"/>
          </a:xfrm>
          <a:prstGeom prst="rect">
            <a:avLst/>
          </a:prstGeom>
          <a:solidFill>
            <a:srgbClr val="c1fec3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TextShape 4"/>
          <p:cNvSpPr txBox="1"/>
          <p:nvPr/>
        </p:nvSpPr>
        <p:spPr>
          <a:xfrm>
            <a:off x="0" y="-16632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Merge sort: code (3/3)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1254600" y="1591920"/>
            <a:ext cx="7113960" cy="248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CustomShape 6"/>
          <p:cNvSpPr/>
          <p:nvPr/>
        </p:nvSpPr>
        <p:spPr>
          <a:xfrm>
            <a:off x="686880" y="1043640"/>
            <a:ext cx="7770240" cy="2342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 /* merge subarrays a[lidx..midx] and a[midx+1..hidx] */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2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void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merge(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[] a,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lidx,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midx,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hidx){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3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...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create left &amp; right subarray copies la and ra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5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lti=0, rti=0;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left and right top indices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6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for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(</a:t>
            </a:r>
            <a:r>
              <a:rPr b="0" lang="en-US" sz="1400" spc="-1" strike="noStrike">
                <a:solidFill>
                  <a:srgbClr val="00b050"/>
                </a:solidFill>
                <a:latin typeface="Courier Regular"/>
                <a:ea typeface="Courier New"/>
              </a:rPr>
              <a:t>int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i=lidx; i &lt;= hidx; i++)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determine what a[i] should be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7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 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if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(lti &lt; la.length &amp;&amp; (rti &gt;= ra.length || la[lti] &lt;= ra[rti]))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8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    a[i] = la[lti++];   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left top not larger or out of right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9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    </a:t>
            </a:r>
            <a:r>
              <a:rPr b="0" lang="en-US" sz="1400" spc="-1" strike="noStrike">
                <a:solidFill>
                  <a:srgbClr val="0000ff"/>
                </a:solidFill>
                <a:latin typeface="Courier Regular"/>
                <a:ea typeface="Courier New"/>
              </a:rPr>
              <a:t>else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a[i] = ra[rti++]; </a:t>
            </a: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// right top smaller or out of left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en-US" sz="1400" spc="-1" strike="noStrike">
                <a:solidFill>
                  <a:srgbClr val="595959"/>
                </a:solidFill>
                <a:latin typeface="Courier Regular"/>
                <a:ea typeface="Courier New"/>
              </a:rPr>
              <a:t>10</a:t>
            </a:r>
            <a:r>
              <a:rPr b="0" lang="en-US" sz="1400" spc="-1" strike="noStrike">
                <a:solidFill>
                  <a:srgbClr val="000000"/>
                </a:solidFill>
                <a:latin typeface="Courier Regular"/>
                <a:ea typeface="Courier New"/>
              </a:rPr>
              <a:t> }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1264320" y="3567240"/>
            <a:ext cx="976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initial state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87" name="Picture 5" descr=""/>
          <p:cNvPicPr/>
          <p:nvPr/>
        </p:nvPicPr>
        <p:blipFill>
          <a:blip r:embed="rId2"/>
          <a:stretch/>
        </p:blipFill>
        <p:spPr>
          <a:xfrm>
            <a:off x="686880" y="3829320"/>
            <a:ext cx="2126520" cy="112752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188" name="Group 8"/>
          <p:cNvGrpSpPr/>
          <p:nvPr/>
        </p:nvGrpSpPr>
        <p:grpSpPr>
          <a:xfrm>
            <a:off x="3504960" y="3551400"/>
            <a:ext cx="2133720" cy="1397880"/>
            <a:chOff x="3504960" y="3551400"/>
            <a:chExt cx="2133720" cy="1397880"/>
          </a:xfrm>
        </p:grpSpPr>
        <p:pic>
          <p:nvPicPr>
            <p:cNvPr id="189" name="Picture 8" descr=""/>
            <p:cNvPicPr/>
            <p:nvPr/>
          </p:nvPicPr>
          <p:blipFill>
            <a:blip r:embed="rId3"/>
            <a:stretch/>
          </p:blipFill>
          <p:spPr>
            <a:xfrm>
              <a:off x="3504960" y="3828600"/>
              <a:ext cx="2133720" cy="112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9"/>
            <p:cNvSpPr/>
            <p:nvPr/>
          </p:nvSpPr>
          <p:spPr>
            <a:xfrm>
              <a:off x="4320720" y="3551400"/>
              <a:ext cx="5011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i=0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191" name="Group 10"/>
          <p:cNvGrpSpPr/>
          <p:nvPr/>
        </p:nvGrpSpPr>
        <p:grpSpPr>
          <a:xfrm>
            <a:off x="6329520" y="3567240"/>
            <a:ext cx="2133720" cy="1310040"/>
            <a:chOff x="6329520" y="3567240"/>
            <a:chExt cx="2133720" cy="1310040"/>
          </a:xfrm>
        </p:grpSpPr>
        <p:pic>
          <p:nvPicPr>
            <p:cNvPr id="192" name="Picture 9" descr=""/>
            <p:cNvPicPr/>
            <p:nvPr/>
          </p:nvPicPr>
          <p:blipFill>
            <a:blip r:embed="rId4"/>
            <a:stretch/>
          </p:blipFill>
          <p:spPr>
            <a:xfrm>
              <a:off x="6329520" y="3828600"/>
              <a:ext cx="2133720" cy="1048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3" name="CustomShape 11"/>
            <p:cNvSpPr/>
            <p:nvPr/>
          </p:nvSpPr>
          <p:spPr>
            <a:xfrm>
              <a:off x="7149600" y="3567240"/>
              <a:ext cx="5011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i=1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194" name="Group 12"/>
          <p:cNvGrpSpPr/>
          <p:nvPr/>
        </p:nvGrpSpPr>
        <p:grpSpPr>
          <a:xfrm>
            <a:off x="3504960" y="4991400"/>
            <a:ext cx="2270160" cy="1314000"/>
            <a:chOff x="3504960" y="4991400"/>
            <a:chExt cx="2270160" cy="1314000"/>
          </a:xfrm>
        </p:grpSpPr>
        <p:pic>
          <p:nvPicPr>
            <p:cNvPr id="195" name="Picture 13" descr=""/>
            <p:cNvPicPr/>
            <p:nvPr/>
          </p:nvPicPr>
          <p:blipFill>
            <a:blip r:embed="rId5"/>
            <a:stretch/>
          </p:blipFill>
          <p:spPr>
            <a:xfrm>
              <a:off x="3504960" y="5256720"/>
              <a:ext cx="2270160" cy="1048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6" name="CustomShape 13"/>
            <p:cNvSpPr/>
            <p:nvPr/>
          </p:nvSpPr>
          <p:spPr>
            <a:xfrm>
              <a:off x="4322880" y="4991400"/>
              <a:ext cx="5011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ourier New"/>
                </a:rPr>
                <a:t>i=3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197" name="Group 14"/>
          <p:cNvGrpSpPr/>
          <p:nvPr/>
        </p:nvGrpSpPr>
        <p:grpSpPr>
          <a:xfrm>
            <a:off x="6329520" y="4985280"/>
            <a:ext cx="2270160" cy="1320120"/>
            <a:chOff x="6329520" y="4985280"/>
            <a:chExt cx="2270160" cy="1320120"/>
          </a:xfrm>
        </p:grpSpPr>
        <p:pic>
          <p:nvPicPr>
            <p:cNvPr id="198" name="Picture 30" descr=""/>
            <p:cNvPicPr/>
            <p:nvPr/>
          </p:nvPicPr>
          <p:blipFill>
            <a:blip r:embed="rId6"/>
            <a:stretch/>
          </p:blipFill>
          <p:spPr>
            <a:xfrm>
              <a:off x="6329520" y="5256720"/>
              <a:ext cx="2270160" cy="1048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9" name="CustomShape 15"/>
            <p:cNvSpPr/>
            <p:nvPr/>
          </p:nvSpPr>
          <p:spPr>
            <a:xfrm>
              <a:off x="6951240" y="4985280"/>
              <a:ext cx="8899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final state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4080" y="1139760"/>
            <a:ext cx="8835480" cy="25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recursive algo’s running time is defined by a recurrence equation</a:t>
            </a:r>
            <a:endParaRPr b="0" lang="en-US" sz="24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Merge sort’s running time :</a:t>
            </a:r>
            <a:endParaRPr b="0" lang="en-US" sz="2400" spc="-1" strike="noStrike">
              <a:latin typeface="Arial"/>
            </a:endParaRPr>
          </a:p>
          <a:p>
            <a:pPr lvl="1" marL="520560" indent="-286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Base case: constant amount of work when array has size  or </a:t>
            </a:r>
            <a:endParaRPr b="0" lang="en-US" sz="2000" spc="-1" strike="noStrike">
              <a:latin typeface="Arial"/>
            </a:endParaRPr>
          </a:p>
          <a:p>
            <a:pPr lvl="1" marL="520560" indent="-2869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Recursive case: when array has size , we need to:</a:t>
            </a:r>
            <a:endParaRPr b="0" lang="en-US" sz="2000" spc="-1" strike="noStrike">
              <a:latin typeface="Arial"/>
            </a:endParaRPr>
          </a:p>
          <a:p>
            <a:pPr lvl="2" marL="747720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Solve two subproblems, each half the original size</a:t>
            </a:r>
            <a:endParaRPr b="0" lang="en-US" sz="1800" spc="-1" strike="noStrike">
              <a:latin typeface="Arial"/>
            </a:endParaRPr>
          </a:p>
          <a:p>
            <a:pPr lvl="2" marL="747720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Merge the subproblem solutions: linear time to run merge procedure (all cases)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-96840" y="2980800"/>
            <a:ext cx="8773920" cy="33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2995920" y="5047200"/>
            <a:ext cx="3758760" cy="25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TextShape 4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Merge sort: running time (1/2)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4" name="Formula 5"/>
              <p:cNvSpPr txBox="1"/>
              <p:nvPr/>
            </p:nvSpPr>
            <p:spPr>
              <a:xfrm>
                <a:off x="1828800" y="4159080"/>
                <a:ext cx="5042520" cy="778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𝑇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𝑛</m:t>
                        </m:r>
                      </m:e>
                    </m:d>
                    <m:r>
                      <m:t xml:space="preserve">=</m:t>
                    </m:r>
                    <m:d>
                      <m:dPr>
                        <m:begChr m:val="{"/>
                        <m:endChr m:val=""/>
                      </m:dPr>
                      <m:e>
                        <m:eqArr>
                          <m:e>
                            <m:r>
                              <m:t xml:space="preserve">𝑂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1</m:t>
                                </m:r>
                              </m:e>
                            </m:d>
                            <m:r>
                              <m:t xml:space="preserve">,</m:t>
                            </m:r>
                            <m:r>
                              <m:t xml:space="preserve">∧</m:t>
                            </m:r>
                            <m:r>
                              <m:t xml:space="preserve">𝑖𝑓</m:t>
                            </m:r>
                            <m:r>
                              <m:t xml:space="preserve">𝑛</m:t>
                            </m:r>
                            <m:r>
                              <m:t xml:space="preserve">≤</m:t>
                            </m:r>
                            <m:r>
                              <m:t xml:space="preserve">1</m:t>
                            </m:r>
                          </m:e>
                          <m:e>
                            <m:r>
                              <m:t xml:space="preserve">2</m:t>
                            </m:r>
                            <m:r>
                              <m:t xml:space="preserve">×</m:t>
                            </m:r>
                            <m:r>
                              <m:t xml:space="preserve">𝑇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fPr>
                                    <m:type m:val="lin"/>
                                  </m:fPr>
                                  <m:num>
                                    <m:r>
                                      <m:t xml:space="preserve">𝑛</m:t>
                                    </m:r>
                                  </m:num>
                                  <m:den>
                                    <m:r>
                                      <m:t xml:space="preserve">2</m:t>
                                    </m:r>
                                  </m:den>
                                </m:f>
                              </m:e>
                            </m:d>
                            <m:r>
                              <m:t xml:space="preserve">+</m:t>
                            </m:r>
                            <m:r>
                              <m:t xml:space="preserve">𝑂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𝑛</m:t>
                                </m:r>
                              </m:e>
                            </m:d>
                            <m:r>
                              <m:t xml:space="preserve">,</m:t>
                            </m:r>
                            <m:r>
                              <m:t xml:space="preserve">∧</m:t>
                            </m:r>
                            <m:r>
                              <m:t xml:space="preserve">𝑜𝑡h𝑒𝑟𝑤𝑖𝑠𝑒</m:t>
                            </m:r>
                          </m:e>
                        </m:eqArr>
                      </m:e>
                    </m:d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Merge sort: running time (2/2)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-96840" y="2980800"/>
            <a:ext cx="8773920" cy="33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7" name="Table 3"/>
          <p:cNvGraphicFramePr/>
          <p:nvPr/>
        </p:nvGraphicFramePr>
        <p:xfrm>
          <a:off x="1291320" y="2802600"/>
          <a:ext cx="6561000" cy="1198080"/>
        </p:xfrm>
        <a:graphic>
          <a:graphicData uri="http://schemas.openxmlformats.org/drawingml/2006/table">
            <a:tbl>
              <a:tblPr/>
              <a:tblGrid>
                <a:gridCol w="965520"/>
                <a:gridCol w="5038920"/>
                <a:gridCol w="55656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Table 4"/>
          <p:cNvGraphicFramePr/>
          <p:nvPr/>
        </p:nvGraphicFramePr>
        <p:xfrm>
          <a:off x="692640" y="2599200"/>
          <a:ext cx="8177040" cy="1881360"/>
        </p:xfrm>
        <a:graphic>
          <a:graphicData uri="http://schemas.openxmlformats.org/drawingml/2006/table">
            <a:tbl>
              <a:tblPr/>
              <a:tblGrid>
                <a:gridCol w="8177040"/>
              </a:tblGrid>
              <a:tr h="18813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09" name="Table 5"/>
          <p:cNvGraphicFramePr/>
          <p:nvPr/>
        </p:nvGraphicFramePr>
        <p:xfrm>
          <a:off x="3766320" y="4643640"/>
          <a:ext cx="2289960" cy="857160"/>
        </p:xfrm>
        <a:graphic>
          <a:graphicData uri="http://schemas.openxmlformats.org/drawingml/2006/table">
            <a:tbl>
              <a:tblPr/>
              <a:tblGrid>
                <a:gridCol w="457920"/>
                <a:gridCol w="457920"/>
                <a:gridCol w="457920"/>
                <a:gridCol w="457920"/>
                <a:gridCol w="45864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Table 6"/>
          <p:cNvGraphicFramePr/>
          <p:nvPr/>
        </p:nvGraphicFramePr>
        <p:xfrm>
          <a:off x="3766320" y="4643640"/>
          <a:ext cx="4737600" cy="842760"/>
        </p:xfrm>
        <a:graphic>
          <a:graphicData uri="http://schemas.openxmlformats.org/drawingml/2006/table">
            <a:tbl>
              <a:tblPr/>
              <a:tblGrid>
                <a:gridCol w="947160"/>
                <a:gridCol w="947160"/>
                <a:gridCol w="947160"/>
                <a:gridCol w="947160"/>
                <a:gridCol w="948960"/>
              </a:tblGrid>
              <a:tr h="842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11" name="Table 7"/>
          <p:cNvGraphicFramePr/>
          <p:nvPr/>
        </p:nvGraphicFramePr>
        <p:xfrm>
          <a:off x="3093840" y="4643640"/>
          <a:ext cx="671760" cy="857160"/>
        </p:xfrm>
        <a:graphic>
          <a:graphicData uri="http://schemas.openxmlformats.org/drawingml/2006/table">
            <a:tbl>
              <a:tblPr/>
              <a:tblGrid>
                <a:gridCol w="67212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Table 8"/>
          <p:cNvGraphicFramePr/>
          <p:nvPr/>
        </p:nvGraphicFramePr>
        <p:xfrm>
          <a:off x="3093840" y="4643640"/>
          <a:ext cx="671760" cy="857160"/>
        </p:xfrm>
        <a:graphic>
          <a:graphicData uri="http://schemas.openxmlformats.org/drawingml/2006/table">
            <a:tbl>
              <a:tblPr/>
              <a:tblGrid>
                <a:gridCol w="67212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13" name="TextShape 9"/>
          <p:cNvSpPr txBox="1"/>
          <p:nvPr/>
        </p:nvSpPr>
        <p:spPr>
          <a:xfrm>
            <a:off x="731520" y="1250280"/>
            <a:ext cx="647028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We can simplify the running time, “Big O” 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By: trying to find a pattern in the recursion: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4" name="TextShape 10"/>
          <p:cNvSpPr txBox="1"/>
          <p:nvPr/>
        </p:nvSpPr>
        <p:spPr>
          <a:xfrm>
            <a:off x="640080" y="5669280"/>
            <a:ext cx="647028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Essentially, O(nlogn).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8" dur="500"/>
                                        <p:tgtEl>
                                          <p:spTgt spid="-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1" dur="500"/>
                                        <p:tgtEl>
                                          <p:spTgt spid="-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811440"/>
            <a:ext cx="9143640" cy="60462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TextShape 2"/>
          <p:cNvSpPr txBox="1"/>
          <p:nvPr/>
        </p:nvSpPr>
        <p:spPr>
          <a:xfrm>
            <a:off x="457200" y="2251080"/>
            <a:ext cx="8229240" cy="2284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Exercise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0" y="-1558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"/>
              </a:rPr>
              <a:t>Exercise: implementation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63080" y="1094400"/>
            <a:ext cx="8809560" cy="116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4520" indent="-337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Adapt merge sort to work with arrays of </a:t>
            </a:r>
            <a:r>
              <a:rPr b="0" lang="en-US" sz="2400" spc="-1" strike="noStrike">
                <a:solidFill>
                  <a:srgbClr val="00b050"/>
                </a:solidFill>
                <a:latin typeface="Courier New"/>
              </a:rPr>
              <a:t>Comparable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objects</a:t>
            </a:r>
            <a:endParaRPr b="0" lang="en-US" sz="2400" spc="-1" strike="noStrike">
              <a:latin typeface="Arial"/>
            </a:endParaRPr>
          </a:p>
          <a:p>
            <a:pPr marL="344520" indent="-337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Write a Java implementation of binary search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9" name="Picture 4" descr=""/>
          <p:cNvPicPr/>
          <p:nvPr/>
        </p:nvPicPr>
        <p:blipFill>
          <a:blip r:embed="rId1"/>
          <a:stretch/>
        </p:blipFill>
        <p:spPr>
          <a:xfrm>
            <a:off x="5012280" y="3175560"/>
            <a:ext cx="3678840" cy="1787040"/>
          </a:xfrm>
          <a:prstGeom prst="rect">
            <a:avLst/>
          </a:prstGeom>
          <a:ln>
            <a:noFill/>
          </a:ln>
        </p:spPr>
      </p:pic>
      <p:grpSp>
        <p:nvGrpSpPr>
          <p:cNvPr id="220" name="Group 3"/>
          <p:cNvGrpSpPr/>
          <p:nvPr/>
        </p:nvGrpSpPr>
        <p:grpSpPr>
          <a:xfrm>
            <a:off x="450720" y="2655000"/>
            <a:ext cx="4090320" cy="2307600"/>
            <a:chOff x="450720" y="2655000"/>
            <a:chExt cx="4090320" cy="2307600"/>
          </a:xfrm>
        </p:grpSpPr>
        <p:pic>
          <p:nvPicPr>
            <p:cNvPr id="221" name="Picture 5" descr=""/>
            <p:cNvPicPr/>
            <p:nvPr/>
          </p:nvPicPr>
          <p:blipFill>
            <a:blip r:embed="rId2"/>
            <a:stretch/>
          </p:blipFill>
          <p:spPr>
            <a:xfrm>
              <a:off x="450720" y="2655000"/>
              <a:ext cx="4090320" cy="10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7" descr=""/>
            <p:cNvPicPr/>
            <p:nvPr/>
          </p:nvPicPr>
          <p:blipFill>
            <a:blip r:embed="rId3"/>
            <a:stretch/>
          </p:blipFill>
          <p:spPr>
            <a:xfrm>
              <a:off x="450720" y="3717720"/>
              <a:ext cx="4090320" cy="1244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3" name="CustomShape 4"/>
          <p:cNvSpPr/>
          <p:nvPr/>
        </p:nvSpPr>
        <p:spPr>
          <a:xfrm>
            <a:off x="1264680" y="5177520"/>
            <a:ext cx="2462040" cy="953640"/>
          </a:xfrm>
          <a:prstGeom prst="rect">
            <a:avLst/>
          </a:prstGeom>
          <a:blipFill rotWithShape="0">
            <a:blip r:embed="rId4"/>
            <a:stretch>
              <a:fillRect l="0" t="-3975" r="-1541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5714280" y="5177520"/>
            <a:ext cx="2275560" cy="953640"/>
          </a:xfrm>
          <a:prstGeom prst="rect">
            <a:avLst/>
          </a:prstGeom>
          <a:blipFill rotWithShape="0">
            <a:blip r:embed="rId5"/>
            <a:stretch>
              <a:fillRect l="0" t="-3982" r="-1658" b="-799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82" dur="indefinite" restart="never" nodeType="tmRoot">
          <p:childTnLst>
            <p:seq>
              <p:cTn id="1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811440"/>
            <a:ext cx="9143640" cy="60462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TextShape 2"/>
          <p:cNvSpPr txBox="1"/>
          <p:nvPr/>
        </p:nvSpPr>
        <p:spPr>
          <a:xfrm>
            <a:off x="457200" y="2251080"/>
            <a:ext cx="8229240" cy="2284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Binary search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59840" y="3071160"/>
            <a:ext cx="8823600" cy="32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Definition: find the position of an element in an ordered collection</a:t>
            </a:r>
            <a:endParaRPr b="0" lang="en-US" sz="2400" spc="-1" strike="noStrike">
              <a:latin typeface="Arial"/>
            </a:endParaRPr>
          </a:p>
          <a:p>
            <a:pPr lvl="1" marL="515880" indent="-28080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b050"/>
                </a:solidFill>
                <a:latin typeface="Courier New"/>
              </a:rPr>
              <a:t>MyList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’s</a:t>
            </a:r>
            <a:r>
              <a:rPr b="0" lang="en-US" sz="2000" spc="-1" strike="noStrike">
                <a:solidFill>
                  <a:srgbClr val="00b050"/>
                </a:solidFill>
                <a:latin typeface="Courier New"/>
              </a:rPr>
              <a:t>int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indexOf(</a:t>
            </a:r>
            <a:r>
              <a:rPr b="0" lang="en-US" sz="2000" spc="-1" strike="noStrike">
                <a:solidFill>
                  <a:srgbClr val="00b050"/>
                </a:solidFill>
                <a:latin typeface="Courier New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elem)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method – return -1 if not found</a:t>
            </a:r>
            <a:endParaRPr b="0" lang="en-US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Traditional implementation:</a:t>
            </a:r>
            <a:endParaRPr b="0" lang="en-US" sz="2400" spc="-1" strike="noStrike">
              <a:latin typeface="Arial"/>
            </a:endParaRPr>
          </a:p>
          <a:p>
            <a:pPr lvl="1" marL="515880" indent="-2808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Traverse collection and compare each item against target</a:t>
            </a:r>
            <a:endParaRPr b="0" lang="en-US" sz="2000" spc="-1" strike="noStrike">
              <a:latin typeface="Arial"/>
            </a:endParaRPr>
          </a:p>
          <a:p>
            <a:pPr lvl="1" marL="515880" indent="-2808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Running time: </a:t>
            </a:r>
            <a:endParaRPr b="0" lang="en-US" sz="2000" spc="-1" strike="noStrike">
              <a:latin typeface="Arial"/>
            </a:endParaRPr>
          </a:p>
          <a:p>
            <a:pPr lvl="2" marL="743040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Best case: first visited item is target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constant time </a:t>
            </a:r>
            <a:endParaRPr b="0" lang="en-US" sz="1800" spc="-1" strike="noStrike">
              <a:latin typeface="Arial"/>
            </a:endParaRPr>
          </a:p>
          <a:p>
            <a:pPr lvl="2" marL="743040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Worst case: target not in collection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linear time </a:t>
            </a:r>
            <a:endParaRPr b="0" lang="en-US" sz="1800" spc="-1" strike="noStrike">
              <a:latin typeface="Arial"/>
            </a:endParaRPr>
          </a:p>
          <a:p>
            <a:pPr lvl="2" marL="743040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Average case: if uniformly-random index, visit half to find target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linear time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The search problem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3530520" y="1249560"/>
            <a:ext cx="2082600" cy="165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19600" y="1081080"/>
            <a:ext cx="8700480" cy="3883320"/>
          </a:xfrm>
          <a:prstGeom prst="rect">
            <a:avLst/>
          </a:prstGeom>
          <a:blipFill rotWithShape="0">
            <a:blip r:embed="rId1"/>
            <a:stretch>
              <a:fillRect l="-873" t="-970" r="-873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Enabling a faster search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19" descr=""/>
          <p:cNvPicPr/>
          <p:nvPr/>
        </p:nvPicPr>
        <p:blipFill>
          <a:blip r:embed="rId2"/>
          <a:stretch/>
        </p:blipFill>
        <p:spPr>
          <a:xfrm>
            <a:off x="352080" y="2307960"/>
            <a:ext cx="8435880" cy="759600"/>
          </a:xfrm>
          <a:prstGeom prst="rect">
            <a:avLst/>
          </a:prstGeom>
          <a:ln>
            <a:noFill/>
          </a:ln>
        </p:spPr>
      </p:pic>
      <p:pic>
        <p:nvPicPr>
          <p:cNvPr id="100" name="Picture 21" descr=""/>
          <p:cNvPicPr/>
          <p:nvPr/>
        </p:nvPicPr>
        <p:blipFill>
          <a:blip r:embed="rId3"/>
          <a:stretch/>
        </p:blipFill>
        <p:spPr>
          <a:xfrm>
            <a:off x="1993680" y="5113800"/>
            <a:ext cx="5152680" cy="91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59840" y="915480"/>
            <a:ext cx="8823600" cy="33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Searching for element  in sorted array :</a:t>
            </a:r>
            <a:endParaRPr b="0" lang="en-US" sz="2400" spc="-1" strike="noStrike">
              <a:latin typeface="Arial"/>
            </a:endParaRPr>
          </a:p>
          <a:p>
            <a:pPr lvl="1" marL="514440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Let  and  be the index bounds for the search</a:t>
            </a:r>
            <a:endParaRPr b="0" lang="en-US" sz="2000" spc="-1" strike="noStrike">
              <a:latin typeface="Arial"/>
            </a:endParaRPr>
          </a:p>
          <a:p>
            <a:pPr lvl="1" marL="514440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Let  be the middle index</a:t>
            </a:r>
            <a:endParaRPr b="0" lang="en-US" sz="2000" spc="-1" strike="noStrike">
              <a:latin typeface="Arial"/>
            </a:endParaRPr>
          </a:p>
          <a:p>
            <a:pPr lvl="1" marL="514440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Compare element at middle index, , with :</a:t>
            </a:r>
            <a:endParaRPr b="0" lang="en-US" sz="2000" spc="-1" strike="noStrike">
              <a:latin typeface="Arial"/>
            </a:endParaRPr>
          </a:p>
          <a:p>
            <a:pPr lvl="2" marL="800280" indent="-2808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If , return </a:t>
            </a:r>
            <a:endParaRPr b="0" lang="en-US" sz="1600" spc="-1" strike="noStrike">
              <a:latin typeface="Arial"/>
            </a:endParaRPr>
          </a:p>
          <a:p>
            <a:pPr lvl="2" marL="800280" indent="-2808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Else if , return  (nothing left to search)</a:t>
            </a:r>
            <a:endParaRPr b="0" lang="en-US" sz="1600" spc="-1" strike="noStrike">
              <a:latin typeface="Arial"/>
            </a:endParaRPr>
          </a:p>
          <a:p>
            <a:pPr lvl="2" marL="800280" indent="-2808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Else if , let  and go to step 2 (search in left subarray)</a:t>
            </a:r>
            <a:endParaRPr b="0" lang="en-US" sz="1600" spc="-1" strike="noStrike">
              <a:latin typeface="Arial"/>
            </a:endParaRPr>
          </a:p>
          <a:p>
            <a:pPr lvl="2" marL="800280" indent="-2808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lphaLcParenR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Else let  and go to step 2  (search in right subarray)</a:t>
            </a:r>
            <a:endParaRPr b="0" lang="en-US" sz="1600" spc="-1" strike="noStrike"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E.g., find index of value  in array 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Binary search algorithm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3" name="Group 3"/>
          <p:cNvGrpSpPr/>
          <p:nvPr/>
        </p:nvGrpSpPr>
        <p:grpSpPr>
          <a:xfrm>
            <a:off x="708480" y="4451760"/>
            <a:ext cx="7336800" cy="584280"/>
            <a:chOff x="708480" y="4451760"/>
            <a:chExt cx="7336800" cy="584280"/>
          </a:xfrm>
        </p:grpSpPr>
        <p:pic>
          <p:nvPicPr>
            <p:cNvPr id="104" name="Picture 14" descr=""/>
            <p:cNvPicPr/>
            <p:nvPr/>
          </p:nvPicPr>
          <p:blipFill>
            <a:blip r:embed="rId1"/>
            <a:stretch/>
          </p:blipFill>
          <p:spPr>
            <a:xfrm>
              <a:off x="3182400" y="4491000"/>
              <a:ext cx="4862880" cy="491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5" name="CustomShape 4"/>
            <p:cNvSpPr/>
            <p:nvPr/>
          </p:nvSpPr>
          <p:spPr>
            <a:xfrm>
              <a:off x="1821600" y="4451760"/>
              <a:ext cx="18108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708480" y="4451760"/>
              <a:ext cx="2412720" cy="584280"/>
            </a:xfrm>
            <a:prstGeom prst="rect">
              <a:avLst/>
            </a:prstGeom>
            <a:blipFill rotWithShape="0">
              <a:blip r:embed="rId2"/>
              <a:stretch>
                <a:fillRect l="0" t="0" r="-516" b="-8472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107" name="Group 6"/>
          <p:cNvGrpSpPr/>
          <p:nvPr/>
        </p:nvGrpSpPr>
        <p:grpSpPr>
          <a:xfrm>
            <a:off x="3182400" y="4983120"/>
            <a:ext cx="4696920" cy="1011240"/>
            <a:chOff x="3182400" y="4983120"/>
            <a:chExt cx="4696920" cy="1011240"/>
          </a:xfrm>
        </p:grpSpPr>
        <p:pic>
          <p:nvPicPr>
            <p:cNvPr id="108" name="Picture 15" descr=""/>
            <p:cNvPicPr/>
            <p:nvPr/>
          </p:nvPicPr>
          <p:blipFill>
            <a:blip r:embed="rId3"/>
            <a:stretch/>
          </p:blipFill>
          <p:spPr>
            <a:xfrm>
              <a:off x="3182400" y="4983120"/>
              <a:ext cx="2096640" cy="728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CustomShape 7"/>
            <p:cNvSpPr/>
            <p:nvPr/>
          </p:nvSpPr>
          <p:spPr>
            <a:xfrm>
              <a:off x="6520320" y="5174640"/>
              <a:ext cx="187560" cy="819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marL="6480" algn="ct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 marL="6480" algn="ct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 marL="6480" algn="ct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0" name="CustomShape 8"/>
            <p:cNvSpPr/>
            <p:nvPr/>
          </p:nvSpPr>
          <p:spPr>
            <a:xfrm>
              <a:off x="5349600" y="5174640"/>
              <a:ext cx="2529720" cy="584280"/>
            </a:xfrm>
            <a:prstGeom prst="rect">
              <a:avLst/>
            </a:prstGeom>
            <a:blipFill rotWithShape="0">
              <a:blip r:embed="rId4"/>
              <a:stretch>
                <a:fillRect l="0" t="0" r="-998" b="-10612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111" name="Group 9"/>
          <p:cNvGrpSpPr/>
          <p:nvPr/>
        </p:nvGrpSpPr>
        <p:grpSpPr>
          <a:xfrm>
            <a:off x="2185920" y="5711760"/>
            <a:ext cx="3092760" cy="776520"/>
            <a:chOff x="2185920" y="5711760"/>
            <a:chExt cx="3092760" cy="776520"/>
          </a:xfrm>
        </p:grpSpPr>
        <p:pic>
          <p:nvPicPr>
            <p:cNvPr id="112" name="Picture 16" descr=""/>
            <p:cNvPicPr/>
            <p:nvPr/>
          </p:nvPicPr>
          <p:blipFill>
            <a:blip r:embed="rId5"/>
            <a:stretch/>
          </p:blipFill>
          <p:spPr>
            <a:xfrm>
              <a:off x="4570200" y="5711760"/>
              <a:ext cx="708480" cy="728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3" name="CustomShape 10"/>
            <p:cNvSpPr/>
            <p:nvPr/>
          </p:nvSpPr>
          <p:spPr>
            <a:xfrm>
              <a:off x="3313080" y="5904000"/>
              <a:ext cx="18756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marL="6480" algn="ct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 marL="6480" algn="ctr"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4" name="CustomShape 11"/>
            <p:cNvSpPr/>
            <p:nvPr/>
          </p:nvSpPr>
          <p:spPr>
            <a:xfrm>
              <a:off x="2185920" y="5904000"/>
              <a:ext cx="2442240" cy="584280"/>
            </a:xfrm>
            <a:prstGeom prst="rect">
              <a:avLst/>
            </a:prstGeom>
            <a:blipFill rotWithShape="0">
              <a:blip r:embed="rId6"/>
              <a:stretch>
                <a:fillRect l="0" t="0" r="0" b="-10612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Calibri"/>
                </a:rPr>
                <a:t> </a:t>
              </a:r>
              <a:endParaRPr b="0" lang="en-US" sz="1800" spc="-1" strike="noStrike">
                <a:latin typeface="Arial"/>
              </a:endParaRPr>
            </a:p>
          </p:txBody>
        </p:sp>
      </p:grpSp>
      <p:pic>
        <p:nvPicPr>
          <p:cNvPr id="115" name="Picture 2" descr=""/>
          <p:cNvPicPr/>
          <p:nvPr/>
        </p:nvPicPr>
        <p:blipFill>
          <a:blip r:embed="rId7"/>
          <a:stretch/>
        </p:blipFill>
        <p:spPr>
          <a:xfrm>
            <a:off x="22680" y="3818520"/>
            <a:ext cx="8823600" cy="379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71720" y="1714680"/>
            <a:ext cx="8799840" cy="42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Constant work per iteration </a:t>
            </a:r>
            <a:r>
              <a:rPr b="0" lang="en-US" sz="24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# iterations determines running time</a:t>
            </a:r>
            <a:endParaRPr b="0" lang="en-US" sz="2400" spc="-1" strike="noStrike">
              <a:latin typeface="Arial"/>
            </a:endParaRPr>
          </a:p>
          <a:p>
            <a:pPr lvl="1" marL="519120" indent="-2901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Best case: target found on 1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st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try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running time</a:t>
            </a:r>
            <a:endParaRPr b="0" lang="en-US" sz="2000" spc="-1" strike="noStrike">
              <a:latin typeface="Arial"/>
            </a:endParaRPr>
          </a:p>
          <a:p>
            <a:pPr lvl="1" marL="519120" indent="-29016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Worst case: target not found in array, how many iterations?</a:t>
            </a:r>
            <a:endParaRPr b="0" lang="en-US" sz="2000" spc="-1" strike="noStrike">
              <a:latin typeface="Arial"/>
            </a:endParaRPr>
          </a:p>
          <a:p>
            <a:pPr lvl="2" marL="749160" indent="-2296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Search range is cut in half every iteration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need  iterations to get to size 1</a:t>
            </a:r>
            <a:endParaRPr b="0" lang="en-US" sz="1800" spc="-1" strike="noStrike">
              <a:latin typeface="Arial"/>
            </a:endParaRPr>
          </a:p>
          <a:p>
            <a:pPr lvl="2" marL="749160" indent="-2296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Why? Logarithm is inverse of exponentiation: </a:t>
            </a:r>
            <a:endParaRPr b="0" lang="en-US" sz="1800" spc="-1" strike="noStrike">
              <a:latin typeface="Arial"/>
            </a:endParaRPr>
          </a:p>
          <a:p>
            <a:pPr lvl="3" marL="971640" indent="-2217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is the number of times we need to multiply  by  to get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 lvl="2" marL="749160" indent="-2296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Total # iterations  </a:t>
            </a: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running time</a:t>
            </a:r>
            <a:endParaRPr b="0" lang="en-US" sz="1800" spc="-1" strike="noStrike">
              <a:latin typeface="Arial"/>
            </a:endParaRPr>
          </a:p>
          <a:p>
            <a:pPr lvl="1" marL="519120" indent="-29016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Average case: uniform input distribution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½ # iterations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marL="291960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marL="1257480">
              <a:lnSpc>
                <a:spcPct val="100000"/>
              </a:lnSpc>
              <a:spcBef>
                <a:spcPts val="24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Binary search running time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-96840" y="2980800"/>
            <a:ext cx="8773920" cy="33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"/>
          <p:cNvSpPr/>
          <p:nvPr/>
        </p:nvSpPr>
        <p:spPr>
          <a:xfrm>
            <a:off x="1049400" y="1114200"/>
            <a:ext cx="7044840" cy="461160"/>
          </a:xfrm>
          <a:prstGeom prst="rect">
            <a:avLst/>
          </a:prstGeom>
          <a:blipFill rotWithShape="0">
            <a:blip r:embed="rId1"/>
            <a:stretch>
              <a:fillRect l="-356" t="0" r="0" b="-2160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Calibri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120" name="Table 5"/>
          <p:cNvGraphicFramePr/>
          <p:nvPr/>
        </p:nvGraphicFramePr>
        <p:xfrm>
          <a:off x="2543760" y="4205520"/>
          <a:ext cx="4866840" cy="397440"/>
        </p:xfrm>
        <a:graphic>
          <a:graphicData uri="http://schemas.openxmlformats.org/drawingml/2006/table">
            <a:tbl>
              <a:tblPr/>
              <a:tblGrid>
                <a:gridCol w="608040"/>
                <a:gridCol w="608040"/>
                <a:gridCol w="608040"/>
                <a:gridCol w="608040"/>
                <a:gridCol w="608040"/>
                <a:gridCol w="608040"/>
                <a:gridCol w="608040"/>
                <a:gridCol w="61056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" name="Table 6"/>
          <p:cNvGraphicFramePr/>
          <p:nvPr/>
        </p:nvGraphicFramePr>
        <p:xfrm>
          <a:off x="2543760" y="4205520"/>
          <a:ext cx="4866840" cy="670320"/>
        </p:xfrm>
        <a:graphic>
          <a:graphicData uri="http://schemas.openxmlformats.org/drawingml/2006/table">
            <a:tbl>
              <a:tblPr/>
              <a:tblGrid>
                <a:gridCol w="608040"/>
                <a:gridCol w="608040"/>
                <a:gridCol w="608040"/>
                <a:gridCol w="608040"/>
                <a:gridCol w="608040"/>
                <a:gridCol w="608040"/>
                <a:gridCol w="608040"/>
                <a:gridCol w="61056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1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2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3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4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5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6"/>
                      <a:stretch>
                        <a:fillRect/>
                      </a:stretch>
                    </a:blip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2" name="Table 7"/>
          <p:cNvGraphicFramePr/>
          <p:nvPr/>
        </p:nvGraphicFramePr>
        <p:xfrm>
          <a:off x="1699200" y="4205520"/>
          <a:ext cx="844200" cy="283680"/>
        </p:xfrm>
        <a:graphic>
          <a:graphicData uri="http://schemas.openxmlformats.org/drawingml/2006/table">
            <a:tbl>
              <a:tblPr/>
              <a:tblGrid>
                <a:gridCol w="84420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Table 8"/>
          <p:cNvGraphicFramePr/>
          <p:nvPr/>
        </p:nvGraphicFramePr>
        <p:xfrm>
          <a:off x="1699200" y="4205520"/>
          <a:ext cx="844200" cy="670320"/>
        </p:xfrm>
        <a:graphic>
          <a:graphicData uri="http://schemas.openxmlformats.org/drawingml/2006/table">
            <a:tbl>
              <a:tblPr/>
              <a:tblGrid>
                <a:gridCol w="844200"/>
              </a:tblGrid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8"/>
                      <a:stretch>
                        <a:fillRect/>
                      </a:stretch>
                    </a:blipFill>
                  </a:tcPr>
                </a:tc>
              </a:tr>
              <a:tr h="4287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9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811440"/>
            <a:ext cx="9143640" cy="60462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TextShape 2"/>
          <p:cNvSpPr txBox="1"/>
          <p:nvPr/>
        </p:nvSpPr>
        <p:spPr>
          <a:xfrm>
            <a:off x="457200" y="2251080"/>
            <a:ext cx="8229240" cy="2284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Divide and conquer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811440"/>
            <a:ext cx="9143640" cy="60462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TextShape 2"/>
          <p:cNvSpPr txBox="1"/>
          <p:nvPr/>
        </p:nvSpPr>
        <p:spPr>
          <a:xfrm>
            <a:off x="457200" y="2251080"/>
            <a:ext cx="8229240" cy="2284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Divide and conquer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1760760" y="3994200"/>
            <a:ext cx="5622120" cy="2293200"/>
          </a:xfrm>
          <a:prstGeom prst="rect">
            <a:avLst/>
          </a:prstGeom>
          <a:ln>
            <a:noFill/>
          </a:ln>
        </p:spPr>
      </p:pic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1760760" y="2434680"/>
            <a:ext cx="5622120" cy="182700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59840" y="975240"/>
            <a:ext cx="8823600" cy="14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common algorithm design paradigm:</a:t>
            </a:r>
            <a:endParaRPr b="0" lang="en-US" sz="2400" spc="-1" strike="noStrike">
              <a:latin typeface="Arial"/>
            </a:endParaRPr>
          </a:p>
          <a:p>
            <a:pPr lvl="1" marL="519120" indent="-288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Recursively subdivide problem into smaller ones until they become trivial</a:t>
            </a:r>
            <a:endParaRPr b="0" lang="en-US" sz="2000" spc="-1" strike="noStrike">
              <a:latin typeface="Arial"/>
            </a:endParaRPr>
          </a:p>
          <a:p>
            <a:pPr lvl="1" marL="519120" indent="-288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Combine solutions to small problems to solve original problem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0" y="-1677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Calibri"/>
                <a:ea typeface="Courier New"/>
              </a:rPr>
              <a:t>Divide and conquer</a:t>
            </a:r>
            <a:endParaRPr b="0" lang="en-US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111246</TotalTime>
  <Application>LibreOffice/6.0.7.3$Linux_X86_64 LibreOffice_project/00m0$Build-3</Application>
  <Words>939</Words>
  <Paragraphs>152</Paragraphs>
  <Company>Universidade do Porto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2011-11-22T14:51:59Z</dcterms:created>
  <dc:creator>Rui Meireles</dc:creator>
  <dc:description/>
  <dc:language>en-US</dc:language>
  <cp:lastModifiedBy/>
  <cp:lastPrinted>2019-09-03T16:43:14Z</cp:lastPrinted>
  <dcterms:modified xsi:type="dcterms:W3CDTF">2021-12-02T15:51:48Z</dcterms:modified>
  <cp:revision>3005</cp:revision>
  <dc:subject/>
  <dc:title>Context-Aware Routing for Vehicular Ad-hoc Networks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Universidade do Porto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