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21"/>
  </p:notesMasterIdLst>
  <p:handoutMasterIdLst>
    <p:handoutMasterId r:id="rId22"/>
  </p:handoutMasterIdLst>
  <p:sldIdLst>
    <p:sldId id="516" r:id="rId2"/>
    <p:sldId id="929" r:id="rId3"/>
    <p:sldId id="1479" r:id="rId4"/>
    <p:sldId id="1570" r:id="rId5"/>
    <p:sldId id="1563" r:id="rId6"/>
    <p:sldId id="1572" r:id="rId7"/>
    <p:sldId id="1562" r:id="rId8"/>
    <p:sldId id="1580" r:id="rId9"/>
    <p:sldId id="1564" r:id="rId10"/>
    <p:sldId id="1565" r:id="rId11"/>
    <p:sldId id="1568" r:id="rId12"/>
    <p:sldId id="1574" r:id="rId13"/>
    <p:sldId id="1575" r:id="rId14"/>
    <p:sldId id="1577" r:id="rId15"/>
    <p:sldId id="1576" r:id="rId16"/>
    <p:sldId id="1573" r:id="rId17"/>
    <p:sldId id="1579" r:id="rId18"/>
    <p:sldId id="1566" r:id="rId19"/>
    <p:sldId id="1567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516"/>
            <p14:sldId id="929"/>
            <p14:sldId id="1479"/>
            <p14:sldId id="1570"/>
            <p14:sldId id="1563"/>
            <p14:sldId id="1572"/>
            <p14:sldId id="1562"/>
            <p14:sldId id="1564"/>
            <p14:sldId id="1565"/>
            <p14:sldId id="1568"/>
            <p14:sldId id="1574"/>
            <p14:sldId id="1575"/>
            <p14:sldId id="1577"/>
            <p14:sldId id="1576"/>
            <p14:sldId id="1573"/>
            <p14:sldId id="1579"/>
            <p14:sldId id="1566"/>
            <p14:sldId id="15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1FEC3"/>
    <a:srgbClr val="FFFECC"/>
    <a:srgbClr val="FFFD78"/>
    <a:srgbClr val="FFCD7E"/>
    <a:srgbClr val="CDFDC5"/>
    <a:srgbClr val="FFD5D7"/>
    <a:srgbClr val="D5EDF4"/>
    <a:srgbClr val="7A81FF"/>
    <a:srgbClr val="33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40" autoAdjust="0"/>
    <p:restoredTop sz="92094" autoAdjust="0"/>
  </p:normalViewPr>
  <p:slideViewPr>
    <p:cSldViewPr snapToGrid="0" snapToObjects="1">
      <p:cViewPr varScale="1">
        <p:scale>
          <a:sx n="69" d="100"/>
          <a:sy n="69" d="100"/>
        </p:scale>
        <p:origin x="-15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 we’ll talk about the divide and conquer algorithm design paradigm.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24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Binary search is an example of a divide-and-conquer algorithm, just a very simple one at that.</a:t>
            </a:r>
          </a:p>
        </p:txBody>
      </p:sp>
    </p:spTree>
    <p:extLst>
      <p:ext uri="{BB962C8B-B14F-4D97-AF65-F5344CB8AC3E}">
        <p14:creationId xmlns:p14="http://schemas.microsoft.com/office/powerpoint/2010/main" xmlns="" val="406006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72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n-US" sz="2400" dirty="0"/>
              <a:t>Merge sort is the algorithm used by Java’s </a:t>
            </a:r>
            <a:r>
              <a:rPr lang="en-US" sz="2400" dirty="0" err="1"/>
              <a:t>Collections.sort</a:t>
            </a:r>
            <a:r>
              <a:rPr lang="en-US" sz="2400" dirty="0"/>
              <a:t>() method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09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Recursive procedure. </a:t>
            </a:r>
            <a:r>
              <a:rPr lang="en-US" dirty="0" err="1">
                <a:cs typeface="+mn-cs"/>
              </a:rPr>
              <a:t>mergeSort</a:t>
            </a:r>
            <a:r>
              <a:rPr lang="en-US" dirty="0">
                <a:cs typeface="+mn-cs"/>
              </a:rPr>
              <a:t>() method is overloaded to help us get started.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Void return data type because sorting done in place, meaning the contents of input array a are changed by the procedure.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Pink is the divide stage, green is the combine stage.</a:t>
            </a:r>
          </a:p>
        </p:txBody>
      </p:sp>
    </p:spTree>
    <p:extLst>
      <p:ext uri="{BB962C8B-B14F-4D97-AF65-F5344CB8AC3E}">
        <p14:creationId xmlns:p14="http://schemas.microsoft.com/office/powerpoint/2010/main" xmlns="" val="27049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Reading from and writing to the same array can lead to premature </a:t>
            </a:r>
            <a:r>
              <a:rPr lang="en-US" dirty="0" err="1">
                <a:cs typeface="+mn-cs"/>
              </a:rPr>
              <a:t>overwritting</a:t>
            </a:r>
            <a:r>
              <a:rPr lang="en-US" dirty="0"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To prevent overwriting we need to create copies of the left and right subarrays.</a:t>
            </a:r>
          </a:p>
        </p:txBody>
      </p:sp>
    </p:spTree>
    <p:extLst>
      <p:ext uri="{BB962C8B-B14F-4D97-AF65-F5344CB8AC3E}">
        <p14:creationId xmlns:p14="http://schemas.microsoft.com/office/powerpoint/2010/main" xmlns="" val="81347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Here we do the actual merge.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Left and right subarrays are looked at as piles of elements.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Note how this is a linear time operation in all cases</a:t>
            </a:r>
          </a:p>
        </p:txBody>
      </p:sp>
    </p:spTree>
    <p:extLst>
      <p:ext uri="{BB962C8B-B14F-4D97-AF65-F5344CB8AC3E}">
        <p14:creationId xmlns:p14="http://schemas.microsoft.com/office/powerpoint/2010/main" xmlns="" val="680518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Makes sense because we know that consecutively dividing n by 2 gets us down to 1 in log_2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4054271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 log n is the best-known bound for a comparison-based sorting algorithm.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Divide and conquer can be very efficient. Also note how computation can be parallelized.</a:t>
            </a:r>
          </a:p>
        </p:txBody>
      </p:sp>
    </p:spTree>
    <p:extLst>
      <p:ext uri="{BB962C8B-B14F-4D97-AF65-F5344CB8AC3E}">
        <p14:creationId xmlns:p14="http://schemas.microsoft.com/office/powerpoint/2010/main" xmlns="" val="3708506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77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9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78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We’d like to make searches more efficient, for instance in a collection where lookups are very common operations.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4981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Use the example of looking for the index of value 3.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1. Lets us access the value at any index in constant 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2. </a:t>
            </a:r>
            <a:r>
              <a:rPr lang="en-US" sz="1200" dirty="0"/>
              <a:t>Tells us whether a value appears before or after another one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11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For queues and stacks</a:t>
            </a:r>
          </a:p>
        </p:txBody>
      </p:sp>
    </p:spTree>
    <p:extLst>
      <p:ext uri="{BB962C8B-B14F-4D97-AF65-F5344CB8AC3E}">
        <p14:creationId xmlns:p14="http://schemas.microsoft.com/office/powerpoint/2010/main" xmlns="" val="22472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Constant work done in an iteration is some arithmetic, indexed array access, and a couple of (2) comparisons.</a:t>
            </a:r>
          </a:p>
        </p:txBody>
      </p:sp>
    </p:spTree>
    <p:extLst>
      <p:ext uri="{BB962C8B-B14F-4D97-AF65-F5344CB8AC3E}">
        <p14:creationId xmlns:p14="http://schemas.microsoft.com/office/powerpoint/2010/main" xmlns="" val="272448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37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37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Divide and conquer lends itself well to parallelization, as different cores can work on different, independent, subproblems simultaneously.</a:t>
            </a:r>
          </a:p>
        </p:txBody>
      </p:sp>
    </p:spTree>
    <p:extLst>
      <p:ext uri="{BB962C8B-B14F-4D97-AF65-F5344CB8AC3E}">
        <p14:creationId xmlns:p14="http://schemas.microsoft.com/office/powerpoint/2010/main" xmlns="" val="37662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44001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44001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58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6447" y="6514012"/>
            <a:ext cx="45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7681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 Fall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Hannah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Gommerstadt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Rui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Profs. of Computer Science, Vassar College,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550" y="2852759"/>
            <a:ext cx="8505825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#13: Divide and conquer – binary search &amp; merge sort</a:t>
            </a:r>
          </a:p>
        </p:txBody>
      </p:sp>
    </p:spTree>
    <p:extLst>
      <p:ext uri="{BB962C8B-B14F-4D97-AF65-F5344CB8AC3E}">
        <p14:creationId xmlns:p14="http://schemas.microsoft.com/office/powerpoint/2010/main" xmlns="" val="39778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59954" y="1106289"/>
                <a:ext cx="8824088" cy="199440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Binary search divides problem into 1 single problem, half the size</a:t>
                </a:r>
              </a:p>
              <a:p>
                <a:pPr marL="228600" indent="-228600"/>
                <a:r>
                  <a:rPr lang="en-US" sz="2400" dirty="0"/>
                  <a:t>Solution to base case is solution to original problem</a:t>
                </a:r>
              </a:p>
              <a:p>
                <a:pPr marL="628650" lvl="1" indent="-228600"/>
                <a:r>
                  <a:rPr lang="en-US" sz="2000" dirty="0"/>
                  <a:t>No further processing needed</a:t>
                </a:r>
              </a:p>
              <a:p>
                <a:pPr marL="228600" indent="-228600">
                  <a:lnSpc>
                    <a:spcPct val="150000"/>
                  </a:lnSpc>
                </a:pPr>
                <a:r>
                  <a:rPr lang="en-US" sz="2400" dirty="0"/>
                  <a:t>E.g., find index of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in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 2, 3, 6, 12, 24, 48}</m:t>
                    </m:r>
                  </m:oMath>
                </a14:m>
                <a:r>
                  <a:rPr lang="en-US" sz="2400" dirty="0"/>
                  <a:t>:</a:t>
                </a:r>
                <a:endParaRPr lang="en-US" sz="20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4" y="1106289"/>
                <a:ext cx="8824088" cy="1994403"/>
              </a:xfrm>
              <a:prstGeom prst="rect">
                <a:avLst/>
              </a:prstGeom>
              <a:blipFill>
                <a:blip r:embed="rId3"/>
                <a:stretch>
                  <a:fillRect l="-863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charset="0"/>
                <a:ea typeface="Courier New" charset="0"/>
                <a:cs typeface="Calibri" charset="0"/>
              </a:rPr>
              <a:t>Binary search as a divide-and-conquer algorithm</a:t>
            </a:r>
            <a:endParaRPr lang="en-US" sz="36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FDC2A-0D61-8545-8F44-3EF27B39ADB0}"/>
                  </a:ext>
                </a:extLst>
              </p:cNvPr>
              <p:cNvSpPr txBox="1"/>
              <p:nvPr/>
            </p:nvSpPr>
            <p:spPr>
              <a:xfrm>
                <a:off x="1063017" y="3402382"/>
                <a:ext cx="1788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Problem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4FDC2A-0D61-8545-8F44-3EF27B39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7" y="3402382"/>
                <a:ext cx="1788375" cy="369332"/>
              </a:xfrm>
              <a:prstGeom prst="rect">
                <a:avLst/>
              </a:prstGeom>
              <a:blipFill>
                <a:blip r:embed="rId4"/>
                <a:stretch>
                  <a:fillRect l="-354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94476-DA80-2C45-BC43-D877E2595EDA}"/>
                  </a:ext>
                </a:extLst>
              </p:cNvPr>
              <p:cNvSpPr txBox="1"/>
              <p:nvPr/>
            </p:nvSpPr>
            <p:spPr>
              <a:xfrm>
                <a:off x="219135" y="4420767"/>
                <a:ext cx="2631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Problem of size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7/2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⌋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394476-DA80-2C45-BC43-D877E25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35" y="4420767"/>
                <a:ext cx="2631554" cy="369332"/>
              </a:xfrm>
              <a:prstGeom prst="rect">
                <a:avLst/>
              </a:prstGeom>
              <a:blipFill>
                <a:blip r:embed="rId5"/>
                <a:stretch>
                  <a:fillRect l="-14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51A1AD-8F28-5842-96E5-16ADB6BAA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379" y="3308820"/>
            <a:ext cx="5379075" cy="556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82B7D5-E927-F64F-9B53-C300876BD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379" y="3865276"/>
            <a:ext cx="2313111" cy="10147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20FF976-BE56-7B41-9507-3C53FA3B678F}"/>
              </a:ext>
            </a:extLst>
          </p:cNvPr>
          <p:cNvGrpSpPr/>
          <p:nvPr/>
        </p:nvGrpSpPr>
        <p:grpSpPr>
          <a:xfrm>
            <a:off x="1761598" y="4874188"/>
            <a:ext cx="4889237" cy="1014714"/>
            <a:chOff x="1761598" y="4874188"/>
            <a:chExt cx="4889237" cy="101471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77C3C0-0C19-2844-8FDC-5FE5CF43F09F}"/>
                    </a:ext>
                  </a:extLst>
                </p:cNvPr>
                <p:cNvSpPr txBox="1"/>
                <p:nvPr/>
              </p:nvSpPr>
              <p:spPr>
                <a:xfrm>
                  <a:off x="1761598" y="5439152"/>
                  <a:ext cx="2631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Problem of size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</a:rPr>
                            <m:t>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277C3C0-0C19-2844-8FDC-5FE5CF43F0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1598" y="5439152"/>
                  <a:ext cx="263155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23"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F1035B-7FBE-624E-9969-1726260BE7F8}"/>
                    </a:ext>
                  </a:extLst>
                </p:cNvPr>
                <p:cNvSpPr txBox="1"/>
                <p:nvPr/>
              </p:nvSpPr>
              <p:spPr>
                <a:xfrm>
                  <a:off x="5313609" y="5444182"/>
                  <a:ext cx="13372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Solution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EF1035B-7FBE-624E-9969-1726260BE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609" y="5444182"/>
                  <a:ext cx="133722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804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AFB1AFB-B58C-B848-B7DD-450538B7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31664" y="4874188"/>
              <a:ext cx="796496" cy="101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861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Merge sort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5932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Merge sort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511F2553-AB66-1043-B765-8FE2BA4F6D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83" y="922571"/>
                <a:ext cx="8794834" cy="236747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Recall goal of non-decreasing order collection sort:</a:t>
                </a:r>
              </a:p>
              <a:p>
                <a:pPr marL="515938" lvl="1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Rearrange items </a:t>
                </a:r>
                <a:r>
                  <a:rPr lang="en-US" sz="2000" dirty="0" err="1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s.t.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effectLst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aseline="30000" dirty="0" err="1">
                    <a:effectLst/>
                  </a:rPr>
                  <a:t>th</a:t>
                </a:r>
                <a:r>
                  <a:rPr lang="en-US" sz="2000" dirty="0">
                    <a:effectLst/>
                  </a:rPr>
                  <a:t/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item is no-larger than any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aseline="30000" dirty="0" err="1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th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item,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0188" indent="-222250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Merge sort algorithm on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:</a:t>
                </a:r>
              </a:p>
              <a:p>
                <a:pPr marL="514350" lvl="3" indent="-284163">
                  <a:buFont typeface="+mj-lt"/>
                  <a:buAutoNum type="arabicPeriod"/>
                </a:pPr>
                <a:r>
                  <a:rPr lang="en-US" dirty="0">
                    <a:sym typeface="Symbol" pitchFamily="36" charset="2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ym typeface="Symbol" pitchFamily="36" charset="2"/>
                  </a:rPr>
                  <a:t> into two subarrays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ym typeface="Symbol" pitchFamily="36" charset="2"/>
                </a:endParaRPr>
              </a:p>
              <a:p>
                <a:pPr marL="514350" lvl="3" indent="-284163">
                  <a:buFont typeface="+mj-lt"/>
                  <a:buAutoNum type="arabicPeriod"/>
                </a:pPr>
                <a:r>
                  <a:rPr lang="en-US" dirty="0">
                    <a:sym typeface="Symbol" pitchFamily="36" charset="2"/>
                  </a:rPr>
                  <a:t>Recursively call merge sort on both subarrays</a:t>
                </a:r>
              </a:p>
              <a:p>
                <a:pPr marL="514350" lvl="3" indent="-284163">
                  <a:buFont typeface="+mj-lt"/>
                  <a:buAutoNum type="arabicPeriod"/>
                </a:pPr>
                <a:r>
                  <a:rPr lang="en-US" dirty="0">
                    <a:sym typeface="Symbol" pitchFamily="36" charset="2"/>
                  </a:rPr>
                  <a:t>Merge sorted subarrays to obtain solution to original problem</a:t>
                </a: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1775" indent="-231775"/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1F2553-AB66-1043-B765-8FE2BA4F6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3" y="922571"/>
                <a:ext cx="8794834" cy="2367475"/>
              </a:xfrm>
              <a:prstGeom prst="rect">
                <a:avLst/>
              </a:prstGeom>
              <a:blipFill>
                <a:blip r:embed="rId3"/>
                <a:stretch>
                  <a:fillRect l="-866" t="-2139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4D5687-7B5F-A246-A8E7-444F12CF4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042" y="3443391"/>
            <a:ext cx="5377751" cy="1424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8CF004-7C17-4543-B842-B97A7A20C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42" y="4840621"/>
            <a:ext cx="5377751" cy="16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4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A5044A-5408-6B4D-ABD1-B6DCA840E771}"/>
              </a:ext>
            </a:extLst>
          </p:cNvPr>
          <p:cNvGrpSpPr/>
          <p:nvPr/>
        </p:nvGrpSpPr>
        <p:grpSpPr>
          <a:xfrm>
            <a:off x="1160802" y="4966040"/>
            <a:ext cx="4484348" cy="351243"/>
            <a:chOff x="1160802" y="4966040"/>
            <a:chExt cx="4484348" cy="3512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FF56112-E4F1-F342-BF16-F24462738F9A}"/>
                </a:ext>
              </a:extLst>
            </p:cNvPr>
            <p:cNvSpPr txBox="1"/>
            <p:nvPr/>
          </p:nvSpPr>
          <p:spPr>
            <a:xfrm>
              <a:off x="1160802" y="4994743"/>
              <a:ext cx="2327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latin typeface="Courier" pitchFamily="2" charset="0"/>
                </a:rPr>
                <a:t>lidx</a:t>
              </a:r>
              <a:r>
                <a:rPr lang="en-US" sz="1400" dirty="0">
                  <a:latin typeface="Courier" pitchFamily="2" charset="0"/>
                </a:rPr>
                <a:t>=0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hidx</a:t>
              </a:r>
              <a:r>
                <a:rPr lang="en-US" sz="1400" dirty="0">
                  <a:latin typeface="Courier" pitchFamily="2" charset="0"/>
                </a:rPr>
                <a:t>=3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midx</a:t>
              </a:r>
              <a:r>
                <a:rPr lang="en-US" sz="1400" dirty="0">
                  <a:latin typeface="Courier" pitchFamily="2" charset="0"/>
                </a:rPr>
                <a:t>=1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A67C93E-FFAD-CB4F-BF7C-78754FEEA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8683" y="4966040"/>
              <a:ext cx="2156467" cy="3512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DE4E73F-17A3-DD49-82CD-EAD3C1D2AAA8}"/>
              </a:ext>
            </a:extLst>
          </p:cNvPr>
          <p:cNvGrpSpPr/>
          <p:nvPr/>
        </p:nvGrpSpPr>
        <p:grpSpPr>
          <a:xfrm>
            <a:off x="91479" y="5287124"/>
            <a:ext cx="8927219" cy="571790"/>
            <a:chOff x="91479" y="5287124"/>
            <a:chExt cx="8927219" cy="5717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3F3F63-69D1-9C4A-BC47-ABB09C335C12}"/>
                </a:ext>
              </a:extLst>
            </p:cNvPr>
            <p:cNvSpPr txBox="1"/>
            <p:nvPr/>
          </p:nvSpPr>
          <p:spPr>
            <a:xfrm>
              <a:off x="91479" y="5522414"/>
              <a:ext cx="2327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latin typeface="Courier" pitchFamily="2" charset="0"/>
                </a:rPr>
                <a:t>lidx</a:t>
              </a:r>
              <a:r>
                <a:rPr lang="en-US" sz="1400" dirty="0">
                  <a:latin typeface="Courier" pitchFamily="2" charset="0"/>
                </a:rPr>
                <a:t>=0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hidx</a:t>
              </a:r>
              <a:r>
                <a:rPr lang="en-US" sz="1400" dirty="0">
                  <a:latin typeface="Courier" pitchFamily="2" charset="0"/>
                </a:rPr>
                <a:t>=1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midx</a:t>
              </a:r>
              <a:r>
                <a:rPr lang="en-US" sz="1400" dirty="0">
                  <a:latin typeface="Courier" pitchFamily="2" charset="0"/>
                </a:rPr>
                <a:t>=0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BD6F140-5DF8-144E-B41A-7793F7EE6749}"/>
                </a:ext>
              </a:extLst>
            </p:cNvPr>
            <p:cNvSpPr txBox="1"/>
            <p:nvPr/>
          </p:nvSpPr>
          <p:spPr>
            <a:xfrm>
              <a:off x="6730892" y="5524381"/>
              <a:ext cx="2287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" pitchFamily="2" charset="0"/>
                </a:rPr>
                <a:t>lidx</a:t>
              </a:r>
              <a:r>
                <a:rPr lang="en-US" sz="1400" dirty="0">
                  <a:latin typeface="Courier" pitchFamily="2" charset="0"/>
                </a:rPr>
                <a:t>=2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hidx</a:t>
              </a:r>
              <a:r>
                <a:rPr lang="en-US" sz="1400" dirty="0">
                  <a:latin typeface="Courier" pitchFamily="2" charset="0"/>
                </a:rPr>
                <a:t>=3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midx</a:t>
              </a:r>
              <a:r>
                <a:rPr lang="en-US" sz="1400" dirty="0">
                  <a:latin typeface="Courier" pitchFamily="2" charset="0"/>
                </a:rPr>
                <a:t>=2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E7752B3-288A-C646-A09D-E5211D92A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5130" y="5287124"/>
              <a:ext cx="4304766" cy="57179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5B9B27E-1AFF-5443-BF6F-F37F06FE402B}"/>
              </a:ext>
            </a:extLst>
          </p:cNvPr>
          <p:cNvGrpSpPr/>
          <p:nvPr/>
        </p:nvGrpSpPr>
        <p:grpSpPr>
          <a:xfrm>
            <a:off x="523915" y="5818237"/>
            <a:ext cx="8098944" cy="571790"/>
            <a:chOff x="523915" y="5818237"/>
            <a:chExt cx="8098944" cy="571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B62E973-EB90-AA46-8844-63C6165015A5}"/>
                </a:ext>
              </a:extLst>
            </p:cNvPr>
            <p:cNvSpPr txBox="1"/>
            <p:nvPr/>
          </p:nvSpPr>
          <p:spPr>
            <a:xfrm>
              <a:off x="523915" y="6058324"/>
              <a:ext cx="1366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latin typeface="Courier" pitchFamily="2" charset="0"/>
                </a:rPr>
                <a:t>lidx</a:t>
              </a:r>
              <a:r>
                <a:rPr lang="en-US" sz="1400" dirty="0">
                  <a:latin typeface="Courier" pitchFamily="2" charset="0"/>
                </a:rPr>
                <a:t>=</a:t>
              </a:r>
              <a:r>
                <a:rPr lang="en-US" sz="1400" dirty="0" err="1">
                  <a:latin typeface="Courier" pitchFamily="2" charset="0"/>
                </a:rPr>
                <a:t>hidx</a:t>
              </a:r>
              <a:r>
                <a:rPr lang="en-US" sz="1400" dirty="0">
                  <a:latin typeface="Courier" pitchFamily="2" charset="0"/>
                </a:rPr>
                <a:t>=0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11CE08C-7D3D-D046-B0EA-693C64D6343F}"/>
                </a:ext>
              </a:extLst>
            </p:cNvPr>
            <p:cNvSpPr txBox="1"/>
            <p:nvPr/>
          </p:nvSpPr>
          <p:spPr>
            <a:xfrm>
              <a:off x="7256779" y="6059147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" pitchFamily="2" charset="0"/>
                </a:rPr>
                <a:t>lidx</a:t>
              </a:r>
              <a:r>
                <a:rPr lang="en-US" sz="1400" dirty="0">
                  <a:latin typeface="Courier" pitchFamily="2" charset="0"/>
                </a:rPr>
                <a:t>=</a:t>
              </a:r>
              <a:r>
                <a:rPr lang="en-US" sz="1400" dirty="0" err="1">
                  <a:latin typeface="Courier" pitchFamily="2" charset="0"/>
                </a:rPr>
                <a:t>hidx</a:t>
              </a:r>
              <a:r>
                <a:rPr lang="en-US" sz="1400" dirty="0">
                  <a:latin typeface="Courier" pitchFamily="2" charset="0"/>
                </a:rPr>
                <a:t>=3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B78E98E-FC17-034E-9026-0A0350632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5694" y="5818237"/>
              <a:ext cx="5366662" cy="57179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2278DC7-BE3D-4746-AEB4-B866EFC18DA1}"/>
              </a:ext>
            </a:extLst>
          </p:cNvPr>
          <p:cNvGrpSpPr/>
          <p:nvPr/>
        </p:nvGrpSpPr>
        <p:grpSpPr>
          <a:xfrm>
            <a:off x="1216481" y="2369470"/>
            <a:ext cx="6711037" cy="2361110"/>
            <a:chOff x="1216481" y="2369470"/>
            <a:chExt cx="6711037" cy="23611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9F3B51B-9708-AA47-A57A-055C5DFC1D14}"/>
                </a:ext>
              </a:extLst>
            </p:cNvPr>
            <p:cNvSpPr/>
            <p:nvPr/>
          </p:nvSpPr>
          <p:spPr>
            <a:xfrm>
              <a:off x="1885694" y="3961202"/>
              <a:ext cx="5949336" cy="248247"/>
            </a:xfrm>
            <a:prstGeom prst="rect">
              <a:avLst/>
            </a:prstGeom>
            <a:solidFill>
              <a:srgbClr val="C1F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23FDECF-7EEE-FF49-8F8C-6503770B9DAE}"/>
                </a:ext>
              </a:extLst>
            </p:cNvPr>
            <p:cNvSpPr/>
            <p:nvPr/>
          </p:nvSpPr>
          <p:spPr>
            <a:xfrm>
              <a:off x="1885694" y="3167127"/>
              <a:ext cx="5949336" cy="7629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xmlns="" id="{BE609A19-66EA-204F-A501-50EB9A914727}"/>
                </a:ext>
              </a:extLst>
            </p:cNvPr>
            <p:cNvSpPr txBox="1">
              <a:spLocks/>
            </p:cNvSpPr>
            <p:nvPr/>
          </p:nvSpPr>
          <p:spPr>
            <a:xfrm>
              <a:off x="1216481" y="2369470"/>
              <a:ext cx="6711037" cy="2361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1 /* sort subarray a[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lidx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..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hidx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] */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2 </a:t>
              </a:r>
              <a:r>
                <a:rPr lang="en-US" sz="1400" dirty="0">
                  <a:solidFill>
                    <a:srgbClr val="0000FF"/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void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mergeSort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(</a:t>
              </a:r>
              <a:r>
                <a:rPr lang="en-US" sz="1400" dirty="0" err="1">
                  <a:solidFill>
                    <a:srgbClr val="00B050"/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int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[] a, </a:t>
              </a:r>
              <a:r>
                <a:rPr lang="en-US" sz="1400" dirty="0" err="1">
                  <a:solidFill>
                    <a:srgbClr val="00B050"/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int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lidx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, </a:t>
              </a:r>
              <a:r>
                <a:rPr lang="en-US" sz="1400" dirty="0" err="1">
                  <a:solidFill>
                    <a:srgbClr val="00B050"/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int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hidx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){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3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  </a:t>
              </a:r>
              <a:r>
                <a:rPr lang="en-US" sz="1400" dirty="0">
                  <a:solidFill>
                    <a:srgbClr val="0000FF"/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if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(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lidx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&lt;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hidx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){            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// more than 1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elem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?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4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    </a:t>
              </a:r>
              <a:r>
                <a:rPr lang="en-US" sz="1400" dirty="0" err="1">
                  <a:solidFill>
                    <a:srgbClr val="00B050"/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int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midx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= (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lidx+hidx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)/2;  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// middle index (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int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 div)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5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   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mergeSort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(a,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lidx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,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midx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);  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// sort left subarray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6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   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mergeSort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(a, midx+1,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hidx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);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// sort right subarray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7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    merge(a,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lidx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,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midx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, </a:t>
              </a:r>
              <a:r>
                <a:rPr lang="en-US" sz="1400" dirty="0" err="1">
                  <a:latin typeface="Courier Regular" pitchFamily="2" charset="0"/>
                  <a:ea typeface="Courier New" charset="0"/>
                  <a:cs typeface="Courier New" charset="0"/>
                </a:rPr>
                <a:t>hidx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);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// combine sorted subarrays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8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  }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Regular" pitchFamily="2" charset="0"/>
                  <a:ea typeface="Courier New" charset="0"/>
                  <a:cs typeface="Courier New" charset="0"/>
                </a:rPr>
                <a:t>9</a:t>
              </a:r>
              <a:r>
                <a:rPr lang="en-US" sz="1400" dirty="0">
                  <a:latin typeface="Courier Regular" pitchFamily="2" charset="0"/>
                  <a:ea typeface="Courier New" charset="0"/>
                  <a:cs typeface="Courier New" charset="0"/>
                </a:rPr>
                <a:t> }</a:t>
              </a:r>
            </a:p>
          </p:txBody>
        </p:sp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511F2553-AB66-1043-B765-8FE2BA4F6D60}"/>
              </a:ext>
            </a:extLst>
          </p:cNvPr>
          <p:cNvSpPr txBox="1">
            <a:spLocks/>
          </p:cNvSpPr>
          <p:nvPr/>
        </p:nvSpPr>
        <p:spPr>
          <a:xfrm>
            <a:off x="125048" y="994483"/>
            <a:ext cx="8893904" cy="1004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Without loss of generality let us consider sorting an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array:</a:t>
            </a:r>
          </a:p>
          <a:p>
            <a:pPr marL="631825" lvl="1" indent="-23177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sort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cs typeface="Calibri" panose="020F0502020204030204" pitchFamily="34" charset="0"/>
              </a:rPr>
              <a:t>Comparable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we’d use </a:t>
            </a:r>
            <a:r>
              <a:rPr lang="en-US" sz="2000" dirty="0" err="1">
                <a:latin typeface="Courier" pitchFamily="2" charset="0"/>
                <a:cs typeface="Calibri" panose="020F0502020204030204" pitchFamily="34" charset="0"/>
              </a:rPr>
              <a:t>compareTo</a:t>
            </a:r>
            <a:r>
              <a:rPr lang="en-US" sz="2000" dirty="0">
                <a:latin typeface="Courier" pitchFamily="2" charset="0"/>
                <a:cs typeface="Calibri" panose="020F0502020204030204" pitchFamily="34" charset="0"/>
              </a:rPr>
              <a:t>()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for comparisons</a:t>
            </a:r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Merge sort: code (1/3)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F3A0C167-BEFF-E74E-99AE-D0A87566AF44}"/>
              </a:ext>
            </a:extLst>
          </p:cNvPr>
          <p:cNvSpPr txBox="1">
            <a:spLocks/>
          </p:cNvSpPr>
          <p:nvPr/>
        </p:nvSpPr>
        <p:spPr>
          <a:xfrm>
            <a:off x="1216481" y="1991606"/>
            <a:ext cx="6711037" cy="3297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1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mergeSort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a){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mergeSort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(a, 0, a.length-1); }</a:t>
            </a:r>
          </a:p>
        </p:txBody>
      </p:sp>
    </p:spTree>
    <p:extLst>
      <p:ext uri="{BB962C8B-B14F-4D97-AF65-F5344CB8AC3E}">
        <p14:creationId xmlns:p14="http://schemas.microsoft.com/office/powerpoint/2010/main" xmlns="" val="4727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Merge sort: code (2/3)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FC7A78-929D-9445-B477-0918254ED46C}"/>
              </a:ext>
            </a:extLst>
          </p:cNvPr>
          <p:cNvSpPr/>
          <p:nvPr/>
        </p:nvSpPr>
        <p:spPr>
          <a:xfrm>
            <a:off x="1258613" y="2136454"/>
            <a:ext cx="7116695" cy="5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F3B51B-9708-AA47-A57A-055C5DFC1D14}"/>
              </a:ext>
            </a:extLst>
          </p:cNvPr>
          <p:cNvSpPr/>
          <p:nvPr/>
        </p:nvSpPr>
        <p:spPr>
          <a:xfrm>
            <a:off x="1258613" y="2655726"/>
            <a:ext cx="7116695" cy="248247"/>
          </a:xfrm>
          <a:prstGeom prst="rect">
            <a:avLst/>
          </a:prstGeom>
          <a:solidFill>
            <a:srgbClr val="C1F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F3A0C167-BEFF-E74E-99AE-D0A87566AF44}"/>
              </a:ext>
            </a:extLst>
          </p:cNvPr>
          <p:cNvSpPr txBox="1">
            <a:spLocks/>
          </p:cNvSpPr>
          <p:nvPr/>
        </p:nvSpPr>
        <p:spPr>
          <a:xfrm>
            <a:off x="686741" y="3306391"/>
            <a:ext cx="7770517" cy="1885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1 /* return copy of subarray a[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sidx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..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sidx+len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] */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2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copySubarray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a,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n,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2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suba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[n];             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create new array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3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&lt; n &amp;&amp;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a.length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copy 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elems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4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suba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] = a[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sidx+i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];               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use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sidx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as offset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5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suba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6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E67B10E6-7A57-8246-807A-CD9DF4DCCBD9}"/>
              </a:ext>
            </a:extLst>
          </p:cNvPr>
          <p:cNvSpPr txBox="1">
            <a:spLocks/>
          </p:cNvSpPr>
          <p:nvPr/>
        </p:nvSpPr>
        <p:spPr>
          <a:xfrm>
            <a:off x="125048" y="975694"/>
            <a:ext cx="8893904" cy="453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Copy subarrays to prevent premature overwriting during merge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503440-511B-9A4F-A7D5-42ECB4EDDA98}"/>
              </a:ext>
            </a:extLst>
          </p:cNvPr>
          <p:cNvGrpSpPr/>
          <p:nvPr/>
        </p:nvGrpSpPr>
        <p:grpSpPr>
          <a:xfrm>
            <a:off x="645762" y="5407549"/>
            <a:ext cx="7852474" cy="892162"/>
            <a:chOff x="211246" y="5459957"/>
            <a:chExt cx="7852474" cy="8921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1902F48-2E1A-C043-8711-6C94144CACF6}"/>
                </a:ext>
              </a:extLst>
            </p:cNvPr>
            <p:cNvSpPr txBox="1"/>
            <p:nvPr/>
          </p:nvSpPr>
          <p:spPr>
            <a:xfrm>
              <a:off x="211246" y="5730385"/>
              <a:ext cx="2287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latin typeface="Courier" pitchFamily="2" charset="0"/>
                </a:rPr>
                <a:t>lidx</a:t>
              </a:r>
              <a:r>
                <a:rPr lang="en-US" sz="1400" dirty="0">
                  <a:latin typeface="Courier" pitchFamily="2" charset="0"/>
                </a:rPr>
                <a:t>=0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hidx</a:t>
              </a:r>
              <a:r>
                <a:rPr lang="en-US" sz="1400" dirty="0">
                  <a:latin typeface="Courier" pitchFamily="2" charset="0"/>
                </a:rPr>
                <a:t>=3</a:t>
              </a:r>
              <a:r>
                <a:rPr lang="en-US" sz="1400" dirty="0"/>
                <a:t>, </a:t>
              </a:r>
              <a:r>
                <a:rPr lang="en-US" sz="1400" dirty="0" err="1">
                  <a:latin typeface="Courier" pitchFamily="2" charset="0"/>
                </a:rPr>
                <a:t>midx</a:t>
              </a:r>
              <a:r>
                <a:rPr lang="en-US" sz="1400" dirty="0">
                  <a:latin typeface="Courier" pitchFamily="2" charset="0"/>
                </a:rPr>
                <a:t>=1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353697-CBEC-6F42-A609-F34243754E22}"/>
                </a:ext>
              </a:extLst>
            </p:cNvPr>
            <p:cNvSpPr txBox="1"/>
            <p:nvPr/>
          </p:nvSpPr>
          <p:spPr>
            <a:xfrm>
              <a:off x="6524516" y="5492673"/>
              <a:ext cx="15392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" pitchFamily="2" charset="0"/>
                </a:rPr>
                <a:t>la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400" dirty="0">
                  <a:latin typeface="Courier" pitchFamily="2" charset="0"/>
                </a:rPr>
                <a:t>n=2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ourier" pitchFamily="2" charset="0"/>
                </a:rPr>
                <a:t>sidx</a:t>
              </a:r>
              <a:r>
                <a:rPr lang="en-US" sz="1400" dirty="0">
                  <a:latin typeface="Courier" pitchFamily="2" charset="0"/>
                </a:rPr>
                <a:t>=0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EDDA1C1-C88B-1B49-8DAD-A83F053A9210}"/>
                </a:ext>
              </a:extLst>
            </p:cNvPr>
            <p:cNvSpPr txBox="1"/>
            <p:nvPr/>
          </p:nvSpPr>
          <p:spPr>
            <a:xfrm>
              <a:off x="6524296" y="5978728"/>
              <a:ext cx="15392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" pitchFamily="2" charset="0"/>
                </a:rPr>
                <a:t>ra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400" dirty="0">
                  <a:latin typeface="Courier" pitchFamily="2" charset="0"/>
                </a:rPr>
                <a:t>n=2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ourier" pitchFamily="2" charset="0"/>
                </a:rPr>
                <a:t>sidx</a:t>
              </a:r>
              <a:r>
                <a:rPr lang="en-US" sz="1400" dirty="0">
                  <a:latin typeface="Courier" pitchFamily="2" charset="0"/>
                </a:rPr>
                <a:t>=2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0B72F07-D3CE-1F4D-95F2-B8426A28D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052" y="5459957"/>
              <a:ext cx="4027008" cy="892162"/>
            </a:xfrm>
            <a:prstGeom prst="rect">
              <a:avLst/>
            </a:prstGeom>
          </p:spPr>
        </p:pic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BE609A19-66EA-204F-A501-50EB9A914727}"/>
              </a:ext>
            </a:extLst>
          </p:cNvPr>
          <p:cNvSpPr txBox="1">
            <a:spLocks/>
          </p:cNvSpPr>
          <p:nvPr/>
        </p:nvSpPr>
        <p:spPr>
          <a:xfrm>
            <a:off x="686741" y="1584814"/>
            <a:ext cx="7770517" cy="1584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1 /* merge subarrays a[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lidx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..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midx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] and a[midx+1..hidx] */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2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merge(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a,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hidx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3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la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copySubarray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(a, midx-lidx+1,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copy left array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4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copySubarray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(a,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hidx-midx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, midx+1);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copy right array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5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... // actual merge goes here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10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xmlns="" val="1449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25384D0-8248-304B-9D65-FE711E188274}"/>
              </a:ext>
            </a:extLst>
          </p:cNvPr>
          <p:cNvGrpSpPr/>
          <p:nvPr/>
        </p:nvGrpSpPr>
        <p:grpSpPr>
          <a:xfrm>
            <a:off x="686741" y="4991434"/>
            <a:ext cx="2130434" cy="1314481"/>
            <a:chOff x="686741" y="4991434"/>
            <a:chExt cx="2130434" cy="13144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FBC825B-2BA7-1B4C-A280-C0900492026E}"/>
                </a:ext>
              </a:extLst>
            </p:cNvPr>
            <p:cNvSpPr txBox="1"/>
            <p:nvPr/>
          </p:nvSpPr>
          <p:spPr>
            <a:xfrm>
              <a:off x="1496686" y="4991434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Courier" pitchFamily="2" charset="0"/>
                </a:rPr>
                <a:t>i</a:t>
              </a:r>
              <a:r>
                <a:rPr lang="en-US" sz="1400" dirty="0">
                  <a:latin typeface="Courier" pitchFamily="2" charset="0"/>
                </a:rPr>
                <a:t>=2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F02E96DD-0331-E042-BF12-63562ECF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741" y="5258630"/>
              <a:ext cx="2130434" cy="104728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F3B51B-9708-AA47-A57A-055C5DFC1D14}"/>
              </a:ext>
            </a:extLst>
          </p:cNvPr>
          <p:cNvSpPr/>
          <p:nvPr/>
        </p:nvSpPr>
        <p:spPr>
          <a:xfrm>
            <a:off x="1254645" y="1858784"/>
            <a:ext cx="7114440" cy="1263558"/>
          </a:xfrm>
          <a:prstGeom prst="rect">
            <a:avLst/>
          </a:prstGeom>
          <a:solidFill>
            <a:srgbClr val="C1F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Merge sort: code (3/3)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90C6A00-6C3E-5145-863C-C4D59568ABDA}"/>
              </a:ext>
            </a:extLst>
          </p:cNvPr>
          <p:cNvSpPr/>
          <p:nvPr/>
        </p:nvSpPr>
        <p:spPr>
          <a:xfrm>
            <a:off x="1254646" y="1591822"/>
            <a:ext cx="7114440" cy="2482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BE609A19-66EA-204F-A501-50EB9A914727}"/>
              </a:ext>
            </a:extLst>
          </p:cNvPr>
          <p:cNvSpPr txBox="1">
            <a:spLocks/>
          </p:cNvSpPr>
          <p:nvPr/>
        </p:nvSpPr>
        <p:spPr>
          <a:xfrm>
            <a:off x="686741" y="1043612"/>
            <a:ext cx="7770517" cy="23428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1 /* merge subarrays a[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lidx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..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midx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] and a[midx+1..hidx] */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2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merge(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a,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hidx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3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...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create left &amp; right subarray copies la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ra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5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=0,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left and right top indices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6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=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&lt;=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hidx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determine what a[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] should be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7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la.length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&amp;&amp; 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&gt;=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ra.length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|| la[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] &lt;=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]))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8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 a[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] = la[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lti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++];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left top not larger or out of right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9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else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a[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rti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++];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right top smaller or out of left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10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B8F8F2-3374-CC45-8644-92A1E3FC199A}"/>
              </a:ext>
            </a:extLst>
          </p:cNvPr>
          <p:cNvSpPr txBox="1"/>
          <p:nvPr/>
        </p:nvSpPr>
        <p:spPr>
          <a:xfrm>
            <a:off x="1255684" y="3567261"/>
            <a:ext cx="994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initial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DBCE43-D9DA-8D45-9754-D92DB6A8F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41" y="3829387"/>
            <a:ext cx="2126762" cy="11280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BD560E0-1C43-814A-8FA8-89C55EF242A8}"/>
              </a:ext>
            </a:extLst>
          </p:cNvPr>
          <p:cNvGrpSpPr/>
          <p:nvPr/>
        </p:nvGrpSpPr>
        <p:grpSpPr>
          <a:xfrm>
            <a:off x="3505025" y="3551435"/>
            <a:ext cx="2133947" cy="1398116"/>
            <a:chOff x="3505025" y="3551435"/>
            <a:chExt cx="2133947" cy="13981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B89DE65-9F35-FE48-81EC-06E7CCAB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025" y="3828691"/>
              <a:ext cx="2133947" cy="112086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CA2BFB6-E1AF-FB46-8455-364D638984E5}"/>
                </a:ext>
              </a:extLst>
            </p:cNvPr>
            <p:cNvSpPr txBox="1"/>
            <p:nvPr/>
          </p:nvSpPr>
          <p:spPr>
            <a:xfrm>
              <a:off x="4318262" y="3551435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Courier" pitchFamily="2" charset="0"/>
                </a:rPr>
                <a:t>i</a:t>
              </a:r>
              <a:r>
                <a:rPr lang="en-US" sz="1400" dirty="0">
                  <a:latin typeface="Courier" pitchFamily="2" charset="0"/>
                </a:rPr>
                <a:t>=0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9B3CD86-92B4-1042-823C-C294A996C886}"/>
              </a:ext>
            </a:extLst>
          </p:cNvPr>
          <p:cNvGrpSpPr/>
          <p:nvPr/>
        </p:nvGrpSpPr>
        <p:grpSpPr>
          <a:xfrm>
            <a:off x="6329549" y="3567261"/>
            <a:ext cx="2133947" cy="1310442"/>
            <a:chOff x="6329549" y="3567261"/>
            <a:chExt cx="2133947" cy="13104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FD1324F-F70B-9742-8B7B-4A6D99F8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9549" y="3828691"/>
              <a:ext cx="2133947" cy="104901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3B9E663-9FB2-BB45-9CB1-B21CF7400D49}"/>
                </a:ext>
              </a:extLst>
            </p:cNvPr>
            <p:cNvSpPr txBox="1"/>
            <p:nvPr/>
          </p:nvSpPr>
          <p:spPr>
            <a:xfrm>
              <a:off x="7146906" y="356726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Courier" pitchFamily="2" charset="0"/>
                </a:rPr>
                <a:t>i</a:t>
              </a:r>
              <a:r>
                <a:rPr lang="en-US" sz="1400" dirty="0">
                  <a:latin typeface="Courier" pitchFamily="2" charset="0"/>
                </a:rPr>
                <a:t>=1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B34B1EA-233B-314F-8DF6-946590BD5B51}"/>
              </a:ext>
            </a:extLst>
          </p:cNvPr>
          <p:cNvGrpSpPr/>
          <p:nvPr/>
        </p:nvGrpSpPr>
        <p:grpSpPr>
          <a:xfrm>
            <a:off x="3505025" y="4991433"/>
            <a:ext cx="2270463" cy="1314214"/>
            <a:chOff x="3505025" y="4991433"/>
            <a:chExt cx="2270463" cy="1314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9B58724-885A-A44D-AC75-CB2A0E632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5025" y="5256636"/>
              <a:ext cx="2270463" cy="104901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E94245C-93B9-B54F-BE7E-2A3D2BC55099}"/>
                </a:ext>
              </a:extLst>
            </p:cNvPr>
            <p:cNvSpPr txBox="1"/>
            <p:nvPr/>
          </p:nvSpPr>
          <p:spPr>
            <a:xfrm>
              <a:off x="4320495" y="4991433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Courier" pitchFamily="2" charset="0"/>
                </a:rPr>
                <a:t>i</a:t>
              </a:r>
              <a:r>
                <a:rPr lang="en-US" sz="1400" dirty="0">
                  <a:latin typeface="Courier" pitchFamily="2" charset="0"/>
                </a:rPr>
                <a:t>=3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3B5A235-F603-7345-894B-D4D02D0437EE}"/>
              </a:ext>
            </a:extLst>
          </p:cNvPr>
          <p:cNvGrpSpPr/>
          <p:nvPr/>
        </p:nvGrpSpPr>
        <p:grpSpPr>
          <a:xfrm>
            <a:off x="6329549" y="4985244"/>
            <a:ext cx="2270463" cy="1320403"/>
            <a:chOff x="6329549" y="4985244"/>
            <a:chExt cx="2270463" cy="132040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8E58F04-8C7B-8E45-9D94-9785A37E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9549" y="5256636"/>
              <a:ext cx="2270463" cy="104901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C8A4A0A-DECD-4E43-B1ED-136ACD7E1607}"/>
                </a:ext>
              </a:extLst>
            </p:cNvPr>
            <p:cNvSpPr txBox="1"/>
            <p:nvPr/>
          </p:nvSpPr>
          <p:spPr>
            <a:xfrm>
              <a:off x="6944187" y="4985244"/>
              <a:ext cx="904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final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45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53999" y="1139880"/>
                <a:ext cx="8836000" cy="25652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A recursive </a:t>
                </a:r>
                <a:r>
                  <a:rPr lang="en-US" sz="2400" dirty="0" err="1"/>
                  <a:t>algo’s</a:t>
                </a:r>
                <a:r>
                  <a:rPr lang="en-US" sz="2400" dirty="0"/>
                  <a:t> running time is defined by a recurrence equation</a:t>
                </a:r>
              </a:p>
              <a:p>
                <a:pPr marL="228600" indent="-228600"/>
                <a:r>
                  <a:rPr lang="en-US" sz="2400" dirty="0"/>
                  <a:t>Merge sort’s running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  <a:p>
                <a:pPr marL="520700" lvl="1" indent="-287338">
                  <a:tabLst>
                    <a:tab pos="341313" algn="l"/>
                  </a:tabLst>
                </a:pPr>
                <a:r>
                  <a:rPr lang="en-US" sz="2000" dirty="0"/>
                  <a:t>Base case: constant amount of work when array has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520700" lvl="1" indent="-287338">
                  <a:tabLst>
                    <a:tab pos="341313" algn="l"/>
                  </a:tabLst>
                </a:pPr>
                <a:r>
                  <a:rPr lang="en-US" sz="2000" dirty="0"/>
                  <a:t>Recursive case: when array has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000" dirty="0"/>
                  <a:t>, we need to:</a:t>
                </a:r>
              </a:p>
              <a:p>
                <a:pPr marL="747713" lvl="2" indent="-227013"/>
                <a:r>
                  <a:rPr lang="en-US" sz="1800" dirty="0"/>
                  <a:t>Solve two subproblems, each half the original size</a:t>
                </a:r>
              </a:p>
              <a:p>
                <a:pPr marL="747713" lvl="2" indent="-227013"/>
                <a:r>
                  <a:rPr lang="en-US" sz="1800" dirty="0"/>
                  <a:t>Merge the subproblem solutions: linear time to run merge procedure (all cases)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9" y="1139880"/>
                <a:ext cx="8836000" cy="2565264"/>
              </a:xfrm>
              <a:prstGeom prst="rect">
                <a:avLst/>
              </a:prstGeom>
              <a:blipFill>
                <a:blip r:embed="rId3"/>
                <a:stretch>
                  <a:fillRect l="-1006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2C914C87-3872-2748-BB9F-F0CA207AE24A}"/>
              </a:ext>
            </a:extLst>
          </p:cNvPr>
          <p:cNvSpPr txBox="1">
            <a:spLocks/>
          </p:cNvSpPr>
          <p:nvPr/>
        </p:nvSpPr>
        <p:spPr>
          <a:xfrm>
            <a:off x="-96792" y="2980976"/>
            <a:ext cx="8774182" cy="3305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28600"/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827E4B-4AB5-9448-8DD1-040828258365}"/>
                  </a:ext>
                </a:extLst>
              </p:cNvPr>
              <p:cNvSpPr/>
              <p:nvPr/>
            </p:nvSpPr>
            <p:spPr>
              <a:xfrm>
                <a:off x="1768912" y="3827424"/>
                <a:ext cx="5042772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(1),  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/2)+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),  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27E4B-4AB5-9448-8DD1-040828258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12" y="3827424"/>
                <a:ext cx="5042772" cy="778868"/>
              </a:xfrm>
              <a:prstGeom prst="rect">
                <a:avLst/>
              </a:prstGeom>
              <a:blipFill>
                <a:blip r:embed="rId4"/>
                <a:stretch>
                  <a:fillRect l="-5528" t="-190476" b="-2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71DE7C-6430-0348-8A01-4BC394755FD0}"/>
              </a:ext>
            </a:extLst>
          </p:cNvPr>
          <p:cNvSpPr/>
          <p:nvPr/>
        </p:nvSpPr>
        <p:spPr>
          <a:xfrm>
            <a:off x="2907323" y="4255933"/>
            <a:ext cx="3759199" cy="254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Merge sort: running time (1/2)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28245" y="2202107"/>
                <a:ext cx="8887505" cy="70521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Let’s solve the recursion by trying to find a pattern:</a:t>
                </a:r>
              </a:p>
              <a:p>
                <a:pPr marL="228600" indent="-228600"/>
                <a:endParaRPr lang="en-US" sz="2400" dirty="0"/>
              </a:p>
              <a:p>
                <a:pPr marL="228600" indent="-228600"/>
                <a:endParaRPr lang="en-US" sz="2400" dirty="0"/>
              </a:p>
              <a:p>
                <a:pPr marL="228600" indent="-228600"/>
                <a:endParaRPr lang="en-US" sz="2400" dirty="0"/>
              </a:p>
              <a:p>
                <a:pPr marL="228600" indent="-228600"/>
                <a:endParaRPr lang="en-US" sz="2400" dirty="0"/>
              </a:p>
              <a:p>
                <a:pPr marL="228600" indent="-228600"/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228600" indent="-22860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  <a:sym typeface="Wingdings" pitchFamily="2" charset="2"/>
                  </a:rPr>
                  <a:t> </a:t>
                </a:r>
                <a:r>
                  <a:rPr lang="en-US" sz="2400" dirty="0">
                    <a:solidFill>
                      <a:schemeClr val="dk1"/>
                    </a:solidFill>
                  </a:rPr>
                  <a:t> running time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marL="514350" lvl="1" indent="-282575"/>
                <a:r>
                  <a:rPr lang="en-US" sz="2000" dirty="0">
                    <a:solidFill>
                      <a:schemeClr val="dk1"/>
                    </a:solidFill>
                  </a:rPr>
                  <a:t>Recall that asymptotic running time ignores lower-order terms and constants</a:t>
                </a:r>
              </a:p>
              <a:p>
                <a:pPr marL="228600" indent="-228600"/>
                <a:endParaRPr lang="en-US" sz="24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5" y="2202107"/>
                <a:ext cx="8887505" cy="705216"/>
              </a:xfrm>
              <a:prstGeom prst="rect">
                <a:avLst/>
              </a:prstGeom>
              <a:blipFill>
                <a:blip r:embed="rId3"/>
                <a:stretch>
                  <a:fillRect l="-856" t="-5263" b="-4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Merge sort: running time (2/2)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2C914C87-3872-2748-BB9F-F0CA207AE24A}"/>
              </a:ext>
            </a:extLst>
          </p:cNvPr>
          <p:cNvSpPr txBox="1">
            <a:spLocks/>
          </p:cNvSpPr>
          <p:nvPr/>
        </p:nvSpPr>
        <p:spPr>
          <a:xfrm>
            <a:off x="-96792" y="2980976"/>
            <a:ext cx="8774182" cy="3305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28600"/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2A248-C5F1-F44F-9442-215A584285A5}"/>
                  </a:ext>
                </a:extLst>
              </p:cNvPr>
              <p:cNvSpPr/>
              <p:nvPr/>
            </p:nvSpPr>
            <p:spPr>
              <a:xfrm>
                <a:off x="2050611" y="1199250"/>
                <a:ext cx="5042772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(1),  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/2)+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),  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F2A248-C5F1-F44F-9442-215A58428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11" y="1199250"/>
                <a:ext cx="5042772" cy="778868"/>
              </a:xfrm>
              <a:prstGeom prst="rect">
                <a:avLst/>
              </a:prstGeom>
              <a:blipFill>
                <a:blip r:embed="rId4"/>
                <a:stretch>
                  <a:fillRect l="-5514" t="-188889" b="-2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67B6B20-FA06-5D45-AFD0-858ABF3C1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887530"/>
                  </p:ext>
                </p:extLst>
              </p:nvPr>
            </p:nvGraphicFramePr>
            <p:xfrm>
              <a:off x="1291266" y="2802623"/>
              <a:ext cx="6561462" cy="1676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65759">
                      <a:extLst>
                        <a:ext uri="{9D8B030D-6E8A-4147-A177-3AD203B41FA5}">
                          <a16:colId xmlns:a16="http://schemas.microsoft.com/office/drawing/2014/main" val="3247511400"/>
                        </a:ext>
                      </a:extLst>
                    </a:gridCol>
                    <a:gridCol w="5039114">
                      <a:extLst>
                        <a:ext uri="{9D8B030D-6E8A-4147-A177-3AD203B41FA5}">
                          <a16:colId xmlns:a16="http://schemas.microsoft.com/office/drawing/2014/main" val="3344298095"/>
                        </a:ext>
                      </a:extLst>
                    </a:gridCol>
                    <a:gridCol w="556589">
                      <a:extLst>
                        <a:ext uri="{9D8B030D-6E8A-4147-A177-3AD203B41FA5}">
                          <a16:colId xmlns:a16="http://schemas.microsoft.com/office/drawing/2014/main" val="2178697949"/>
                        </a:ext>
                      </a:extLst>
                    </a:gridCol>
                  </a:tblGrid>
                  <a:tr h="23969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1=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×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728652"/>
                      </a:ext>
                    </a:extLst>
                  </a:tr>
                  <a:tr h="239698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+2=2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1+2=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×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28840"/>
                      </a:ext>
                    </a:extLst>
                  </a:tr>
                  <a:tr h="239698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+4=2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4+4=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×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272849"/>
                      </a:ext>
                    </a:extLst>
                  </a:tr>
                  <a:tr h="239698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+8=2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12+8=24+8=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×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=32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078776"/>
                      </a:ext>
                    </a:extLst>
                  </a:tr>
                  <a:tr h="239698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+16=2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32+16=64+16=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 ×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=80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90225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7B6B20-FA06-5D45-AFD0-858ABF3C1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025887530"/>
                  </p:ext>
                </p:extLst>
              </p:nvPr>
            </p:nvGraphicFramePr>
            <p:xfrm>
              <a:off x="1291266" y="2802623"/>
              <a:ext cx="6561462" cy="1828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6575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47511400"/>
                        </a:ext>
                      </a:extLst>
                    </a:gridCol>
                    <a:gridCol w="50391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44298095"/>
                        </a:ext>
                      </a:extLst>
                    </a:gridCol>
                    <a:gridCol w="5565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7869794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16" t="-3704" r="-581579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347" t="-3704" r="-11055" b="-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79545" t="-3704" b="-4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3972865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16" t="-107692" r="-581579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347" t="-107692" r="-11055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79545" t="-107692" b="-3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652884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16" t="-200000" r="-581579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347" t="-200000" r="-11055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79545" t="-200000" b="-2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4727284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16" t="-311538" r="-581579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347" t="-311538" r="-11055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79545" t="-311538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90787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16" t="-396296" r="-58157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347" t="-396296" r="-11055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79545" t="-396296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90225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4E36F6F-EB2D-0E46-99F8-777F6DE4F1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506626"/>
                  </p:ext>
                </p:extLst>
              </p:nvPr>
            </p:nvGraphicFramePr>
            <p:xfrm>
              <a:off x="3766202" y="4643680"/>
              <a:ext cx="2290585" cy="6096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58117">
                      <a:extLst>
                        <a:ext uri="{9D8B030D-6E8A-4147-A177-3AD203B41FA5}">
                          <a16:colId xmlns:a16="http://schemas.microsoft.com/office/drawing/2014/main" val="1656076156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val="2669604724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val="1951472276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val="2373625477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val="3209390753"/>
                        </a:ext>
                      </a:extLst>
                    </a:gridCol>
                  </a:tblGrid>
                  <a:tr h="1988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7242757"/>
                      </a:ext>
                    </a:extLst>
                  </a:tr>
                  <a:tr h="1988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986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E36F6F-EB2D-0E46-99F8-777F6DE4F1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049506626"/>
                  </p:ext>
                </p:extLst>
              </p:nvPr>
            </p:nvGraphicFramePr>
            <p:xfrm>
              <a:off x="3766202" y="4643680"/>
              <a:ext cx="2290585" cy="731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581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56076156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69604724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51472276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73625477"/>
                        </a:ext>
                      </a:extLst>
                    </a:gridCol>
                    <a:gridCol w="4581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0939075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8" t="-4000" r="-40555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778" t="-4000" r="-30555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7297" t="-4000" r="-197297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5556" t="-4000" r="-102778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5556" t="-4000" r="-2778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72427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8" t="-108333" r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778" t="-108333" r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7297" t="-108333" r="-19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5556" t="-108333" r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5556" t="-108333" r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289866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8E3E460-4477-0045-8655-5E1AC2B7F4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640850"/>
                  </p:ext>
                </p:extLst>
              </p:nvPr>
            </p:nvGraphicFramePr>
            <p:xfrm>
              <a:off x="3093848" y="4643680"/>
              <a:ext cx="672353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672353">
                      <a:extLst>
                        <a:ext uri="{9D8B030D-6E8A-4147-A177-3AD203B41FA5}">
                          <a16:colId xmlns:a16="http://schemas.microsoft.com/office/drawing/2014/main" val="1944424500"/>
                        </a:ext>
                      </a:extLst>
                    </a:gridCol>
                  </a:tblGrid>
                  <a:tr h="14194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7242757"/>
                      </a:ext>
                    </a:extLst>
                  </a:tr>
                  <a:tr h="14194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1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400" b="1" dirty="0">
                              <a:effectLst/>
                            </a:rPr>
                            <a:t/>
                          </a:r>
                          <a:endParaRPr 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986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E3E460-4477-0045-8655-5E1AC2B7F4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87640850"/>
                  </p:ext>
                </p:extLst>
              </p:nvPr>
            </p:nvGraphicFramePr>
            <p:xfrm>
              <a:off x="3093848" y="4643680"/>
              <a:ext cx="672353" cy="7315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6723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444245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52" t="-4000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72427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52" t="-108333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28986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0136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6483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Exercise: implementation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ED942D0F-1788-5046-BDE8-CA49DBE632F9}"/>
              </a:ext>
            </a:extLst>
          </p:cNvPr>
          <p:cNvSpPr txBox="1">
            <a:spLocks/>
          </p:cNvSpPr>
          <p:nvPr/>
        </p:nvSpPr>
        <p:spPr>
          <a:xfrm>
            <a:off x="162967" y="1094284"/>
            <a:ext cx="8809793" cy="116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381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Adapt merge sort to work with arrays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cs typeface="Calibri" panose="020F0502020204030204" pitchFamily="34" charset="0"/>
              </a:rPr>
              <a:t>Comparable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objects</a:t>
            </a:r>
          </a:p>
          <a:p>
            <a:pPr marL="344488" indent="-3381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an Java implementation of binary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8CFD49-B70E-3F4B-94B1-9407E556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431" y="3175646"/>
            <a:ext cx="3679297" cy="17875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E72A013-3B41-6549-B785-10EE6B1BAC9F}"/>
              </a:ext>
            </a:extLst>
          </p:cNvPr>
          <p:cNvGrpSpPr/>
          <p:nvPr/>
        </p:nvGrpSpPr>
        <p:grpSpPr>
          <a:xfrm>
            <a:off x="450632" y="2655042"/>
            <a:ext cx="4090732" cy="2308117"/>
            <a:chOff x="1879042" y="3443391"/>
            <a:chExt cx="5377751" cy="30342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5E2CB68-A0BB-1F4E-8CB2-ABD94E49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9042" y="3443391"/>
              <a:ext cx="5377751" cy="14242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12F9AB9-2914-B44A-87BC-411FA1E8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9042" y="4840621"/>
              <a:ext cx="5377751" cy="16370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BF242A-17E8-0E4F-A552-95EAAA368F94}"/>
                  </a:ext>
                </a:extLst>
              </p:cNvPr>
              <p:cNvSpPr txBox="1"/>
              <p:nvPr/>
            </p:nvSpPr>
            <p:spPr>
              <a:xfrm>
                <a:off x="1264731" y="5177429"/>
                <a:ext cx="24625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Merge sort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running time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BF242A-17E8-0E4F-A552-95EAAA368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31" y="5177429"/>
                <a:ext cx="2462534" cy="954107"/>
              </a:xfrm>
              <a:prstGeom prst="rect">
                <a:avLst/>
              </a:prstGeom>
              <a:blipFill>
                <a:blip r:embed="rId6"/>
                <a:stretch>
                  <a:fillRect t="-4000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A006FB-90DD-8148-A121-D8366FFD10FD}"/>
                  </a:ext>
                </a:extLst>
              </p:cNvPr>
              <p:cNvSpPr txBox="1"/>
              <p:nvPr/>
            </p:nvSpPr>
            <p:spPr>
              <a:xfrm>
                <a:off x="5714171" y="5177429"/>
                <a:ext cx="22758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Binary search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running time</a:t>
                </a:r>
              </a:p>
              <a:p>
                <a:pPr algn="ctr"/>
                <a:r>
                  <a:rPr lang="en-US" dirty="0"/>
                  <a:t>needs sorted array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A006FB-90DD-8148-A121-D8366FFD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71" y="5177429"/>
                <a:ext cx="2275816" cy="954107"/>
              </a:xfrm>
              <a:prstGeom prst="rect">
                <a:avLst/>
              </a:prstGeom>
              <a:blipFill>
                <a:blip r:embed="rId7"/>
                <a:stretch>
                  <a:fillRect t="-4000" r="-1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5893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Binary 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4594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59955" y="3071084"/>
                <a:ext cx="8824088" cy="326817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Definition: find the position of an element in an ordered collection</a:t>
                </a:r>
              </a:p>
              <a:p>
                <a:pPr marL="515938" lvl="1" indent="-280988"/>
                <a:r>
                  <a:rPr lang="en-US" sz="2000" dirty="0" err="1">
                    <a:solidFill>
                      <a:srgbClr val="00B050"/>
                    </a:solidFill>
                    <a:latin typeface="Courier" pitchFamily="2" charset="0"/>
                  </a:rPr>
                  <a:t>MyList</a:t>
                </a:r>
                <a:r>
                  <a:rPr lang="en-US" sz="2000" dirty="0" err="1"/>
                  <a:t>’s</a:t>
                </a:r>
                <a:r>
                  <a:rPr lang="en-US" sz="2000" dirty="0"/>
                  <a:t/>
                </a:r>
                <a:r>
                  <a:rPr lang="en-US" sz="2000" dirty="0" err="1">
                    <a:solidFill>
                      <a:srgbClr val="00B050"/>
                    </a:solidFill>
                    <a:latin typeface="Courier" pitchFamily="2" charset="0"/>
                  </a:rPr>
                  <a:t>int</a:t>
                </a:r>
                <a:r>
                  <a:rPr lang="en-US" sz="2000" dirty="0">
                    <a:latin typeface="Courier" pitchFamily="2" charset="0"/>
                  </a:rPr>
                  <a:t/>
                </a:r>
                <a:r>
                  <a:rPr lang="en-US" sz="2000" dirty="0" err="1">
                    <a:latin typeface="Courier" pitchFamily="2" charset="0"/>
                  </a:rPr>
                  <a:t>indexOf</a:t>
                </a:r>
                <a:r>
                  <a:rPr lang="en-US" sz="2000" dirty="0">
                    <a:latin typeface="Courier" pitchFamily="2" charset="0"/>
                  </a:rPr>
                  <a:t>(</a:t>
                </a:r>
                <a:r>
                  <a:rPr lang="en-US" sz="2000" dirty="0">
                    <a:solidFill>
                      <a:srgbClr val="00B050"/>
                    </a:solidFill>
                    <a:latin typeface="Courier" pitchFamily="2" charset="0"/>
                  </a:rPr>
                  <a:t>E</a:t>
                </a:r>
                <a:r>
                  <a:rPr lang="en-US" sz="2000" dirty="0">
                    <a:latin typeface="Courier" pitchFamily="2" charset="0"/>
                  </a:rPr>
                  <a:t/>
                </a:r>
                <a:r>
                  <a:rPr lang="en-US" sz="2000" dirty="0" err="1">
                    <a:latin typeface="Courier" pitchFamily="2" charset="0"/>
                  </a:rPr>
                  <a:t>elem</a:t>
                </a:r>
                <a:r>
                  <a:rPr lang="en-US" sz="2000" dirty="0">
                    <a:latin typeface="Courier" pitchFamily="2" charset="0"/>
                  </a:rPr>
                  <a:t>)</a:t>
                </a:r>
                <a:r>
                  <a:rPr lang="en-US" sz="2000" dirty="0"/>
                  <a:t> method – return -1 if not found</a:t>
                </a:r>
              </a:p>
              <a:p>
                <a:pPr marL="228600" indent="-228600"/>
                <a:r>
                  <a:rPr lang="en-US" sz="2400" dirty="0"/>
                  <a:t>Traditional implementation:</a:t>
                </a:r>
              </a:p>
              <a:p>
                <a:pPr marL="515938" lvl="1" indent="-280988"/>
                <a:r>
                  <a:rPr lang="en-US" sz="2000" dirty="0"/>
                  <a:t>Traverse collection and compare each item against target</a:t>
                </a:r>
              </a:p>
              <a:p>
                <a:pPr marL="515938" lvl="1" indent="-280988"/>
                <a:r>
                  <a:rPr lang="en-US" sz="2000" dirty="0"/>
                  <a:t>Running time: </a:t>
                </a:r>
              </a:p>
              <a:p>
                <a:pPr marL="742950" lvl="2" indent="-227013"/>
                <a:r>
                  <a:rPr lang="en-US" sz="1800" dirty="0"/>
                  <a:t>Best case: first visited item is target </a:t>
                </a:r>
                <a:r>
                  <a:rPr lang="en-US" sz="1800" dirty="0">
                    <a:sym typeface="Wingdings" pitchFamily="2" charset="2"/>
                  </a:rPr>
                  <a:t></a:t>
                </a:r>
                <a:r>
                  <a:rPr lang="en-US" sz="1800" dirty="0"/>
                  <a:t> constant time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1800" dirty="0"/>
              </a:p>
              <a:p>
                <a:pPr marL="742950" lvl="2" indent="-227013"/>
                <a:r>
                  <a:rPr lang="en-US" sz="1800" dirty="0"/>
                  <a:t>Worst case: target not in collection </a:t>
                </a:r>
                <a:r>
                  <a:rPr lang="en-US" sz="1800" dirty="0">
                    <a:sym typeface="Wingdings" pitchFamily="2" charset="2"/>
                  </a:rPr>
                  <a:t></a:t>
                </a:r>
                <a:r>
                  <a:rPr lang="en-US" sz="1800" dirty="0"/>
                  <a:t> linear time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742950" lvl="2" indent="-227013"/>
                <a:r>
                  <a:rPr lang="en-US" sz="1800" dirty="0"/>
                  <a:t>Average case: if uniformly-random index, visit half to find target </a:t>
                </a:r>
                <a:r>
                  <a:rPr lang="en-US" sz="1800" dirty="0">
                    <a:sym typeface="Wingdings" pitchFamily="2" charset="2"/>
                  </a:rPr>
                  <a:t></a:t>
                </a:r>
                <a:r>
                  <a:rPr lang="en-US" sz="1800" dirty="0"/>
                  <a:t> linear time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742950" lvl="2" indent="-227013"/>
                <a:endParaRPr lang="en-US" sz="18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5" y="3071084"/>
                <a:ext cx="8824088" cy="3268170"/>
              </a:xfrm>
              <a:prstGeom prst="rect">
                <a:avLst/>
              </a:prstGeom>
              <a:blipFill>
                <a:blip r:embed="rId3"/>
                <a:stretch>
                  <a:fillRect l="-863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The search problem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DF9F7A-5ADF-C24C-8C5E-0B9CA5F40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599" y="1249485"/>
            <a:ext cx="2082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2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19728" y="1081092"/>
                <a:ext cx="8701002" cy="388350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A general ordered collection doesn’t support sublinear-time search</a:t>
                </a:r>
              </a:p>
              <a:p>
                <a:pPr marL="628650" lvl="1" indent="-228600"/>
                <a:r>
                  <a:rPr lang="en-US" sz="2000" dirty="0"/>
                  <a:t>E.g., an unsorted linked list:</a:t>
                </a:r>
              </a:p>
              <a:p>
                <a:pPr marL="228600" indent="-228600"/>
                <a:endParaRPr lang="en-US" sz="2400" dirty="0"/>
              </a:p>
              <a:p>
                <a:pPr marL="228600" indent="-228600"/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228600" indent="-228600"/>
                <a:r>
                  <a:rPr lang="en-US" sz="2400" dirty="0"/>
                  <a:t>Therefore let us add two requirements: </a:t>
                </a:r>
              </a:p>
              <a:p>
                <a:pPr marL="514350" lvl="1">
                  <a:buFont typeface="+mj-lt"/>
                  <a:buAutoNum type="arabicPeriod"/>
                </a:pPr>
                <a:r>
                  <a:rPr lang="en-US" sz="2000" dirty="0"/>
                  <a:t>A collection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random indexed access, i.e., array-based</a:t>
                </a:r>
              </a:p>
              <a:p>
                <a:pPr marL="514350" lvl="1">
                  <a:buFont typeface="+mj-lt"/>
                  <a:buAutoNum type="arabicPeriod"/>
                </a:pPr>
                <a:r>
                  <a:rPr lang="en-US" sz="2000" dirty="0"/>
                  <a:t>The elements are sorted in non-decreasing order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8" y="1081092"/>
                <a:ext cx="8701002" cy="3883503"/>
              </a:xfrm>
              <a:prstGeom prst="rect">
                <a:avLst/>
              </a:prstGeom>
              <a:blipFill>
                <a:blip r:embed="rId3"/>
                <a:stretch>
                  <a:fillRect l="-875" t="-977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Enabling a faster search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47CA49B-B554-4D44-94EA-0D44A27F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88" y="2307963"/>
            <a:ext cx="8436281" cy="759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576C4F-75CD-6B43-B907-1611ED1A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692" y="5113787"/>
            <a:ext cx="5153075" cy="9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59955" y="915301"/>
                <a:ext cx="8824088" cy="330196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Searching for element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sorted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514350" lvl="1" indent="-284163">
                  <a:buFont typeface="+mj-lt"/>
                  <a:buAutoNum type="arabicPeriod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𝑙𝑖𝑑𝑥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h𝑖𝑑𝑥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be the index bounds for the search</a:t>
                </a:r>
              </a:p>
              <a:p>
                <a:pPr marL="514350" lvl="1" indent="-284163">
                  <a:buFont typeface="+mj-lt"/>
                  <a:buAutoNum type="arabicPeriod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𝑚𝑖𝑑𝑥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𝑙𝑖𝑑𝑥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h𝑖𝑑𝑥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be the middle index</a:t>
                </a:r>
              </a:p>
              <a:p>
                <a:pPr marL="514350" lvl="1" indent="-284163">
                  <a:buFont typeface="+mj-lt"/>
                  <a:buAutoNum type="arabicPeriod"/>
                </a:pPr>
                <a:r>
                  <a:rPr lang="en-US" sz="2000" dirty="0"/>
                  <a:t>Compare element at middle index,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𝑚𝑖𝑑𝑥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800100" lvl="2" indent="-280988">
                  <a:buFont typeface="+mj-lt"/>
                  <a:buAutoNum type="alphaLcParenR"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, return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𝑚𝑖𝑑𝑥</m:t>
                    </m:r>
                  </m:oMath>
                </a14:m>
                <a:endParaRPr lang="en-US" sz="1600" dirty="0"/>
              </a:p>
              <a:p>
                <a:pPr marL="800100" lvl="2" indent="-280988">
                  <a:buFont typeface="+mj-lt"/>
                  <a:buAutoNum type="alphaLcParenR"/>
                </a:pPr>
                <a:r>
                  <a:rPr lang="en-US" sz="1600" dirty="0"/>
                  <a:t>Else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𝑙𝑖𝑑𝑥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h𝑖𝑑𝑥</m:t>
                    </m:r>
                  </m:oMath>
                </a14:m>
                <a:r>
                  <a:rPr lang="en-US" sz="1600" dirty="0"/>
                  <a:t>, return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(nothing left to search)</a:t>
                </a:r>
              </a:p>
              <a:p>
                <a:pPr marL="800100" lvl="2" indent="-280988">
                  <a:buFont typeface="+mj-lt"/>
                  <a:buAutoNum type="alphaLcParenR"/>
                </a:pPr>
                <a:r>
                  <a:rPr lang="en-US" sz="1600" dirty="0"/>
                  <a:t>Else 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,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h𝑖𝑑𝑥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𝑚𝑖𝑑𝑥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and go to step 2 (search in left subarray)</a:t>
                </a:r>
              </a:p>
              <a:p>
                <a:pPr marL="800100" lvl="2" indent="-280988">
                  <a:buFont typeface="+mj-lt"/>
                  <a:buAutoNum type="alphaLcParenR"/>
                </a:pPr>
                <a:r>
                  <a:rPr lang="en-US" sz="1600" dirty="0"/>
                  <a:t>Else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h𝑖𝑑𝑥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𝑚𝑖𝑑𝑥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 and go to step 2  (search in right subarray)</a:t>
                </a:r>
                <a:endParaRPr lang="en-US" sz="2400" dirty="0"/>
              </a:p>
              <a:p>
                <a:pPr marL="228600" indent="-228600">
                  <a:lnSpc>
                    <a:spcPct val="150000"/>
                  </a:lnSpc>
                </a:pPr>
                <a:r>
                  <a:rPr lang="en-US" sz="2400" dirty="0"/>
                  <a:t>E.g., find index of value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in array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6,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12,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24,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48}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5" y="915301"/>
                <a:ext cx="8824088" cy="3301960"/>
              </a:xfrm>
              <a:prstGeom prst="rect">
                <a:avLst/>
              </a:prstGeom>
              <a:blipFill>
                <a:blip r:embed="rId3"/>
                <a:stretch>
                  <a:fillRect l="-863" t="-1154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Binary search algorithm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DFCEA66-8924-7144-BAF1-A150719230A8}"/>
              </a:ext>
            </a:extLst>
          </p:cNvPr>
          <p:cNvGrpSpPr/>
          <p:nvPr/>
        </p:nvGrpSpPr>
        <p:grpSpPr>
          <a:xfrm>
            <a:off x="708314" y="4451636"/>
            <a:ext cx="7337047" cy="584775"/>
            <a:chOff x="708314" y="4451636"/>
            <a:chExt cx="7337047" cy="5847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054F804-7030-344C-AD6D-7F79D5016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267" y="4491000"/>
              <a:ext cx="4863094" cy="49221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CCD3BD-8451-8745-9901-95E0041852D0}"/>
                    </a:ext>
                  </a:extLst>
                </p:cNvPr>
                <p:cNvSpPr txBox="1"/>
                <p:nvPr/>
              </p:nvSpPr>
              <p:spPr>
                <a:xfrm>
                  <a:off x="708314" y="4451636"/>
                  <a:ext cx="24130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𝑚𝑖𝑑𝑥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(0+6)/2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1600" dirty="0"/>
                    <a:t>, search left subarray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4CCD3BD-8451-8745-9901-95E004185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14" y="4451636"/>
                  <a:ext cx="2413033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524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EC655E4-66F8-1E4B-B97D-1CAD505B86B4}"/>
              </a:ext>
            </a:extLst>
          </p:cNvPr>
          <p:cNvGrpSpPr/>
          <p:nvPr/>
        </p:nvGrpSpPr>
        <p:grpSpPr>
          <a:xfrm>
            <a:off x="3182267" y="4983216"/>
            <a:ext cx="4697180" cy="776069"/>
            <a:chOff x="3182267" y="4945741"/>
            <a:chExt cx="4697180" cy="7760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BC5B897-0D96-2749-AFEE-0C9C7F478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267" y="4945741"/>
              <a:ext cx="2096841" cy="72848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E8C554-0BBF-3A46-B0E0-607244A63BF3}"/>
                    </a:ext>
                  </a:extLst>
                </p:cNvPr>
                <p:cNvSpPr txBox="1"/>
                <p:nvPr/>
              </p:nvSpPr>
              <p:spPr>
                <a:xfrm>
                  <a:off x="5349524" y="5137035"/>
                  <a:ext cx="25299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35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𝑚𝑖𝑑𝑥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(0+2)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marL="6350" algn="ct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2&lt;3</m:t>
                      </m:r>
                    </m:oMath>
                  </a14:m>
                  <a:r>
                    <a:rPr lang="en-US" sz="1600" dirty="0"/>
                    <a:t>, search right subarray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E8C554-0BBF-3A46-B0E0-607244A63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524" y="5137035"/>
                  <a:ext cx="2529923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000" b="-106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933F1D7-6752-7F40-84D8-AB9BF78F8182}"/>
              </a:ext>
            </a:extLst>
          </p:cNvPr>
          <p:cNvGrpSpPr/>
          <p:nvPr/>
        </p:nvGrpSpPr>
        <p:grpSpPr>
          <a:xfrm>
            <a:off x="2185792" y="5711696"/>
            <a:ext cx="3093316" cy="777108"/>
            <a:chOff x="2185792" y="5674221"/>
            <a:chExt cx="3093316" cy="7771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16562B5-3863-3F47-B767-B1F97B15F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0317" y="5674221"/>
              <a:ext cx="708791" cy="72848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2DADD0A-B621-8144-9F6A-B3D9EA963CBA}"/>
                    </a:ext>
                  </a:extLst>
                </p:cNvPr>
                <p:cNvSpPr txBox="1"/>
                <p:nvPr/>
              </p:nvSpPr>
              <p:spPr>
                <a:xfrm>
                  <a:off x="2185792" y="5866554"/>
                  <a:ext cx="24426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35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𝑚𝑖𝑑𝑥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(2+2)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marL="6350" algn="ct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3==3</m:t>
                      </m:r>
                    </m:oMath>
                  </a14:m>
                  <a:r>
                    <a:rPr lang="en-US" sz="1600" dirty="0"/>
                    <a:t>, return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2DADD0A-B621-8144-9F6A-B3D9EA963C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792" y="5866554"/>
                  <a:ext cx="2442656" cy="584775"/>
                </a:xfrm>
                <a:prstGeom prst="rect">
                  <a:avLst/>
                </a:prstGeom>
                <a:blipFill>
                  <a:blip r:embed="rId9"/>
                  <a:stretch>
                    <a:fillRect b="-106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9956" y="3931511"/>
            <a:ext cx="8824088" cy="3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62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1828" y="1714821"/>
                <a:ext cx="8800341" cy="429508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/>
                <a:r>
                  <a:rPr lang="en-US" sz="2400" dirty="0"/>
                  <a:t>Constant work per iteration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# iterations determines running time</a:t>
                </a:r>
              </a:p>
              <a:p>
                <a:pPr marL="519113" lvl="1" indent="-290513"/>
                <a:r>
                  <a:rPr lang="en-US" sz="2000" dirty="0"/>
                  <a:t>Best case: target found on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try </a:t>
                </a:r>
                <a:r>
                  <a:rPr lang="en-US" sz="2000" dirty="0">
                    <a:sym typeface="Wingdings" pitchFamily="2" charset="2"/>
                  </a:rPr>
                  <a:t></a:t>
                </a:r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running time</a:t>
                </a:r>
              </a:p>
              <a:p>
                <a:pPr marL="519113" lvl="1" indent="-290513">
                  <a:lnSpc>
                    <a:spcPct val="150000"/>
                  </a:lnSpc>
                </a:pPr>
                <a:r>
                  <a:rPr lang="en-US" sz="2000" dirty="0"/>
                  <a:t>Worst case: target not found in array, how many iterations?</a:t>
                </a:r>
              </a:p>
              <a:p>
                <a:pPr marL="749300" lvl="2" indent="-230188"/>
                <a:r>
                  <a:rPr lang="en-US" sz="1800" dirty="0"/>
                  <a:t>Search range is cut in half every iteration </a:t>
                </a:r>
                <a:r>
                  <a:rPr lang="en-US" sz="1800" dirty="0">
                    <a:sym typeface="Wingdings" pitchFamily="2" charset="2"/>
                  </a:rPr>
                  <a:t> </a:t>
                </a:r>
                <a:r>
                  <a:rPr lang="en-US" sz="1800" dirty="0"/>
                  <a:t>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>
                            <a:latin typeface="Cambria Math" panose="02040503050406030204" pitchFamily="18" charset="0"/>
                          </a:rPr>
                          <m:t>⌊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⌋</m:t>
                        </m:r>
                      </m:e>
                    </m:func>
                  </m:oMath>
                </a14:m>
                <a:r>
                  <a:rPr lang="en-US" sz="1800" dirty="0"/>
                  <a:t> iterations to get to size 1</a:t>
                </a:r>
              </a:p>
              <a:p>
                <a:pPr marL="749300" lvl="2" indent="-230188"/>
                <a:r>
                  <a:rPr lang="en-US" sz="1800" dirty="0"/>
                  <a:t>Why? Logarithm is inverse of exponentiation: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971550" lvl="3" indent="-222250"/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/>
                </a:r>
                <a:r>
                  <a:rPr lang="en-US" sz="1600" dirty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is the number of times we need to multiply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to get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/>
              </a:p>
              <a:p>
                <a:pPr marL="971550" lvl="3" indent="-222250"/>
                <a:endParaRPr lang="en-US" sz="1600" dirty="0"/>
              </a:p>
              <a:p>
                <a:pPr marL="971550" lvl="3" indent="-222250"/>
                <a:endParaRPr lang="en-US" sz="1600" dirty="0"/>
              </a:p>
              <a:p>
                <a:pPr marL="971550" lvl="3" indent="-222250"/>
                <a:endParaRPr lang="en-US" sz="1600" dirty="0"/>
              </a:p>
              <a:p>
                <a:pPr marL="971550" lvl="3" indent="-222250"/>
                <a:endParaRPr lang="en-US" sz="1600" dirty="0"/>
              </a:p>
              <a:p>
                <a:pPr marL="749300" lvl="2" indent="-230188"/>
                <a:r>
                  <a:rPr lang="en-US" sz="1800" dirty="0"/>
                  <a:t>Total # iterations </a:t>
                </a:r>
                <a:r>
                  <a:rPr lang="en-US" sz="1800" dirty="0">
                    <a:sym typeface="Wingdings" pitchFamily="2" charset="2"/>
                  </a:rPr>
                  <a:t/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>
                            <a:latin typeface="Cambria Math" panose="02040503050406030204" pitchFamily="18" charset="0"/>
                          </a:rPr>
                          <m:t>⌊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⌋</m:t>
                        </m:r>
                      </m:e>
                    </m:func>
                  </m:oMath>
                </a14:m>
                <a:r>
                  <a:rPr lang="en-US" sz="1800" dirty="0">
                    <a:sym typeface="Wingdings" pitchFamily="2" charset="2"/>
                  </a:rPr>
                  <a:t> </a:t>
                </a:r>
                <a:r>
                  <a:rPr lang="en-US" sz="1800" dirty="0"/>
                  <a:t/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running time</a:t>
                </a:r>
              </a:p>
              <a:p>
                <a:pPr marL="519113" lvl="1" indent="-290513">
                  <a:lnSpc>
                    <a:spcPct val="150000"/>
                  </a:lnSpc>
                </a:pPr>
                <a:r>
                  <a:rPr lang="en-US" sz="2000" dirty="0"/>
                  <a:t>Average case: uniform input distribution </a:t>
                </a:r>
                <a:r>
                  <a:rPr lang="en-US" sz="2000" dirty="0">
                    <a:sym typeface="Wingdings" pitchFamily="2" charset="2"/>
                  </a:rPr>
                  <a:t> ½ # iterations 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519113" lvl="1" indent="-290513"/>
                <a:endParaRPr lang="en-US" sz="2000" dirty="0"/>
              </a:p>
              <a:p>
                <a:pPr marL="292100" lvl="2" indent="0">
                  <a:buNone/>
                </a:pPr>
                <a:endParaRPr lang="en-US" sz="2000" dirty="0"/>
              </a:p>
              <a:p>
                <a:pPr marL="1257300" lvl="3" indent="0">
                  <a:buNone/>
                </a:pPr>
                <a:endParaRPr lang="en-US" sz="12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8" y="1714821"/>
                <a:ext cx="8800341" cy="4295089"/>
              </a:xfrm>
              <a:prstGeom prst="rect">
                <a:avLst/>
              </a:prstGeom>
              <a:blipFill>
                <a:blip r:embed="rId3"/>
                <a:stretch>
                  <a:fillRect l="-866" t="-885" r="-866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Binary search running time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2C914C87-3872-2748-BB9F-F0CA207AE24A}"/>
              </a:ext>
            </a:extLst>
          </p:cNvPr>
          <p:cNvSpPr txBox="1">
            <a:spLocks/>
          </p:cNvSpPr>
          <p:nvPr/>
        </p:nvSpPr>
        <p:spPr>
          <a:xfrm>
            <a:off x="-96792" y="2980976"/>
            <a:ext cx="8774182" cy="3305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28600"/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5B9148-C597-AC40-AA34-3C1439592670}"/>
                  </a:ext>
                </a:extLst>
              </p:cNvPr>
              <p:cNvSpPr/>
              <p:nvPr/>
            </p:nvSpPr>
            <p:spPr>
              <a:xfrm>
                <a:off x="1049311" y="1114209"/>
                <a:ext cx="7045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𝑅𝑢𝑛𝑛𝑖𝑛𝑔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𝑖𝑡𝑒𝑟𝑎𝑡𝑖𝑜𝑛𝑠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𝑖𝑡𝑒𝑟𝑎𝑡𝑖𝑜𝑛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5B9148-C597-AC40-AA34-3C1439592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1" y="1114209"/>
                <a:ext cx="7045376" cy="461665"/>
              </a:xfrm>
              <a:prstGeom prst="rect">
                <a:avLst/>
              </a:prstGeom>
              <a:blipFill>
                <a:blip r:embed="rId4"/>
                <a:stretch>
                  <a:fillRect l="-36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4594B1-4A5E-294B-8DC8-03A94EB53F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430980"/>
                  </p:ext>
                </p:extLst>
              </p:nvPr>
            </p:nvGraphicFramePr>
            <p:xfrm>
              <a:off x="2543684" y="4205436"/>
              <a:ext cx="4867088" cy="6705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8386">
                      <a:extLst>
                        <a:ext uri="{9D8B030D-6E8A-4147-A177-3AD203B41FA5}">
                          <a16:colId xmlns:a16="http://schemas.microsoft.com/office/drawing/2014/main" val="1656076156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2669604724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1951472276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2373625477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3209390753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614361739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2854787514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val="2875963386"/>
                        </a:ext>
                      </a:extLst>
                    </a:gridCol>
                  </a:tblGrid>
                  <a:tr h="1988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7242757"/>
                      </a:ext>
                    </a:extLst>
                  </a:tr>
                  <a:tr h="1988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986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4594B1-4A5E-294B-8DC8-03A94EB53F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9430980"/>
                  </p:ext>
                </p:extLst>
              </p:nvPr>
            </p:nvGraphicFramePr>
            <p:xfrm>
              <a:off x="2543684" y="4205436"/>
              <a:ext cx="4867088" cy="731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56076156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69604724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51472276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73625477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09390753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14361739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4787514"/>
                        </a:ext>
                      </a:extLst>
                    </a:gridCol>
                    <a:gridCol w="608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596338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83" t="-3704" r="-7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083" t="-3704" r="-6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083" t="-3704" r="-5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083" t="-3704" r="-4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3704" r="-3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083" t="-3704" r="-2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083" t="-3704" r="-100000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083" t="-3704" b="-9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72427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83" t="-107692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083" t="-107692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083" t="-107692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083" t="-107692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107692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083" t="-10769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083" t="-10769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083" t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289866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FD50430-9052-C642-B85F-3D5F81397D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691199"/>
                  </p:ext>
                </p:extLst>
              </p:nvPr>
            </p:nvGraphicFramePr>
            <p:xfrm>
              <a:off x="1699298" y="4205436"/>
              <a:ext cx="844386" cy="67056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844386">
                      <a:extLst>
                        <a:ext uri="{9D8B030D-6E8A-4147-A177-3AD203B41FA5}">
                          <a16:colId xmlns:a16="http://schemas.microsoft.com/office/drawing/2014/main" val="1944424500"/>
                        </a:ext>
                      </a:extLst>
                    </a:gridCol>
                  </a:tblGrid>
                  <a:tr h="14194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7242757"/>
                      </a:ext>
                    </a:extLst>
                  </a:tr>
                  <a:tr h="14194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6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6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16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6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600" b="1" dirty="0">
                              <a:effectLst/>
                            </a:rPr>
                            <a:t/>
                          </a:r>
                          <a:endParaRPr 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986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D50430-9052-C642-B85F-3D5F81397D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855691199"/>
                  </p:ext>
                </p:extLst>
              </p:nvPr>
            </p:nvGraphicFramePr>
            <p:xfrm>
              <a:off x="1699298" y="4205436"/>
              <a:ext cx="844386" cy="7315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8443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444245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71" t="-3704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72427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71" t="-107692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28986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15581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Divide and conquer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5988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Divide and conquer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598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A22B5D-CF16-F148-933C-827D1924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30" y="3994326"/>
            <a:ext cx="5622338" cy="2293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F30D45-5217-7A47-885A-718A9A45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30" y="2434585"/>
            <a:ext cx="5622338" cy="1827494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59955" y="975262"/>
            <a:ext cx="8824088" cy="145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400" dirty="0"/>
              <a:t>A common algorithm design paradigm:</a:t>
            </a:r>
          </a:p>
          <a:p>
            <a:pPr marL="519113" lvl="1" indent="-288925">
              <a:buFont typeface="+mj-lt"/>
              <a:buAutoNum type="arabicPeriod"/>
            </a:pPr>
            <a:r>
              <a:rPr lang="en-US" sz="2000" dirty="0"/>
              <a:t>Recursively subdivide problem into smaller ones until they become trivial</a:t>
            </a:r>
          </a:p>
          <a:p>
            <a:pPr marL="519113" lvl="1" indent="-288925">
              <a:buFont typeface="+mj-lt"/>
              <a:buAutoNum type="arabicPeriod"/>
            </a:pPr>
            <a:r>
              <a:rPr lang="en-US" sz="2000" dirty="0"/>
              <a:t>Combine solutions to small problems to solve original problem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Divide and conquer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5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111242</TotalTime>
  <Words>939</Words>
  <Application>Microsoft Macintosh PowerPoint</Application>
  <PresentationFormat>On-screen Show (4:3)</PresentationFormat>
  <Paragraphs>152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CMPU-102 Fall 2021 Data Structures and Algorithms</vt:lpstr>
      <vt:lpstr>Binary search</vt:lpstr>
      <vt:lpstr>The search problem</vt:lpstr>
      <vt:lpstr>Enabling a faster search</vt:lpstr>
      <vt:lpstr>Binary search algorithm</vt:lpstr>
      <vt:lpstr>Binary search running time</vt:lpstr>
      <vt:lpstr>Divide and conquer</vt:lpstr>
      <vt:lpstr>Divide and conquer</vt:lpstr>
      <vt:lpstr>Divide and conquer</vt:lpstr>
      <vt:lpstr>Binary search as a divide-and-conquer algorithm</vt:lpstr>
      <vt:lpstr>Merge sort</vt:lpstr>
      <vt:lpstr>Merge sort</vt:lpstr>
      <vt:lpstr>Merge sort: code (1/3)</vt:lpstr>
      <vt:lpstr>Merge sort: code (2/3)</vt:lpstr>
      <vt:lpstr>Merge sort: code (3/3)</vt:lpstr>
      <vt:lpstr>Merge sort: running time (1/2)</vt:lpstr>
      <vt:lpstr>Merge sort: running time (2/2)</vt:lpstr>
      <vt:lpstr>Exercise</vt:lpstr>
      <vt:lpstr>Exercise: implementation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olga Lemieszewski</cp:lastModifiedBy>
  <cp:revision>3002</cp:revision>
  <cp:lastPrinted>2019-09-03T16:43:14Z</cp:lastPrinted>
  <dcterms:created xsi:type="dcterms:W3CDTF">2011-11-22T14:51:59Z</dcterms:created>
  <dcterms:modified xsi:type="dcterms:W3CDTF">2021-11-30T14:13:49Z</dcterms:modified>
</cp:coreProperties>
</file>