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28"/>
    <p:restoredTop sz="94651"/>
  </p:normalViewPr>
  <p:slideViewPr>
    <p:cSldViewPr snapToGrid="0" snapToObjects="1">
      <p:cViewPr varScale="1">
        <p:scale>
          <a:sx n="115" d="100"/>
          <a:sy n="115" d="100"/>
        </p:scale>
        <p:origin x="-52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824" y="16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3412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248" y="1122363"/>
            <a:ext cx="11417372" cy="1671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5929129" cy="42703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0" y="3772693"/>
            <a:ext cx="60684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Introduction</a:t>
            </a:r>
            <a:r>
              <a:rPr lang="en-US" sz="2400" dirty="0"/>
              <a:t>		</a:t>
            </a:r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CMPU </a:t>
            </a:r>
            <a:r>
              <a:rPr lang="en-US" sz="2400" dirty="0" smtClean="0"/>
              <a:t>145 </a:t>
            </a:r>
            <a:r>
              <a:rPr lang="en-US" sz="2400" dirty="0"/>
              <a:t>– </a:t>
            </a:r>
            <a:r>
              <a:rPr lang="en-US" sz="2400" dirty="0" smtClean="0"/>
              <a:t>Foundations</a:t>
            </a:r>
            <a:r>
              <a:rPr lang="en-US" sz="2400" baseline="0" dirty="0" smtClean="0"/>
              <a:t> of Computer Science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Peter</a:t>
            </a:r>
            <a:r>
              <a:rPr lang="en-US" sz="2400" baseline="0" dirty="0" smtClean="0"/>
              <a:t> Lemieszewski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645D-9004-7A42-A938-C08906505B03}" type="datetime1">
              <a:rPr lang="en-US" smtClean="0"/>
              <a:pPr/>
              <a:t>1/23/2019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69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1/23/2019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1550-F5C5-F94F-BD20-7DDE5152D8FA}" type="datetime1">
              <a:rPr lang="en-US" smtClean="0"/>
              <a:pPr/>
              <a:t>1/23/2019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2FE-3F4F-3041-8D34-22107D8DB0A4}" type="datetime1">
              <a:rPr lang="en-US" smtClean="0"/>
              <a:pPr/>
              <a:t>1/23/2019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1DAA-0CA5-BA48-A68A-9C20F5C2F6F1}" type="datetime1">
              <a:rPr lang="en-US" smtClean="0"/>
              <a:pPr/>
              <a:t>1/23/2019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98EF-D1D4-9C46-8D5B-6AAC3B65B7DF}" type="datetime1">
              <a:rPr lang="en-US" smtClean="0"/>
              <a:pPr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2EE2-1D7E-E348-B41A-BC83834F4422}" type="datetime1">
              <a:rPr lang="en-US" smtClean="0"/>
              <a:pPr/>
              <a:t>1/23/2019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FA6A59-1D34-1A4A-8A1E-C3C15C41A7A0}" type="datetime1">
              <a:rPr lang="en-US" smtClean="0"/>
              <a:pPr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49A04B-30C5-2A4C-BAA1-09B916AD92B3}" type="datetime1">
              <a:rPr lang="en-US" smtClean="0"/>
              <a:pPr/>
              <a:t>1/23/2019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9A33CC39-C11B-B744-91F5-9354715C8722}" type="datetime1">
              <a:rPr lang="en-US" smtClean="0"/>
              <a:pPr/>
              <a:t>1/23/2019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/>
              <a:t>CMPU 334 -- 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pistemolog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nu.org/gnu/thegnuproject.html" TargetMode="External"/><Relationship Id="rId4" Type="http://schemas.openxmlformats.org/officeDocument/2006/relationships/hyperlink" Target="http://www.english.hawaii.edu/criticalink/plato/guide1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.toronto.edu/mathnet/falseProofs/sameAge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CMPU-145: Foundations of Computer Science</a:t>
            </a:r>
            <a:br>
              <a:rPr lang="en-US" sz="4800" dirty="0" smtClean="0"/>
            </a:br>
            <a:r>
              <a:rPr lang="en-US" sz="4800" dirty="0" smtClean="0"/>
              <a:t>Spring, 2019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     - Getting started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4496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do we know something?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There are </a:t>
            </a:r>
            <a:r>
              <a:rPr lang="en-US" altLang="ko-KR" dirty="0" smtClean="0"/>
              <a:t>philosophy classes </a:t>
            </a:r>
            <a:r>
              <a:rPr lang="en-US" altLang="ko-KR" sz="2400" dirty="0" smtClean="0"/>
              <a:t>(and The Matrix Trilogy) </a:t>
            </a:r>
            <a:r>
              <a:rPr lang="en-US" altLang="ko-KR" dirty="0" smtClean="0"/>
              <a:t>dedicated to understand truth.</a:t>
            </a:r>
          </a:p>
          <a:p>
            <a:pPr lvl="1"/>
            <a:r>
              <a:rPr lang="en-US" altLang="ko-KR" dirty="0" smtClean="0"/>
              <a:t>See Epistemology, which is </a:t>
            </a:r>
            <a:r>
              <a:rPr lang="en-US" altLang="ko-KR" dirty="0" smtClean="0">
                <a:hlinkClick r:id="rId3"/>
              </a:rPr>
              <a:t>the study of the nature of knowledge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Also, see Plato: Phaedrus and </a:t>
            </a:r>
            <a:r>
              <a:rPr lang="en-US" dirty="0" smtClean="0">
                <a:hlinkClick r:id="rId4"/>
              </a:rPr>
              <a:t>Discussion of rhetoric and writing (257c–279c)</a:t>
            </a:r>
            <a:endParaRPr lang="en-US" dirty="0" smtClean="0"/>
          </a:p>
          <a:p>
            <a:pPr lvl="1">
              <a:buNone/>
            </a:pPr>
            <a:endParaRPr lang="en-US" altLang="ko-KR" dirty="0"/>
          </a:p>
          <a:p>
            <a:r>
              <a:rPr lang="en-US" altLang="ko-KR" dirty="0" smtClean="0"/>
              <a:t>We will be a bit more mundane. We will prove that  something is true (or not) using the “language” of mathematics and logic, covering:</a:t>
            </a:r>
          </a:p>
          <a:p>
            <a:pPr lvl="1"/>
            <a:r>
              <a:rPr lang="en-US" altLang="ko-KR" dirty="0" smtClean="0"/>
              <a:t>Mathematical symbols &amp; definitions</a:t>
            </a:r>
          </a:p>
          <a:p>
            <a:pPr lvl="1"/>
            <a:r>
              <a:rPr lang="en-US" altLang="ko-KR" dirty="0" smtClean="0"/>
              <a:t>Math foundations:  sets, relations, functions</a:t>
            </a:r>
          </a:p>
          <a:p>
            <a:pPr lvl="1"/>
            <a:r>
              <a:rPr lang="en-US" altLang="ko-KR" dirty="0" smtClean="0"/>
              <a:t>Recursion and recursive definitions, see: </a:t>
            </a:r>
            <a:r>
              <a:rPr lang="en-US" altLang="ko-KR" dirty="0" smtClean="0">
                <a:hlinkClick r:id="rId5"/>
              </a:rPr>
              <a:t>GNU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Proofs: logic and induction</a:t>
            </a:r>
          </a:p>
          <a:p>
            <a:pPr lvl="1"/>
            <a:r>
              <a:rPr lang="en-US" altLang="ko-KR" dirty="0" smtClean="0"/>
              <a:t>Programming too! (using </a:t>
            </a:r>
            <a:r>
              <a:rPr lang="en-US" altLang="ko-KR" dirty="0" err="1" smtClean="0"/>
              <a:t>DrRacket</a:t>
            </a:r>
            <a:r>
              <a:rPr lang="en-US" altLang="ko-KR" dirty="0" smtClean="0"/>
              <a:t>/Racket)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1/23/2019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Proofs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We will learn more about proofs and induction throughout the semester</a:t>
            </a:r>
          </a:p>
          <a:p>
            <a:pPr lvl="1"/>
            <a:r>
              <a:rPr lang="en-US" dirty="0" smtClean="0"/>
              <a:t>Using induction to prove that something is true</a:t>
            </a:r>
          </a:p>
          <a:p>
            <a:pPr lvl="1"/>
            <a:r>
              <a:rPr lang="en-US" dirty="0" smtClean="0"/>
              <a:t>It is a way to reassure ourselves that we can (or cannot) tackle a problem in computer science</a:t>
            </a:r>
          </a:p>
          <a:p>
            <a:pPr lvl="1">
              <a:buNone/>
            </a:pPr>
            <a:endParaRPr lang="en-US" altLang="ko-KR" dirty="0"/>
          </a:p>
          <a:p>
            <a:r>
              <a:rPr lang="en-US" altLang="ko-KR" dirty="0" smtClean="0"/>
              <a:t>A Reassuring Example:</a:t>
            </a:r>
            <a:endParaRPr lang="en-US" altLang="ko-KR" dirty="0"/>
          </a:p>
          <a:p>
            <a:pPr lvl="1"/>
            <a:r>
              <a:rPr lang="en-US" altLang="ko-KR" sz="1400" dirty="0" smtClean="0"/>
              <a:t>Given two non-zero numbers, x and y, such that 	</a:t>
            </a:r>
            <a:endParaRPr lang="en-US" altLang="ko-KR" sz="1400" dirty="0"/>
          </a:p>
          <a:p>
            <a:pPr lvl="1"/>
            <a:r>
              <a:rPr lang="en-US" altLang="ko-KR" sz="1400" dirty="0" smtClean="0"/>
              <a:t>Multiply  both sides by X</a:t>
            </a:r>
          </a:p>
          <a:p>
            <a:pPr lvl="1"/>
            <a:r>
              <a:rPr lang="en-US" altLang="ko-KR" sz="1400" dirty="0" smtClean="0"/>
              <a:t>Subtract Y</a:t>
            </a:r>
            <a:r>
              <a:rPr lang="en-US" altLang="ko-KR" sz="1400" baseline="30000" dirty="0" smtClean="0"/>
              <a:t>2</a:t>
            </a:r>
            <a:r>
              <a:rPr lang="en-US" altLang="ko-KR" sz="1400" dirty="0" smtClean="0"/>
              <a:t> from both sides</a:t>
            </a:r>
          </a:p>
          <a:p>
            <a:pPr lvl="1"/>
            <a:r>
              <a:rPr lang="en-US" altLang="ko-KR" sz="1400" dirty="0" smtClean="0"/>
              <a:t>Factor quadratics</a:t>
            </a:r>
          </a:p>
          <a:p>
            <a:pPr lvl="1"/>
            <a:r>
              <a:rPr lang="en-US" altLang="ko-KR" sz="1400" dirty="0" smtClean="0"/>
              <a:t>Divide both sides by (X-Y)</a:t>
            </a:r>
          </a:p>
          <a:p>
            <a:pPr lvl="1"/>
            <a:r>
              <a:rPr lang="en-US" altLang="ko-KR" sz="1400" dirty="0" smtClean="0"/>
              <a:t>Since X = Y we can replace X with Y</a:t>
            </a:r>
          </a:p>
          <a:p>
            <a:pPr lvl="1"/>
            <a:r>
              <a:rPr lang="en-US" altLang="ko-KR" sz="1400" dirty="0" smtClean="0"/>
              <a:t>Divide by Y and we have proven that…</a:t>
            </a:r>
          </a:p>
          <a:p>
            <a:r>
              <a:rPr lang="en-US" altLang="ko-KR" sz="1800" dirty="0" smtClean="0"/>
              <a:t>Reassuring!</a:t>
            </a:r>
            <a:endParaRPr lang="ko-KR" altLang="en-US" sz="1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1/23/2019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직사각형 5"/>
          <p:cNvSpPr/>
          <p:nvPr/>
        </p:nvSpPr>
        <p:spPr>
          <a:xfrm>
            <a:off x="4844582" y="3636578"/>
            <a:ext cx="5813838" cy="20313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X = Y</a:t>
            </a:r>
          </a:p>
          <a:p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X</a:t>
            </a:r>
            <a:r>
              <a:rPr lang="en-US" altLang="ko-KR" sz="1400" b="1" baseline="300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</a:t>
            </a:r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X*Y</a:t>
            </a:r>
          </a:p>
          <a:p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X</a:t>
            </a:r>
            <a:r>
              <a:rPr lang="en-US" altLang="ko-KR" sz="1400" b="1" baseline="300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 </a:t>
            </a:r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-</a:t>
            </a:r>
            <a:r>
              <a:rPr lang="en-US" altLang="ko-KR" sz="1400" b="1" baseline="300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Y</a:t>
            </a:r>
            <a:r>
              <a:rPr lang="en-US" altLang="ko-KR" sz="1400" b="1" baseline="300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</a:t>
            </a:r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X*Y - Y</a:t>
            </a:r>
            <a:r>
              <a:rPr lang="en-US" altLang="ko-KR" sz="1400" b="1" baseline="300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</a:t>
            </a:r>
            <a:endParaRPr lang="en-US" altLang="ko-KR" sz="1400" b="1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(X-Y)(X+Y) = Y(X-Y)</a:t>
            </a:r>
          </a:p>
          <a:p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X+Y = Y</a:t>
            </a:r>
          </a:p>
          <a:p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2*Y = Y</a:t>
            </a:r>
          </a:p>
          <a:p>
            <a:endParaRPr lang="en-US" altLang="ko-KR" sz="1400" b="1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b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 = 1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endParaRPr lang="en-US" altLang="ko-KR" sz="1400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Proofs</a:t>
            </a:r>
            <a:endParaRPr lang="ko-KR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8A32-2D1A-724D-8919-D7DFFE894A94}" type="datetime1">
              <a:rPr lang="en-US" smtClean="0"/>
              <a:pPr/>
              <a:t>1/23/2019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145– Foundations of Computer Science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15162" y="1746606"/>
            <a:ext cx="88594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* We’ll have to avoid logical fallacies in our proofs!</a:t>
            </a:r>
            <a:endParaRPr lang="ko-KR" altLang="en-US" sz="16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0812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Proofs</a:t>
            </a:r>
            <a:endParaRPr lang="ko-KR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8A32-2D1A-724D-8919-D7DFFE894A94}" type="datetime1">
              <a:rPr lang="en-US" smtClean="0"/>
              <a:pPr/>
              <a:t>1/23/2019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145– Foundations of Computer Science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15162" y="1746606"/>
            <a:ext cx="8859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Here’s another one!</a:t>
            </a:r>
          </a:p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hlinkClick r:id="rId2"/>
              </a:rPr>
              <a:t>www.math.toronto.edu/mathnet/falseProofs/sameAge.html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0812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MPU_334_Template" id="{39FFEC9C-0264-604D-9C75-9C2480044B0C}" vid="{0EAECD1E-6EA1-004D-8285-92F601F138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3774</TotalTime>
  <Words>264</Words>
  <Application>Microsoft Office PowerPoint</Application>
  <PresentationFormat>Custom</PresentationFormat>
  <Paragraphs>55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CMPU-145: Foundations of Computer Science Spring, 2019</vt:lpstr>
      <vt:lpstr>How do we know something?</vt:lpstr>
      <vt:lpstr>Proofs</vt:lpstr>
      <vt:lpstr>Proofs</vt:lpstr>
      <vt:lpstr>Proofs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 Variables</dc:title>
  <dc:creator>Peter Lemieszewski</dc:creator>
  <cp:lastModifiedBy>lemieszewski</cp:lastModifiedBy>
  <cp:revision>33</cp:revision>
  <dcterms:created xsi:type="dcterms:W3CDTF">2017-10-22T03:23:41Z</dcterms:created>
  <dcterms:modified xsi:type="dcterms:W3CDTF">2019-01-24T02:55:13Z</dcterms:modified>
</cp:coreProperties>
</file>