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115" d="100"/>
          <a:sy n="115" d="100"/>
        </p:scale>
        <p:origin x="-5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Introduction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pistemolog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nu.org/gnu/thegnuproject.html" TargetMode="External"/><Relationship Id="rId4" Type="http://schemas.openxmlformats.org/officeDocument/2006/relationships/hyperlink" Target="http://www.english.hawaii.edu/criticalink/plato/guide1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toronto.edu/mathnet/falseProofs/sameAg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- Getting started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do we know something?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There are </a:t>
            </a:r>
            <a:r>
              <a:rPr lang="en-US" altLang="ko-KR" dirty="0" smtClean="0"/>
              <a:t>philosophy classes </a:t>
            </a:r>
            <a:r>
              <a:rPr lang="en-US" altLang="ko-KR" sz="2400" dirty="0" smtClean="0"/>
              <a:t>(and The Matrix Trilogy) </a:t>
            </a:r>
            <a:r>
              <a:rPr lang="en-US" altLang="ko-KR" dirty="0" smtClean="0"/>
              <a:t>dedicated to understand truth.</a:t>
            </a:r>
          </a:p>
          <a:p>
            <a:pPr lvl="1"/>
            <a:r>
              <a:rPr lang="en-US" altLang="ko-KR" dirty="0" smtClean="0"/>
              <a:t>See Epistemology, which is </a:t>
            </a:r>
            <a:r>
              <a:rPr lang="en-US" altLang="ko-KR" dirty="0" smtClean="0">
                <a:hlinkClick r:id="rId3"/>
              </a:rPr>
              <a:t>the study of the nature of knowledge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Also, see Plato: Phaedrus and </a:t>
            </a:r>
            <a:r>
              <a:rPr lang="en-US" dirty="0" smtClean="0">
                <a:hlinkClick r:id="rId4"/>
              </a:rPr>
              <a:t>Discussion of rhetoric and writing (257c–279c)</a:t>
            </a:r>
            <a:endParaRPr lang="en-US" dirty="0" smtClean="0"/>
          </a:p>
          <a:p>
            <a:pPr lvl="1">
              <a:buNone/>
            </a:pPr>
            <a:endParaRPr lang="en-US" altLang="ko-KR" dirty="0"/>
          </a:p>
          <a:p>
            <a:r>
              <a:rPr lang="en-US" altLang="ko-KR" dirty="0" smtClean="0"/>
              <a:t>We will be a bit more mundane. We will prove that  something is true (or not) using the “language” of mathematics and logic, covering:</a:t>
            </a:r>
          </a:p>
          <a:p>
            <a:pPr lvl="1"/>
            <a:r>
              <a:rPr lang="en-US" altLang="ko-KR" dirty="0" smtClean="0"/>
              <a:t>Mathematical symbols &amp; definitions</a:t>
            </a:r>
          </a:p>
          <a:p>
            <a:pPr lvl="1"/>
            <a:r>
              <a:rPr lang="en-US" altLang="ko-KR" dirty="0" smtClean="0"/>
              <a:t>Math foundations:  sets, relations, functions</a:t>
            </a:r>
          </a:p>
          <a:p>
            <a:pPr lvl="1"/>
            <a:r>
              <a:rPr lang="en-US" altLang="ko-KR" dirty="0" smtClean="0"/>
              <a:t>Recursion and recursive definitions, see: </a:t>
            </a:r>
            <a:r>
              <a:rPr lang="en-US" altLang="ko-KR" dirty="0" smtClean="0">
                <a:hlinkClick r:id="rId5"/>
              </a:rPr>
              <a:t>GNU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Proofs: logic and induction</a:t>
            </a:r>
          </a:p>
          <a:p>
            <a:pPr lvl="1"/>
            <a:r>
              <a:rPr lang="en-US" altLang="ko-KR" dirty="0" smtClean="0"/>
              <a:t>Programming too! (using </a:t>
            </a:r>
            <a:r>
              <a:rPr lang="en-US" altLang="ko-KR" dirty="0" err="1" smtClean="0"/>
              <a:t>DrRacket</a:t>
            </a:r>
            <a:r>
              <a:rPr lang="en-US" altLang="ko-KR" dirty="0" smtClean="0"/>
              <a:t>/Racket)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Proofs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will learn more about proofs and induction throughout the semester</a:t>
            </a:r>
          </a:p>
          <a:p>
            <a:pPr lvl="1"/>
            <a:r>
              <a:rPr lang="en-US" dirty="0" smtClean="0"/>
              <a:t>Using induction to prove that something is true</a:t>
            </a:r>
          </a:p>
          <a:p>
            <a:pPr lvl="1"/>
            <a:r>
              <a:rPr lang="en-US" dirty="0" smtClean="0"/>
              <a:t>It is a way to reassure ourselves that we can (or cannot) tackle a problem in computer science</a:t>
            </a:r>
          </a:p>
          <a:p>
            <a:pPr lvl="1">
              <a:buNone/>
            </a:pPr>
            <a:endParaRPr lang="en-US" altLang="ko-KR" dirty="0"/>
          </a:p>
          <a:p>
            <a:r>
              <a:rPr lang="en-US" altLang="ko-KR" dirty="0" smtClean="0"/>
              <a:t>A Reassuring Example:</a:t>
            </a:r>
            <a:endParaRPr lang="en-US" altLang="ko-KR" dirty="0"/>
          </a:p>
          <a:p>
            <a:pPr lvl="1"/>
            <a:r>
              <a:rPr lang="en-US" altLang="ko-KR" sz="1400" dirty="0" smtClean="0"/>
              <a:t>Given two non-zero numbers, x and y, such that 	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Multiply  both sides by X</a:t>
            </a:r>
          </a:p>
          <a:p>
            <a:pPr lvl="1"/>
            <a:r>
              <a:rPr lang="en-US" altLang="ko-KR" sz="1400" dirty="0" smtClean="0"/>
              <a:t>Subtract Y</a:t>
            </a:r>
            <a:r>
              <a:rPr lang="en-US" altLang="ko-KR" sz="1400" baseline="30000" dirty="0" smtClean="0"/>
              <a:t>2</a:t>
            </a:r>
            <a:r>
              <a:rPr lang="en-US" altLang="ko-KR" sz="1400" dirty="0" smtClean="0"/>
              <a:t> from both sides</a:t>
            </a:r>
          </a:p>
          <a:p>
            <a:pPr lvl="1"/>
            <a:r>
              <a:rPr lang="en-US" altLang="ko-KR" sz="1400" dirty="0" smtClean="0"/>
              <a:t>Factor quadratics</a:t>
            </a:r>
          </a:p>
          <a:p>
            <a:pPr lvl="1"/>
            <a:r>
              <a:rPr lang="en-US" altLang="ko-KR" sz="1400" dirty="0" smtClean="0"/>
              <a:t>Divide both sides by (X-Y)</a:t>
            </a:r>
          </a:p>
          <a:p>
            <a:pPr lvl="1"/>
            <a:r>
              <a:rPr lang="en-US" altLang="ko-KR" sz="1400" dirty="0" smtClean="0"/>
              <a:t>Since X = Y we can replace X with Y</a:t>
            </a:r>
          </a:p>
          <a:p>
            <a:pPr lvl="1"/>
            <a:r>
              <a:rPr lang="en-US" altLang="ko-KR" sz="1400" dirty="0" smtClean="0"/>
              <a:t>Divide by Y and we have proven that…</a:t>
            </a:r>
          </a:p>
          <a:p>
            <a:r>
              <a:rPr lang="en-US" altLang="ko-KR" sz="1800" dirty="0" smtClean="0"/>
              <a:t>Reassuring!</a:t>
            </a:r>
            <a:endParaRPr lang="ko-KR" alt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직사각형 5"/>
          <p:cNvSpPr/>
          <p:nvPr/>
        </p:nvSpPr>
        <p:spPr>
          <a:xfrm>
            <a:off x="4844582" y="3636578"/>
            <a:ext cx="5813838" cy="2031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 = Y</a:t>
            </a: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</a:t>
            </a:r>
            <a:r>
              <a:rPr lang="en-US" altLang="ko-KR" sz="1400" b="1" baseline="300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X*Y</a:t>
            </a: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</a:t>
            </a:r>
            <a:r>
              <a:rPr lang="en-US" altLang="ko-KR" sz="1400" b="1" baseline="300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</a:t>
            </a:r>
            <a:r>
              <a:rPr lang="en-US" altLang="ko-KR" sz="1400" b="1" baseline="300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Y</a:t>
            </a:r>
            <a:r>
              <a:rPr lang="en-US" altLang="ko-KR" sz="1400" b="1" baseline="300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X*Y - Y</a:t>
            </a:r>
            <a:r>
              <a:rPr lang="en-US" altLang="ko-KR" sz="1400" b="1" baseline="300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endParaRPr lang="en-US" altLang="ko-KR" sz="1400" b="1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(X-Y)(X+Y) = Y(X-Y)</a:t>
            </a: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X+Y = Y</a:t>
            </a: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2*Y = Y</a:t>
            </a:r>
          </a:p>
          <a:p>
            <a:endParaRPr lang="en-US" altLang="ko-KR" sz="1400" b="1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= 1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Proofs</a:t>
            </a:r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5162" y="1746606"/>
            <a:ext cx="8859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* We’ll have to avoid logical fallacies in our proofs!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081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Proofs</a:t>
            </a:r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5162" y="1746606"/>
            <a:ext cx="8859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Here’s another one!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hlinkClick r:id="rId2"/>
              </a:rPr>
              <a:t>www.math.toronto.edu/mathnet/falseProofs/sameAge.html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081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3774</TotalTime>
  <Words>264</Words>
  <Application>Microsoft Office PowerPoint</Application>
  <PresentationFormat>Custom</PresentationFormat>
  <Paragraphs>55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CMPU-145: Foundations of Computer Science Spring, 2019</vt:lpstr>
      <vt:lpstr>How do we know something?</vt:lpstr>
      <vt:lpstr>Proofs</vt:lpstr>
      <vt:lpstr>Proofs</vt:lpstr>
      <vt:lpstr>Proofs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33</cp:revision>
  <dcterms:created xsi:type="dcterms:W3CDTF">2017-10-22T03:23:41Z</dcterms:created>
  <dcterms:modified xsi:type="dcterms:W3CDTF">2019-01-24T02:55:13Z</dcterms:modified>
</cp:coreProperties>
</file>