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60" r:id="rId4"/>
    <p:sldId id="259" r:id="rId5"/>
    <p:sldId id="263" r:id="rId6"/>
    <p:sldId id="262" r:id="rId7"/>
    <p:sldId id="264" r:id="rId8"/>
    <p:sldId id="265" r:id="rId9"/>
    <p:sldId id="261" r:id="rId10"/>
    <p:sldId id="266" r:id="rId11"/>
    <p:sldId id="268" r:id="rId12"/>
    <p:sldId id="267" r:id="rId13"/>
    <p:sldId id="271" r:id="rId14"/>
    <p:sldId id="272" r:id="rId15"/>
    <p:sldId id="273" r:id="rId16"/>
    <p:sldId id="270" r:id="rId17"/>
    <p:sldId id="276" r:id="rId18"/>
    <p:sldId id="275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-5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1, sections 1.1 – 1.4 and 4.2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(diagrams)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1168684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Euler Diagrams: </a:t>
            </a:r>
          </a:p>
          <a:p>
            <a:r>
              <a:rPr lang="en-US" sz="3200" dirty="0" smtClean="0"/>
              <a:t>(I encourage you to take a closer look at the life of Leonhard Euler)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7365" y="2953820"/>
            <a:ext cx="4286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(diagrams)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11686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Venn Diagrams: (Named after John Venn)</a:t>
            </a:r>
          </a:p>
          <a:p>
            <a:endParaRPr lang="en-US" sz="3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375" y="2525221"/>
            <a:ext cx="5521398" cy="260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(diagrams)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Given </a:t>
            </a:r>
            <a:r>
              <a:rPr lang="en-US" sz="3200" i="1" dirty="0" smtClean="0"/>
              <a:t>A ⊂ B ⊂ C ,</a:t>
            </a:r>
            <a:r>
              <a:rPr lang="en-US" sz="3200" dirty="0" smtClean="0"/>
              <a:t>Which is easier? </a:t>
            </a:r>
          </a:p>
          <a:p>
            <a:pPr lvl="1"/>
            <a:r>
              <a:rPr lang="en-US" sz="3200" dirty="0" smtClean="0"/>
              <a:t>To diagram these relationships in a single Euler diagram or…</a:t>
            </a:r>
          </a:p>
          <a:p>
            <a:pPr lvl="1"/>
            <a:r>
              <a:rPr lang="en-US" sz="3200" dirty="0" smtClean="0"/>
              <a:t>To diagram these relationships in a single Venn diagram?</a:t>
            </a: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Induction </a:t>
            </a:r>
            <a:r>
              <a:rPr lang="en-US" altLang="ko-KR" sz="2800" dirty="0" smtClean="0"/>
              <a:t>(proofs)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2500" dirty="0" smtClean="0"/>
              <a:t>Lets prove the following theorem: </a:t>
            </a:r>
            <a:r>
              <a:rPr lang="en-US" sz="2500" dirty="0" smtClean="0"/>
              <a:t>For any two sets A and B, if A ⊂ B, </a:t>
            </a:r>
            <a:r>
              <a:rPr lang="en-US" sz="2500" dirty="0" smtClean="0"/>
              <a:t>then there </a:t>
            </a:r>
            <a:r>
              <a:rPr lang="en-US" sz="2500" dirty="0" smtClean="0"/>
              <a:t>is some element of B that is not an </a:t>
            </a:r>
            <a:r>
              <a:rPr lang="en-US" sz="2500" dirty="0" smtClean="0"/>
              <a:t>element of </a:t>
            </a:r>
            <a:r>
              <a:rPr lang="en-US" sz="2500" dirty="0" smtClean="0"/>
              <a:t>A</a:t>
            </a:r>
            <a:r>
              <a:rPr lang="en-US" sz="25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Induction </a:t>
            </a:r>
            <a:r>
              <a:rPr lang="en-US" altLang="ko-KR" sz="2800" dirty="0" smtClean="0"/>
              <a:t>(proofs)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THEOREM. For any two sets A and B, if A ⊂ B, </a:t>
            </a:r>
            <a:r>
              <a:rPr lang="en-US" sz="3200" dirty="0" smtClean="0"/>
              <a:t>then there </a:t>
            </a:r>
            <a:r>
              <a:rPr lang="en-US" sz="3200" dirty="0" smtClean="0"/>
              <a:t>is some element of B that is not an </a:t>
            </a:r>
            <a:r>
              <a:rPr lang="en-US" sz="3200" dirty="0" smtClean="0"/>
              <a:t>element of </a:t>
            </a:r>
            <a:r>
              <a:rPr lang="en-US" sz="3200" dirty="0" smtClean="0"/>
              <a:t>A.</a:t>
            </a:r>
          </a:p>
          <a:p>
            <a:r>
              <a:rPr lang="en-US" sz="3200" dirty="0" smtClean="0"/>
              <a:t>PROOF.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Let </a:t>
            </a:r>
            <a:r>
              <a:rPr lang="en-US" sz="3200" dirty="0" smtClean="0"/>
              <a:t>A and B be any sets such that A ⊂ B. We must show </a:t>
            </a:r>
            <a:r>
              <a:rPr lang="en-US" sz="3200" dirty="0" smtClean="0"/>
              <a:t>that there </a:t>
            </a:r>
            <a:r>
              <a:rPr lang="en-US" sz="3200" dirty="0" smtClean="0"/>
              <a:t>is some element of B that is not an element of A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Since </a:t>
            </a:r>
            <a:r>
              <a:rPr lang="en-US" sz="3200" dirty="0" smtClean="0"/>
              <a:t>A ⊂ B, we know that A ⊆ B, but A ≠ 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Since </a:t>
            </a:r>
            <a:r>
              <a:rPr lang="en-US" sz="3200" dirty="0" smtClean="0"/>
              <a:t>A ≠ B, we know that it is not the case that both A ⊆ </a:t>
            </a:r>
            <a:r>
              <a:rPr lang="en-US" sz="3200" dirty="0" smtClean="0"/>
              <a:t>B and </a:t>
            </a:r>
            <a:r>
              <a:rPr lang="en-US" sz="3200" dirty="0" smtClean="0"/>
              <a:t>B ⊆ A 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Thus</a:t>
            </a:r>
            <a:r>
              <a:rPr lang="en-US" sz="3200" dirty="0" smtClean="0"/>
              <a:t>, either A ⊈ B or B ⊈ </a:t>
            </a:r>
            <a:r>
              <a:rPr lang="en-US" sz="3200" dirty="0" smtClean="0"/>
              <a:t>A </a:t>
            </a:r>
            <a:r>
              <a:rPr lang="en-US" sz="3200" u="sng" dirty="0" smtClean="0"/>
              <a:t>must be true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Since </a:t>
            </a:r>
            <a:r>
              <a:rPr lang="en-US" sz="3200" dirty="0" smtClean="0"/>
              <a:t>A ⊆ B, it must be that B ⊈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Since </a:t>
            </a:r>
            <a:r>
              <a:rPr lang="en-US" sz="3200" dirty="0" smtClean="0"/>
              <a:t>B ⊈ A, it is not the case that for all x, if x ∈ B, then x ∈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Thus</a:t>
            </a:r>
            <a:r>
              <a:rPr lang="en-US" sz="3200" dirty="0" smtClean="0"/>
              <a:t>, there must be some x for which x ∈ B holds, but x ∈ </a:t>
            </a:r>
            <a:r>
              <a:rPr lang="en-US" sz="3200" dirty="0" smtClean="0"/>
              <a:t>A doesn’t </a:t>
            </a:r>
            <a:r>
              <a:rPr lang="en-US" sz="3200" dirty="0" smtClean="0"/>
              <a:t>hold.</a:t>
            </a:r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Induction </a:t>
            </a:r>
            <a:r>
              <a:rPr lang="en-US" altLang="ko-KR" sz="2800" dirty="0" smtClean="0"/>
              <a:t>(proof guide)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</a:t>
            </a:r>
            <a:r>
              <a:rPr lang="en-US" sz="2400" dirty="0" smtClean="0"/>
              <a:t>you’re asked to prove something, </a:t>
            </a:r>
            <a:r>
              <a:rPr lang="en-US" sz="2400" dirty="0" smtClean="0"/>
              <a:t>how can you </a:t>
            </a:r>
            <a:r>
              <a:rPr lang="en-US" sz="2400" dirty="0" smtClean="0"/>
              <a:t>do so?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Be </a:t>
            </a:r>
            <a:r>
              <a:rPr lang="en-US" sz="2400" dirty="0" smtClean="0"/>
              <a:t>clear about what you need to prove. </a:t>
            </a:r>
            <a:r>
              <a:rPr lang="en-US" sz="2400" dirty="0" smtClean="0"/>
              <a:t>Consider breaking the theorem/statement </a:t>
            </a:r>
            <a:r>
              <a:rPr lang="en-US" sz="2400" dirty="0" smtClean="0"/>
              <a:t>into parts.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Refer </a:t>
            </a:r>
            <a:r>
              <a:rPr lang="en-US" sz="2400" dirty="0" smtClean="0"/>
              <a:t>to the definitions for the terms used. </a:t>
            </a:r>
            <a:endParaRPr lang="en-US" sz="2400" dirty="0" smtClean="0"/>
          </a:p>
          <a:p>
            <a:pPr marL="914400" lvl="1" indent="-457200"/>
            <a:r>
              <a:rPr lang="en-US" sz="2000" dirty="0" smtClean="0"/>
              <a:t>E.g</a:t>
            </a:r>
            <a:r>
              <a:rPr lang="en-US" sz="2000" dirty="0" smtClean="0"/>
              <a:t>., </a:t>
            </a:r>
            <a:r>
              <a:rPr lang="en-US" sz="2000" dirty="0" smtClean="0"/>
              <a:t>what does </a:t>
            </a:r>
            <a:r>
              <a:rPr lang="en-US" sz="2000" dirty="0" smtClean="0"/>
              <a:t>it </a:t>
            </a:r>
            <a:r>
              <a:rPr lang="en-US" sz="2000" i="1" dirty="0" smtClean="0"/>
              <a:t>mean when A is a subset of B? </a:t>
            </a:r>
            <a:endParaRPr lang="en-US" sz="2000" i="1" dirty="0" smtClean="0"/>
          </a:p>
          <a:p>
            <a:pPr marL="914400" lvl="1" indent="-457200"/>
            <a:r>
              <a:rPr lang="en-US" sz="2000" dirty="0" smtClean="0"/>
              <a:t>When </a:t>
            </a:r>
            <a:r>
              <a:rPr lang="en-US" sz="2000" dirty="0" smtClean="0"/>
              <a:t>we </a:t>
            </a:r>
            <a:r>
              <a:rPr lang="en-US" sz="2000" dirty="0" smtClean="0"/>
              <a:t>provide a </a:t>
            </a:r>
            <a:r>
              <a:rPr lang="en-US" sz="2400" dirty="0" smtClean="0"/>
              <a:t>definition</a:t>
            </a:r>
            <a:r>
              <a:rPr lang="en-US" sz="2400" dirty="0" smtClean="0"/>
              <a:t>, it’s for you to </a:t>
            </a:r>
            <a:r>
              <a:rPr lang="en-US" sz="2400" i="1" dirty="0" smtClean="0"/>
              <a:t>use.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Use </a:t>
            </a:r>
            <a:r>
              <a:rPr lang="en-US" sz="2400" dirty="0" smtClean="0"/>
              <a:t>things you’ve already proved, e.g., in a </a:t>
            </a:r>
            <a:r>
              <a:rPr lang="en-US" sz="2400" dirty="0" smtClean="0"/>
              <a:t>previous exercise, in class or even the textbook.</a:t>
            </a:r>
            <a:endParaRPr lang="en-US" sz="25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 </a:t>
            </a:r>
            <a:r>
              <a:rPr lang="en-US" altLang="ko-KR" sz="2800" dirty="0" smtClean="0"/>
              <a:t>(exercises)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A </a:t>
            </a:r>
            <a:r>
              <a:rPr lang="en-US" sz="3200" i="1" dirty="0" smtClean="0"/>
              <a:t>= B </a:t>
            </a:r>
            <a:r>
              <a:rPr lang="en-US" sz="3200" i="1" dirty="0" err="1" smtClean="0">
                <a:latin typeface="Monotype Corsiva" pitchFamily="66" charset="0"/>
              </a:rPr>
              <a:t>iff</a:t>
            </a:r>
            <a:r>
              <a:rPr lang="en-US" sz="3200" i="1" dirty="0" smtClean="0"/>
              <a:t> neither A ⊂ B nor B ⊂ A.</a:t>
            </a:r>
          </a:p>
          <a:p>
            <a:r>
              <a:rPr lang="en-US" sz="3200" dirty="0" smtClean="0"/>
              <a:t>True or false</a:t>
            </a:r>
            <a:r>
              <a:rPr lang="en-US" sz="3200" dirty="0" smtClean="0"/>
              <a:t>?</a:t>
            </a:r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 </a:t>
            </a:r>
            <a:r>
              <a:rPr lang="en-US" altLang="ko-KR" sz="2800" dirty="0" smtClean="0"/>
              <a:t>(exercises)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A </a:t>
            </a:r>
            <a:r>
              <a:rPr lang="en-US" sz="3200" i="1" dirty="0" smtClean="0"/>
              <a:t>= B </a:t>
            </a:r>
            <a:r>
              <a:rPr lang="en-US" sz="3200" i="1" dirty="0" err="1" smtClean="0">
                <a:latin typeface="Monotype Corsiva" pitchFamily="66" charset="0"/>
              </a:rPr>
              <a:t>iff</a:t>
            </a:r>
            <a:r>
              <a:rPr lang="en-US" sz="3200" i="1" dirty="0" smtClean="0"/>
              <a:t> neither A ⊂ B nor B ⊂ A.</a:t>
            </a:r>
          </a:p>
          <a:p>
            <a:r>
              <a:rPr lang="en-US" sz="3200" dirty="0" smtClean="0"/>
              <a:t>True or false?</a:t>
            </a:r>
          </a:p>
          <a:p>
            <a:r>
              <a:rPr lang="en-US" sz="3200" dirty="0" smtClean="0"/>
              <a:t>False.</a:t>
            </a:r>
          </a:p>
          <a:p>
            <a:r>
              <a:rPr lang="en-US" sz="3200" dirty="0" smtClean="0"/>
              <a:t>Counterexample: </a:t>
            </a:r>
            <a:r>
              <a:rPr lang="en-US" sz="3200" i="1" dirty="0" smtClean="0"/>
              <a:t>A = {1}, B = {2}</a:t>
            </a:r>
          </a:p>
          <a:p>
            <a:r>
              <a:rPr lang="en-US" sz="3200" dirty="0" smtClean="0"/>
              <a:t>With “</a:t>
            </a:r>
            <a:r>
              <a:rPr lang="en-US" sz="3200" i="1" dirty="0" err="1" smtClean="0">
                <a:latin typeface="Monotype Corsiva" pitchFamily="66" charset="0"/>
              </a:rPr>
              <a:t>iff</a:t>
            </a:r>
            <a:r>
              <a:rPr lang="en-US" sz="3200" i="1" dirty="0" smtClean="0">
                <a:latin typeface="Monotype Corsiva" pitchFamily="66" charset="0"/>
              </a:rPr>
              <a:t>”</a:t>
            </a:r>
            <a:r>
              <a:rPr lang="en-US" sz="3200" dirty="0" smtClean="0"/>
              <a:t> we need to show the statement in “both directions” are true (or, not):</a:t>
            </a:r>
            <a:endParaRPr lang="en-US" sz="3200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A = B, then neither A ⊂ B nor B ⊂ A: True</a:t>
            </a:r>
          </a:p>
          <a:p>
            <a:pPr lvl="1"/>
            <a:r>
              <a:rPr lang="en-US" dirty="0" smtClean="0"/>
              <a:t>If neither </a:t>
            </a:r>
            <a:r>
              <a:rPr lang="en-US" i="1" dirty="0" smtClean="0"/>
              <a:t>A ⊂ B nor B ⊂ A, then A = B: </a:t>
            </a:r>
            <a:r>
              <a:rPr lang="en-US" i="1" dirty="0" smtClean="0">
                <a:solidFill>
                  <a:srgbClr val="FF0000"/>
                </a:solidFill>
              </a:rPr>
              <a:t>False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 </a:t>
            </a:r>
            <a:r>
              <a:rPr lang="en-US" altLang="ko-KR" sz="2800" dirty="0" smtClean="0"/>
              <a:t>(exercises)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Prove the theorem “For any sets </a:t>
            </a:r>
            <a:r>
              <a:rPr lang="en-US" sz="3200" i="1" dirty="0" smtClean="0"/>
              <a:t>A, B, and C</a:t>
            </a:r>
            <a:r>
              <a:rPr lang="en-US" sz="3200" i="1" dirty="0" smtClean="0"/>
              <a:t>, </a:t>
            </a:r>
            <a:r>
              <a:rPr lang="en-US" sz="3200" dirty="0" smtClean="0"/>
              <a:t>if </a:t>
            </a:r>
            <a:r>
              <a:rPr lang="en-US" sz="3200" i="1" dirty="0" smtClean="0"/>
              <a:t>A ⊆ B and B ⊆ C, then A ⊆ C.”</a:t>
            </a:r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Proofs </a:t>
            </a:r>
            <a:r>
              <a:rPr lang="en-US" altLang="ko-KR" sz="2800" dirty="0" smtClean="0"/>
              <a:t>(exercises)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Let’s prove </a:t>
            </a:r>
            <a:r>
              <a:rPr lang="en-US" sz="3200" dirty="0" smtClean="0"/>
              <a:t>the theorem “For any sets </a:t>
            </a:r>
            <a:r>
              <a:rPr lang="en-US" sz="3200" i="1" dirty="0" smtClean="0"/>
              <a:t>A, B, and </a:t>
            </a:r>
            <a:r>
              <a:rPr lang="en-US" sz="3200" i="1" dirty="0" smtClean="0"/>
              <a:t>C, </a:t>
            </a:r>
            <a:r>
              <a:rPr lang="en-US" sz="3200" dirty="0" smtClean="0"/>
              <a:t>if </a:t>
            </a:r>
            <a:r>
              <a:rPr lang="en-US" sz="3200" i="1" dirty="0" smtClean="0"/>
              <a:t>A ⊆ B and B ⊆ C, then A ⊆ C</a:t>
            </a:r>
            <a:r>
              <a:rPr lang="en-US" sz="3200" i="1" dirty="0" smtClean="0"/>
              <a:t>.”</a:t>
            </a:r>
          </a:p>
          <a:p>
            <a:r>
              <a:rPr lang="en-US" sz="3200" b="1" dirty="0" smtClean="0"/>
              <a:t>Proof</a:t>
            </a:r>
            <a:r>
              <a:rPr lang="en-US" sz="3200" b="1" dirty="0" smtClean="0"/>
              <a:t>: Let </a:t>
            </a:r>
            <a:r>
              <a:rPr lang="en-US" sz="3200" b="1" i="1" dirty="0" smtClean="0"/>
              <a:t>A, B, and C be any sets such that A ⊆ B and B ⊆ C.</a:t>
            </a:r>
          </a:p>
          <a:p>
            <a:r>
              <a:rPr lang="en-US" sz="3200" b="1" dirty="0" smtClean="0"/>
              <a:t>Goal </a:t>
            </a:r>
            <a:r>
              <a:rPr lang="en-US" sz="3200" b="1" dirty="0" smtClean="0"/>
              <a:t>(1). </a:t>
            </a:r>
            <a:r>
              <a:rPr lang="en-US" sz="3200" b="1" dirty="0" smtClean="0"/>
              <a:t>Show that </a:t>
            </a:r>
            <a:r>
              <a:rPr lang="en-US" sz="3200" b="1" i="1" dirty="0" smtClean="0"/>
              <a:t>A ⊆ C.</a:t>
            </a:r>
          </a:p>
          <a:p>
            <a:r>
              <a:rPr lang="en-US" sz="3200" dirty="0" smtClean="0"/>
              <a:t>Let’s restate the goal: </a:t>
            </a:r>
            <a:r>
              <a:rPr lang="en-US" sz="3200" dirty="0" smtClean="0"/>
              <a:t>show that for all </a:t>
            </a:r>
            <a:r>
              <a:rPr lang="en-US" sz="3200" i="1" dirty="0" smtClean="0"/>
              <a:t>x, if x ∈ A, then x ∈ C.</a:t>
            </a:r>
          </a:p>
          <a:p>
            <a:r>
              <a:rPr lang="en-US" sz="3200" dirty="0" smtClean="0"/>
              <a:t>To prove </a:t>
            </a:r>
            <a:r>
              <a:rPr lang="en-US" sz="3200" dirty="0" smtClean="0"/>
              <a:t>Goal 1: Let x be any element of A. (i.e., let x ∈ A </a:t>
            </a:r>
            <a:r>
              <a:rPr lang="en-US" sz="3200" dirty="0" smtClean="0"/>
              <a:t>be arbitrary</a:t>
            </a:r>
            <a:r>
              <a:rPr lang="en-US" sz="3200" dirty="0" smtClean="0"/>
              <a:t>.)</a:t>
            </a:r>
          </a:p>
          <a:p>
            <a:r>
              <a:rPr lang="en-US" sz="3200" b="1" dirty="0" smtClean="0"/>
              <a:t>New Goal </a:t>
            </a:r>
            <a:r>
              <a:rPr lang="en-US" sz="3200" b="1" dirty="0" smtClean="0"/>
              <a:t>(2): </a:t>
            </a:r>
            <a:r>
              <a:rPr lang="en-US" sz="3200" b="1" dirty="0" smtClean="0"/>
              <a:t>Show that </a:t>
            </a:r>
            <a:r>
              <a:rPr lang="en-US" sz="3200" b="1" i="1" dirty="0" smtClean="0"/>
              <a:t>x ∈ C.</a:t>
            </a:r>
          </a:p>
          <a:p>
            <a:r>
              <a:rPr lang="en-US" sz="3200" dirty="0" smtClean="0"/>
              <a:t>Proof of Goal 2:</a:t>
            </a:r>
          </a:p>
          <a:p>
            <a:pPr lvl="1"/>
            <a:r>
              <a:rPr lang="en-US" sz="2800" dirty="0" smtClean="0"/>
              <a:t>Given that </a:t>
            </a:r>
            <a:r>
              <a:rPr lang="en-US" sz="2800" i="1" dirty="0" smtClean="0"/>
              <a:t>x ∈ A and A ⊆ B, it follows that x ∈ B.</a:t>
            </a:r>
          </a:p>
          <a:p>
            <a:pPr lvl="1"/>
            <a:r>
              <a:rPr lang="en-US" sz="2800" dirty="0" smtClean="0"/>
              <a:t>(Recall </a:t>
            </a:r>
            <a:r>
              <a:rPr lang="en-US" sz="2800" dirty="0" smtClean="0"/>
              <a:t>the definition: </a:t>
            </a:r>
            <a:r>
              <a:rPr lang="en-US" sz="2800" i="1" dirty="0" smtClean="0"/>
              <a:t>A ⊆ B means that for any x, if x ∈ A, then x ∈ B).</a:t>
            </a:r>
          </a:p>
          <a:p>
            <a:pPr lvl="1"/>
            <a:r>
              <a:rPr lang="en-US" sz="2800" dirty="0" smtClean="0"/>
              <a:t>Given that </a:t>
            </a:r>
            <a:r>
              <a:rPr lang="en-US" sz="2800" i="1" dirty="0" smtClean="0"/>
              <a:t>x ∈ B and B ⊆ C, it follows that x ∈ C.</a:t>
            </a:r>
          </a:p>
          <a:p>
            <a:pPr lvl="1"/>
            <a:r>
              <a:rPr lang="en-US" sz="2800" dirty="0" smtClean="0"/>
              <a:t>We </a:t>
            </a:r>
            <a:r>
              <a:rPr lang="en-US" sz="2800" dirty="0" smtClean="0"/>
              <a:t>have proven </a:t>
            </a:r>
            <a:r>
              <a:rPr lang="en-US" sz="2800" dirty="0" smtClean="0"/>
              <a:t>our </a:t>
            </a:r>
            <a:r>
              <a:rPr lang="en-US" sz="2800" b="1" dirty="0" smtClean="0"/>
              <a:t>New</a:t>
            </a:r>
            <a:r>
              <a:rPr lang="en-US" sz="2800" dirty="0" smtClean="0"/>
              <a:t> </a:t>
            </a:r>
            <a:r>
              <a:rPr lang="en-US" sz="2800" b="1" dirty="0" smtClean="0"/>
              <a:t>Goal (2).</a:t>
            </a:r>
            <a:endParaRPr lang="en-US" sz="2800" b="1" dirty="0" smtClean="0"/>
          </a:p>
          <a:p>
            <a:pPr lvl="1"/>
            <a:r>
              <a:rPr lang="en-US" sz="2800" dirty="0" smtClean="0"/>
              <a:t>We </a:t>
            </a:r>
            <a:r>
              <a:rPr lang="en-US" sz="2800" dirty="0" smtClean="0"/>
              <a:t>have proven </a:t>
            </a:r>
            <a:r>
              <a:rPr lang="en-US" sz="2800" b="1" dirty="0" smtClean="0"/>
              <a:t>Goal </a:t>
            </a:r>
            <a:r>
              <a:rPr lang="en-US" sz="2800" b="1" dirty="0" smtClean="0"/>
              <a:t>(1) </a:t>
            </a:r>
            <a:r>
              <a:rPr lang="en-US" sz="2800" b="1" dirty="0" smtClean="0"/>
              <a:t>and our theorem!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Topics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 cover:</a:t>
            </a:r>
          </a:p>
          <a:p>
            <a:pPr lvl="1"/>
            <a:r>
              <a:rPr lang="en-US" sz="2800" dirty="0" smtClean="0"/>
              <a:t>set theory – collecting things together</a:t>
            </a:r>
          </a:p>
          <a:p>
            <a:pPr lvl="1"/>
            <a:r>
              <a:rPr lang="en-US" sz="2800" dirty="0" smtClean="0"/>
              <a:t>relations – comparing things</a:t>
            </a:r>
          </a:p>
          <a:p>
            <a:pPr lvl="1"/>
            <a:r>
              <a:rPr lang="en-US" sz="2800" dirty="0" smtClean="0"/>
              <a:t>functions – associating one item with another</a:t>
            </a:r>
          </a:p>
          <a:p>
            <a:pPr lvl="1"/>
            <a:r>
              <a:rPr lang="en-US" sz="2800" dirty="0" smtClean="0"/>
              <a:t>recursion and induction – recycling outputs as inputs</a:t>
            </a:r>
          </a:p>
          <a:p>
            <a:pPr lvl="1"/>
            <a:r>
              <a:rPr lang="en-US" sz="2800" dirty="0" smtClean="0"/>
              <a:t>propositional &amp; quantificational logic – reasoning</a:t>
            </a:r>
          </a:p>
          <a:p>
            <a:pPr lvl="1"/>
            <a:r>
              <a:rPr lang="en-US" sz="2800" dirty="0" smtClean="0"/>
              <a:t>building complex proofs out of simple ones</a:t>
            </a:r>
          </a:p>
          <a:p>
            <a:pPr lvl="1"/>
            <a:endParaRPr lang="en-US" altLang="ko-KR" sz="2800" dirty="0" smtClean="0"/>
          </a:p>
          <a:p>
            <a:pPr lvl="1"/>
            <a:r>
              <a:rPr lang="en-US" altLang="ko-KR" sz="2800" dirty="0" smtClean="0"/>
              <a:t>And definitions/symbols/notations</a:t>
            </a:r>
            <a:endParaRPr lang="en-US" altLang="ko-KR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Induction </a:t>
            </a:r>
            <a:r>
              <a:rPr lang="en-US" altLang="ko-KR" sz="2800" dirty="0" smtClean="0"/>
              <a:t>(proof guide)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worth repeating!</a:t>
            </a:r>
          </a:p>
          <a:p>
            <a:r>
              <a:rPr lang="en-US" sz="2400" dirty="0" smtClean="0"/>
              <a:t>When </a:t>
            </a:r>
            <a:r>
              <a:rPr lang="en-US" sz="2400" dirty="0" smtClean="0"/>
              <a:t>you’re asked to prove something, </a:t>
            </a:r>
            <a:r>
              <a:rPr lang="en-US" sz="2400" dirty="0" smtClean="0"/>
              <a:t>how can you </a:t>
            </a:r>
            <a:r>
              <a:rPr lang="en-US" sz="2400" dirty="0" smtClean="0"/>
              <a:t>do so?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Be </a:t>
            </a:r>
            <a:r>
              <a:rPr lang="en-US" sz="2400" dirty="0" smtClean="0"/>
              <a:t>clear about what you need to prove. </a:t>
            </a:r>
            <a:r>
              <a:rPr lang="en-US" sz="2400" dirty="0" smtClean="0"/>
              <a:t>Consider breaking the theorem/statement </a:t>
            </a:r>
            <a:r>
              <a:rPr lang="en-US" sz="2400" dirty="0" smtClean="0"/>
              <a:t>into parts.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Refer </a:t>
            </a:r>
            <a:r>
              <a:rPr lang="en-US" sz="2400" dirty="0" smtClean="0"/>
              <a:t>to the definitions for the terms used</a:t>
            </a:r>
            <a:r>
              <a:rPr lang="en-US" sz="2400" dirty="0" smtClean="0"/>
              <a:t>. (They are clues!) </a:t>
            </a:r>
          </a:p>
          <a:p>
            <a:pPr marL="914400" lvl="1" indent="-457200"/>
            <a:r>
              <a:rPr lang="en-US" sz="2000" dirty="0" smtClean="0"/>
              <a:t>E.g</a:t>
            </a:r>
            <a:r>
              <a:rPr lang="en-US" sz="2000" dirty="0" smtClean="0"/>
              <a:t>., </a:t>
            </a:r>
            <a:r>
              <a:rPr lang="en-US" sz="2000" dirty="0" smtClean="0"/>
              <a:t>what does </a:t>
            </a:r>
            <a:r>
              <a:rPr lang="en-US" sz="2000" dirty="0" smtClean="0"/>
              <a:t>it </a:t>
            </a:r>
            <a:r>
              <a:rPr lang="en-US" sz="2000" i="1" dirty="0" smtClean="0"/>
              <a:t>mean when A is a subset of B? </a:t>
            </a:r>
            <a:endParaRPr lang="en-US" sz="2000" i="1" dirty="0" smtClean="0"/>
          </a:p>
          <a:p>
            <a:pPr marL="914400" lvl="1" indent="-457200"/>
            <a:r>
              <a:rPr lang="en-US" sz="2000" dirty="0" smtClean="0"/>
              <a:t>When </a:t>
            </a:r>
            <a:r>
              <a:rPr lang="en-US" sz="2000" dirty="0" smtClean="0"/>
              <a:t>we </a:t>
            </a:r>
            <a:r>
              <a:rPr lang="en-US" sz="2000" dirty="0" smtClean="0"/>
              <a:t>provide a </a:t>
            </a:r>
            <a:r>
              <a:rPr lang="en-US" sz="2400" dirty="0" smtClean="0"/>
              <a:t>definition</a:t>
            </a:r>
            <a:r>
              <a:rPr lang="en-US" sz="2400" dirty="0" smtClean="0"/>
              <a:t>, it’s for you to </a:t>
            </a:r>
            <a:r>
              <a:rPr lang="en-US" sz="2400" i="1" dirty="0" smtClean="0"/>
              <a:t>use.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Use </a:t>
            </a:r>
            <a:r>
              <a:rPr lang="en-US" sz="2400" dirty="0" smtClean="0"/>
              <a:t>things you’ve already proved, e.g., in a </a:t>
            </a:r>
            <a:r>
              <a:rPr lang="en-US" sz="2400" dirty="0" smtClean="0"/>
              <a:t>previous exercise, in class or even the textbook.</a:t>
            </a:r>
            <a:endParaRPr lang="en-US" sz="2500" dirty="0" smtClean="0"/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SETS…</a:t>
            </a:r>
            <a:br>
              <a:rPr lang="en-US" altLang="ko-KR" dirty="0" smtClean="0"/>
            </a:br>
            <a:r>
              <a:rPr lang="ja-JP" altLang="en-US" sz="2000" smtClean="0"/>
              <a:t>機関士：何者（なにもの）かによって、爆発物（ばくはつぶつ）が仕掛（しか）けられたようです。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i="1" u="sng" dirty="0" smtClean="0"/>
              <a:t>set</a:t>
            </a:r>
            <a:r>
              <a:rPr lang="en-US" i="1" dirty="0" smtClean="0"/>
              <a:t> </a:t>
            </a:r>
            <a:r>
              <a:rPr lang="en-US" dirty="0" smtClean="0"/>
              <a:t>is simply a collection of distinct items</a:t>
            </a:r>
            <a:r>
              <a:rPr lang="en-US" i="1" dirty="0" smtClean="0"/>
              <a:t>, </a:t>
            </a:r>
            <a:r>
              <a:rPr lang="en-US" dirty="0" smtClean="0"/>
              <a:t>called </a:t>
            </a:r>
            <a:r>
              <a:rPr lang="en-US" i="1" dirty="0" smtClean="0"/>
              <a:t>elements.</a:t>
            </a:r>
          </a:p>
          <a:p>
            <a:r>
              <a:rPr lang="en-US" dirty="0" smtClean="0"/>
              <a:t>The elements in a set can be real </a:t>
            </a:r>
          </a:p>
          <a:p>
            <a:pPr lvl="1"/>
            <a:r>
              <a:rPr lang="en-US" dirty="0" smtClean="0"/>
              <a:t>(e.g., the set of students in this room or books in the library) </a:t>
            </a:r>
          </a:p>
          <a:p>
            <a:r>
              <a:rPr lang="en-US" dirty="0" smtClean="0"/>
              <a:t>…or abstract </a:t>
            </a:r>
          </a:p>
          <a:p>
            <a:pPr lvl="1"/>
            <a:r>
              <a:rPr lang="en-US" dirty="0" smtClean="0"/>
              <a:t>(e.g., the alphabet or a set of other sets), </a:t>
            </a:r>
          </a:p>
          <a:p>
            <a:r>
              <a:rPr lang="en-US" dirty="0" smtClean="0"/>
              <a:t>but the set itself is an abstract construct.</a:t>
            </a:r>
          </a:p>
          <a:p>
            <a:r>
              <a:rPr lang="en-US" dirty="0" smtClean="0"/>
              <a:t>Important Points:</a:t>
            </a:r>
          </a:p>
          <a:p>
            <a:pPr lvl="1"/>
            <a:r>
              <a:rPr lang="en-US" dirty="0" smtClean="0"/>
              <a:t>Even if the set only contains one element (a </a:t>
            </a:r>
            <a:r>
              <a:rPr lang="en-US" i="1" u="sng" dirty="0" smtClean="0"/>
              <a:t>singleton</a:t>
            </a:r>
            <a:r>
              <a:rPr lang="en-US" i="1" dirty="0" smtClean="0"/>
              <a:t>), </a:t>
            </a:r>
            <a:r>
              <a:rPr lang="en-US" dirty="0" smtClean="0"/>
              <a:t>the</a:t>
            </a:r>
            <a:r>
              <a:rPr lang="en-US" i="1" dirty="0" smtClean="0"/>
              <a:t> </a:t>
            </a:r>
            <a:r>
              <a:rPr lang="en-US" dirty="0" smtClean="0"/>
              <a:t>set is distinct from its elements:  The set {1} vs. the element 1</a:t>
            </a:r>
          </a:p>
          <a:p>
            <a:pPr lvl="1"/>
            <a:r>
              <a:rPr lang="en-US" altLang="ko-KR" dirty="0" smtClean="0"/>
              <a:t>Sets can contain sets, </a:t>
            </a:r>
            <a:r>
              <a:rPr lang="en-US" altLang="ko-KR" sz="2000" dirty="0" smtClean="0"/>
              <a:t>which can contains sets, </a:t>
            </a:r>
            <a:r>
              <a:rPr lang="en-US" altLang="ko-KR" sz="1600" dirty="0" smtClean="0"/>
              <a:t>which can contains sets…</a:t>
            </a:r>
          </a:p>
          <a:p>
            <a:pPr lvl="2"/>
            <a:r>
              <a:rPr lang="en-US" altLang="ko-KR" dirty="0" smtClean="0"/>
              <a:t>The text book uses the phrase “A collection of sets”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(more…)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Elements of a set</a:t>
            </a:r>
          </a:p>
          <a:p>
            <a:pPr lvl="1"/>
            <a:r>
              <a:rPr lang="en-US" sz="2800" dirty="0" smtClean="0"/>
              <a:t>To show that something is an element of a set, we use the symbol ∈, e.g.,</a:t>
            </a:r>
          </a:p>
          <a:p>
            <a:pPr lvl="2"/>
            <a:r>
              <a:rPr lang="en-US" sz="2800" i="1" dirty="0" smtClean="0"/>
              <a:t>x ∈ A</a:t>
            </a:r>
          </a:p>
          <a:p>
            <a:pPr lvl="1"/>
            <a:r>
              <a:rPr lang="en-US" sz="2800" dirty="0" smtClean="0"/>
              <a:t>To say it’s not an element, we add a slash:</a:t>
            </a:r>
          </a:p>
          <a:p>
            <a:pPr lvl="2"/>
            <a:r>
              <a:rPr lang="en-US" sz="2800" i="1" dirty="0" smtClean="0"/>
              <a:t>x ∉ A</a:t>
            </a:r>
          </a:p>
          <a:p>
            <a:r>
              <a:rPr lang="en-US" sz="3200" dirty="0" smtClean="0"/>
              <a:t>Relations between sets</a:t>
            </a:r>
          </a:p>
          <a:p>
            <a:pPr lvl="1"/>
            <a:r>
              <a:rPr lang="en-US" sz="2800" dirty="0" smtClean="0"/>
              <a:t>The relations that can hold between two sets include: </a:t>
            </a:r>
            <a:endParaRPr lang="en-US" sz="3600" dirty="0" smtClean="0"/>
          </a:p>
          <a:p>
            <a:pPr lvl="2"/>
            <a:r>
              <a:rPr lang="en-US" sz="2400" dirty="0" smtClean="0"/>
              <a:t>subset</a:t>
            </a:r>
          </a:p>
          <a:p>
            <a:pPr lvl="2"/>
            <a:r>
              <a:rPr lang="en-US" sz="2400" dirty="0" smtClean="0"/>
              <a:t>identity</a:t>
            </a:r>
          </a:p>
          <a:p>
            <a:pPr lvl="2"/>
            <a:r>
              <a:rPr lang="en-US" sz="2400" dirty="0" smtClean="0"/>
              <a:t>proper subset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(subsets)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Subset Definition: </a:t>
            </a:r>
          </a:p>
          <a:p>
            <a:pPr lvl="1"/>
            <a:r>
              <a:rPr lang="en-US" sz="3200" i="1" dirty="0" smtClean="0"/>
              <a:t>For any two sets A and B, A is a subset of B (A ⊆ B) if and only if  </a:t>
            </a:r>
            <a:r>
              <a:rPr lang="en-US" sz="3200" dirty="0" smtClean="0"/>
              <a:t>for every x, if x ∈ </a:t>
            </a:r>
            <a:r>
              <a:rPr lang="en-US" sz="3200" i="1" dirty="0" smtClean="0"/>
              <a:t>A, then x ∈ B.</a:t>
            </a:r>
          </a:p>
          <a:p>
            <a:endParaRPr lang="en-US" sz="3200" dirty="0" smtClean="0"/>
          </a:p>
          <a:p>
            <a:r>
              <a:rPr lang="en-US" sz="3200" dirty="0" smtClean="0"/>
              <a:t>Equivalent statement: there is no element of </a:t>
            </a:r>
            <a:r>
              <a:rPr lang="en-US" sz="3200" i="1" dirty="0" smtClean="0"/>
              <a:t>A that is not an </a:t>
            </a:r>
            <a:r>
              <a:rPr lang="en-US" sz="3200" dirty="0" smtClean="0"/>
              <a:t>element of </a:t>
            </a:r>
            <a:r>
              <a:rPr lang="en-US" sz="3200" i="1" dirty="0" smtClean="0"/>
              <a:t>B.</a:t>
            </a:r>
          </a:p>
          <a:p>
            <a:endParaRPr lang="en-US" sz="3200" dirty="0" smtClean="0"/>
          </a:p>
          <a:p>
            <a:r>
              <a:rPr lang="en-US" sz="3200" dirty="0" smtClean="0"/>
              <a:t>If </a:t>
            </a:r>
            <a:r>
              <a:rPr lang="en-US" sz="3200" i="1" dirty="0" smtClean="0"/>
              <a:t>A is not a subset of B, we write A ⊈ B.</a:t>
            </a:r>
          </a:p>
          <a:p>
            <a:endParaRPr lang="en-US" altLang="ko-KR" sz="3200" i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3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 tip: use </a:t>
            </a:r>
            <a:r>
              <a:rPr lang="en-US" altLang="ko-KR" sz="3200" dirty="0" err="1" smtClean="0">
                <a:solidFill>
                  <a:srgbClr val="0070C0"/>
                </a:solidFill>
                <a:latin typeface="Monotype Corsiva" pitchFamily="66" charset="0"/>
                <a:ea typeface="맑은 고딕" pitchFamily="50" charset="-127"/>
              </a:rPr>
              <a:t>iff</a:t>
            </a:r>
            <a:r>
              <a:rPr lang="en-US" altLang="ko-KR" sz="3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instead of “if and only if”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(Identity)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Identity of sets definition:</a:t>
            </a:r>
          </a:p>
          <a:p>
            <a:pPr lvl="1"/>
            <a:r>
              <a:rPr lang="en-US" sz="2800" i="1" dirty="0" smtClean="0"/>
              <a:t>A and B are identical (A = B) </a:t>
            </a:r>
            <a:r>
              <a:rPr lang="en-US" sz="3200" dirty="0" smtClean="0"/>
              <a:t>if both </a:t>
            </a:r>
            <a:r>
              <a:rPr lang="en-US" sz="3200" i="1" dirty="0" smtClean="0"/>
              <a:t>A ⊆ B and B ⊆ A.</a:t>
            </a:r>
          </a:p>
          <a:p>
            <a:r>
              <a:rPr lang="en-US" sz="3200" dirty="0" smtClean="0"/>
              <a:t>In this case, every element of </a:t>
            </a:r>
            <a:r>
              <a:rPr lang="en-US" sz="3200" i="1" dirty="0" smtClean="0"/>
              <a:t>A is an element of B </a:t>
            </a:r>
            <a:r>
              <a:rPr lang="en-US" sz="3200" b="1" i="1" dirty="0" smtClean="0"/>
              <a:t>and</a:t>
            </a:r>
          </a:p>
          <a:p>
            <a:r>
              <a:rPr lang="en-US" sz="3200" dirty="0" smtClean="0"/>
              <a:t>Every element of </a:t>
            </a:r>
            <a:r>
              <a:rPr lang="en-US" sz="3200" i="1" dirty="0" smtClean="0"/>
              <a:t>B is an element of A.</a:t>
            </a:r>
          </a:p>
          <a:p>
            <a:r>
              <a:rPr lang="en-US" sz="3200" dirty="0" smtClean="0"/>
              <a:t>That is, they are sets of the exact same elements.</a:t>
            </a:r>
          </a:p>
          <a:p>
            <a:pPr lvl="1"/>
            <a:r>
              <a:rPr lang="en-US" dirty="0" smtClean="0"/>
              <a:t>Careful, for a given element, there is a difference between the value and the representation of the value.</a:t>
            </a:r>
          </a:p>
          <a:p>
            <a:r>
              <a:rPr lang="en-US" sz="3200" dirty="0" smtClean="0"/>
              <a:t>If </a:t>
            </a:r>
            <a:r>
              <a:rPr lang="en-US" sz="3200" i="1" dirty="0" smtClean="0"/>
              <a:t>A and B are not identical, we write A ≠ B.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(Identity…)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Let’s </a:t>
            </a:r>
            <a:r>
              <a:rPr lang="en-US" sz="3200" dirty="0" smtClean="0"/>
              <a:t>take </a:t>
            </a:r>
            <a:r>
              <a:rPr lang="en-US" sz="3200" dirty="0" smtClean="0"/>
              <a:t>a look at an example!</a:t>
            </a:r>
          </a:p>
          <a:p>
            <a:endParaRPr lang="en-US" sz="3200" dirty="0" smtClean="0"/>
          </a:p>
          <a:p>
            <a:r>
              <a:rPr lang="en-US" sz="3200" dirty="0" smtClean="0"/>
              <a:t>Is {0, 2, 8} = {|√4|, 0/5, 2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}?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(Identity…)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Let’s take a look at an example.</a:t>
            </a:r>
          </a:p>
          <a:p>
            <a:endParaRPr lang="en-US" sz="3200" dirty="0" smtClean="0"/>
          </a:p>
          <a:p>
            <a:r>
              <a:rPr lang="en-US" sz="3200" dirty="0" smtClean="0"/>
              <a:t>Is {0, 2, 8} = {|√4|, 0/5, 2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}?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r>
              <a:rPr lang="en-US" dirty="0" smtClean="0"/>
              <a:t>. They’re written in different ways, but they represent the same </a:t>
            </a:r>
            <a:r>
              <a:rPr lang="en-US" u="sng" dirty="0" smtClean="0"/>
              <a:t>values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values are identical.</a:t>
            </a:r>
          </a:p>
          <a:p>
            <a:pPr lvl="1">
              <a:buNone/>
            </a:pP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Sets </a:t>
            </a:r>
            <a:r>
              <a:rPr lang="en-US" altLang="ko-KR" sz="2800" dirty="0" smtClean="0"/>
              <a:t>(proper subset)</a:t>
            </a:r>
            <a:endParaRPr lang="ko-KR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8A32-2D1A-724D-8919-D7DFFE894A9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145– Foundations of Computer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603068" y="1143001"/>
            <a:ext cx="11274552" cy="4986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Proper subset definition </a:t>
            </a:r>
          </a:p>
          <a:p>
            <a:pPr lvl="1"/>
            <a:r>
              <a:rPr lang="en-US" sz="2800" dirty="0" smtClean="0"/>
              <a:t>For sets </a:t>
            </a:r>
            <a:r>
              <a:rPr lang="en-US" sz="2800" i="1" dirty="0" smtClean="0"/>
              <a:t>A and B, A is a proper subset of B (A ⊂ B) </a:t>
            </a:r>
            <a:r>
              <a:rPr lang="en-US" sz="2800" i="1" dirty="0" err="1" smtClean="0">
                <a:latin typeface="Monotype Corsiva" pitchFamily="66" charset="0"/>
              </a:rPr>
              <a:t>iff</a:t>
            </a:r>
            <a:r>
              <a:rPr lang="en-US" sz="2800" i="1" dirty="0" smtClean="0"/>
              <a:t> A ⊆ B, but A ≠ B.</a:t>
            </a:r>
            <a:endParaRPr lang="en-US" sz="3200" i="1" dirty="0" smtClean="0"/>
          </a:p>
          <a:p>
            <a:r>
              <a:rPr lang="en-US" sz="3200" dirty="0" smtClean="0"/>
              <a:t>Every element of </a:t>
            </a:r>
            <a:r>
              <a:rPr lang="en-US" sz="3200" i="1" dirty="0" smtClean="0"/>
              <a:t>A is also an element of B, </a:t>
            </a:r>
          </a:p>
          <a:p>
            <a:pPr lvl="1"/>
            <a:r>
              <a:rPr lang="en-US" sz="3200" i="1" dirty="0" smtClean="0"/>
              <a:t>but A is not </a:t>
            </a:r>
            <a:r>
              <a:rPr lang="en-US" sz="3200" dirty="0" smtClean="0"/>
              <a:t>identical to </a:t>
            </a:r>
            <a:r>
              <a:rPr lang="en-US" sz="3200" i="1" dirty="0" smtClean="0"/>
              <a:t>B.</a:t>
            </a:r>
            <a:endParaRPr lang="ko-KR" altLang="en-US" sz="32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81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8110</TotalTime>
  <Words>1563</Words>
  <Application>Microsoft Office PowerPoint</Application>
  <PresentationFormat>Custom</PresentationFormat>
  <Paragraphs>188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CMPU-145: Foundations of Computer Science Spring, 2019</vt:lpstr>
      <vt:lpstr>Topics</vt:lpstr>
      <vt:lpstr>SETS… 機関士：何者（なにもの）かによって、爆発物（ばくはつぶつ）が仕掛（しか）けられたようです。</vt:lpstr>
      <vt:lpstr>Sets (more…)</vt:lpstr>
      <vt:lpstr>Sets (subsets)</vt:lpstr>
      <vt:lpstr>Sets (Identity)</vt:lpstr>
      <vt:lpstr>Sets (Identity…)</vt:lpstr>
      <vt:lpstr>Sets (Identity…)</vt:lpstr>
      <vt:lpstr>Sets (proper subset)</vt:lpstr>
      <vt:lpstr>Sets (diagrams)</vt:lpstr>
      <vt:lpstr>Sets (diagrams)</vt:lpstr>
      <vt:lpstr>Sets (diagrams)</vt:lpstr>
      <vt:lpstr>Induction (proofs)</vt:lpstr>
      <vt:lpstr>Induction (proofs)</vt:lpstr>
      <vt:lpstr>Induction (proof guide)</vt:lpstr>
      <vt:lpstr>Proofs (exercises)</vt:lpstr>
      <vt:lpstr>Proofs (exercises)</vt:lpstr>
      <vt:lpstr>Proofs (exercises)</vt:lpstr>
      <vt:lpstr>Proofs (exercises)</vt:lpstr>
      <vt:lpstr>Induction (proof guide)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43</cp:revision>
  <dcterms:created xsi:type="dcterms:W3CDTF">2017-10-22T03:23:41Z</dcterms:created>
  <dcterms:modified xsi:type="dcterms:W3CDTF">2019-01-24T02:54:19Z</dcterms:modified>
</cp:coreProperties>
</file>