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60" r:id="rId4"/>
    <p:sldId id="264" r:id="rId5"/>
    <p:sldId id="267" r:id="rId6"/>
    <p:sldId id="261" r:id="rId7"/>
    <p:sldId id="266" r:id="rId8"/>
    <p:sldId id="268" r:id="rId9"/>
    <p:sldId id="265" r:id="rId10"/>
    <p:sldId id="269" r:id="rId11"/>
    <p:sldId id="270" r:id="rId12"/>
    <p:sldId id="262" r:id="rId13"/>
    <p:sldId id="263" r:id="rId14"/>
    <p:sldId id="271" r:id="rId15"/>
    <p:sldId id="272" r:id="rId16"/>
    <p:sldId id="273" r:id="rId17"/>
    <p:sldId id="274" r:id="rId18"/>
    <p:sldId id="277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143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28"/>
    <p:restoredTop sz="94651"/>
  </p:normalViewPr>
  <p:slideViewPr>
    <p:cSldViewPr snapToGrid="0" snapToObjects="1">
      <p:cViewPr varScale="1">
        <p:scale>
          <a:sx n="93" d="100"/>
          <a:sy n="93" d="100"/>
        </p:scale>
        <p:origin x="-1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2824" y="16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7A9A7-5935-D64E-96CF-CC145DAFC7A9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3582B-E260-7642-9B40-EC0FE41F2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473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EFE1C-A424-EF43-BFD1-0978FAE0A6B5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2EF5B-C282-734F-B256-3C04FB339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643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3412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248" y="1122363"/>
            <a:ext cx="11417372" cy="1671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6868" y="3822630"/>
            <a:ext cx="5929129" cy="42703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524000" y="3772693"/>
            <a:ext cx="60684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Chapter</a:t>
            </a:r>
            <a:r>
              <a:rPr lang="en-US" sz="2400" dirty="0"/>
              <a:t>		</a:t>
            </a:r>
          </a:p>
          <a:p>
            <a:r>
              <a:rPr lang="en-US" sz="2400" dirty="0"/>
              <a:t>			</a:t>
            </a:r>
          </a:p>
          <a:p>
            <a:r>
              <a:rPr lang="en-US" sz="2400" dirty="0"/>
              <a:t>CMPU </a:t>
            </a:r>
            <a:r>
              <a:rPr lang="en-US" sz="2400" dirty="0" smtClean="0"/>
              <a:t>145 </a:t>
            </a:r>
            <a:r>
              <a:rPr lang="en-US" sz="2400" dirty="0"/>
              <a:t>– </a:t>
            </a:r>
            <a:r>
              <a:rPr lang="en-US" sz="2400" dirty="0" smtClean="0"/>
              <a:t>Foundations</a:t>
            </a:r>
            <a:r>
              <a:rPr lang="en-US" sz="2400" baseline="0" dirty="0" smtClean="0"/>
              <a:t> of Computer Science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Peter</a:t>
            </a:r>
            <a:r>
              <a:rPr lang="en-US" sz="2400" baseline="0" dirty="0" smtClean="0"/>
              <a:t> Lemieszewski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645D-9004-7A42-A938-C08906505B03}" type="datetime1">
              <a:rPr lang="en-US" smtClean="0"/>
              <a:pPr/>
              <a:t>1/20/2019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693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1AE5-7142-424F-B251-89BC3CCBD4E1}" type="datetime1">
              <a:rPr lang="en-US" smtClean="0"/>
              <a:pPr/>
              <a:t>1/20/2019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169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1550-F5C5-F94F-BD20-7DDE5152D8FA}" type="datetime1">
              <a:rPr lang="en-US" smtClean="0"/>
              <a:pPr/>
              <a:t>1/20/2019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963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5485"/>
            <a:ext cx="5562600" cy="508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95485"/>
            <a:ext cx="5559552" cy="508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42FE-3F4F-3041-8D34-22107D8DB0A4}" type="datetime1">
              <a:rPr lang="en-US" smtClean="0"/>
              <a:pPr/>
              <a:t>1/20/2019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08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1DAA-0CA5-BA48-A68A-9C20F5C2F6F1}" type="datetime1">
              <a:rPr lang="en-US" smtClean="0"/>
              <a:pPr/>
              <a:t>1/20/2019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581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98EF-D1D4-9C46-8D5B-6AAC3B65B7DF}" type="datetime1">
              <a:rPr lang="en-US" smtClean="0"/>
              <a:pPr/>
              <a:t>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482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2EE2-1D7E-E348-B41A-BC83834F4422}" type="datetime1">
              <a:rPr lang="en-US" smtClean="0"/>
              <a:pPr/>
              <a:t>1/20/2019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461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228599"/>
            <a:ext cx="11274552" cy="59721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400">
                <a:latin typeface="Courier" charset="0"/>
                <a:ea typeface="Courier" charset="0"/>
                <a:cs typeface="Courie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FA6A59-1D34-1A4A-8A1E-C3C15C41A7A0}" type="datetime1">
              <a:rPr lang="en-US" smtClean="0"/>
              <a:pPr/>
              <a:t>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267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00138"/>
            <a:ext cx="11274552" cy="50720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400">
                <a:latin typeface="Courier" charset="0"/>
                <a:ea typeface="Courier" charset="0"/>
                <a:cs typeface="Courie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49A04B-30C5-2A4C-BAA1-09B916AD92B3}" type="datetime1">
              <a:rPr lang="en-US" smtClean="0"/>
              <a:pPr/>
              <a:t>1/20/2019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484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11274552" cy="4986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0248" y="6356242"/>
            <a:ext cx="344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C1431"/>
                </a:solidFill>
              </a:defRPr>
            </a:lvl1pPr>
          </a:lstStyle>
          <a:p>
            <a:fld id="{9A33CC39-C11B-B744-91F5-9354715C8722}" type="datetime1">
              <a:rPr lang="en-US" smtClean="0"/>
              <a:pPr/>
              <a:t>1/20/2019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7380" y="6356241"/>
            <a:ext cx="344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C1431"/>
                </a:solidFill>
              </a:defRPr>
            </a:lvl1pPr>
          </a:lstStyle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005" y="148541"/>
            <a:ext cx="847615" cy="84761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C1431"/>
                </a:solidFill>
              </a:defRPr>
            </a:lvl1pPr>
          </a:lstStyle>
          <a:p>
            <a:r>
              <a:rPr lang="en-US"/>
              <a:t>CMPU 334 -- Operating Systems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151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9C143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C143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CMPU-145: Foundations of Computer Science</a:t>
            </a:r>
            <a:br>
              <a:rPr lang="en-US" sz="4800" dirty="0" smtClean="0"/>
            </a:br>
            <a:r>
              <a:rPr lang="en-US" sz="4800" dirty="0" smtClean="0"/>
              <a:t>Spring, 2019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1, sections 1.1 – 1.4 and </a:t>
            </a:r>
            <a:r>
              <a:rPr lang="en-US" dirty="0" smtClean="0"/>
              <a:t>4.2 (Continued)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14496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Disjoint Sets: and the empty set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420420" cy="4986338"/>
          </a:xfrm>
        </p:spPr>
        <p:txBody>
          <a:bodyPr>
            <a:normAutofit/>
          </a:bodyPr>
          <a:lstStyle/>
          <a:p>
            <a:r>
              <a:rPr lang="en-US" dirty="0" smtClean="0"/>
              <a:t>Is </a:t>
            </a:r>
            <a:r>
              <a:rPr lang="en-US" dirty="0" smtClean="0"/>
              <a:t>the empty set disjoint from itself ? </a:t>
            </a:r>
            <a:endParaRPr lang="en-US" dirty="0" smtClean="0"/>
          </a:p>
          <a:p>
            <a:pPr lvl="1"/>
            <a:r>
              <a:rPr lang="en-US" dirty="0" smtClean="0"/>
              <a:t>Empty set has </a:t>
            </a:r>
            <a:r>
              <a:rPr lang="en-US" b="1" dirty="0" smtClean="0"/>
              <a:t>no elements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Disjoint sets have </a:t>
            </a:r>
            <a:r>
              <a:rPr lang="en-US" b="1" dirty="0" smtClean="0"/>
              <a:t>no elements </a:t>
            </a:r>
            <a:r>
              <a:rPr lang="en-US" dirty="0" smtClean="0"/>
              <a:t>in </a:t>
            </a:r>
            <a:r>
              <a:rPr lang="en-US" dirty="0" smtClean="0"/>
              <a:t>common.</a:t>
            </a:r>
            <a:endParaRPr lang="en-US" altLang="ko-KR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Disjoint Sets: and the empty set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420420" cy="4986338"/>
          </a:xfrm>
        </p:spPr>
        <p:txBody>
          <a:bodyPr>
            <a:normAutofit/>
          </a:bodyPr>
          <a:lstStyle/>
          <a:p>
            <a:r>
              <a:rPr lang="en-US" dirty="0" smtClean="0"/>
              <a:t>Is </a:t>
            </a:r>
            <a:r>
              <a:rPr lang="en-US" dirty="0" smtClean="0"/>
              <a:t>the empty set disjoint from itself ? </a:t>
            </a:r>
            <a:endParaRPr lang="en-US" dirty="0" smtClean="0"/>
          </a:p>
          <a:p>
            <a:pPr lvl="1"/>
            <a:r>
              <a:rPr lang="en-US" dirty="0" smtClean="0"/>
              <a:t>Empty set has </a:t>
            </a:r>
            <a:r>
              <a:rPr lang="en-US" b="1" dirty="0" smtClean="0"/>
              <a:t>no elements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Disjoint sets have </a:t>
            </a:r>
            <a:r>
              <a:rPr lang="en-US" b="1" dirty="0" smtClean="0"/>
              <a:t>no elements </a:t>
            </a:r>
            <a:r>
              <a:rPr lang="en-US" dirty="0" smtClean="0"/>
              <a:t>in </a:t>
            </a:r>
            <a:r>
              <a:rPr lang="en-US" dirty="0" smtClean="0"/>
              <a:t>common.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ko-KR" dirty="0" smtClean="0"/>
              <a:t>Empty set has </a:t>
            </a:r>
            <a:r>
              <a:rPr lang="en-US" altLang="ko-KR" b="1" dirty="0" smtClean="0"/>
              <a:t>no elements in common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SETS  and </a:t>
            </a:r>
            <a:r>
              <a:rPr lang="en-US" altLang="ko-KR" dirty="0" err="1" smtClean="0"/>
              <a:t>boolean</a:t>
            </a:r>
            <a:r>
              <a:rPr lang="en-US" altLang="ko-KR" dirty="0" smtClean="0"/>
              <a:t> operations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to recall Java, C, C++ or … ?</a:t>
            </a:r>
            <a:endParaRPr lang="en-US" dirty="0" smtClean="0"/>
          </a:p>
          <a:p>
            <a:r>
              <a:rPr lang="en-US" dirty="0" smtClean="0"/>
              <a:t>Given existing sets, we can create new sets using these set operations:</a:t>
            </a:r>
            <a:endParaRPr lang="en-US" dirty="0" smtClean="0"/>
          </a:p>
          <a:p>
            <a:r>
              <a:rPr lang="en-US" dirty="0" smtClean="0"/>
              <a:t>Intersection (think </a:t>
            </a:r>
            <a:r>
              <a:rPr lang="en-US" dirty="0" smtClean="0">
                <a:latin typeface="Bauhaus 93" pitchFamily="82" charset="0"/>
              </a:rPr>
              <a:t>A</a:t>
            </a:r>
            <a:r>
              <a:rPr lang="en-US" dirty="0" smtClean="0"/>
              <a:t>ND, &amp;, &amp;&amp;)</a:t>
            </a:r>
            <a:endParaRPr lang="en-US" dirty="0" smtClean="0"/>
          </a:p>
          <a:p>
            <a:r>
              <a:rPr lang="en-US" dirty="0" smtClean="0"/>
              <a:t>Union (think or, |, ||)</a:t>
            </a:r>
          </a:p>
          <a:p>
            <a:pPr lvl="1"/>
            <a:r>
              <a:rPr lang="en-US" altLang="ko-KR" dirty="0" smtClean="0"/>
              <a:t>Well, </a:t>
            </a:r>
            <a:r>
              <a:rPr lang="en-US" altLang="ko-KR" u="sng" dirty="0" smtClean="0"/>
              <a:t>||</a:t>
            </a:r>
            <a:r>
              <a:rPr lang="en-US" altLang="ko-KR" dirty="0" smtClean="0"/>
              <a:t> </a:t>
            </a:r>
            <a:r>
              <a:rPr lang="en-US" altLang="ko-KR" i="1" dirty="0" smtClean="0"/>
              <a:t>almost</a:t>
            </a:r>
            <a:r>
              <a:rPr lang="en-US" altLang="ko-KR" dirty="0" smtClean="0"/>
              <a:t> looks like </a:t>
            </a:r>
            <a:r>
              <a:rPr lang="en-US" altLang="ko-KR" dirty="0" smtClean="0">
                <a:latin typeface="Adobe Fan Heiti Std B" pitchFamily="34" charset="-128"/>
                <a:ea typeface="Adobe Fan Heiti Std B" pitchFamily="34" charset="-128"/>
              </a:rPr>
              <a:t>U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SETS: </a:t>
            </a:r>
            <a:r>
              <a:rPr lang="en-US" dirty="0" smtClean="0"/>
              <a:t>Intersection </a:t>
            </a:r>
            <a:r>
              <a:rPr lang="en-US" b="0" dirty="0" smtClean="0"/>
              <a:t>( ∩ ) </a:t>
            </a:r>
            <a:endParaRPr lang="ko-KR" altLang="en-US" b="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DEFINITION: </a:t>
            </a:r>
            <a:r>
              <a:rPr lang="en-US" dirty="0" smtClean="0"/>
              <a:t>If </a:t>
            </a:r>
            <a:r>
              <a:rPr lang="en-US" i="1" dirty="0" smtClean="0"/>
              <a:t>A and B are sets, </a:t>
            </a:r>
            <a:r>
              <a:rPr lang="en-US" i="1" dirty="0" smtClean="0"/>
              <a:t>their intersection </a:t>
            </a:r>
            <a:r>
              <a:rPr lang="en-US" i="1" dirty="0" smtClean="0"/>
              <a:t>(A ∩ B) is { x | x ∈ A and x ∈ B}.</a:t>
            </a:r>
          </a:p>
          <a:p>
            <a:r>
              <a:rPr lang="en-US" dirty="0" smtClean="0"/>
              <a:t>i.e., for all </a:t>
            </a:r>
            <a:r>
              <a:rPr lang="en-US" i="1" dirty="0" smtClean="0"/>
              <a:t>x, x ∈ A ∩ B </a:t>
            </a:r>
            <a:r>
              <a:rPr lang="en-US" i="1" dirty="0" err="1" smtClean="0"/>
              <a:t>iff</a:t>
            </a:r>
            <a:r>
              <a:rPr lang="en-US" i="1" dirty="0" smtClean="0"/>
              <a:t> x ∈ A and x ∈ B</a:t>
            </a:r>
          </a:p>
          <a:p>
            <a:r>
              <a:rPr lang="en-US" dirty="0" smtClean="0"/>
              <a:t>Intersection relates to the </a:t>
            </a:r>
            <a:r>
              <a:rPr lang="en-US" dirty="0" smtClean="0"/>
              <a:t>mathematical/logical “</a:t>
            </a:r>
            <a:r>
              <a:rPr lang="en-US" dirty="0" smtClean="0"/>
              <a:t>and” (written as ∧</a:t>
            </a:r>
            <a:r>
              <a:rPr lang="en-US" dirty="0" smtClean="0"/>
              <a:t>)</a:t>
            </a:r>
          </a:p>
          <a:p>
            <a:pPr lvl="1"/>
            <a:r>
              <a:rPr lang="en-US" altLang="ko-KR" dirty="0" smtClean="0"/>
              <a:t>The pneumonic </a:t>
            </a:r>
            <a:r>
              <a:rPr lang="en-US" altLang="ko-KR" i="1" dirty="0" smtClean="0"/>
              <a:t>almost</a:t>
            </a:r>
            <a:r>
              <a:rPr lang="en-US" altLang="ko-KR" dirty="0" smtClean="0"/>
              <a:t> writes itself!</a:t>
            </a:r>
            <a:endParaRPr lang="en-US" altLang="ko-KR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SETS: </a:t>
            </a:r>
            <a:r>
              <a:rPr lang="en-US" dirty="0" smtClean="0"/>
              <a:t>Intersection </a:t>
            </a:r>
            <a:r>
              <a:rPr lang="en-US" b="0" dirty="0" smtClean="0"/>
              <a:t>( ∩ ) </a:t>
            </a:r>
            <a:endParaRPr lang="ko-KR" altLang="en-US" b="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Theorem: </a:t>
            </a:r>
            <a:r>
              <a:rPr lang="en-US" i="1" dirty="0" smtClean="0"/>
              <a:t>A ∩ B ⊆ A and A ∩ B ⊆ B</a:t>
            </a:r>
            <a:r>
              <a:rPr lang="en-US" i="1" dirty="0" smtClean="0"/>
              <a:t>. </a:t>
            </a:r>
          </a:p>
          <a:p>
            <a:r>
              <a:rPr lang="en-US" dirty="0" smtClean="0"/>
              <a:t>Proof:</a:t>
            </a:r>
            <a:endParaRPr lang="en-US" dirty="0" smtClean="0"/>
          </a:p>
          <a:p>
            <a:r>
              <a:rPr lang="en-US" dirty="0" smtClean="0"/>
              <a:t>Let’s Restate: using </a:t>
            </a:r>
            <a:r>
              <a:rPr lang="en-US" dirty="0" smtClean="0"/>
              <a:t>the definition of subset (inclusion), </a:t>
            </a:r>
            <a:r>
              <a:rPr lang="en-US" dirty="0" smtClean="0"/>
              <a:t>show: </a:t>
            </a:r>
            <a:endParaRPr lang="en-US" dirty="0" smtClean="0"/>
          </a:p>
          <a:p>
            <a:pPr lvl="1"/>
            <a:r>
              <a:rPr lang="en-US" dirty="0" smtClean="0"/>
              <a:t>for every element </a:t>
            </a:r>
            <a:r>
              <a:rPr lang="en-US" i="1" dirty="0" smtClean="0"/>
              <a:t>x ∈ A ∩ B, x ∈ </a:t>
            </a:r>
            <a:r>
              <a:rPr lang="en-US" i="1" dirty="0" smtClean="0"/>
              <a:t>A </a:t>
            </a:r>
            <a:r>
              <a:rPr lang="en-US" dirty="0" smtClean="0"/>
              <a:t>and</a:t>
            </a:r>
            <a:endParaRPr lang="en-US" dirty="0" smtClean="0"/>
          </a:p>
          <a:p>
            <a:pPr lvl="1"/>
            <a:r>
              <a:rPr lang="en-US" dirty="0" smtClean="0"/>
              <a:t>for every element </a:t>
            </a:r>
            <a:r>
              <a:rPr lang="en-US" i="1" dirty="0" smtClean="0"/>
              <a:t>x ∈ A ∩ B, x ∈ B.</a:t>
            </a:r>
          </a:p>
          <a:p>
            <a:r>
              <a:rPr lang="en-US" dirty="0" smtClean="0"/>
              <a:t>By the definition of </a:t>
            </a:r>
            <a:r>
              <a:rPr lang="en-US" i="1" dirty="0" smtClean="0"/>
              <a:t>intersection, x ∈ A ∩ B </a:t>
            </a:r>
            <a:r>
              <a:rPr lang="en-US" i="1" dirty="0" err="1" smtClean="0"/>
              <a:t>iff</a:t>
            </a:r>
            <a:r>
              <a:rPr lang="en-US" i="1" dirty="0" smtClean="0"/>
              <a:t> x ∈ A and </a:t>
            </a:r>
            <a:r>
              <a:rPr lang="en-US" i="1" dirty="0" smtClean="0"/>
              <a:t>x </a:t>
            </a:r>
            <a:r>
              <a:rPr lang="en-US" dirty="0" smtClean="0"/>
              <a:t>∈ </a:t>
            </a:r>
            <a:r>
              <a:rPr lang="en-US" i="1" dirty="0" smtClean="0"/>
              <a:t>B, </a:t>
            </a:r>
            <a:endParaRPr lang="en-US" i="1" dirty="0" smtClean="0"/>
          </a:p>
          <a:p>
            <a:pPr lvl="1"/>
            <a:r>
              <a:rPr lang="en-US" sz="2800" i="1" dirty="0" smtClean="0"/>
              <a:t>So: </a:t>
            </a:r>
            <a:r>
              <a:rPr lang="en-US" sz="2800" i="1" dirty="0" smtClean="0"/>
              <a:t>x ∈ A and x ∈ </a:t>
            </a:r>
            <a:r>
              <a:rPr lang="en-US" sz="2800" i="1" dirty="0" smtClean="0"/>
              <a:t>B</a:t>
            </a:r>
            <a:r>
              <a:rPr lang="en-US" sz="2800" i="1" dirty="0" smtClean="0"/>
              <a:t>.</a:t>
            </a:r>
            <a:endParaRPr lang="en-US" altLang="ko-KR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SETS: Union</a:t>
            </a:r>
            <a:r>
              <a:rPr lang="en-US" dirty="0" smtClean="0"/>
              <a:t> </a:t>
            </a:r>
            <a:r>
              <a:rPr lang="en-US" b="0" dirty="0" smtClean="0"/>
              <a:t>( ∪ ) </a:t>
            </a:r>
            <a:endParaRPr lang="ko-KR" altLang="en-US" b="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DEFINITION: For </a:t>
            </a:r>
            <a:r>
              <a:rPr lang="en-US" dirty="0" smtClean="0"/>
              <a:t>any sets </a:t>
            </a:r>
            <a:r>
              <a:rPr lang="en-US" i="1" dirty="0" smtClean="0"/>
              <a:t>A and B, </a:t>
            </a:r>
            <a:r>
              <a:rPr lang="en-US" i="1" dirty="0" smtClean="0"/>
              <a:t>the </a:t>
            </a:r>
            <a:r>
              <a:rPr lang="en-US" dirty="0" smtClean="0"/>
              <a:t>union </a:t>
            </a:r>
            <a:r>
              <a:rPr lang="en-US" dirty="0" smtClean="0"/>
              <a:t>(</a:t>
            </a:r>
            <a:r>
              <a:rPr lang="en-US" i="1" dirty="0" smtClean="0"/>
              <a:t>A ∪ B) </a:t>
            </a:r>
            <a:r>
              <a:rPr lang="en-US" i="1" dirty="0" smtClean="0"/>
              <a:t>is </a:t>
            </a:r>
          </a:p>
          <a:p>
            <a:r>
              <a:rPr lang="en-US" i="1" dirty="0" smtClean="0"/>
              <a:t>{</a:t>
            </a:r>
            <a:r>
              <a:rPr lang="en-US" i="1" dirty="0" smtClean="0"/>
              <a:t>x | x ∈ A or x ∈ B}</a:t>
            </a:r>
          </a:p>
          <a:p>
            <a:r>
              <a:rPr lang="en-US" dirty="0" smtClean="0"/>
              <a:t>(More precisely, x is an element of A or x is an element of B or x is an element of </a:t>
            </a:r>
            <a:r>
              <a:rPr lang="en-US" u="sng" dirty="0" smtClean="0"/>
              <a:t>both</a:t>
            </a:r>
            <a:r>
              <a:rPr lang="en-US" dirty="0" smtClean="0"/>
              <a:t> A and B. )</a:t>
            </a:r>
          </a:p>
          <a:p>
            <a:r>
              <a:rPr lang="en-US" dirty="0" smtClean="0"/>
              <a:t>Mathematical notation, “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∨</a:t>
            </a:r>
            <a:r>
              <a:rPr lang="en-US" dirty="0" smtClean="0"/>
              <a:t>” with non-exclusive rights)</a:t>
            </a:r>
            <a:endParaRPr lang="en-US" altLang="ko-KR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95865" y="2588419"/>
            <a:ext cx="6829315" cy="273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SETS: </a:t>
            </a:r>
            <a:r>
              <a:rPr lang="en-US" dirty="0" smtClean="0"/>
              <a:t>Pictorial Representation</a:t>
            </a:r>
            <a:endParaRPr lang="ko-KR" altLang="en-US" b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SETS: </a:t>
            </a:r>
            <a:r>
              <a:rPr lang="en-US" b="0" dirty="0" smtClean="0"/>
              <a:t>(Another) Theorem.</a:t>
            </a:r>
            <a:endParaRPr lang="ko-KR" altLang="en-US" b="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THEOREM. For any sets </a:t>
            </a:r>
            <a:r>
              <a:rPr lang="en-US" i="1" dirty="0" smtClean="0"/>
              <a:t>A and B</a:t>
            </a:r>
            <a:r>
              <a:rPr lang="en-US" i="1" dirty="0" smtClean="0"/>
              <a:t>, </a:t>
            </a:r>
            <a:r>
              <a:rPr lang="en-US" dirty="0" smtClean="0"/>
              <a:t>(</a:t>
            </a:r>
            <a:r>
              <a:rPr lang="en-US" i="1" dirty="0" smtClean="0"/>
              <a:t>A ∩ B) ⊆ (A ∪ B</a:t>
            </a:r>
            <a:r>
              <a:rPr lang="en-US" i="1" dirty="0" smtClean="0"/>
              <a:t>).</a:t>
            </a:r>
          </a:p>
          <a:p>
            <a:r>
              <a:rPr lang="en-US" altLang="ko-KR" dirty="0" smtClean="0"/>
              <a:t>Proof?</a:t>
            </a:r>
            <a:endParaRPr lang="en-US" altLang="ko-KR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SETS: </a:t>
            </a:r>
            <a:r>
              <a:rPr lang="en-US" b="0" dirty="0" smtClean="0"/>
              <a:t>(Another) Theorem.</a:t>
            </a:r>
            <a:endParaRPr lang="ko-KR" altLang="en-US" b="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THEOREM. For any sets </a:t>
            </a:r>
            <a:r>
              <a:rPr lang="en-US" i="1" dirty="0" smtClean="0"/>
              <a:t>A and B</a:t>
            </a:r>
            <a:r>
              <a:rPr lang="en-US" i="1" dirty="0" smtClean="0"/>
              <a:t>, </a:t>
            </a:r>
            <a:r>
              <a:rPr lang="en-US" dirty="0" smtClean="0"/>
              <a:t>(</a:t>
            </a:r>
            <a:r>
              <a:rPr lang="en-US" i="1" dirty="0" smtClean="0"/>
              <a:t>A ∩ B) ⊆ (A ∪ B</a:t>
            </a:r>
            <a:r>
              <a:rPr lang="en-US" i="1" dirty="0" smtClean="0"/>
              <a:t>).</a:t>
            </a:r>
          </a:p>
          <a:p>
            <a:r>
              <a:rPr lang="en-US" altLang="ko-KR" dirty="0" smtClean="0"/>
              <a:t>Proof: Let A and B be any two sets.</a:t>
            </a:r>
          </a:p>
          <a:p>
            <a:pPr lvl="1"/>
            <a:r>
              <a:rPr lang="en-US" altLang="ko-KR" dirty="0" smtClean="0"/>
              <a:t>Restatement: for all x, </a:t>
            </a:r>
            <a:r>
              <a:rPr lang="en-US" dirty="0" smtClean="0"/>
              <a:t>if </a:t>
            </a:r>
            <a:r>
              <a:rPr lang="en-US" i="1" dirty="0" smtClean="0"/>
              <a:t>x ∈ (A ∩ B), </a:t>
            </a:r>
            <a:r>
              <a:rPr lang="en-US" i="1" dirty="0" smtClean="0"/>
              <a:t>then x </a:t>
            </a:r>
            <a:r>
              <a:rPr lang="en-US" i="1" dirty="0" smtClean="0"/>
              <a:t>∈ (A ∪ B</a:t>
            </a:r>
            <a:r>
              <a:rPr lang="en-US" i="1" dirty="0" smtClean="0"/>
              <a:t>)</a:t>
            </a:r>
          </a:p>
          <a:p>
            <a:r>
              <a:rPr lang="en-US" altLang="ko-KR" dirty="0" smtClean="0"/>
              <a:t>OK, </a:t>
            </a:r>
            <a:r>
              <a:rPr lang="en-US" dirty="0" smtClean="0"/>
              <a:t>Let </a:t>
            </a:r>
            <a:r>
              <a:rPr lang="en-US" i="1" dirty="0" smtClean="0"/>
              <a:t>x be any element of (A ∩ B).</a:t>
            </a:r>
          </a:p>
          <a:p>
            <a:pPr lvl="1"/>
            <a:r>
              <a:rPr lang="en-US" dirty="0" smtClean="0"/>
              <a:t>Since </a:t>
            </a:r>
            <a:r>
              <a:rPr lang="en-US" i="1" dirty="0" smtClean="0"/>
              <a:t>x ∈ (A ∩ B) then x ∈ A (by the definition </a:t>
            </a:r>
            <a:r>
              <a:rPr lang="en-US" i="1" dirty="0" smtClean="0"/>
              <a:t>of </a:t>
            </a:r>
            <a:r>
              <a:rPr lang="en-US" dirty="0" smtClean="0"/>
              <a:t>intersection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Since </a:t>
            </a:r>
            <a:r>
              <a:rPr lang="en-US" i="1" dirty="0" smtClean="0"/>
              <a:t>x ∈ A, then x ∈ (A ∪ B) (by the definition </a:t>
            </a:r>
            <a:r>
              <a:rPr lang="en-US" i="1" dirty="0" smtClean="0"/>
              <a:t>of </a:t>
            </a:r>
            <a:r>
              <a:rPr lang="en-US" dirty="0" smtClean="0"/>
              <a:t>union).</a:t>
            </a:r>
          </a:p>
          <a:p>
            <a:r>
              <a:rPr lang="en-US" altLang="ko-KR" dirty="0" smtClean="0"/>
              <a:t>And, we’re done!</a:t>
            </a:r>
            <a:endParaRPr lang="en-US" altLang="ko-KR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SETS: </a:t>
            </a:r>
            <a:r>
              <a:rPr lang="en-US" dirty="0" smtClean="0"/>
              <a:t>Difference </a:t>
            </a:r>
            <a:r>
              <a:rPr lang="en-US" b="0" dirty="0" smtClean="0"/>
              <a:t>( - ) </a:t>
            </a:r>
            <a:endParaRPr lang="ko-KR" altLang="en-US" b="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DEFINITION: If </a:t>
            </a:r>
            <a:r>
              <a:rPr lang="en-US" dirty="0" smtClean="0"/>
              <a:t>A and B are sets</a:t>
            </a:r>
            <a:r>
              <a:rPr lang="en-US" i="1" dirty="0" smtClean="0"/>
              <a:t>, the </a:t>
            </a:r>
            <a:r>
              <a:rPr lang="en-US" i="1" dirty="0" smtClean="0"/>
              <a:t>difference of </a:t>
            </a:r>
            <a:r>
              <a:rPr lang="en-US" i="1" dirty="0" smtClean="0"/>
              <a:t>B in A </a:t>
            </a:r>
            <a:r>
              <a:rPr lang="en-US" dirty="0" smtClean="0"/>
              <a:t>is the set of all elements of A </a:t>
            </a:r>
            <a:r>
              <a:rPr lang="en-US" dirty="0" smtClean="0"/>
              <a:t>that are </a:t>
            </a:r>
            <a:r>
              <a:rPr lang="en-US" dirty="0" smtClean="0"/>
              <a:t>not elements of B:</a:t>
            </a:r>
          </a:p>
          <a:p>
            <a:r>
              <a:rPr lang="en-US" dirty="0" smtClean="0"/>
              <a:t>Written as A </a:t>
            </a:r>
            <a:r>
              <a:rPr lang="en-US" dirty="0" smtClean="0"/>
              <a:t>\ B or A − B = { x | x ∈ A but x ∉ B</a:t>
            </a:r>
            <a:r>
              <a:rPr lang="en-US" dirty="0" smtClean="0"/>
              <a:t>}</a:t>
            </a:r>
          </a:p>
          <a:p>
            <a:r>
              <a:rPr lang="en-US" altLang="ko-KR" dirty="0" smtClean="0"/>
              <a:t>Not to be confused with </a:t>
            </a:r>
            <a:r>
              <a:rPr lang="en-US" dirty="0" smtClean="0"/>
              <a:t>( </a:t>
            </a:r>
            <a:r>
              <a:rPr lang="en-US" dirty="0" smtClean="0"/>
              <a:t>-o- </a:t>
            </a:r>
            <a:r>
              <a:rPr lang="en-US" dirty="0" smtClean="0"/>
              <a:t>) </a:t>
            </a:r>
            <a:endParaRPr lang="en-US" altLang="ko-KR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1923" y="729061"/>
            <a:ext cx="5917103" cy="319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Topics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3649287"/>
            <a:ext cx="11274552" cy="2480052"/>
          </a:xfrm>
        </p:spPr>
        <p:txBody>
          <a:bodyPr>
            <a:normAutofit/>
          </a:bodyPr>
          <a:lstStyle/>
          <a:p>
            <a:r>
              <a:rPr lang="en-US" dirty="0" smtClean="0"/>
              <a:t>We’ll cover:</a:t>
            </a:r>
          </a:p>
          <a:p>
            <a:pPr lvl="1"/>
            <a:r>
              <a:rPr lang="en-US" sz="2800" dirty="0" smtClean="0"/>
              <a:t>A little bit more about </a:t>
            </a:r>
            <a:r>
              <a:rPr lang="en-US" sz="2800" dirty="0" err="1" smtClean="0"/>
              <a:t>iff</a:t>
            </a:r>
            <a:r>
              <a:rPr lang="en-US" sz="2800" dirty="0" smtClean="0"/>
              <a:t> and truth (on the whiteboard)</a:t>
            </a:r>
            <a:endParaRPr lang="en-US" sz="2800" dirty="0" smtClean="0"/>
          </a:p>
          <a:p>
            <a:pPr lvl="1"/>
            <a:r>
              <a:rPr lang="en-US" sz="2800" dirty="0" smtClean="0"/>
              <a:t>Sets: union, intersection, difference</a:t>
            </a:r>
            <a:endParaRPr lang="en-US" sz="2800" dirty="0" smtClean="0"/>
          </a:p>
          <a:p>
            <a:pPr lvl="2"/>
            <a:r>
              <a:rPr lang="en-US" dirty="0" smtClean="0"/>
              <a:t>Associated proofs too.</a:t>
            </a:r>
            <a:endParaRPr lang="en-US" dirty="0" smtClean="0"/>
          </a:p>
          <a:p>
            <a:pPr lvl="1"/>
            <a:r>
              <a:rPr lang="en-US" sz="2800" dirty="0" smtClean="0"/>
              <a:t>More on sets containing sets</a:t>
            </a:r>
            <a:endParaRPr lang="en-US" sz="2800" dirty="0" smtClean="0"/>
          </a:p>
          <a:p>
            <a:pPr lvl="1"/>
            <a:endParaRPr lang="en-US" altLang="ko-KR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1/20/2019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mtClean="0"/>
              <a:t>Generalized </a:t>
            </a:r>
            <a:r>
              <a:rPr lang="en-US" altLang="ko-KR" dirty="0" smtClean="0"/>
              <a:t>forms of Union, </a:t>
            </a:r>
            <a:r>
              <a:rPr lang="en-US" dirty="0" smtClean="0"/>
              <a:t>Intersection</a:t>
            </a:r>
            <a:r>
              <a:rPr lang="en-US" b="0" dirty="0" smtClean="0"/>
              <a:t> </a:t>
            </a:r>
            <a:endParaRPr lang="ko-KR" altLang="en-US" b="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</a:t>
            </a:r>
            <a:r>
              <a:rPr lang="en-US" dirty="0" smtClean="0"/>
              <a:t>extend our definition of union </a:t>
            </a:r>
            <a:r>
              <a:rPr lang="en-US" dirty="0" smtClean="0"/>
              <a:t>and intersection </a:t>
            </a:r>
            <a:r>
              <a:rPr lang="en-US" dirty="0" smtClean="0"/>
              <a:t>from </a:t>
            </a:r>
            <a:r>
              <a:rPr lang="en-US" u="sng" dirty="0" smtClean="0"/>
              <a:t>two sets</a:t>
            </a:r>
            <a:r>
              <a:rPr lang="en-US" dirty="0" smtClean="0"/>
              <a:t> to </a:t>
            </a:r>
            <a:r>
              <a:rPr lang="en-US" u="sng" dirty="0" smtClean="0"/>
              <a:t>sets of sets</a:t>
            </a:r>
            <a:r>
              <a:rPr lang="en-US" dirty="0" smtClean="0"/>
              <a:t>:</a:t>
            </a:r>
          </a:p>
          <a:p>
            <a:r>
              <a:rPr lang="en-US" dirty="0" smtClean="0"/>
              <a:t>Given </a:t>
            </a:r>
            <a:r>
              <a:rPr lang="en-US" i="1" dirty="0" smtClean="0"/>
              <a:t>{Ai </a:t>
            </a:r>
            <a:r>
              <a:rPr lang="en-US" i="1" dirty="0" smtClean="0"/>
              <a:t>: </a:t>
            </a:r>
            <a:r>
              <a:rPr lang="en-US" i="1" dirty="0" err="1" smtClean="0"/>
              <a:t>i</a:t>
            </a:r>
            <a:r>
              <a:rPr lang="en-US" i="1" dirty="0" smtClean="0"/>
              <a:t> ∈ </a:t>
            </a:r>
            <a:r>
              <a:rPr lang="en-US" i="1" dirty="0" smtClean="0"/>
              <a:t>B}, </a:t>
            </a:r>
            <a:r>
              <a:rPr lang="en-US" i="1" dirty="0" smtClean="0"/>
              <a:t>a set of sets Ai for some fixed set </a:t>
            </a:r>
            <a:r>
              <a:rPr lang="en-US" i="1" dirty="0" smtClean="0"/>
              <a:t>B,</a:t>
            </a:r>
            <a:endParaRPr lang="en-US" i="1" dirty="0" smtClean="0"/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generalized union of the sets Ai for </a:t>
            </a:r>
            <a:r>
              <a:rPr lang="en-US" i="1" dirty="0" err="1" smtClean="0"/>
              <a:t>i</a:t>
            </a:r>
            <a:r>
              <a:rPr lang="en-US" i="1" dirty="0" smtClean="0"/>
              <a:t> ∈ </a:t>
            </a:r>
            <a:r>
              <a:rPr lang="en-US" i="1" dirty="0" smtClean="0"/>
              <a:t>B is </a:t>
            </a:r>
          </a:p>
          <a:p>
            <a:pPr algn="ctr">
              <a:buNone/>
            </a:pPr>
            <a:r>
              <a:rPr lang="en-US" sz="4400" dirty="0" smtClean="0"/>
              <a:t>⋃</a:t>
            </a:r>
            <a:r>
              <a:rPr lang="en-US" sz="2400" i="1" dirty="0" smtClean="0"/>
              <a:t>A</a:t>
            </a:r>
            <a:r>
              <a:rPr lang="en-US" sz="1600" i="1" dirty="0" smtClean="0"/>
              <a:t>i</a:t>
            </a:r>
            <a:endParaRPr lang="en-US" sz="800" i="1" dirty="0" smtClean="0"/>
          </a:p>
          <a:p>
            <a:pPr algn="ctr">
              <a:buNone/>
            </a:pPr>
            <a:r>
              <a:rPr lang="en-US" sz="1800" i="1" dirty="0" err="1" smtClean="0"/>
              <a:t>i∈B</a:t>
            </a:r>
            <a:endParaRPr lang="en-US" sz="1800" i="1" dirty="0" smtClean="0"/>
          </a:p>
          <a:p>
            <a:pPr lvl="1">
              <a:buNone/>
            </a:pPr>
            <a:endParaRPr lang="en-US" i="1" dirty="0" smtClean="0"/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generalized intersection of the sets Ai for </a:t>
            </a:r>
            <a:r>
              <a:rPr lang="en-US" i="1" dirty="0" err="1" smtClean="0"/>
              <a:t>i</a:t>
            </a:r>
            <a:r>
              <a:rPr lang="en-US" i="1" dirty="0" smtClean="0"/>
              <a:t> ∈ I is</a:t>
            </a:r>
          </a:p>
          <a:p>
            <a:pPr algn="ctr">
              <a:buNone/>
            </a:pPr>
            <a:r>
              <a:rPr lang="en-US" sz="4400" dirty="0" smtClean="0"/>
              <a:t>⋂</a:t>
            </a:r>
            <a:r>
              <a:rPr lang="en-US" sz="2400" i="1" dirty="0" smtClean="0"/>
              <a:t>A</a:t>
            </a:r>
            <a:r>
              <a:rPr lang="en-US" sz="1600" i="1" dirty="0" smtClean="0"/>
              <a:t>i</a:t>
            </a:r>
            <a:endParaRPr lang="en-US" altLang="ko-KR" dirty="0" smtClean="0"/>
          </a:p>
          <a:p>
            <a:pPr algn="ctr">
              <a:buNone/>
            </a:pPr>
            <a:r>
              <a:rPr lang="en-US" sz="1800" i="1" dirty="0" err="1" smtClean="0"/>
              <a:t>i</a:t>
            </a:r>
            <a:r>
              <a:rPr lang="en-US" sz="1800" dirty="0" err="1" smtClean="0"/>
              <a:t>∈B</a:t>
            </a:r>
            <a:endParaRPr lang="en-US" sz="1800" i="1" dirty="0" smtClean="0"/>
          </a:p>
          <a:p>
            <a:pPr algn="ctr">
              <a:buNone/>
            </a:pPr>
            <a:endParaRPr lang="en-US" altLang="ko-KR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Defining a particular set: I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a finite set, simply 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Enumerate its </a:t>
            </a:r>
            <a:r>
              <a:rPr lang="en-US" dirty="0" smtClean="0"/>
              <a:t>elements: </a:t>
            </a:r>
            <a:r>
              <a:rPr lang="en-US" i="1" dirty="0" smtClean="0"/>
              <a:t>A </a:t>
            </a:r>
            <a:r>
              <a:rPr lang="en-US" i="1" dirty="0" smtClean="0"/>
              <a:t>= {1, 2, 3}</a:t>
            </a:r>
          </a:p>
          <a:p>
            <a:r>
              <a:rPr lang="en-US" dirty="0" smtClean="0"/>
              <a:t>For an </a:t>
            </a:r>
            <a:r>
              <a:rPr lang="en-US" dirty="0" smtClean="0"/>
              <a:t>infinite set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Use an ellipse: </a:t>
            </a:r>
            <a:r>
              <a:rPr lang="en-US" i="1" dirty="0" smtClean="0"/>
              <a:t>A </a:t>
            </a:r>
            <a:r>
              <a:rPr lang="en-US" i="1" dirty="0" smtClean="0"/>
              <a:t>= {1, 2, 3, ...}</a:t>
            </a:r>
          </a:p>
          <a:p>
            <a:pPr lvl="1"/>
            <a:r>
              <a:rPr lang="en-US" dirty="0" smtClean="0"/>
              <a:t>Clarify </a:t>
            </a:r>
            <a:r>
              <a:rPr lang="en-US" b="1" u="sng" dirty="0" smtClean="0">
                <a:solidFill>
                  <a:schemeClr val="accent1"/>
                </a:solidFill>
              </a:rPr>
              <a:t>how</a:t>
            </a:r>
            <a:r>
              <a:rPr lang="en-US" dirty="0" smtClean="0"/>
              <a:t> </a:t>
            </a:r>
            <a:r>
              <a:rPr lang="en-US" dirty="0" smtClean="0"/>
              <a:t>the set continues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Is </a:t>
            </a:r>
            <a:r>
              <a:rPr lang="en-US" dirty="0" smtClean="0"/>
              <a:t>{1, 2, ...} all positive integers or powers of 2?</a:t>
            </a:r>
            <a:endParaRPr lang="en-US" altLang="ko-KR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Defining a particular set: II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“builder notation”</a:t>
            </a:r>
          </a:p>
          <a:p>
            <a:r>
              <a:rPr lang="en-US" dirty="0" smtClean="0"/>
              <a:t>Provide </a:t>
            </a:r>
            <a:r>
              <a:rPr lang="en-US" dirty="0" smtClean="0"/>
              <a:t>a common property, e.g.,</a:t>
            </a:r>
          </a:p>
          <a:p>
            <a:r>
              <a:rPr lang="pt-BR" i="1" dirty="0" smtClean="0"/>
              <a:t>A = {x ∈ ℕ+ </a:t>
            </a:r>
            <a:r>
              <a:rPr lang="pt-BR" i="1" dirty="0" smtClean="0"/>
              <a:t>: </a:t>
            </a:r>
            <a:r>
              <a:rPr lang="pt-BR" i="1" dirty="0" smtClean="0"/>
              <a:t>x &lt; 10</a:t>
            </a:r>
            <a:r>
              <a:rPr lang="pt-BR" i="1" dirty="0" smtClean="0"/>
              <a:t>}</a:t>
            </a:r>
          </a:p>
          <a:p>
            <a:r>
              <a:rPr lang="pt-BR" i="1" dirty="0" smtClean="0"/>
              <a:t>Reads as</a:t>
            </a:r>
            <a:endParaRPr lang="pt-BR" i="1" dirty="0" smtClean="0"/>
          </a:p>
          <a:p>
            <a:pPr lvl="1"/>
            <a:r>
              <a:rPr lang="en-US" i="1" dirty="0" smtClean="0"/>
              <a:t>A consists of all positive integers that are less than 10</a:t>
            </a:r>
            <a:r>
              <a:rPr lang="en-US" i="1" dirty="0" smtClean="0"/>
              <a:t>.</a:t>
            </a:r>
          </a:p>
          <a:p>
            <a:pPr lvl="1"/>
            <a:r>
              <a:rPr lang="en-US" altLang="ko-KR" i="1" dirty="0" smtClean="0"/>
              <a:t>A consists of positive integers x such that x &lt; 10</a:t>
            </a:r>
            <a:endParaRPr lang="en-US" altLang="ko-KR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Empty Sets and a theorem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Notation for empty set again: ∅</a:t>
            </a:r>
          </a:p>
          <a:p>
            <a:pPr lvl="1"/>
            <a:r>
              <a:rPr lang="en-US" dirty="0" smtClean="0"/>
              <a:t>An empty set does not have any elements!</a:t>
            </a:r>
            <a:endParaRPr lang="en-US" dirty="0" smtClean="0"/>
          </a:p>
          <a:p>
            <a:r>
              <a:rPr lang="en-US" dirty="0" smtClean="0"/>
              <a:t>Theorem: </a:t>
            </a:r>
            <a:r>
              <a:rPr lang="en-US" dirty="0" smtClean="0"/>
              <a:t>for every set </a:t>
            </a:r>
            <a:r>
              <a:rPr lang="en-US" i="1" dirty="0" smtClean="0"/>
              <a:t>A, ∅ ⊆ A</a:t>
            </a:r>
            <a:r>
              <a:rPr lang="en-US" i="1" dirty="0" smtClean="0"/>
              <a:t>.</a:t>
            </a:r>
          </a:p>
          <a:p>
            <a:pPr lvl="1"/>
            <a:r>
              <a:rPr lang="en-US" i="1" dirty="0" smtClean="0"/>
              <a:t>i.e. the empty set is a subset of A.</a:t>
            </a:r>
            <a:endParaRPr lang="en-US" dirty="0" smtClean="0"/>
          </a:p>
          <a:p>
            <a:r>
              <a:rPr lang="en-US" dirty="0" smtClean="0"/>
              <a:t>Proof: ? </a:t>
            </a:r>
          </a:p>
          <a:p>
            <a:pPr lvl="1"/>
            <a:endParaRPr lang="en-US" altLang="ko-KR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Empty Sets and a theorem (&amp; proof)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Notation for empty set again: ∅</a:t>
            </a:r>
          </a:p>
          <a:p>
            <a:pPr lvl="1"/>
            <a:r>
              <a:rPr lang="en-US" dirty="0" smtClean="0"/>
              <a:t>An empty set does not have any elements!</a:t>
            </a:r>
            <a:endParaRPr lang="en-US" dirty="0" smtClean="0"/>
          </a:p>
          <a:p>
            <a:r>
              <a:rPr lang="en-US" dirty="0" smtClean="0"/>
              <a:t>Theorem: </a:t>
            </a:r>
            <a:r>
              <a:rPr lang="en-US" dirty="0" smtClean="0"/>
              <a:t>for every set </a:t>
            </a:r>
            <a:r>
              <a:rPr lang="en-US" i="1" dirty="0" smtClean="0"/>
              <a:t>A, ∅ ⊆ A</a:t>
            </a:r>
            <a:r>
              <a:rPr lang="en-US" i="1" dirty="0" smtClean="0"/>
              <a:t>.</a:t>
            </a:r>
          </a:p>
          <a:p>
            <a:pPr lvl="1"/>
            <a:r>
              <a:rPr lang="en-US" i="1" dirty="0" smtClean="0"/>
              <a:t>i.e. the empty set is a subset of A.</a:t>
            </a:r>
            <a:endParaRPr lang="en-US" dirty="0" smtClean="0"/>
          </a:p>
          <a:p>
            <a:r>
              <a:rPr lang="en-US" dirty="0" smtClean="0"/>
              <a:t>Proof: </a:t>
            </a:r>
          </a:p>
          <a:p>
            <a:pPr lvl="1"/>
            <a:r>
              <a:rPr lang="en-US" dirty="0" smtClean="0"/>
              <a:t>Let’s restate what we want to prove: </a:t>
            </a:r>
            <a:r>
              <a:rPr lang="en-US" b="1" dirty="0" smtClean="0"/>
              <a:t>For </a:t>
            </a:r>
            <a:r>
              <a:rPr lang="en-US" b="1" dirty="0" smtClean="0"/>
              <a:t>all </a:t>
            </a:r>
            <a:r>
              <a:rPr lang="en-US" b="1" i="1" dirty="0" smtClean="0"/>
              <a:t>x, if x ∈ ∅, then x ∈ A</a:t>
            </a:r>
            <a:r>
              <a:rPr lang="en-US" b="1" i="1" dirty="0" smtClean="0"/>
              <a:t>.</a:t>
            </a:r>
          </a:p>
          <a:p>
            <a:pPr lvl="1"/>
            <a:endParaRPr lang="en-US" altLang="ko-KR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Empty Sets and </a:t>
            </a:r>
            <a:r>
              <a:rPr lang="en-US" altLang="ko-KR" dirty="0" smtClean="0"/>
              <a:t>a theorem (&amp; proof)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Notation for empty set again: ∅</a:t>
            </a:r>
          </a:p>
          <a:p>
            <a:pPr lvl="1"/>
            <a:r>
              <a:rPr lang="en-US" dirty="0" smtClean="0"/>
              <a:t>An empty set does not have any elements!</a:t>
            </a:r>
            <a:endParaRPr lang="en-US" dirty="0" smtClean="0"/>
          </a:p>
          <a:p>
            <a:r>
              <a:rPr lang="en-US" dirty="0" smtClean="0"/>
              <a:t>Theorem: </a:t>
            </a:r>
            <a:r>
              <a:rPr lang="en-US" dirty="0" smtClean="0"/>
              <a:t>for every set </a:t>
            </a:r>
            <a:r>
              <a:rPr lang="en-US" i="1" dirty="0" smtClean="0"/>
              <a:t>A, ∅ ⊆ A</a:t>
            </a:r>
            <a:r>
              <a:rPr lang="en-US" i="1" dirty="0" smtClean="0"/>
              <a:t>.</a:t>
            </a:r>
          </a:p>
          <a:p>
            <a:pPr lvl="1"/>
            <a:r>
              <a:rPr lang="en-US" i="1" dirty="0" smtClean="0"/>
              <a:t>i.e. the empty set is a subset of A.</a:t>
            </a:r>
            <a:endParaRPr lang="en-US" dirty="0" smtClean="0"/>
          </a:p>
          <a:p>
            <a:r>
              <a:rPr lang="en-US" dirty="0" smtClean="0"/>
              <a:t>Proof: </a:t>
            </a:r>
          </a:p>
          <a:p>
            <a:pPr lvl="1"/>
            <a:r>
              <a:rPr lang="en-US" dirty="0" smtClean="0"/>
              <a:t>Let’s restate what we want to prove: </a:t>
            </a:r>
            <a:r>
              <a:rPr lang="en-US" b="1" dirty="0" smtClean="0"/>
              <a:t>For </a:t>
            </a:r>
            <a:r>
              <a:rPr lang="en-US" b="1" dirty="0" smtClean="0"/>
              <a:t>all </a:t>
            </a:r>
            <a:r>
              <a:rPr lang="en-US" b="1" i="1" dirty="0" smtClean="0"/>
              <a:t>x, if x ∈ ∅, then x ∈ A</a:t>
            </a:r>
            <a:r>
              <a:rPr lang="en-US" b="1" i="1" dirty="0" smtClean="0"/>
              <a:t>.</a:t>
            </a:r>
          </a:p>
          <a:p>
            <a:pPr lvl="1"/>
            <a:r>
              <a:rPr lang="en-US" dirty="0" smtClean="0"/>
              <a:t>And, let’s restate a different way: </a:t>
            </a:r>
            <a:r>
              <a:rPr lang="en-US" b="1" dirty="0" smtClean="0"/>
              <a:t>There </a:t>
            </a:r>
            <a:r>
              <a:rPr lang="en-US" b="1" dirty="0" smtClean="0"/>
              <a:t>is no </a:t>
            </a:r>
            <a:r>
              <a:rPr lang="en-US" b="1" i="1" dirty="0" smtClean="0"/>
              <a:t>x such that x </a:t>
            </a:r>
            <a:r>
              <a:rPr lang="en-US" b="1" i="1" dirty="0" smtClean="0"/>
              <a:t>∈ </a:t>
            </a:r>
            <a:r>
              <a:rPr lang="en-US" b="1" dirty="0" smtClean="0"/>
              <a:t>∅ </a:t>
            </a:r>
            <a:r>
              <a:rPr lang="en-US" b="1" dirty="0" smtClean="0"/>
              <a:t>and </a:t>
            </a:r>
            <a:r>
              <a:rPr lang="en-US" b="1" i="1" dirty="0" smtClean="0"/>
              <a:t>x ∉ A.</a:t>
            </a:r>
            <a:endParaRPr lang="en-US" b="1" dirty="0" smtClean="0"/>
          </a:p>
          <a:p>
            <a:pPr lvl="1"/>
            <a:endParaRPr lang="en-US" altLang="ko-KR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Empty Sets and </a:t>
            </a:r>
            <a:r>
              <a:rPr lang="en-US" altLang="ko-KR" dirty="0" smtClean="0"/>
              <a:t>a theorem (&amp; proof)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Notation for empty set again: ∅</a:t>
            </a:r>
          </a:p>
          <a:p>
            <a:pPr lvl="1"/>
            <a:r>
              <a:rPr lang="en-US" dirty="0" smtClean="0"/>
              <a:t>An empty set does not have any elements!</a:t>
            </a:r>
            <a:endParaRPr lang="en-US" dirty="0" smtClean="0"/>
          </a:p>
          <a:p>
            <a:r>
              <a:rPr lang="en-US" dirty="0" smtClean="0"/>
              <a:t>Theorem: </a:t>
            </a:r>
            <a:r>
              <a:rPr lang="en-US" dirty="0" smtClean="0"/>
              <a:t>for every set </a:t>
            </a:r>
            <a:r>
              <a:rPr lang="en-US" i="1" dirty="0" smtClean="0"/>
              <a:t>A, ∅ ⊆ A</a:t>
            </a:r>
            <a:r>
              <a:rPr lang="en-US" i="1" dirty="0" smtClean="0"/>
              <a:t>.</a:t>
            </a:r>
          </a:p>
          <a:p>
            <a:pPr lvl="1"/>
            <a:r>
              <a:rPr lang="en-US" i="1" dirty="0" smtClean="0"/>
              <a:t>i.e. the empty set is a subset of A.</a:t>
            </a:r>
            <a:endParaRPr lang="en-US" dirty="0" smtClean="0"/>
          </a:p>
          <a:p>
            <a:r>
              <a:rPr lang="en-US" dirty="0" smtClean="0"/>
              <a:t>Proof: </a:t>
            </a:r>
          </a:p>
          <a:p>
            <a:pPr lvl="1"/>
            <a:r>
              <a:rPr lang="en-US" dirty="0" smtClean="0"/>
              <a:t>Let’s restate what we want to prove: </a:t>
            </a:r>
            <a:r>
              <a:rPr lang="en-US" b="1" dirty="0" smtClean="0"/>
              <a:t>For </a:t>
            </a:r>
            <a:r>
              <a:rPr lang="en-US" b="1" dirty="0" smtClean="0"/>
              <a:t>all </a:t>
            </a:r>
            <a:r>
              <a:rPr lang="en-US" b="1" i="1" dirty="0" smtClean="0"/>
              <a:t>x, if x ∈ ∅, then x ∈ A</a:t>
            </a:r>
            <a:r>
              <a:rPr lang="en-US" b="1" i="1" dirty="0" smtClean="0"/>
              <a:t>.</a:t>
            </a:r>
          </a:p>
          <a:p>
            <a:pPr lvl="1"/>
            <a:r>
              <a:rPr lang="en-US" dirty="0" smtClean="0"/>
              <a:t>And, let’s restate a different way: </a:t>
            </a:r>
            <a:r>
              <a:rPr lang="en-US" b="1" dirty="0" smtClean="0"/>
              <a:t>There </a:t>
            </a:r>
            <a:r>
              <a:rPr lang="en-US" b="1" dirty="0" smtClean="0"/>
              <a:t>is no </a:t>
            </a:r>
            <a:r>
              <a:rPr lang="en-US" b="1" i="1" dirty="0" smtClean="0"/>
              <a:t>x such that x </a:t>
            </a:r>
            <a:r>
              <a:rPr lang="en-US" b="1" i="1" dirty="0" smtClean="0"/>
              <a:t>∈ </a:t>
            </a:r>
            <a:r>
              <a:rPr lang="en-US" b="1" dirty="0" smtClean="0"/>
              <a:t>∅ </a:t>
            </a:r>
            <a:r>
              <a:rPr lang="en-US" b="1" dirty="0" smtClean="0"/>
              <a:t>and </a:t>
            </a:r>
            <a:r>
              <a:rPr lang="en-US" b="1" i="1" dirty="0" smtClean="0"/>
              <a:t>x ∉ A</a:t>
            </a:r>
            <a:r>
              <a:rPr lang="en-US" b="1" i="1" dirty="0" smtClean="0"/>
              <a:t>.</a:t>
            </a:r>
          </a:p>
          <a:p>
            <a:pPr lvl="1"/>
            <a:r>
              <a:rPr lang="en-US" dirty="0" smtClean="0"/>
              <a:t>From the definition of </a:t>
            </a:r>
            <a:r>
              <a:rPr lang="en-US" i="1" dirty="0" smtClean="0"/>
              <a:t>∅</a:t>
            </a:r>
            <a:r>
              <a:rPr lang="en-US" i="1" dirty="0" smtClean="0"/>
              <a:t>, </a:t>
            </a:r>
            <a:r>
              <a:rPr lang="en-US" b="1" dirty="0" smtClean="0"/>
              <a:t>there </a:t>
            </a:r>
            <a:r>
              <a:rPr lang="en-US" b="1" dirty="0" smtClean="0"/>
              <a:t>is no </a:t>
            </a:r>
            <a:r>
              <a:rPr lang="en-US" b="1" i="1" dirty="0" smtClean="0"/>
              <a:t>x ∈ </a:t>
            </a:r>
            <a:r>
              <a:rPr lang="en-US" b="1" i="1" dirty="0" smtClean="0"/>
              <a:t>∅</a:t>
            </a:r>
          </a:p>
          <a:p>
            <a:pPr lvl="1"/>
            <a:r>
              <a:rPr lang="en-US" i="1" dirty="0" smtClean="0"/>
              <a:t>So, </a:t>
            </a:r>
            <a:r>
              <a:rPr lang="en-US" dirty="0" smtClean="0"/>
              <a:t>there cannot be any x that is not in A (there aren’t any </a:t>
            </a:r>
            <a:r>
              <a:rPr lang="en-US" dirty="0" err="1" smtClean="0"/>
              <a:t>x’s</a:t>
            </a:r>
            <a:r>
              <a:rPr lang="en-US" dirty="0" smtClean="0"/>
              <a:t>!)</a:t>
            </a:r>
          </a:p>
          <a:p>
            <a:pPr lvl="1"/>
            <a:r>
              <a:rPr lang="en-US" dirty="0" smtClean="0"/>
              <a:t>The proof is now evident: </a:t>
            </a:r>
            <a:r>
              <a:rPr lang="en-US" b="1" dirty="0" smtClean="0"/>
              <a:t>there is no </a:t>
            </a:r>
            <a:r>
              <a:rPr lang="en-US" b="1" i="1" dirty="0" smtClean="0"/>
              <a:t>x ∉ A</a:t>
            </a:r>
            <a:endParaRPr lang="en-US" dirty="0" smtClean="0"/>
          </a:p>
          <a:p>
            <a:pPr lvl="1"/>
            <a:endParaRPr lang="en-US" altLang="ko-KR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Disjoint Sets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420420" cy="4986338"/>
          </a:xfrm>
        </p:spPr>
        <p:txBody>
          <a:bodyPr>
            <a:normAutofit/>
          </a:bodyPr>
          <a:lstStyle/>
          <a:p>
            <a:r>
              <a:rPr lang="en-US" dirty="0" smtClean="0"/>
              <a:t>DEFINITION: </a:t>
            </a:r>
            <a:r>
              <a:rPr lang="en-US" dirty="0" smtClean="0"/>
              <a:t>Sets </a:t>
            </a:r>
            <a:r>
              <a:rPr lang="en-US" i="1" dirty="0" smtClean="0"/>
              <a:t>A and B are disjoint </a:t>
            </a:r>
            <a:r>
              <a:rPr lang="en-US" i="1" dirty="0" smtClean="0"/>
              <a:t>(mutually exclusive) </a:t>
            </a:r>
            <a:r>
              <a:rPr lang="en-US" i="1" dirty="0" err="1" smtClean="0"/>
              <a:t>iff</a:t>
            </a:r>
            <a:r>
              <a:rPr lang="en-US" i="1" dirty="0" smtClean="0"/>
              <a:t> there is no x </a:t>
            </a:r>
            <a:r>
              <a:rPr lang="en-US" i="1" dirty="0" err="1" smtClean="0"/>
              <a:t>s.t</a:t>
            </a:r>
            <a:r>
              <a:rPr lang="en-US" i="1" dirty="0" smtClean="0"/>
              <a:t>.</a:t>
            </a:r>
            <a:endParaRPr lang="en-US" i="1" dirty="0" smtClean="0"/>
          </a:p>
          <a:p>
            <a:pPr lvl="1"/>
            <a:r>
              <a:rPr lang="en-US" sz="2800" i="1" dirty="0" smtClean="0"/>
              <a:t>x ∈ A and x ∈ B.</a:t>
            </a:r>
          </a:p>
          <a:p>
            <a:r>
              <a:rPr lang="en-US" dirty="0" smtClean="0"/>
              <a:t>That is, they have no elements in common.</a:t>
            </a:r>
          </a:p>
          <a:p>
            <a:r>
              <a:rPr lang="en-US" dirty="0" smtClean="0"/>
              <a:t>Pictorially, disjoint sets </a:t>
            </a:r>
            <a:r>
              <a:rPr lang="en-US" u="sng" dirty="0" smtClean="0"/>
              <a:t>do not </a:t>
            </a:r>
            <a:r>
              <a:rPr lang="en-US" dirty="0" smtClean="0"/>
              <a:t>overlap.</a:t>
            </a:r>
            <a:endParaRPr lang="en-US" altLang="ko-KR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MPU_334_Template" id="{39FFEC9C-0264-604D-9C75-9C2480044B0C}" vid="{0EAECD1E-6EA1-004D-8285-92F601F138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CMPU_334_Template</Template>
  <TotalTime>13575</TotalTime>
  <Words>1396</Words>
  <Application>Microsoft Office PowerPoint</Application>
  <PresentationFormat>Custom</PresentationFormat>
  <Paragraphs>195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CMPU-145: Foundations of Computer Science Spring, 2019</vt:lpstr>
      <vt:lpstr>Topics</vt:lpstr>
      <vt:lpstr>Defining a particular set: I</vt:lpstr>
      <vt:lpstr>Defining a particular set: II</vt:lpstr>
      <vt:lpstr>Empty Sets and a theorem</vt:lpstr>
      <vt:lpstr>Empty Sets and a theorem (&amp; proof)</vt:lpstr>
      <vt:lpstr>Empty Sets and a theorem (&amp; proof)</vt:lpstr>
      <vt:lpstr>Empty Sets and a theorem (&amp; proof)</vt:lpstr>
      <vt:lpstr>Disjoint Sets</vt:lpstr>
      <vt:lpstr>Disjoint Sets: and the empty set</vt:lpstr>
      <vt:lpstr>Disjoint Sets: and the empty set</vt:lpstr>
      <vt:lpstr>SETS  and boolean operations</vt:lpstr>
      <vt:lpstr>SETS: Intersection ( ∩ ) </vt:lpstr>
      <vt:lpstr>SETS: Intersection ( ∩ ) </vt:lpstr>
      <vt:lpstr>SETS: Union ( ∪ ) </vt:lpstr>
      <vt:lpstr>SETS: Pictorial Representation</vt:lpstr>
      <vt:lpstr>SETS: (Another) Theorem.</vt:lpstr>
      <vt:lpstr>SETS: (Another) Theorem.</vt:lpstr>
      <vt:lpstr>SETS: Difference ( - ) </vt:lpstr>
      <vt:lpstr>Generalized forms of Union, Intersection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 Variables</dc:title>
  <dc:creator>Peter Lemieszewski</dc:creator>
  <cp:lastModifiedBy>lemieszewski</cp:lastModifiedBy>
  <cp:revision>51</cp:revision>
  <dcterms:created xsi:type="dcterms:W3CDTF">2017-10-22T03:23:41Z</dcterms:created>
  <dcterms:modified xsi:type="dcterms:W3CDTF">2019-01-27T21:59:25Z</dcterms:modified>
</cp:coreProperties>
</file>