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8" r:id="rId3"/>
    <p:sldId id="260" r:id="rId4"/>
    <p:sldId id="278" r:id="rId5"/>
    <p:sldId id="264" r:id="rId6"/>
    <p:sldId id="279" r:id="rId7"/>
    <p:sldId id="267" r:id="rId8"/>
    <p:sldId id="274" r:id="rId9"/>
    <p:sldId id="280" r:id="rId10"/>
    <p:sldId id="277" r:id="rId11"/>
    <p:sldId id="285" r:id="rId12"/>
    <p:sldId id="282" r:id="rId13"/>
    <p:sldId id="281" r:id="rId14"/>
    <p:sldId id="275" r:id="rId15"/>
    <p:sldId id="283" r:id="rId16"/>
    <p:sldId id="284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C1431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328"/>
    <p:restoredTop sz="94651"/>
  </p:normalViewPr>
  <p:slideViewPr>
    <p:cSldViewPr snapToGrid="0" snapToObjects="1">
      <p:cViewPr varScale="1">
        <p:scale>
          <a:sx n="93" d="100"/>
          <a:sy n="93" d="100"/>
        </p:scale>
        <p:origin x="-144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24" d="100"/>
          <a:sy n="124" d="100"/>
        </p:scale>
        <p:origin x="2824" y="168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Relationship Id="rId30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57A9A7-5935-D64E-96CF-CC145DAFC7A9}" type="datetimeFigureOut">
              <a:rPr lang="en-US" smtClean="0"/>
              <a:pPr/>
              <a:t>1/20/2019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03582B-E260-7642-9B40-EC0FE41F2D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14732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8EFE1C-A424-EF43-BFD1-0978FAE0A6B5}" type="datetimeFigureOut">
              <a:rPr lang="en-US" smtClean="0"/>
              <a:pPr/>
              <a:t>1/20/2019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E2EF5B-C282-734F-B256-3C04FB339C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964397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434126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25720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257207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257207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257207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257207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257207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25720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25720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25720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25720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25720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25720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25720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25720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25720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0248" y="1122363"/>
            <a:ext cx="11417372" cy="167163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46868" y="3822630"/>
            <a:ext cx="5929129" cy="427039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2" name="TextBox 11"/>
          <p:cNvSpPr txBox="1"/>
          <p:nvPr userDrawn="1"/>
        </p:nvSpPr>
        <p:spPr>
          <a:xfrm>
            <a:off x="1524000" y="3772693"/>
            <a:ext cx="606845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Chapter</a:t>
            </a:r>
            <a:r>
              <a:rPr lang="en-US" sz="2400" dirty="0"/>
              <a:t>		</a:t>
            </a:r>
          </a:p>
          <a:p>
            <a:r>
              <a:rPr lang="en-US" sz="2400" dirty="0"/>
              <a:t>			</a:t>
            </a:r>
          </a:p>
          <a:p>
            <a:r>
              <a:rPr lang="en-US" sz="2400" dirty="0"/>
              <a:t>CMPU </a:t>
            </a:r>
            <a:r>
              <a:rPr lang="en-US" sz="2400" dirty="0" smtClean="0"/>
              <a:t>145 </a:t>
            </a:r>
            <a:r>
              <a:rPr lang="en-US" sz="2400" dirty="0"/>
              <a:t>– </a:t>
            </a:r>
            <a:r>
              <a:rPr lang="en-US" sz="2400" dirty="0" smtClean="0"/>
              <a:t>Foundations</a:t>
            </a:r>
            <a:r>
              <a:rPr lang="en-US" sz="2400" baseline="0" dirty="0" smtClean="0"/>
              <a:t> of Computer Science</a:t>
            </a:r>
            <a:r>
              <a:rPr lang="en-US" sz="2400" dirty="0" smtClean="0"/>
              <a:t> </a:t>
            </a:r>
            <a:endParaRPr lang="en-US" sz="2400" dirty="0"/>
          </a:p>
          <a:p>
            <a:r>
              <a:rPr lang="en-US" sz="2400" dirty="0" smtClean="0"/>
              <a:t>Peter</a:t>
            </a:r>
            <a:r>
              <a:rPr lang="en-US" sz="2400" baseline="0" dirty="0" smtClean="0"/>
              <a:t> Lemieszewski</a:t>
            </a:r>
            <a:endParaRPr lang="en-US" sz="240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F645D-9004-7A42-A938-C08906505B03}" type="datetime1">
              <a:rPr lang="en-US" smtClean="0"/>
              <a:pPr/>
              <a:t>1/20/2019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56935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C1AE5-7142-424F-B251-89BC3CCBD4E1}" type="datetime1">
              <a:rPr lang="en-US" smtClean="0"/>
              <a:pPr/>
              <a:t>1/20/2019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81695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71550-F5C5-F94F-BD20-7DDE5152D8FA}" type="datetime1">
              <a:rPr lang="en-US" smtClean="0"/>
              <a:pPr/>
              <a:t>1/20/2019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29635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95485"/>
            <a:ext cx="5562600" cy="508147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095485"/>
            <a:ext cx="5559552" cy="508147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542FE-3F4F-3041-8D34-22107D8DB0A4}" type="datetime1">
              <a:rPr lang="en-US" smtClean="0"/>
              <a:pPr/>
              <a:t>1/20/2019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3083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31DAA-0CA5-BA48-A68A-9C20F5C2F6F1}" type="datetime1">
              <a:rPr lang="en-US" smtClean="0"/>
              <a:pPr/>
              <a:t>1/20/2019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65817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C98EF-D1D4-9C46-8D5B-6AAC3B65B7DF}" type="datetime1">
              <a:rPr lang="en-US" smtClean="0"/>
              <a:pPr/>
              <a:t>1/20/2019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14829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E2EE2-1D7E-E348-B41A-BC83834F4422}" type="datetime1">
              <a:rPr lang="en-US" smtClean="0"/>
              <a:pPr/>
              <a:t>1/20/2019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94618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57200" y="228599"/>
            <a:ext cx="11274552" cy="5972175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Arial" charset="0"/>
              <a:buNone/>
              <a:defRPr sz="1400">
                <a:latin typeface="Courier" charset="0"/>
                <a:ea typeface="Courier" charset="0"/>
                <a:cs typeface="Courier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6FA6A59-1D34-1A4A-8A1E-C3C15C41A7A0}" type="datetime1">
              <a:rPr lang="en-US" smtClean="0"/>
              <a:pPr/>
              <a:t>1/20/2019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92672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de with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57200" y="1100138"/>
            <a:ext cx="11274552" cy="5072064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Arial" charset="0"/>
              <a:buNone/>
              <a:defRPr sz="1400">
                <a:latin typeface="Courier" charset="0"/>
                <a:ea typeface="Courier" charset="0"/>
                <a:cs typeface="Courier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A49A04B-30C5-2A4C-BAA1-09B916AD92B3}" type="datetime1">
              <a:rPr lang="en-US" smtClean="0"/>
              <a:pPr/>
              <a:t>1/20/2019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94840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10472792" cy="6874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43001"/>
            <a:ext cx="11274552" cy="4986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60248" y="6356242"/>
            <a:ext cx="34402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9C1431"/>
                </a:solidFill>
              </a:defRPr>
            </a:lvl1pPr>
          </a:lstStyle>
          <a:p>
            <a:fld id="{9A33CC39-C11B-B744-91F5-9354715C8722}" type="datetime1">
              <a:rPr lang="en-US" smtClean="0"/>
              <a:pPr/>
              <a:t>1/20/2019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37380" y="6356241"/>
            <a:ext cx="34402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9C1431"/>
                </a:solidFill>
              </a:defRPr>
            </a:lvl1pPr>
          </a:lstStyle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0005" y="148541"/>
            <a:ext cx="847615" cy="847615"/>
          </a:xfrm>
          <a:prstGeom prst="rect">
            <a:avLst/>
          </a:prstGeom>
        </p:spPr>
      </p:pic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9C1431"/>
                </a:solidFill>
              </a:defRPr>
            </a:lvl1pPr>
          </a:lstStyle>
          <a:p>
            <a:r>
              <a:rPr lang="en-US"/>
              <a:t>CMPU 334 -- Operating Systems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241512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  <p:sldLayoutId id="2147483656" r:id="rId7"/>
    <p:sldLayoutId id="2147483657" r:id="rId8"/>
    <p:sldLayoutId id="2147483658" r:id="rId9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i="0" kern="1200">
          <a:solidFill>
            <a:srgbClr val="9C1431"/>
          </a:solidFill>
          <a:latin typeface="Calibri Light" charset="0"/>
          <a:ea typeface="Calibri Light" charset="0"/>
          <a:cs typeface="Calibri Light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9C1431"/>
        </a:buClr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9C1431"/>
        </a:buClr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9C1431"/>
        </a:buClr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9C1431"/>
        </a:buClr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9C1431"/>
        </a:buClr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CMPU-145: Foundations of Computer Science</a:t>
            </a:r>
            <a:br>
              <a:rPr lang="en-US" sz="4800" dirty="0" smtClean="0"/>
            </a:br>
            <a:r>
              <a:rPr lang="en-US" sz="4800" dirty="0" smtClean="0"/>
              <a:t>Spring, 2019</a:t>
            </a:r>
            <a:endParaRPr lang="en-US" sz="48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1, sections 1.1 – 1.4 and </a:t>
            </a:r>
            <a:r>
              <a:rPr lang="en-US" dirty="0" smtClean="0"/>
              <a:t>4.2 (Continued)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5144968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b="0" dirty="0" smtClean="0"/>
              <a:t>Some  Common Sets/Notation</a:t>
            </a:r>
            <a:endParaRPr lang="ko-KR" altLang="en-US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1/31/2019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10</a:t>
            </a:fld>
            <a:endParaRPr lang="en-US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</p:nvPr>
        </p:nvGraphicFramePr>
        <p:xfrm>
          <a:off x="457200" y="1143000"/>
          <a:ext cx="11274426" cy="5125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9825"/>
                <a:gridCol w="4335694"/>
                <a:gridCol w="525890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b="1" i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Notation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i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Reads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i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Definition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∅</a:t>
                      </a:r>
                    </a:p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</a:p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N* / N+</a:t>
                      </a:r>
                    </a:p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</a:t>
                      </a:r>
                    </a:p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Z+</a:t>
                      </a:r>
                    </a:p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Z−</a:t>
                      </a:r>
                    </a:p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Z*</a:t>
                      </a:r>
                    </a:p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Q</a:t>
                      </a:r>
                      <a:endParaRPr lang="en-US" sz="1800" i="1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Q+</a:t>
                      </a:r>
                    </a:p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Q−</a:t>
                      </a:r>
                    </a:p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Q*</a:t>
                      </a:r>
                    </a:p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</a:t>
                      </a:r>
                    </a:p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</a:t>
                      </a:r>
                    </a:p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R−</a:t>
                      </a:r>
                    </a:p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R*</a:t>
                      </a:r>
                    </a:p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</a:p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empty set</a:t>
                      </a:r>
                    </a:p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set of natural numbers &amp; zero</a:t>
                      </a:r>
                    </a:p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set of natural numbers</a:t>
                      </a:r>
                    </a:p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set of integers</a:t>
                      </a:r>
                    </a:p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set of positive integers</a:t>
                      </a:r>
                    </a:p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set of negative integers</a:t>
                      </a:r>
                    </a:p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set of all integers except zero</a:t>
                      </a:r>
                    </a:p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set of rational numbers</a:t>
                      </a:r>
                      <a:endParaRPr lang="en-US" sz="1800" i="1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set of positive rational numbers</a:t>
                      </a:r>
                    </a:p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set of negative rational numbers</a:t>
                      </a:r>
                    </a:p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set of all rational numbers except zero</a:t>
                      </a:r>
                    </a:p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set of real numbers</a:t>
                      </a:r>
                    </a:p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set of positive real numbers</a:t>
                      </a:r>
                    </a:p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set of negative real numbers</a:t>
                      </a:r>
                    </a:p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set of all real numbers except zero</a:t>
                      </a:r>
                    </a:p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set of complex numbers</a:t>
                      </a:r>
                    </a:p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set of all complex numbers except zero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{ }</a:t>
                      </a:r>
                    </a:p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{0, 1, 2, 3, ...}</a:t>
                      </a:r>
                    </a:p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{1, 2, 3, ...}</a:t>
                      </a:r>
                    </a:p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{..., -2, -1, 0, 1, 2, ...}</a:t>
                      </a:r>
                    </a:p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{1, 2, 3, ...} = N*</a:t>
                      </a:r>
                    </a:p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{..., -3, -2, -1}</a:t>
                      </a:r>
                    </a:p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{... -2, -1, 1, 2, ...}</a:t>
                      </a:r>
                    </a:p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{</a:t>
                      </a:r>
                      <a:r>
                        <a:rPr lang="en-US" sz="180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p/q | p, q ∈ Z and q ≠ 0}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731673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Conditional / </a:t>
            </a:r>
            <a:r>
              <a:rPr lang="en-US" altLang="ko-KR" dirty="0" err="1" smtClean="0"/>
              <a:t>BiConditional</a:t>
            </a:r>
            <a:r>
              <a:rPr lang="en-US" altLang="ko-KR" dirty="0" smtClean="0"/>
              <a:t> Statements</a:t>
            </a:r>
            <a:endParaRPr lang="ko-KR" altLang="en-US" b="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These are what I started to talk about on Tuesday</a:t>
            </a:r>
          </a:p>
          <a:p>
            <a:pPr lvl="1"/>
            <a:r>
              <a:rPr lang="en-US" dirty="0" smtClean="0"/>
              <a:t>We’ll revisit my statement about the Super Bowl</a:t>
            </a:r>
          </a:p>
          <a:p>
            <a:r>
              <a:rPr lang="en-US" dirty="0" smtClean="0"/>
              <a:t>Goal: to </a:t>
            </a:r>
            <a:r>
              <a:rPr lang="en-US" dirty="0" smtClean="0"/>
              <a:t>be able to mathematically judge the </a:t>
            </a:r>
            <a:r>
              <a:rPr lang="en-US" dirty="0" smtClean="0"/>
              <a:t>truthiness of a statement</a:t>
            </a:r>
          </a:p>
          <a:p>
            <a:pPr lvl="1"/>
            <a:r>
              <a:rPr lang="en-US" dirty="0" smtClean="0"/>
              <a:t>Hopefully with more precision than with conversational English.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1/31/2019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31673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Conditional Statements</a:t>
            </a:r>
            <a:endParaRPr lang="ko-KR" altLang="en-US" b="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conditional </a:t>
            </a:r>
            <a:r>
              <a:rPr lang="en-US" b="1" i="1" dirty="0" smtClean="0"/>
              <a:t>if </a:t>
            </a:r>
            <a:r>
              <a:rPr lang="en-US" b="1" dirty="0" smtClean="0"/>
              <a:t>α then β </a:t>
            </a:r>
            <a:r>
              <a:rPr lang="en-US" dirty="0" smtClean="0"/>
              <a:t>is true in </a:t>
            </a:r>
            <a:r>
              <a:rPr lang="en-US" i="1" dirty="0" smtClean="0"/>
              <a:t>virtually</a:t>
            </a:r>
            <a:r>
              <a:rPr lang="en-US" dirty="0" smtClean="0"/>
              <a:t> all </a:t>
            </a:r>
            <a:r>
              <a:rPr lang="en-US" dirty="0" smtClean="0"/>
              <a:t>cases</a:t>
            </a:r>
          </a:p>
          <a:p>
            <a:r>
              <a:rPr lang="en-US" dirty="0" smtClean="0"/>
              <a:t>The lone exception: </a:t>
            </a:r>
            <a:r>
              <a:rPr lang="en-US" dirty="0" smtClean="0"/>
              <a:t>when α is true and β is false.</a:t>
            </a:r>
          </a:p>
          <a:p>
            <a:r>
              <a:rPr lang="en-US" dirty="0" smtClean="0"/>
              <a:t>Also written as </a:t>
            </a:r>
            <a:r>
              <a:rPr lang="en-US" dirty="0" smtClean="0"/>
              <a:t>α =&gt; β</a:t>
            </a:r>
            <a:endParaRPr lang="en-US" altLang="ko-KR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1/31/2019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31673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Conditional Statement: truth table</a:t>
            </a:r>
            <a:endParaRPr lang="ko-KR" altLang="en-US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1/31/2019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13</a:t>
            </a:fld>
            <a:endParaRPr lang="en-US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</p:nvPr>
        </p:nvGraphicFramePr>
        <p:xfrm>
          <a:off x="811410" y="1726056"/>
          <a:ext cx="8538072" cy="2393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6024"/>
                <a:gridCol w="2846024"/>
                <a:gridCol w="2846024"/>
              </a:tblGrid>
              <a:tr h="478776"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α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β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α≡β</a:t>
                      </a:r>
                      <a:endParaRPr lang="en-US" dirty="0"/>
                    </a:p>
                  </a:txBody>
                  <a:tcPr/>
                </a:tc>
              </a:tr>
              <a:tr h="47877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TRUE</a:t>
                      </a:r>
                      <a:endParaRPr lang="en-US" dirty="0"/>
                    </a:p>
                  </a:txBody>
                  <a:tcPr/>
                </a:tc>
              </a:tr>
              <a:tr h="47877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FALSE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FALSE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7877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FALSE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TRUE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7877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FALSE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FALSE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TRUE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731673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err="1" smtClean="0"/>
              <a:t>Biconditional</a:t>
            </a:r>
            <a:r>
              <a:rPr lang="en-US" altLang="ko-KR" dirty="0" smtClean="0"/>
              <a:t> Statement: </a:t>
            </a:r>
            <a:r>
              <a:rPr lang="en-US" dirty="0" smtClean="0"/>
              <a:t>α</a:t>
            </a:r>
            <a:endParaRPr lang="ko-KR" altLang="en-US" b="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 err="1" smtClean="0"/>
              <a:t>biconditional</a:t>
            </a:r>
            <a:r>
              <a:rPr lang="en-US" dirty="0" smtClean="0"/>
              <a:t> </a:t>
            </a:r>
            <a:r>
              <a:rPr lang="en-US" dirty="0" smtClean="0"/>
              <a:t>statement, α </a:t>
            </a:r>
            <a:r>
              <a:rPr lang="en-US" i="1" dirty="0" smtClean="0"/>
              <a:t>if and only if </a:t>
            </a:r>
            <a:r>
              <a:rPr lang="en-US" dirty="0" smtClean="0"/>
              <a:t>β</a:t>
            </a:r>
            <a:r>
              <a:rPr lang="en-US" i="1" dirty="0" smtClean="0"/>
              <a:t> is </a:t>
            </a:r>
            <a:r>
              <a:rPr lang="en-US" i="1" dirty="0" smtClean="0">
                <a:solidFill>
                  <a:srgbClr val="0070C0"/>
                </a:solidFill>
              </a:rPr>
              <a:t>true</a:t>
            </a:r>
          </a:p>
          <a:p>
            <a:pPr lvl="1"/>
            <a:r>
              <a:rPr lang="en-US" sz="2800" dirty="0" smtClean="0"/>
              <a:t>whenever α and β have </a:t>
            </a:r>
            <a:r>
              <a:rPr lang="en-US" sz="2800" dirty="0" smtClean="0">
                <a:solidFill>
                  <a:srgbClr val="0070C0"/>
                </a:solidFill>
              </a:rPr>
              <a:t>the same truth value</a:t>
            </a:r>
          </a:p>
          <a:p>
            <a:r>
              <a:rPr lang="en-US" dirty="0" smtClean="0"/>
              <a:t>α </a:t>
            </a:r>
            <a:r>
              <a:rPr lang="en-US" i="1" dirty="0" smtClean="0"/>
              <a:t>if and only if </a:t>
            </a:r>
            <a:r>
              <a:rPr lang="en-US" dirty="0" smtClean="0"/>
              <a:t>β</a:t>
            </a:r>
            <a:r>
              <a:rPr lang="en-US" i="1" dirty="0" smtClean="0"/>
              <a:t> is </a:t>
            </a:r>
            <a:r>
              <a:rPr lang="en-US" dirty="0" smtClean="0">
                <a:solidFill>
                  <a:srgbClr val="FF0000"/>
                </a:solidFill>
              </a:rPr>
              <a:t>false</a:t>
            </a:r>
            <a:r>
              <a:rPr lang="en-US" dirty="0" smtClean="0"/>
              <a:t> </a:t>
            </a:r>
          </a:p>
          <a:p>
            <a:pPr lvl="1"/>
            <a:r>
              <a:rPr lang="en-US" sz="2800" dirty="0" smtClean="0"/>
              <a:t>whenever </a:t>
            </a:r>
            <a:r>
              <a:rPr lang="en-US" sz="2800" dirty="0" smtClean="0"/>
              <a:t>they have </a:t>
            </a:r>
            <a:r>
              <a:rPr lang="en-US" sz="2800" dirty="0" smtClean="0">
                <a:solidFill>
                  <a:srgbClr val="FF0000"/>
                </a:solidFill>
              </a:rPr>
              <a:t>opposite </a:t>
            </a:r>
            <a:r>
              <a:rPr lang="en-US" sz="2800" dirty="0" smtClean="0">
                <a:solidFill>
                  <a:srgbClr val="FF0000"/>
                </a:solidFill>
              </a:rPr>
              <a:t>truth values</a:t>
            </a:r>
            <a:endParaRPr lang="en-US" sz="2800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Also written as α </a:t>
            </a:r>
            <a:r>
              <a:rPr lang="en-US" dirty="0" err="1" smtClean="0"/>
              <a:t>iff</a:t>
            </a:r>
            <a:r>
              <a:rPr lang="en-US" dirty="0" smtClean="0"/>
              <a:t> β, </a:t>
            </a:r>
            <a:r>
              <a:rPr lang="en-US" dirty="0" smtClean="0"/>
              <a:t>α </a:t>
            </a:r>
            <a:r>
              <a:rPr lang="en-US" dirty="0" smtClean="0">
                <a:sym typeface="Wingdings" pitchFamily="2" charset="2"/>
              </a:rPr>
              <a:t></a:t>
            </a:r>
            <a:r>
              <a:rPr lang="en-US" dirty="0" smtClean="0">
                <a:latin typeface="Symbol" pitchFamily="18" charset="2"/>
              </a:rPr>
              <a:t> </a:t>
            </a:r>
            <a:r>
              <a:rPr lang="en-US" dirty="0" smtClean="0"/>
              <a:t>β</a:t>
            </a:r>
            <a:r>
              <a:rPr lang="en-US" dirty="0" smtClean="0"/>
              <a:t>, or </a:t>
            </a:r>
            <a:r>
              <a:rPr lang="en-US" dirty="0" err="1" smtClean="0"/>
              <a:t>α≡β</a:t>
            </a:r>
            <a:endParaRPr lang="en-US" altLang="ko-KR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1/31/2019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31673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err="1" smtClean="0"/>
              <a:t>Biconditional</a:t>
            </a:r>
            <a:r>
              <a:rPr lang="en-US" altLang="ko-KR" dirty="0" smtClean="0"/>
              <a:t> Statement: truth table</a:t>
            </a:r>
            <a:endParaRPr lang="ko-KR" altLang="en-US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1/31/2019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15</a:t>
            </a:fld>
            <a:endParaRPr lang="en-US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</p:nvPr>
        </p:nvGraphicFramePr>
        <p:xfrm>
          <a:off x="811410" y="1726056"/>
          <a:ext cx="8538072" cy="2393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6024"/>
                <a:gridCol w="2846024"/>
                <a:gridCol w="2846024"/>
              </a:tblGrid>
              <a:tr h="478776"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α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β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α≡β</a:t>
                      </a:r>
                      <a:endParaRPr lang="en-US" dirty="0"/>
                    </a:p>
                  </a:txBody>
                  <a:tcPr/>
                </a:tc>
              </a:tr>
              <a:tr h="47877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TRUE</a:t>
                      </a:r>
                      <a:endParaRPr lang="en-US" dirty="0"/>
                    </a:p>
                  </a:txBody>
                  <a:tcPr/>
                </a:tc>
              </a:tr>
              <a:tr h="47877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FALSE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FALSE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7877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FALSE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FALSE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7877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FALSE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FALSE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TRUE</a:t>
                      </a:r>
                      <a:r>
                        <a:rPr lang="en-US" baseline="0" dirty="0" smtClean="0"/>
                        <a:t> (!)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731673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Conditional / </a:t>
            </a:r>
            <a:r>
              <a:rPr lang="en-US" altLang="ko-KR" dirty="0" err="1" smtClean="0"/>
              <a:t>BiConditional</a:t>
            </a:r>
            <a:r>
              <a:rPr lang="en-US" altLang="ko-KR" dirty="0" smtClean="0"/>
              <a:t> Statements</a:t>
            </a:r>
            <a:endParaRPr lang="ko-KR" altLang="en-US" b="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 the New England Patriots win the Super Bowl, </a:t>
            </a:r>
          </a:p>
          <a:p>
            <a:pPr lvl="1"/>
            <a:r>
              <a:rPr lang="en-US" sz="2800" dirty="0" smtClean="0"/>
              <a:t>Then I will give you a dollar.</a:t>
            </a:r>
          </a:p>
          <a:p>
            <a:r>
              <a:rPr lang="en-US" dirty="0" smtClean="0"/>
              <a:t>If the New England Patriots end up losing the Super Bowl 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(not likely!)</a:t>
            </a:r>
            <a:r>
              <a:rPr lang="en-US" dirty="0" smtClean="0"/>
              <a:t> and I give you a dollar, what does that mean?</a:t>
            </a:r>
          </a:p>
          <a:p>
            <a:pPr lvl="1"/>
            <a:r>
              <a:rPr lang="en-US" dirty="0" smtClean="0"/>
              <a:t>…besides you being one dollar richer?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1/31/2019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31673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Topics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169235"/>
            <a:ext cx="11274552" cy="2480052"/>
          </a:xfrm>
        </p:spPr>
        <p:txBody>
          <a:bodyPr>
            <a:normAutofit/>
          </a:bodyPr>
          <a:lstStyle/>
          <a:p>
            <a:r>
              <a:rPr lang="en-US" dirty="0" smtClean="0"/>
              <a:t>Today we’ll </a:t>
            </a:r>
            <a:r>
              <a:rPr lang="en-US" dirty="0" smtClean="0"/>
              <a:t>cover:</a:t>
            </a:r>
          </a:p>
          <a:p>
            <a:pPr lvl="1"/>
            <a:r>
              <a:rPr lang="en-US" sz="2800" dirty="0" smtClean="0"/>
              <a:t>A review of Tuesday’s lab</a:t>
            </a:r>
            <a:endParaRPr lang="en-US" sz="2800" dirty="0" smtClean="0"/>
          </a:p>
          <a:p>
            <a:pPr lvl="1"/>
            <a:r>
              <a:rPr lang="en-US" sz="2800" dirty="0" smtClean="0"/>
              <a:t>A review of set definitions</a:t>
            </a:r>
            <a:endParaRPr lang="en-US" dirty="0" smtClean="0"/>
          </a:p>
          <a:p>
            <a:pPr lvl="1"/>
            <a:r>
              <a:rPr lang="en-US" sz="2800" dirty="0" smtClean="0"/>
              <a:t>Power sets</a:t>
            </a:r>
          </a:p>
          <a:p>
            <a:pPr lvl="1"/>
            <a:r>
              <a:rPr lang="en-US" sz="2800" dirty="0" smtClean="0"/>
              <a:t>Conditional/</a:t>
            </a:r>
            <a:r>
              <a:rPr lang="en-US" sz="2800" dirty="0" err="1" smtClean="0"/>
              <a:t>Biconditional</a:t>
            </a:r>
            <a:r>
              <a:rPr lang="en-US" sz="2800" dirty="0" smtClean="0"/>
              <a:t> statements</a:t>
            </a:r>
            <a:endParaRPr lang="en-US" sz="2800" dirty="0" smtClean="0"/>
          </a:p>
          <a:p>
            <a:pPr lvl="1"/>
            <a:endParaRPr lang="en-US" altLang="ko-KR" sz="28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1/20/2019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31673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Sets: Quick Review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Here’s a few sets:</a:t>
            </a:r>
          </a:p>
          <a:p>
            <a:pPr lvl="1"/>
            <a:r>
              <a:rPr lang="en-US" i="1" dirty="0" smtClean="0"/>
              <a:t>A </a:t>
            </a:r>
            <a:r>
              <a:rPr lang="en-US" i="1" dirty="0" smtClean="0"/>
              <a:t>= </a:t>
            </a:r>
            <a:r>
              <a:rPr lang="en-US" i="1" dirty="0" smtClean="0"/>
              <a:t>{2</a:t>
            </a:r>
            <a:r>
              <a:rPr lang="en-US" i="1" dirty="0" smtClean="0"/>
              <a:t>, </a:t>
            </a:r>
            <a:r>
              <a:rPr lang="en-US" i="1" dirty="0" smtClean="0"/>
              <a:t>4, 6, 8, 10}</a:t>
            </a:r>
          </a:p>
          <a:p>
            <a:pPr lvl="1"/>
            <a:r>
              <a:rPr lang="en-US" i="1" dirty="0" smtClean="0"/>
              <a:t>B </a:t>
            </a:r>
            <a:r>
              <a:rPr lang="en-US" i="1" dirty="0" smtClean="0"/>
              <a:t>= {1, 2, 3</a:t>
            </a:r>
            <a:r>
              <a:rPr lang="en-US" i="1" dirty="0" smtClean="0"/>
              <a:t>}</a:t>
            </a:r>
          </a:p>
          <a:p>
            <a:pPr lvl="1"/>
            <a:r>
              <a:rPr lang="en-US" i="1" dirty="0" smtClean="0"/>
              <a:t>C </a:t>
            </a:r>
            <a:r>
              <a:rPr lang="en-US" i="1" dirty="0" smtClean="0"/>
              <a:t>= </a:t>
            </a:r>
            <a:r>
              <a:rPr lang="en-US" i="1" dirty="0" smtClean="0"/>
              <a:t>{2</a:t>
            </a:r>
            <a:r>
              <a:rPr lang="en-US" i="1" dirty="0" smtClean="0"/>
              <a:t>, </a:t>
            </a:r>
            <a:r>
              <a:rPr lang="en-US" i="1" dirty="0" smtClean="0"/>
              <a:t>8}</a:t>
            </a:r>
          </a:p>
          <a:p>
            <a:pPr lvl="1"/>
            <a:r>
              <a:rPr lang="en-US" i="1" dirty="0" smtClean="0"/>
              <a:t>D </a:t>
            </a:r>
            <a:r>
              <a:rPr lang="en-US" i="1" dirty="0" smtClean="0"/>
              <a:t>= {1, </a:t>
            </a:r>
            <a:r>
              <a:rPr lang="en-US" i="1" dirty="0" smtClean="0"/>
              <a:t>5, 7}</a:t>
            </a:r>
          </a:p>
          <a:p>
            <a:pPr lvl="1"/>
            <a:r>
              <a:rPr lang="en-US" i="1" dirty="0" smtClean="0"/>
              <a:t>E = {2, 4, 6, 8, 10</a:t>
            </a:r>
            <a:r>
              <a:rPr lang="en-US" i="1" dirty="0" smtClean="0"/>
              <a:t>}</a:t>
            </a:r>
            <a:endParaRPr lang="en-US" i="1" dirty="0" smtClean="0"/>
          </a:p>
          <a:p>
            <a:r>
              <a:rPr lang="en-US" dirty="0" smtClean="0"/>
              <a:t> ___ </a:t>
            </a:r>
            <a:r>
              <a:rPr lang="en-US" i="1" dirty="0" smtClean="0"/>
              <a:t>⊆ A ?</a:t>
            </a:r>
          </a:p>
          <a:p>
            <a:r>
              <a:rPr lang="en-US" dirty="0" smtClean="0"/>
              <a:t> ___ </a:t>
            </a:r>
            <a:r>
              <a:rPr lang="en-US" i="1" dirty="0" smtClean="0"/>
              <a:t>⊂ </a:t>
            </a:r>
            <a:r>
              <a:rPr lang="en-US" i="1" dirty="0" smtClean="0"/>
              <a:t> A ?</a:t>
            </a:r>
          </a:p>
          <a:p>
            <a:r>
              <a:rPr lang="en-US" i="1" dirty="0" smtClean="0"/>
              <a:t>A ∩ </a:t>
            </a:r>
            <a:r>
              <a:rPr lang="en-US" i="1" dirty="0" smtClean="0"/>
              <a:t>B ?</a:t>
            </a:r>
          </a:p>
          <a:p>
            <a:r>
              <a:rPr lang="en-US" i="1" dirty="0" smtClean="0"/>
              <a:t>A ∪ </a:t>
            </a:r>
            <a:r>
              <a:rPr lang="en-US" i="1" dirty="0" smtClean="0"/>
              <a:t>D ?</a:t>
            </a:r>
          </a:p>
          <a:p>
            <a:endParaRPr lang="en-US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1/31/2019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31673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Set: Quick Review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Here’s a few sets:</a:t>
            </a:r>
          </a:p>
          <a:p>
            <a:pPr lvl="1"/>
            <a:r>
              <a:rPr lang="en-US" i="1" dirty="0" smtClean="0"/>
              <a:t>A </a:t>
            </a:r>
            <a:r>
              <a:rPr lang="en-US" i="1" dirty="0" smtClean="0"/>
              <a:t>= </a:t>
            </a:r>
            <a:r>
              <a:rPr lang="en-US" i="1" dirty="0" smtClean="0"/>
              <a:t>{2</a:t>
            </a:r>
            <a:r>
              <a:rPr lang="en-US" i="1" dirty="0" smtClean="0"/>
              <a:t>, </a:t>
            </a:r>
            <a:r>
              <a:rPr lang="en-US" i="1" dirty="0" smtClean="0"/>
              <a:t>4, 6, 8, 10}</a:t>
            </a:r>
          </a:p>
          <a:p>
            <a:pPr lvl="1"/>
            <a:r>
              <a:rPr lang="en-US" i="1" dirty="0" smtClean="0"/>
              <a:t>B </a:t>
            </a:r>
            <a:r>
              <a:rPr lang="en-US" i="1" dirty="0" smtClean="0"/>
              <a:t>= {1, 2, 3</a:t>
            </a:r>
            <a:r>
              <a:rPr lang="en-US" i="1" dirty="0" smtClean="0"/>
              <a:t>}</a:t>
            </a:r>
          </a:p>
          <a:p>
            <a:pPr lvl="1"/>
            <a:r>
              <a:rPr lang="en-US" i="1" dirty="0" smtClean="0"/>
              <a:t>C </a:t>
            </a:r>
            <a:r>
              <a:rPr lang="en-US" i="1" dirty="0" smtClean="0"/>
              <a:t>= </a:t>
            </a:r>
            <a:r>
              <a:rPr lang="en-US" i="1" dirty="0" smtClean="0"/>
              <a:t>{2</a:t>
            </a:r>
            <a:r>
              <a:rPr lang="en-US" i="1" dirty="0" smtClean="0"/>
              <a:t>, </a:t>
            </a:r>
            <a:r>
              <a:rPr lang="en-US" i="1" dirty="0" smtClean="0"/>
              <a:t>8}</a:t>
            </a:r>
          </a:p>
          <a:p>
            <a:pPr lvl="1"/>
            <a:r>
              <a:rPr lang="en-US" i="1" dirty="0" smtClean="0"/>
              <a:t>D </a:t>
            </a:r>
            <a:r>
              <a:rPr lang="en-US" i="1" dirty="0" smtClean="0"/>
              <a:t>= {1, </a:t>
            </a:r>
            <a:r>
              <a:rPr lang="en-US" i="1" dirty="0" smtClean="0"/>
              <a:t>5, 7}</a:t>
            </a:r>
          </a:p>
          <a:p>
            <a:pPr lvl="1"/>
            <a:r>
              <a:rPr lang="en-US" i="1" dirty="0" smtClean="0"/>
              <a:t>E = {2, 4, 6, 8, 10}</a:t>
            </a:r>
            <a:endParaRPr lang="en-US" i="1" dirty="0" smtClean="0"/>
          </a:p>
          <a:p>
            <a:r>
              <a:rPr lang="en-US" dirty="0" smtClean="0"/>
              <a:t> ___ </a:t>
            </a:r>
            <a:r>
              <a:rPr lang="en-US" i="1" dirty="0" smtClean="0"/>
              <a:t>⊆ A ? (subset:  C, E qualify)</a:t>
            </a:r>
          </a:p>
          <a:p>
            <a:r>
              <a:rPr lang="en-US" dirty="0" smtClean="0"/>
              <a:t> ___ </a:t>
            </a:r>
            <a:r>
              <a:rPr lang="en-US" i="1" dirty="0" smtClean="0"/>
              <a:t>⊂ </a:t>
            </a:r>
            <a:r>
              <a:rPr lang="en-US" i="1" dirty="0" smtClean="0"/>
              <a:t> A ? (proper subset: C qualifies)</a:t>
            </a:r>
          </a:p>
          <a:p>
            <a:r>
              <a:rPr lang="en-US" i="1" dirty="0" smtClean="0"/>
              <a:t>A ∩ </a:t>
            </a:r>
            <a:r>
              <a:rPr lang="en-US" i="1" dirty="0" smtClean="0"/>
              <a:t>B ? (Intersection: {2})</a:t>
            </a:r>
          </a:p>
          <a:p>
            <a:r>
              <a:rPr lang="en-US" i="1" dirty="0" smtClean="0"/>
              <a:t>A ∪ </a:t>
            </a:r>
            <a:r>
              <a:rPr lang="en-US" i="1" dirty="0" smtClean="0"/>
              <a:t>D ? (Union: {1, 2, 4, 5, 6, 7, 8, 10})</a:t>
            </a:r>
          </a:p>
          <a:p>
            <a:endParaRPr lang="en-US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1/31/2019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31673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The Power Set I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DEFINITION</a:t>
            </a:r>
            <a:r>
              <a:rPr lang="en-US" dirty="0" smtClean="0"/>
              <a:t>. The </a:t>
            </a:r>
            <a:r>
              <a:rPr lang="en-US" i="1" dirty="0" smtClean="0"/>
              <a:t>power set of a set A </a:t>
            </a:r>
            <a:r>
              <a:rPr lang="en-US" i="1" dirty="0" smtClean="0"/>
              <a:t>consists </a:t>
            </a:r>
            <a:r>
              <a:rPr lang="en-US" dirty="0" smtClean="0"/>
              <a:t>of </a:t>
            </a:r>
            <a:r>
              <a:rPr lang="en-US" dirty="0" smtClean="0"/>
              <a:t>all subsets of </a:t>
            </a:r>
            <a:r>
              <a:rPr lang="en-US" i="1" dirty="0" smtClean="0"/>
              <a:t>A: </a:t>
            </a:r>
            <a:endParaRPr lang="en-US" i="1" dirty="0" smtClean="0"/>
          </a:p>
          <a:p>
            <a:pPr lvl="1"/>
            <a:r>
              <a:rPr lang="en-US" sz="2800" i="1" dirty="0" smtClean="0"/>
              <a:t>𝒫</a:t>
            </a:r>
            <a:r>
              <a:rPr lang="en-US" sz="2800" i="1" dirty="0" smtClean="0"/>
              <a:t>(A) = {B | B ⊆ A}.</a:t>
            </a:r>
          </a:p>
          <a:p>
            <a:r>
              <a:rPr lang="en-US" dirty="0" smtClean="0"/>
              <a:t>Example:</a:t>
            </a:r>
          </a:p>
          <a:p>
            <a:r>
              <a:rPr lang="en-US" i="1" dirty="0" smtClean="0"/>
              <a:t>A = {1, 2, 3}</a:t>
            </a:r>
          </a:p>
          <a:p>
            <a:r>
              <a:rPr lang="en-US" dirty="0" smtClean="0"/>
              <a:t>𝒫(</a:t>
            </a:r>
            <a:r>
              <a:rPr lang="en-US" i="1" dirty="0" smtClean="0"/>
              <a:t>A) = {∅, {1}, {2}, {3}, {1, 2}, {1, 3}, {2, 3}, {1, 2, 3}}</a:t>
            </a:r>
            <a:endParaRPr lang="en-US" altLang="ko-KR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1/31/2019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31673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The Power Set II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“Power</a:t>
            </a:r>
            <a:r>
              <a:rPr lang="en-US" dirty="0" smtClean="0"/>
              <a:t>” means “exponent”:</a:t>
            </a:r>
          </a:p>
          <a:p>
            <a:r>
              <a:rPr lang="en-US" dirty="0" smtClean="0"/>
              <a:t>If the number of elements in the set </a:t>
            </a:r>
            <a:r>
              <a:rPr lang="en-US" i="1" dirty="0" smtClean="0"/>
              <a:t>A is n, then 𝒫(A)</a:t>
            </a:r>
          </a:p>
          <a:p>
            <a:r>
              <a:rPr lang="en-US" dirty="0" smtClean="0"/>
              <a:t>contains 2</a:t>
            </a:r>
            <a:r>
              <a:rPr lang="en-US" i="1" baseline="30000" dirty="0" smtClean="0"/>
              <a:t>n</a:t>
            </a:r>
            <a:r>
              <a:rPr lang="en-US" i="1" dirty="0" smtClean="0"/>
              <a:t> elements.</a:t>
            </a:r>
          </a:p>
          <a:p>
            <a:r>
              <a:rPr lang="en-US" i="1" dirty="0" smtClean="0"/>
              <a:t>A = {1, 2, 3}</a:t>
            </a:r>
          </a:p>
          <a:p>
            <a:r>
              <a:rPr lang="en-US" dirty="0" smtClean="0"/>
              <a:t>|</a:t>
            </a:r>
            <a:r>
              <a:rPr lang="en-US" i="1" dirty="0" smtClean="0"/>
              <a:t>A| = </a:t>
            </a:r>
            <a:r>
              <a:rPr lang="en-US" i="1" dirty="0" smtClean="0"/>
              <a:t>3</a:t>
            </a:r>
          </a:p>
          <a:p>
            <a:pPr lvl="1"/>
            <a:r>
              <a:rPr lang="en-US" i="1" dirty="0" smtClean="0">
                <a:solidFill>
                  <a:schemeClr val="bg2">
                    <a:lumMod val="50000"/>
                  </a:schemeClr>
                </a:solidFill>
              </a:rPr>
              <a:t>Notation for number of elements</a:t>
            </a:r>
            <a:endParaRPr lang="en-US" i="1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n-US" dirty="0" smtClean="0"/>
              <a:t>𝒫(</a:t>
            </a:r>
            <a:r>
              <a:rPr lang="en-US" i="1" dirty="0" smtClean="0"/>
              <a:t>A) = {∅, {1}, {2}, {3}, {1, 2}, {1, 3}, {2, 3}, {1, 2, 3</a:t>
            </a:r>
            <a:r>
              <a:rPr lang="en-US" i="1" dirty="0" smtClean="0"/>
              <a:t>}}</a:t>
            </a:r>
            <a:endParaRPr lang="en-US" i="1" dirty="0" smtClean="0"/>
          </a:p>
          <a:p>
            <a:r>
              <a:rPr lang="en-US" dirty="0" smtClean="0"/>
              <a:t>| 𝒫(</a:t>
            </a:r>
            <a:r>
              <a:rPr lang="en-US" i="1" dirty="0" smtClean="0"/>
              <a:t>A)| = 8 = 2</a:t>
            </a:r>
            <a:r>
              <a:rPr lang="en-US" i="1" baseline="30000" dirty="0" smtClean="0"/>
              <a:t>3</a:t>
            </a:r>
          </a:p>
          <a:p>
            <a:r>
              <a:rPr lang="en-US" dirty="0" smtClean="0"/>
              <a:t>Thus, the power set of </a:t>
            </a:r>
            <a:r>
              <a:rPr lang="en-US" i="1" dirty="0" smtClean="0"/>
              <a:t>A is also written as 2</a:t>
            </a:r>
            <a:r>
              <a:rPr lang="en-US" i="1" baseline="30000" dirty="0" smtClean="0"/>
              <a:t>A</a:t>
            </a:r>
            <a:r>
              <a:rPr lang="en-US" i="1" dirty="0" smtClean="0"/>
              <a:t>.</a:t>
            </a:r>
            <a:endParaRPr lang="en-US" altLang="ko-KR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1/31/2019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31673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Power Set III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𝒫(</a:t>
            </a:r>
            <a:r>
              <a:rPr lang="en-US" i="1" dirty="0" smtClean="0"/>
              <a:t>A) always includes ∅, the empty set, </a:t>
            </a:r>
            <a:r>
              <a:rPr lang="en-US" i="1" dirty="0" smtClean="0"/>
              <a:t>because:</a:t>
            </a:r>
            <a:endParaRPr lang="en-US" i="1" dirty="0" smtClean="0"/>
          </a:p>
          <a:p>
            <a:pPr lvl="1"/>
            <a:r>
              <a:rPr lang="en-US" sz="2800" dirty="0" smtClean="0"/>
              <a:t>The empty </a:t>
            </a:r>
            <a:r>
              <a:rPr lang="en-US" sz="2800" dirty="0" smtClean="0"/>
              <a:t>set is a subset of every </a:t>
            </a:r>
            <a:r>
              <a:rPr lang="en-US" sz="2800" dirty="0" smtClean="0"/>
              <a:t>set</a:t>
            </a:r>
            <a:endParaRPr lang="en-US" sz="2800" dirty="0" smtClean="0"/>
          </a:p>
          <a:p>
            <a:r>
              <a:rPr lang="en-US" dirty="0" smtClean="0"/>
              <a:t>If </a:t>
            </a:r>
            <a:r>
              <a:rPr lang="en-US" i="1" dirty="0" smtClean="0"/>
              <a:t>A contains 1, 𝒫(A) </a:t>
            </a:r>
            <a:r>
              <a:rPr lang="en-US" i="1" dirty="0" smtClean="0">
                <a:solidFill>
                  <a:srgbClr val="FF0000"/>
                </a:solidFill>
              </a:rPr>
              <a:t>does not </a:t>
            </a:r>
            <a:r>
              <a:rPr lang="en-US" i="1" dirty="0" smtClean="0"/>
              <a:t>contain </a:t>
            </a:r>
            <a:r>
              <a:rPr lang="en-US" i="1" dirty="0" smtClean="0"/>
              <a:t>1! It contains: </a:t>
            </a:r>
          </a:p>
          <a:p>
            <a:pPr lvl="1"/>
            <a:r>
              <a:rPr lang="en-US" sz="2800" dirty="0" smtClean="0"/>
              <a:t>The singleton </a:t>
            </a:r>
            <a:r>
              <a:rPr lang="en-US" sz="2800" dirty="0" smtClean="0"/>
              <a:t>set </a:t>
            </a:r>
            <a:r>
              <a:rPr lang="en-US" sz="2800" dirty="0" smtClean="0">
                <a:solidFill>
                  <a:srgbClr val="0070C0"/>
                </a:solidFill>
              </a:rPr>
              <a:t>{1}</a:t>
            </a:r>
            <a:r>
              <a:rPr lang="en-US" sz="2800" dirty="0" smtClean="0"/>
              <a:t>.</a:t>
            </a:r>
          </a:p>
          <a:p>
            <a:r>
              <a:rPr lang="en-US" dirty="0" smtClean="0"/>
              <a:t>𝒫(A) always includes A because A ⊆ A.</a:t>
            </a:r>
            <a:endParaRPr lang="en-US" altLang="ko-KR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1/31/2019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31673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Running On Empty I</a:t>
            </a:r>
            <a:endParaRPr lang="ko-KR" altLang="en-US" b="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the power set of the empty set?</a:t>
            </a:r>
            <a:endParaRPr lang="en-US" dirty="0" smtClean="0"/>
          </a:p>
          <a:p>
            <a:r>
              <a:rPr lang="en-US" dirty="0" smtClean="0"/>
              <a:t>i.e. What is </a:t>
            </a:r>
            <a:r>
              <a:rPr lang="en-US" dirty="0" smtClean="0"/>
              <a:t>𝒫(∅)?</a:t>
            </a:r>
            <a:endParaRPr lang="en-US" altLang="ko-KR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1/31/2019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31673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Running On Empty II</a:t>
            </a:r>
            <a:endParaRPr lang="ko-KR" altLang="en-US" b="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the power set of the empty set?</a:t>
            </a:r>
            <a:endParaRPr lang="en-US" dirty="0" smtClean="0"/>
          </a:p>
          <a:p>
            <a:r>
              <a:rPr lang="en-US" dirty="0" smtClean="0"/>
              <a:t>i.e. What is </a:t>
            </a:r>
            <a:r>
              <a:rPr lang="en-US" dirty="0" smtClean="0"/>
              <a:t>𝒫(∅</a:t>
            </a:r>
            <a:r>
              <a:rPr lang="en-US" dirty="0" smtClean="0"/>
              <a:t>)?</a:t>
            </a:r>
          </a:p>
          <a:p>
            <a:r>
              <a:rPr lang="en-US" dirty="0" smtClean="0"/>
              <a:t>|∅| = 0</a:t>
            </a:r>
          </a:p>
          <a:p>
            <a:r>
              <a:rPr lang="en-US" dirty="0" smtClean="0"/>
              <a:t>Since 2</a:t>
            </a:r>
            <a:r>
              <a:rPr lang="en-US" baseline="30000" dirty="0" smtClean="0"/>
              <a:t>0</a:t>
            </a:r>
            <a:r>
              <a:rPr lang="en-US" dirty="0" smtClean="0"/>
              <a:t> = 1, |𝒫(∅)| = 1</a:t>
            </a:r>
          </a:p>
          <a:p>
            <a:r>
              <a:rPr lang="en-US" dirty="0" smtClean="0"/>
              <a:t>𝒫(∅) = {∅</a:t>
            </a:r>
            <a:r>
              <a:rPr lang="en-US" dirty="0" smtClean="0"/>
              <a:t>}</a:t>
            </a:r>
          </a:p>
          <a:p>
            <a:pPr lvl="1"/>
            <a:r>
              <a:rPr lang="en-US" altLang="ko-KR" dirty="0" smtClean="0"/>
              <a:t>Not </a:t>
            </a:r>
            <a:r>
              <a:rPr lang="en-US" dirty="0" smtClean="0"/>
              <a:t>∅ !</a:t>
            </a:r>
            <a:endParaRPr lang="en-US" altLang="ko-KR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1/31/2019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31673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CMPU_334_Template" id="{39FFEC9C-0264-604D-9C75-9C2480044B0C}" vid="{0EAECD1E-6EA1-004D-8285-92F601F138C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CMPU_334_Template</Template>
  <TotalTime>18492</TotalTime>
  <Words>1160</Words>
  <Application>Microsoft Office PowerPoint</Application>
  <PresentationFormat>Custom</PresentationFormat>
  <Paragraphs>221</Paragraphs>
  <Slides>16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CMPU-145: Foundations of Computer Science Spring, 2019</vt:lpstr>
      <vt:lpstr>Topics</vt:lpstr>
      <vt:lpstr>Sets: Quick Review</vt:lpstr>
      <vt:lpstr>Set: Quick Review</vt:lpstr>
      <vt:lpstr>The Power Set I</vt:lpstr>
      <vt:lpstr>The Power Set II</vt:lpstr>
      <vt:lpstr>Power Set III</vt:lpstr>
      <vt:lpstr>Running On Empty I</vt:lpstr>
      <vt:lpstr>Running On Empty II</vt:lpstr>
      <vt:lpstr>Some  Common Sets/Notation</vt:lpstr>
      <vt:lpstr>Conditional / BiConditional Statements</vt:lpstr>
      <vt:lpstr>Conditional Statements</vt:lpstr>
      <vt:lpstr>Conditional Statement: truth table</vt:lpstr>
      <vt:lpstr>Biconditional Statement: α</vt:lpstr>
      <vt:lpstr>Biconditional Statement: truth table</vt:lpstr>
      <vt:lpstr>Conditional / BiConditional Statements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Condition Variables</dc:title>
  <dc:creator>Peter Lemieszewski</dc:creator>
  <cp:lastModifiedBy>lemieszewski</cp:lastModifiedBy>
  <cp:revision>56</cp:revision>
  <dcterms:created xsi:type="dcterms:W3CDTF">2017-10-22T03:23:41Z</dcterms:created>
  <dcterms:modified xsi:type="dcterms:W3CDTF">2019-01-31T07:56:28Z</dcterms:modified>
</cp:coreProperties>
</file>