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0" r:id="rId4"/>
    <p:sldId id="278" r:id="rId5"/>
    <p:sldId id="264" r:id="rId6"/>
    <p:sldId id="279" r:id="rId7"/>
    <p:sldId id="267" r:id="rId8"/>
    <p:sldId id="274" r:id="rId9"/>
    <p:sldId id="280" r:id="rId10"/>
    <p:sldId id="277" r:id="rId11"/>
    <p:sldId id="285" r:id="rId12"/>
    <p:sldId id="282" r:id="rId13"/>
    <p:sldId id="281" r:id="rId14"/>
    <p:sldId id="275" r:id="rId15"/>
    <p:sldId id="283" r:id="rId16"/>
    <p:sldId id="28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12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1, sections 1.1 – 1.4 and </a:t>
            </a:r>
            <a:r>
              <a:rPr lang="en-US" dirty="0" smtClean="0"/>
              <a:t>4.2 (Continued)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b="0" dirty="0" smtClean="0"/>
              <a:t>Some  Common Sets/Notation</a:t>
            </a:r>
            <a:endParaRPr lang="ko-KR" alt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11274426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25"/>
                <a:gridCol w="4335694"/>
                <a:gridCol w="52589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Notation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∅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N* / N+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Z+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Z−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Z*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</a:t>
                      </a:r>
                      <a:endParaRPr lang="en-US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Q+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Q−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Q*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R−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R*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empty set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natural numbers &amp; zero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natural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integers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positive integers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negative integers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all integers except zero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rational numbers</a:t>
                      </a:r>
                      <a:endParaRPr lang="en-US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positive rational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negative rational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all rational numbers except zero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real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positive real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negative real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all real numbers except zero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complex numbers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set of all complex numbers except 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 }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{0, 1, 2, 3, ...}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{1, 2, 3, ...}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{..., -2, -1, 0, 1, 2, ...}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{1, 2, 3, ...} = N*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{..., -3, -2, -1}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{... -2, -1, 1, 2, ...}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  <a:r>
                        <a:rPr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p/q | p, q ∈ Z and q ≠ 0}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Conditional / </a:t>
            </a:r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what I started to talk about on Tuesday</a:t>
            </a:r>
          </a:p>
          <a:p>
            <a:pPr lvl="1"/>
            <a:r>
              <a:rPr lang="en-US" dirty="0" smtClean="0"/>
              <a:t>We’ll revisit my statement about the Super Bowl</a:t>
            </a:r>
          </a:p>
          <a:p>
            <a:r>
              <a:rPr lang="en-US" dirty="0" smtClean="0"/>
              <a:t>Goal: to </a:t>
            </a:r>
            <a:r>
              <a:rPr lang="en-US" dirty="0" smtClean="0"/>
              <a:t>be able to mathematically judge the </a:t>
            </a:r>
            <a:r>
              <a:rPr lang="en-US" dirty="0" smtClean="0"/>
              <a:t>truthiness of a statement</a:t>
            </a:r>
          </a:p>
          <a:p>
            <a:pPr lvl="1"/>
            <a:r>
              <a:rPr lang="en-US" dirty="0" smtClean="0"/>
              <a:t>Hopefully with more precision than with conversational English.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Conditional Statements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conditional </a:t>
            </a:r>
            <a:r>
              <a:rPr lang="en-US" b="1" i="1" dirty="0" smtClean="0"/>
              <a:t>if </a:t>
            </a:r>
            <a:r>
              <a:rPr lang="en-US" b="1" dirty="0" smtClean="0"/>
              <a:t>α then β </a:t>
            </a:r>
            <a:r>
              <a:rPr lang="en-US" dirty="0" smtClean="0"/>
              <a:t>is true in </a:t>
            </a:r>
            <a:r>
              <a:rPr lang="en-US" i="1" dirty="0" smtClean="0"/>
              <a:t>virtually</a:t>
            </a:r>
            <a:r>
              <a:rPr lang="en-US" dirty="0" smtClean="0"/>
              <a:t> all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The lone exception: </a:t>
            </a:r>
            <a:r>
              <a:rPr lang="en-US" dirty="0" smtClean="0"/>
              <a:t>when α is true and β is false.</a:t>
            </a:r>
          </a:p>
          <a:p>
            <a:r>
              <a:rPr lang="en-US" dirty="0" smtClean="0"/>
              <a:t>Also written as </a:t>
            </a:r>
            <a:r>
              <a:rPr lang="en-US" dirty="0" smtClean="0"/>
              <a:t>α =&gt; β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Conditional Statement: truth table</a:t>
            </a:r>
            <a:endParaRPr lang="ko-KR" alt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811410" y="1726056"/>
          <a:ext cx="8538072" cy="239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24"/>
                <a:gridCol w="2846024"/>
                <a:gridCol w="2846024"/>
              </a:tblGrid>
              <a:tr h="47877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α≡β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Statement: </a:t>
            </a:r>
            <a:r>
              <a:rPr lang="en-US" dirty="0" smtClean="0"/>
              <a:t>α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biconditional</a:t>
            </a:r>
            <a:r>
              <a:rPr lang="en-US" dirty="0" smtClean="0"/>
              <a:t> </a:t>
            </a:r>
            <a:r>
              <a:rPr lang="en-US" dirty="0" smtClean="0"/>
              <a:t>statement, α </a:t>
            </a:r>
            <a:r>
              <a:rPr lang="en-US" i="1" dirty="0" smtClean="0"/>
              <a:t>if and only if </a:t>
            </a:r>
            <a:r>
              <a:rPr lang="en-US" dirty="0" smtClean="0"/>
              <a:t>β</a:t>
            </a:r>
            <a:r>
              <a:rPr lang="en-US" i="1" dirty="0" smtClean="0"/>
              <a:t> is </a:t>
            </a:r>
            <a:r>
              <a:rPr lang="en-US" i="1" dirty="0" smtClean="0">
                <a:solidFill>
                  <a:srgbClr val="0070C0"/>
                </a:solidFill>
              </a:rPr>
              <a:t>true</a:t>
            </a:r>
          </a:p>
          <a:p>
            <a:pPr lvl="1"/>
            <a:r>
              <a:rPr lang="en-US" sz="2800" dirty="0" smtClean="0"/>
              <a:t>whenever α and β have </a:t>
            </a:r>
            <a:r>
              <a:rPr lang="en-US" sz="2800" dirty="0" smtClean="0">
                <a:solidFill>
                  <a:srgbClr val="0070C0"/>
                </a:solidFill>
              </a:rPr>
              <a:t>the same truth value</a:t>
            </a:r>
          </a:p>
          <a:p>
            <a:r>
              <a:rPr lang="en-US" dirty="0" smtClean="0"/>
              <a:t>α </a:t>
            </a:r>
            <a:r>
              <a:rPr lang="en-US" i="1" dirty="0" smtClean="0"/>
              <a:t>if and only if </a:t>
            </a:r>
            <a:r>
              <a:rPr lang="en-US" dirty="0" smtClean="0"/>
              <a:t>β</a:t>
            </a:r>
            <a:r>
              <a:rPr lang="en-US" i="1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 </a:t>
            </a:r>
          </a:p>
          <a:p>
            <a:pPr lvl="1"/>
            <a:r>
              <a:rPr lang="en-US" sz="2800" dirty="0" smtClean="0"/>
              <a:t>whenever </a:t>
            </a:r>
            <a:r>
              <a:rPr lang="en-US" sz="2800" dirty="0" smtClean="0"/>
              <a:t>they have </a:t>
            </a:r>
            <a:r>
              <a:rPr lang="en-US" sz="2800" dirty="0" smtClean="0">
                <a:solidFill>
                  <a:srgbClr val="FF0000"/>
                </a:solidFill>
              </a:rPr>
              <a:t>opposite </a:t>
            </a:r>
            <a:r>
              <a:rPr lang="en-US" sz="2800" dirty="0" smtClean="0">
                <a:solidFill>
                  <a:srgbClr val="FF0000"/>
                </a:solidFill>
              </a:rPr>
              <a:t>truth values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Also written as α </a:t>
            </a:r>
            <a:r>
              <a:rPr lang="en-US" dirty="0" err="1" smtClean="0"/>
              <a:t>iff</a:t>
            </a:r>
            <a:r>
              <a:rPr lang="en-US" dirty="0" smtClean="0"/>
              <a:t> β, </a:t>
            </a:r>
            <a:r>
              <a:rPr lang="en-US" dirty="0" smtClean="0"/>
              <a:t>α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β</a:t>
            </a:r>
            <a:r>
              <a:rPr lang="en-US" dirty="0" smtClean="0"/>
              <a:t>, or </a:t>
            </a:r>
            <a:r>
              <a:rPr lang="en-US" dirty="0" err="1" smtClean="0"/>
              <a:t>α≡β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Statement: truth table</a:t>
            </a:r>
            <a:endParaRPr lang="ko-KR" altLang="en-US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811410" y="1726056"/>
          <a:ext cx="8538072" cy="239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024"/>
                <a:gridCol w="2846024"/>
                <a:gridCol w="2846024"/>
              </a:tblGrid>
              <a:tr h="47877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α≡β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78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r>
                        <a:rPr lang="en-US" baseline="0" dirty="0" smtClean="0"/>
                        <a:t> (!)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Conditional / </a:t>
            </a:r>
            <a:r>
              <a:rPr lang="en-US" altLang="ko-KR" dirty="0" err="1" smtClean="0"/>
              <a:t>BiConditional</a:t>
            </a:r>
            <a:r>
              <a:rPr lang="en-US" altLang="ko-KR" dirty="0" smtClean="0"/>
              <a:t> Statements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New England Patriots win the Super Bowl, </a:t>
            </a:r>
          </a:p>
          <a:p>
            <a:pPr lvl="1"/>
            <a:r>
              <a:rPr lang="en-US" sz="2800" dirty="0" smtClean="0"/>
              <a:t>Then I will give you a dollar.</a:t>
            </a:r>
          </a:p>
          <a:p>
            <a:r>
              <a:rPr lang="en-US" dirty="0" smtClean="0"/>
              <a:t>If the New England Patriots end up losing the Super Bowl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(not likely!)</a:t>
            </a:r>
            <a:r>
              <a:rPr lang="en-US" dirty="0" smtClean="0"/>
              <a:t> and I give you a dollar, what does that mean?</a:t>
            </a:r>
          </a:p>
          <a:p>
            <a:pPr lvl="1"/>
            <a:r>
              <a:rPr lang="en-US" dirty="0" smtClean="0"/>
              <a:t>…besides you being one dollar richer?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Topics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69235"/>
            <a:ext cx="11274552" cy="2480052"/>
          </a:xfrm>
        </p:spPr>
        <p:txBody>
          <a:bodyPr>
            <a:normAutofit/>
          </a:bodyPr>
          <a:lstStyle/>
          <a:p>
            <a:r>
              <a:rPr lang="en-US" dirty="0" smtClean="0"/>
              <a:t>Today we’ll </a:t>
            </a:r>
            <a:r>
              <a:rPr lang="en-US" dirty="0" smtClean="0"/>
              <a:t>cover:</a:t>
            </a:r>
          </a:p>
          <a:p>
            <a:pPr lvl="1"/>
            <a:r>
              <a:rPr lang="en-US" sz="2800" dirty="0" smtClean="0"/>
              <a:t>A review of Tuesday’s lab</a:t>
            </a:r>
            <a:endParaRPr lang="en-US" sz="2800" dirty="0" smtClean="0"/>
          </a:p>
          <a:p>
            <a:pPr lvl="1"/>
            <a:r>
              <a:rPr lang="en-US" sz="2800" dirty="0" smtClean="0"/>
              <a:t>A review of set definitions</a:t>
            </a:r>
            <a:endParaRPr lang="en-US" dirty="0" smtClean="0"/>
          </a:p>
          <a:p>
            <a:pPr lvl="1"/>
            <a:r>
              <a:rPr lang="en-US" sz="2800" dirty="0" smtClean="0"/>
              <a:t>Power sets</a:t>
            </a:r>
          </a:p>
          <a:p>
            <a:pPr lvl="1"/>
            <a:r>
              <a:rPr lang="en-US" sz="2800" dirty="0" smtClean="0"/>
              <a:t>Conditional/</a:t>
            </a:r>
            <a:r>
              <a:rPr lang="en-US" sz="2800" dirty="0" err="1" smtClean="0"/>
              <a:t>Biconditional</a:t>
            </a:r>
            <a:r>
              <a:rPr lang="en-US" sz="2800" dirty="0" smtClean="0"/>
              <a:t> statements</a:t>
            </a:r>
            <a:endParaRPr lang="en-US" sz="2800" dirty="0" smtClean="0"/>
          </a:p>
          <a:p>
            <a:pPr lvl="1"/>
            <a:endParaRPr lang="en-US" altLang="ko-KR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Sets: Quick Review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few sets:</a:t>
            </a:r>
          </a:p>
          <a:p>
            <a:pPr lvl="1"/>
            <a:r>
              <a:rPr lang="en-US" i="1" dirty="0" smtClean="0"/>
              <a:t>A </a:t>
            </a:r>
            <a:r>
              <a:rPr lang="en-US" i="1" dirty="0" smtClean="0"/>
              <a:t>= </a:t>
            </a:r>
            <a:r>
              <a:rPr lang="en-US" i="1" dirty="0" smtClean="0"/>
              <a:t>{2</a:t>
            </a:r>
            <a:r>
              <a:rPr lang="en-US" i="1" dirty="0" smtClean="0"/>
              <a:t>, </a:t>
            </a:r>
            <a:r>
              <a:rPr lang="en-US" i="1" dirty="0" smtClean="0"/>
              <a:t>4, 6, 8, 10}</a:t>
            </a:r>
          </a:p>
          <a:p>
            <a:pPr lvl="1"/>
            <a:r>
              <a:rPr lang="en-US" i="1" dirty="0" smtClean="0"/>
              <a:t>B </a:t>
            </a:r>
            <a:r>
              <a:rPr lang="en-US" i="1" dirty="0" smtClean="0"/>
              <a:t>= {1, 2, 3</a:t>
            </a:r>
            <a:r>
              <a:rPr lang="en-US" i="1" dirty="0" smtClean="0"/>
              <a:t>}</a:t>
            </a:r>
          </a:p>
          <a:p>
            <a:pPr lvl="1"/>
            <a:r>
              <a:rPr lang="en-US" i="1" dirty="0" smtClean="0"/>
              <a:t>C </a:t>
            </a:r>
            <a:r>
              <a:rPr lang="en-US" i="1" dirty="0" smtClean="0"/>
              <a:t>= </a:t>
            </a:r>
            <a:r>
              <a:rPr lang="en-US" i="1" dirty="0" smtClean="0"/>
              <a:t>{2</a:t>
            </a:r>
            <a:r>
              <a:rPr lang="en-US" i="1" dirty="0" smtClean="0"/>
              <a:t>, </a:t>
            </a:r>
            <a:r>
              <a:rPr lang="en-US" i="1" dirty="0" smtClean="0"/>
              <a:t>8}</a:t>
            </a:r>
          </a:p>
          <a:p>
            <a:pPr lvl="1"/>
            <a:r>
              <a:rPr lang="en-US" i="1" dirty="0" smtClean="0"/>
              <a:t>D </a:t>
            </a:r>
            <a:r>
              <a:rPr lang="en-US" i="1" dirty="0" smtClean="0"/>
              <a:t>= {1, </a:t>
            </a:r>
            <a:r>
              <a:rPr lang="en-US" i="1" dirty="0" smtClean="0"/>
              <a:t>5, 7}</a:t>
            </a:r>
          </a:p>
          <a:p>
            <a:pPr lvl="1"/>
            <a:r>
              <a:rPr lang="en-US" i="1" dirty="0" smtClean="0"/>
              <a:t>E = {2, 4, 6, 8, 10</a:t>
            </a:r>
            <a:r>
              <a:rPr lang="en-US" i="1" dirty="0" smtClean="0"/>
              <a:t>}</a:t>
            </a:r>
            <a:endParaRPr lang="en-US" i="1" dirty="0" smtClean="0"/>
          </a:p>
          <a:p>
            <a:r>
              <a:rPr lang="en-US" dirty="0" smtClean="0"/>
              <a:t> ___ </a:t>
            </a:r>
            <a:r>
              <a:rPr lang="en-US" i="1" dirty="0" smtClean="0"/>
              <a:t>⊆ A ?</a:t>
            </a:r>
          </a:p>
          <a:p>
            <a:r>
              <a:rPr lang="en-US" dirty="0" smtClean="0"/>
              <a:t> ___ </a:t>
            </a:r>
            <a:r>
              <a:rPr lang="en-US" i="1" dirty="0" smtClean="0"/>
              <a:t>⊂ </a:t>
            </a:r>
            <a:r>
              <a:rPr lang="en-US" i="1" dirty="0" smtClean="0"/>
              <a:t> A ?</a:t>
            </a:r>
          </a:p>
          <a:p>
            <a:r>
              <a:rPr lang="en-US" i="1" dirty="0" smtClean="0"/>
              <a:t>A ∩ </a:t>
            </a:r>
            <a:r>
              <a:rPr lang="en-US" i="1" dirty="0" smtClean="0"/>
              <a:t>B ?</a:t>
            </a:r>
          </a:p>
          <a:p>
            <a:r>
              <a:rPr lang="en-US" i="1" dirty="0" smtClean="0"/>
              <a:t>A ∪ </a:t>
            </a:r>
            <a:r>
              <a:rPr lang="en-US" i="1" dirty="0" smtClean="0"/>
              <a:t>D ?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Set: Quick Review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 few sets:</a:t>
            </a:r>
          </a:p>
          <a:p>
            <a:pPr lvl="1"/>
            <a:r>
              <a:rPr lang="en-US" i="1" dirty="0" smtClean="0"/>
              <a:t>A </a:t>
            </a:r>
            <a:r>
              <a:rPr lang="en-US" i="1" dirty="0" smtClean="0"/>
              <a:t>= </a:t>
            </a:r>
            <a:r>
              <a:rPr lang="en-US" i="1" dirty="0" smtClean="0"/>
              <a:t>{2</a:t>
            </a:r>
            <a:r>
              <a:rPr lang="en-US" i="1" dirty="0" smtClean="0"/>
              <a:t>, </a:t>
            </a:r>
            <a:r>
              <a:rPr lang="en-US" i="1" dirty="0" smtClean="0"/>
              <a:t>4, 6, 8, 10}</a:t>
            </a:r>
          </a:p>
          <a:p>
            <a:pPr lvl="1"/>
            <a:r>
              <a:rPr lang="en-US" i="1" dirty="0" smtClean="0"/>
              <a:t>B </a:t>
            </a:r>
            <a:r>
              <a:rPr lang="en-US" i="1" dirty="0" smtClean="0"/>
              <a:t>= {1, 2, 3</a:t>
            </a:r>
            <a:r>
              <a:rPr lang="en-US" i="1" dirty="0" smtClean="0"/>
              <a:t>}</a:t>
            </a:r>
          </a:p>
          <a:p>
            <a:pPr lvl="1"/>
            <a:r>
              <a:rPr lang="en-US" i="1" dirty="0" smtClean="0"/>
              <a:t>C </a:t>
            </a:r>
            <a:r>
              <a:rPr lang="en-US" i="1" dirty="0" smtClean="0"/>
              <a:t>= </a:t>
            </a:r>
            <a:r>
              <a:rPr lang="en-US" i="1" dirty="0" smtClean="0"/>
              <a:t>{2</a:t>
            </a:r>
            <a:r>
              <a:rPr lang="en-US" i="1" dirty="0" smtClean="0"/>
              <a:t>, </a:t>
            </a:r>
            <a:r>
              <a:rPr lang="en-US" i="1" dirty="0" smtClean="0"/>
              <a:t>8}</a:t>
            </a:r>
          </a:p>
          <a:p>
            <a:pPr lvl="1"/>
            <a:r>
              <a:rPr lang="en-US" i="1" dirty="0" smtClean="0"/>
              <a:t>D </a:t>
            </a:r>
            <a:r>
              <a:rPr lang="en-US" i="1" dirty="0" smtClean="0"/>
              <a:t>= {1, </a:t>
            </a:r>
            <a:r>
              <a:rPr lang="en-US" i="1" dirty="0" smtClean="0"/>
              <a:t>5, 7}</a:t>
            </a:r>
          </a:p>
          <a:p>
            <a:pPr lvl="1"/>
            <a:r>
              <a:rPr lang="en-US" i="1" dirty="0" smtClean="0"/>
              <a:t>E = {2, 4, 6, 8, 10}</a:t>
            </a:r>
            <a:endParaRPr lang="en-US" i="1" dirty="0" smtClean="0"/>
          </a:p>
          <a:p>
            <a:r>
              <a:rPr lang="en-US" dirty="0" smtClean="0"/>
              <a:t> ___ </a:t>
            </a:r>
            <a:r>
              <a:rPr lang="en-US" i="1" dirty="0" smtClean="0"/>
              <a:t>⊆ A ? (subset:  C, E qualify)</a:t>
            </a:r>
          </a:p>
          <a:p>
            <a:r>
              <a:rPr lang="en-US" dirty="0" smtClean="0"/>
              <a:t> ___ </a:t>
            </a:r>
            <a:r>
              <a:rPr lang="en-US" i="1" dirty="0" smtClean="0"/>
              <a:t>⊂ </a:t>
            </a:r>
            <a:r>
              <a:rPr lang="en-US" i="1" dirty="0" smtClean="0"/>
              <a:t> A ? (proper subset: C qualifies)</a:t>
            </a:r>
          </a:p>
          <a:p>
            <a:r>
              <a:rPr lang="en-US" i="1" dirty="0" smtClean="0"/>
              <a:t>A ∩ </a:t>
            </a:r>
            <a:r>
              <a:rPr lang="en-US" i="1" dirty="0" smtClean="0"/>
              <a:t>B ? (Intersection: {2})</a:t>
            </a:r>
          </a:p>
          <a:p>
            <a:r>
              <a:rPr lang="en-US" i="1" dirty="0" smtClean="0"/>
              <a:t>A ∪ </a:t>
            </a:r>
            <a:r>
              <a:rPr lang="en-US" i="1" dirty="0" smtClean="0"/>
              <a:t>D ? (Union: {1, 2, 4, 5, 6, 7, 8, 10})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Power Set 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</a:t>
            </a:r>
            <a:r>
              <a:rPr lang="en-US" dirty="0" smtClean="0"/>
              <a:t>. The </a:t>
            </a:r>
            <a:r>
              <a:rPr lang="en-US" i="1" dirty="0" smtClean="0"/>
              <a:t>power set of a set A </a:t>
            </a:r>
            <a:r>
              <a:rPr lang="en-US" i="1" dirty="0" smtClean="0"/>
              <a:t>consists </a:t>
            </a:r>
            <a:r>
              <a:rPr lang="en-US" dirty="0" smtClean="0"/>
              <a:t>of </a:t>
            </a:r>
            <a:r>
              <a:rPr lang="en-US" dirty="0" smtClean="0"/>
              <a:t>all subsets of </a:t>
            </a:r>
            <a:r>
              <a:rPr lang="en-US" i="1" dirty="0" smtClean="0"/>
              <a:t>A: </a:t>
            </a:r>
            <a:endParaRPr lang="en-US" i="1" dirty="0" smtClean="0"/>
          </a:p>
          <a:p>
            <a:pPr lvl="1"/>
            <a:r>
              <a:rPr lang="en-US" sz="2800" i="1" dirty="0" smtClean="0"/>
              <a:t>𝒫</a:t>
            </a:r>
            <a:r>
              <a:rPr lang="en-US" sz="2800" i="1" dirty="0" smtClean="0"/>
              <a:t>(A) = {B | B ⊆ A}.</a:t>
            </a:r>
          </a:p>
          <a:p>
            <a:r>
              <a:rPr lang="en-US" dirty="0" smtClean="0"/>
              <a:t>Example:</a:t>
            </a:r>
          </a:p>
          <a:p>
            <a:r>
              <a:rPr lang="en-US" i="1" dirty="0" smtClean="0"/>
              <a:t>A = {1, 2, 3}</a:t>
            </a:r>
          </a:p>
          <a:p>
            <a:r>
              <a:rPr lang="en-US" dirty="0" smtClean="0"/>
              <a:t>𝒫(</a:t>
            </a:r>
            <a:r>
              <a:rPr lang="en-US" i="1" dirty="0" smtClean="0"/>
              <a:t>A) = {∅, {1}, {2}, {3}, {1, 2}, {1, 3}, {2, 3}, {1, 2, 3}}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Power Set II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“Power</a:t>
            </a:r>
            <a:r>
              <a:rPr lang="en-US" dirty="0" smtClean="0"/>
              <a:t>” means “exponent”:</a:t>
            </a:r>
          </a:p>
          <a:p>
            <a:r>
              <a:rPr lang="en-US" dirty="0" smtClean="0"/>
              <a:t>If the number of elements in the set </a:t>
            </a:r>
            <a:r>
              <a:rPr lang="en-US" i="1" dirty="0" smtClean="0"/>
              <a:t>A is n, then 𝒫(A)</a:t>
            </a:r>
          </a:p>
          <a:p>
            <a:r>
              <a:rPr lang="en-US" dirty="0" smtClean="0"/>
              <a:t>contains 2</a:t>
            </a:r>
            <a:r>
              <a:rPr lang="en-US" i="1" baseline="30000" dirty="0" smtClean="0"/>
              <a:t>n</a:t>
            </a:r>
            <a:r>
              <a:rPr lang="en-US" i="1" dirty="0" smtClean="0"/>
              <a:t> elements.</a:t>
            </a:r>
          </a:p>
          <a:p>
            <a:r>
              <a:rPr lang="en-US" i="1" dirty="0" smtClean="0"/>
              <a:t>A = {1, 2, 3}</a:t>
            </a:r>
          </a:p>
          <a:p>
            <a:r>
              <a:rPr lang="en-US" dirty="0" smtClean="0"/>
              <a:t>|</a:t>
            </a:r>
            <a:r>
              <a:rPr lang="en-US" i="1" dirty="0" smtClean="0"/>
              <a:t>A| = </a:t>
            </a:r>
            <a:r>
              <a:rPr lang="en-US" i="1" dirty="0" smtClean="0"/>
              <a:t>3</a:t>
            </a:r>
          </a:p>
          <a:p>
            <a:pPr lvl="1"/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Notation for number of elements</a:t>
            </a:r>
            <a:endParaRPr lang="en-US" i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smtClean="0"/>
              <a:t>𝒫(</a:t>
            </a:r>
            <a:r>
              <a:rPr lang="en-US" i="1" dirty="0" smtClean="0"/>
              <a:t>A) = {∅, {1}, {2}, {3}, {1, 2}, {1, 3}, {2, 3}, {1, 2, 3</a:t>
            </a:r>
            <a:r>
              <a:rPr lang="en-US" i="1" dirty="0" smtClean="0"/>
              <a:t>}}</a:t>
            </a:r>
            <a:endParaRPr lang="en-US" i="1" dirty="0" smtClean="0"/>
          </a:p>
          <a:p>
            <a:r>
              <a:rPr lang="en-US" dirty="0" smtClean="0"/>
              <a:t>| 𝒫(</a:t>
            </a:r>
            <a:r>
              <a:rPr lang="en-US" i="1" dirty="0" smtClean="0"/>
              <a:t>A)| = 8 = 2</a:t>
            </a:r>
            <a:r>
              <a:rPr lang="en-US" i="1" baseline="30000" dirty="0" smtClean="0"/>
              <a:t>3</a:t>
            </a:r>
          </a:p>
          <a:p>
            <a:r>
              <a:rPr lang="en-US" dirty="0" smtClean="0"/>
              <a:t>Thus, the power set of </a:t>
            </a:r>
            <a:r>
              <a:rPr lang="en-US" i="1" dirty="0" smtClean="0"/>
              <a:t>A is also written as 2</a:t>
            </a:r>
            <a:r>
              <a:rPr lang="en-US" i="1" baseline="30000" dirty="0" smtClean="0"/>
              <a:t>A</a:t>
            </a:r>
            <a:r>
              <a:rPr lang="en-US" i="1" dirty="0" smtClean="0"/>
              <a:t>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Power Set III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𝒫(</a:t>
            </a:r>
            <a:r>
              <a:rPr lang="en-US" i="1" dirty="0" smtClean="0"/>
              <a:t>A) always includes ∅, the empty set, </a:t>
            </a:r>
            <a:r>
              <a:rPr lang="en-US" i="1" dirty="0" smtClean="0"/>
              <a:t>because:</a:t>
            </a:r>
            <a:endParaRPr lang="en-US" i="1" dirty="0" smtClean="0"/>
          </a:p>
          <a:p>
            <a:pPr lvl="1"/>
            <a:r>
              <a:rPr lang="en-US" sz="2800" dirty="0" smtClean="0"/>
              <a:t>The empty </a:t>
            </a:r>
            <a:r>
              <a:rPr lang="en-US" sz="2800" dirty="0" smtClean="0"/>
              <a:t>set is a subset of every </a:t>
            </a:r>
            <a:r>
              <a:rPr lang="en-US" sz="2800" dirty="0" smtClean="0"/>
              <a:t>set</a:t>
            </a:r>
            <a:endParaRPr lang="en-US" sz="2800" dirty="0" smtClean="0"/>
          </a:p>
          <a:p>
            <a:r>
              <a:rPr lang="en-US" dirty="0" smtClean="0"/>
              <a:t>If </a:t>
            </a:r>
            <a:r>
              <a:rPr lang="en-US" i="1" dirty="0" smtClean="0"/>
              <a:t>A contains 1, 𝒫(A) </a:t>
            </a:r>
            <a:r>
              <a:rPr lang="en-US" i="1" dirty="0" smtClean="0">
                <a:solidFill>
                  <a:srgbClr val="FF0000"/>
                </a:solidFill>
              </a:rPr>
              <a:t>does not </a:t>
            </a:r>
            <a:r>
              <a:rPr lang="en-US" i="1" dirty="0" smtClean="0"/>
              <a:t>contain </a:t>
            </a:r>
            <a:r>
              <a:rPr lang="en-US" i="1" dirty="0" smtClean="0"/>
              <a:t>1! It contains: </a:t>
            </a:r>
          </a:p>
          <a:p>
            <a:pPr lvl="1"/>
            <a:r>
              <a:rPr lang="en-US" sz="2800" dirty="0" smtClean="0"/>
              <a:t>The singleton </a:t>
            </a:r>
            <a:r>
              <a:rPr lang="en-US" sz="2800" dirty="0" smtClean="0"/>
              <a:t>set </a:t>
            </a:r>
            <a:r>
              <a:rPr lang="en-US" sz="2800" dirty="0" smtClean="0">
                <a:solidFill>
                  <a:srgbClr val="0070C0"/>
                </a:solidFill>
              </a:rPr>
              <a:t>{1}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𝒫(A) always includes A because A ⊆ A.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Running On Empty I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power set of the empty set?</a:t>
            </a:r>
            <a:endParaRPr lang="en-US" dirty="0" smtClean="0"/>
          </a:p>
          <a:p>
            <a:r>
              <a:rPr lang="en-US" dirty="0" smtClean="0"/>
              <a:t>i.e. What is </a:t>
            </a:r>
            <a:r>
              <a:rPr lang="en-US" dirty="0" smtClean="0"/>
              <a:t>𝒫(∅)?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Running On Empty II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power set of the empty set?</a:t>
            </a:r>
            <a:endParaRPr lang="en-US" dirty="0" smtClean="0"/>
          </a:p>
          <a:p>
            <a:r>
              <a:rPr lang="en-US" dirty="0" smtClean="0"/>
              <a:t>i.e. What is </a:t>
            </a:r>
            <a:r>
              <a:rPr lang="en-US" dirty="0" smtClean="0"/>
              <a:t>𝒫(∅</a:t>
            </a:r>
            <a:r>
              <a:rPr lang="en-US" dirty="0" smtClean="0"/>
              <a:t>)?</a:t>
            </a:r>
          </a:p>
          <a:p>
            <a:r>
              <a:rPr lang="en-US" dirty="0" smtClean="0"/>
              <a:t>|∅| = 0</a:t>
            </a:r>
          </a:p>
          <a:p>
            <a:r>
              <a:rPr lang="en-US" dirty="0" smtClean="0"/>
              <a:t>Since 2</a:t>
            </a:r>
            <a:r>
              <a:rPr lang="en-US" baseline="30000" dirty="0" smtClean="0"/>
              <a:t>0</a:t>
            </a:r>
            <a:r>
              <a:rPr lang="en-US" dirty="0" smtClean="0"/>
              <a:t> = 1, |𝒫(∅)| = 1</a:t>
            </a:r>
          </a:p>
          <a:p>
            <a:r>
              <a:rPr lang="en-US" dirty="0" smtClean="0"/>
              <a:t>𝒫(∅) = {∅</a:t>
            </a:r>
            <a:r>
              <a:rPr lang="en-US" dirty="0" smtClean="0"/>
              <a:t>}</a:t>
            </a:r>
          </a:p>
          <a:p>
            <a:pPr lvl="1"/>
            <a:r>
              <a:rPr lang="en-US" altLang="ko-KR" dirty="0" smtClean="0"/>
              <a:t>Not </a:t>
            </a:r>
            <a:r>
              <a:rPr lang="en-US" dirty="0" smtClean="0"/>
              <a:t>∅ !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1/31/2019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18492</TotalTime>
  <Words>1160</Words>
  <Application>Microsoft Office PowerPoint</Application>
  <PresentationFormat>Custom</PresentationFormat>
  <Paragraphs>221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CMPU-145: Foundations of Computer Science Spring, 2019</vt:lpstr>
      <vt:lpstr>Topics</vt:lpstr>
      <vt:lpstr>Sets: Quick Review</vt:lpstr>
      <vt:lpstr>Set: Quick Review</vt:lpstr>
      <vt:lpstr>The Power Set I</vt:lpstr>
      <vt:lpstr>The Power Set II</vt:lpstr>
      <vt:lpstr>Power Set III</vt:lpstr>
      <vt:lpstr>Running On Empty I</vt:lpstr>
      <vt:lpstr>Running On Empty II</vt:lpstr>
      <vt:lpstr>Some  Common Sets/Notation</vt:lpstr>
      <vt:lpstr>Conditional / BiConditional Statements</vt:lpstr>
      <vt:lpstr>Conditional Statements</vt:lpstr>
      <vt:lpstr>Conditional Statement: truth table</vt:lpstr>
      <vt:lpstr>Biconditional Statement: α</vt:lpstr>
      <vt:lpstr>Biconditional Statement: truth table</vt:lpstr>
      <vt:lpstr>Conditional / BiConditional Statements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56</cp:revision>
  <dcterms:created xsi:type="dcterms:W3CDTF">2017-10-22T03:23:41Z</dcterms:created>
  <dcterms:modified xsi:type="dcterms:W3CDTF">2019-01-31T07:56:28Z</dcterms:modified>
</cp:coreProperties>
</file>