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5" r:id="rId3"/>
    <p:sldId id="281" r:id="rId4"/>
    <p:sldId id="275" r:id="rId5"/>
    <p:sldId id="283" r:id="rId6"/>
    <p:sldId id="284" r:id="rId7"/>
    <p:sldId id="286" r:id="rId8"/>
    <p:sldId id="287" r:id="rId9"/>
    <p:sldId id="288" r:id="rId10"/>
    <p:sldId id="292" r:id="rId11"/>
    <p:sldId id="295" r:id="rId12"/>
    <p:sldId id="293" r:id="rId13"/>
    <p:sldId id="294" r:id="rId14"/>
    <p:sldId id="296" r:id="rId15"/>
    <p:sldId id="297" r:id="rId16"/>
    <p:sldId id="299" r:id="rId17"/>
    <p:sldId id="298" r:id="rId18"/>
    <p:sldId id="302" r:id="rId19"/>
    <p:sldId id="301" r:id="rId20"/>
    <p:sldId id="300" r:id="rId21"/>
    <p:sldId id="304" r:id="rId22"/>
    <p:sldId id="303" r:id="rId23"/>
    <p:sldId id="305" r:id="rId24"/>
    <p:sldId id="306" r:id="rId25"/>
    <p:sldId id="308" r:id="rId26"/>
    <p:sldId id="30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115" d="100"/>
          <a:sy n="115" d="100"/>
        </p:scale>
        <p:origin x="-52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Think of an example where someone</a:t>
            </a:r>
            <a:r>
              <a:rPr lang="en-US" baseline="0" dirty="0" smtClean="0"/>
              <a:t> or some group needs to qualify for an achievement or benefit… driving, drinking, running a marathon,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closest parallel may be to think of let constructs as temporary #define macros in c/</a:t>
            </a:r>
            <a:r>
              <a:rPr lang="en-US" dirty="0" err="1" smtClean="0"/>
              <a:t>c++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Pay attention to the red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closest parallel may be to think of let constructs as temporary #define macros in c/</a:t>
            </a:r>
            <a:r>
              <a:rPr lang="en-US" dirty="0" err="1" smtClean="0"/>
              <a:t>c++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Pay attention to the red and blue text. Y is setup based on the local binding within the let expression.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%20(x86)\Racket\doc\htdp-langs\intermediate-lam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%20(x86)\Racket\doc\htdp-langs\intermediate-lam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%20(x86)\Racket\doc\htdp-langs\intermediate-lam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%20(x86)\Racket\doc\htdp-langs\intermediate-lam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%20(x86)\Racket\doc\htdp-langs\intermediate-lam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%20(x86)\Racket\doc\reference\define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Program%20Files%20(x86)\Racket\doc\reference\let.htm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%20(x86)\Racket\doc\reference\let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ason_selection_tas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ason_selection_tas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200" dirty="0" smtClean="0"/>
              <a:t>Not Chapter 1, and not Chapter 2. </a:t>
            </a:r>
            <a:r>
              <a:rPr lang="en-US" sz="1200" dirty="0" smtClean="0"/>
              <a:t>It is the middle ground between </a:t>
            </a:r>
            <a:r>
              <a:rPr lang="en-US" sz="1200" b="1" dirty="0" smtClean="0"/>
              <a:t>light</a:t>
            </a:r>
            <a:r>
              <a:rPr lang="en-US" sz="1200" dirty="0" smtClean="0"/>
              <a:t> and shadow, between science and superstition, and it lies between the pit of man's fears and the summit of his knowledge.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Let’s rephrase as a social construct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receive “meals on wheels” </a:t>
            </a:r>
            <a:r>
              <a:rPr lang="en-US" sz="2400" dirty="0" smtClean="0"/>
              <a:t>(ready-made food delivered to your home)</a:t>
            </a:r>
            <a:r>
              <a:rPr lang="en-US" dirty="0" smtClean="0"/>
              <a:t> : </a:t>
            </a:r>
            <a:r>
              <a:rPr lang="en-US" dirty="0" smtClean="0"/>
              <a:t>α</a:t>
            </a:r>
            <a:endParaRPr lang="en-US" dirty="0" smtClean="0"/>
          </a:p>
          <a:p>
            <a:pPr lvl="1"/>
            <a:r>
              <a:rPr lang="en-US" sz="2800" dirty="0" smtClean="0"/>
              <a:t>Then you are over 65 years of age: </a:t>
            </a:r>
            <a:r>
              <a:rPr lang="en-US" sz="2800" dirty="0" smtClean="0"/>
              <a:t>β</a:t>
            </a:r>
            <a:endParaRPr lang="en-US" sz="2800" dirty="0" smtClean="0"/>
          </a:p>
          <a:p>
            <a:r>
              <a:rPr lang="en-US" dirty="0" smtClean="0"/>
              <a:t>Two cards represent meals on wheels: Receiving MOW, Not receiving MOW</a:t>
            </a:r>
          </a:p>
          <a:p>
            <a:r>
              <a:rPr lang="en-US" dirty="0" smtClean="0"/>
              <a:t>Two cards represent ages: 19 and </a:t>
            </a:r>
            <a:r>
              <a:rPr lang="en-US" dirty="0" smtClean="0"/>
              <a:t>72</a:t>
            </a:r>
            <a:endParaRPr lang="en-US" dirty="0" smtClean="0"/>
          </a:p>
          <a:p>
            <a:r>
              <a:rPr lang="en-US" dirty="0" smtClean="0"/>
              <a:t>What card(s) should you turn over in this case?</a:t>
            </a:r>
          </a:p>
          <a:p>
            <a:pPr lvl="1"/>
            <a:r>
              <a:rPr lang="en-US" dirty="0" smtClean="0"/>
              <a:t>Receiving MOW ! There better be a number &gt;= 65 on the obverse.</a:t>
            </a:r>
          </a:p>
          <a:p>
            <a:pPr lvl="1"/>
            <a:r>
              <a:rPr lang="en-US" dirty="0" smtClean="0"/>
              <a:t>If there’s like a 55,  someone is ‘ripping off’ the govt.</a:t>
            </a:r>
          </a:p>
          <a:p>
            <a:pPr lvl="1"/>
            <a:r>
              <a:rPr lang="en-US" dirty="0" smtClean="0"/>
              <a:t>α  = T, β = F, 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b="1" dirty="0" smtClean="0">
                <a:sym typeface="Wingdings" pitchFamily="2" charset="2"/>
              </a:rPr>
              <a:t>F or </a:t>
            </a:r>
            <a:r>
              <a:rPr lang="en-US" dirty="0" smtClean="0"/>
              <a:t>α  = T, β = </a:t>
            </a:r>
            <a:r>
              <a:rPr lang="en-US" dirty="0" smtClean="0"/>
              <a:t>T, </a:t>
            </a:r>
            <a:r>
              <a:rPr lang="en-US" dirty="0" smtClean="0">
                <a:sym typeface="Wingdings" pitchFamily="2" charset="2"/>
              </a:rPr>
              <a:t>T</a:t>
            </a:r>
            <a:endParaRPr lang="en-US" b="1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Similarly, if a 19 year old is getting meals on wheels…</a:t>
            </a:r>
          </a:p>
          <a:p>
            <a:pPr lvl="1"/>
            <a:r>
              <a:rPr lang="en-US" dirty="0" smtClean="0"/>
              <a:t>α  = T, β = F, 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b="1" dirty="0" smtClean="0">
                <a:sym typeface="Wingdings" pitchFamily="2" charset="2"/>
              </a:rPr>
              <a:t>F  and  the statement will not  be true.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Revisiting Power Sets </a:t>
            </a:r>
            <a:r>
              <a:rPr lang="en-US" altLang="ko-KR" sz="2400" b="0" dirty="0" smtClean="0"/>
              <a:t>(p24 in our textbook)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Let’s take a look at exercise 1.4 (a) on Power sets:</a:t>
            </a:r>
          </a:p>
          <a:p>
            <a:pPr>
              <a:buNone/>
            </a:pPr>
            <a:r>
              <a:rPr lang="en-US" dirty="0" smtClean="0"/>
              <a:t>Prove the following: For </a:t>
            </a:r>
            <a:r>
              <a:rPr lang="en-US" dirty="0" smtClean="0"/>
              <a:t>any sets A and B, if A </a:t>
            </a:r>
            <a:r>
              <a:rPr lang="en-US" i="1" dirty="0" smtClean="0"/>
              <a:t>⊆ </a:t>
            </a:r>
            <a:r>
              <a:rPr lang="en-US" dirty="0" smtClean="0"/>
              <a:t>B</a:t>
            </a:r>
            <a:r>
              <a:rPr lang="en-US" dirty="0" smtClean="0"/>
              <a:t>, then </a:t>
            </a:r>
            <a:r>
              <a:rPr lang="en-US" i="1" dirty="0" smtClean="0"/>
              <a:t>𝒫(A)</a:t>
            </a:r>
            <a:r>
              <a:rPr lang="en-US" dirty="0" smtClean="0"/>
              <a:t> </a:t>
            </a:r>
            <a:r>
              <a:rPr lang="en-US" i="1" dirty="0" smtClean="0"/>
              <a:t>⊆ 𝒫</a:t>
            </a:r>
            <a:r>
              <a:rPr lang="en-US" i="1" dirty="0" smtClean="0"/>
              <a:t>(</a:t>
            </a:r>
            <a:r>
              <a:rPr lang="en-US" dirty="0" smtClean="0"/>
              <a:t>B</a:t>
            </a:r>
            <a:r>
              <a:rPr lang="en-US" dirty="0" smtClean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Power Set Theorem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any sets A and B, if A </a:t>
            </a:r>
            <a:r>
              <a:rPr lang="en-US" i="1" dirty="0" smtClean="0"/>
              <a:t>⊆ </a:t>
            </a:r>
            <a:r>
              <a:rPr lang="en-US" dirty="0" smtClean="0"/>
              <a:t>B</a:t>
            </a:r>
            <a:r>
              <a:rPr lang="en-US" dirty="0" smtClean="0"/>
              <a:t>, then </a:t>
            </a:r>
            <a:r>
              <a:rPr lang="en-US" i="1" dirty="0" smtClean="0"/>
              <a:t>𝒫(A)</a:t>
            </a:r>
            <a:r>
              <a:rPr lang="en-US" dirty="0" smtClean="0"/>
              <a:t> </a:t>
            </a:r>
            <a:r>
              <a:rPr lang="en-US" i="1" dirty="0" smtClean="0"/>
              <a:t>⊆ 𝒫</a:t>
            </a:r>
            <a:r>
              <a:rPr lang="en-US" i="1" dirty="0" smtClean="0"/>
              <a:t>(</a:t>
            </a:r>
            <a:r>
              <a:rPr lang="en-US" dirty="0" smtClean="0"/>
              <a:t>B</a:t>
            </a:r>
            <a:r>
              <a:rPr lang="en-US" dirty="0" smtClean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Power Set Theorem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For any sets A and B, if A </a:t>
            </a:r>
            <a:r>
              <a:rPr lang="en-US" i="1" dirty="0" smtClean="0"/>
              <a:t>⊆ </a:t>
            </a:r>
            <a:r>
              <a:rPr lang="en-US" dirty="0" smtClean="0"/>
              <a:t>B</a:t>
            </a:r>
            <a:r>
              <a:rPr lang="en-US" dirty="0" smtClean="0"/>
              <a:t>, then </a:t>
            </a:r>
            <a:r>
              <a:rPr lang="en-US" i="1" dirty="0" smtClean="0"/>
              <a:t>𝒫(A)</a:t>
            </a:r>
            <a:r>
              <a:rPr lang="en-US" dirty="0" smtClean="0"/>
              <a:t> </a:t>
            </a:r>
            <a:r>
              <a:rPr lang="en-US" i="1" dirty="0" smtClean="0"/>
              <a:t>⊆ 𝒫</a:t>
            </a:r>
            <a:r>
              <a:rPr lang="en-US" i="1" dirty="0" smtClean="0"/>
              <a:t>(</a:t>
            </a:r>
            <a:r>
              <a:rPr lang="en-US" dirty="0" smtClean="0"/>
              <a:t>B)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How do we approach this?  Let’s restate the premise with concrete example… </a:t>
            </a:r>
          </a:p>
          <a:p>
            <a:pPr marL="971550" lvl="1" indent="-514350"/>
            <a:r>
              <a:rPr lang="en-US" dirty="0" smtClean="0"/>
              <a:t>Let A and B be two sets </a:t>
            </a:r>
            <a:r>
              <a:rPr lang="en-US" dirty="0" err="1" smtClean="0"/>
              <a:t>s.t</a:t>
            </a:r>
            <a:r>
              <a:rPr lang="en-US" dirty="0" smtClean="0"/>
              <a:t>. </a:t>
            </a:r>
            <a:r>
              <a:rPr lang="en-US" dirty="0" smtClean="0"/>
              <a:t>A </a:t>
            </a:r>
            <a:r>
              <a:rPr lang="en-US" i="1" dirty="0" smtClean="0"/>
              <a:t>⊆ </a:t>
            </a:r>
            <a:r>
              <a:rPr lang="en-US" dirty="0" smtClean="0"/>
              <a:t>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Then let’s restate our goal, if we can…</a:t>
            </a:r>
          </a:p>
          <a:p>
            <a:pPr marL="971550" lvl="1" indent="-514350"/>
            <a:r>
              <a:rPr lang="en-US" dirty="0" smtClean="0"/>
              <a:t>Goal: show that </a:t>
            </a:r>
            <a:r>
              <a:rPr lang="en-US" i="1" dirty="0" smtClean="0"/>
              <a:t>𝒫(A)</a:t>
            </a:r>
            <a:r>
              <a:rPr lang="en-US" dirty="0" smtClean="0"/>
              <a:t> </a:t>
            </a:r>
            <a:r>
              <a:rPr lang="en-US" i="1" dirty="0" smtClean="0"/>
              <a:t>⊆ 𝒫(</a:t>
            </a:r>
            <a:r>
              <a:rPr lang="en-US" dirty="0" smtClean="0"/>
              <a:t>B</a:t>
            </a:r>
            <a:r>
              <a:rPr lang="en-US" dirty="0" smtClean="0"/>
              <a:t>)</a:t>
            </a:r>
          </a:p>
          <a:p>
            <a:pPr marL="971550" lvl="1" indent="-514350"/>
            <a:r>
              <a:rPr lang="en-US" dirty="0" smtClean="0"/>
              <a:t>i.e. Restated Goal: show that for all x, if x </a:t>
            </a:r>
            <a:r>
              <a:rPr lang="en-US" i="1" dirty="0" smtClean="0"/>
              <a:t>⊆</a:t>
            </a:r>
            <a:r>
              <a:rPr lang="en-US" dirty="0" smtClean="0"/>
              <a:t> </a:t>
            </a:r>
            <a:r>
              <a:rPr lang="en-US" i="1" dirty="0" smtClean="0"/>
              <a:t>𝒫(A</a:t>
            </a:r>
            <a:r>
              <a:rPr lang="en-US" i="1" dirty="0" smtClean="0"/>
              <a:t>),  then </a:t>
            </a:r>
            <a:r>
              <a:rPr lang="en-US" dirty="0" smtClean="0"/>
              <a:t>x </a:t>
            </a:r>
            <a:r>
              <a:rPr lang="en-US" i="1" dirty="0" smtClean="0"/>
              <a:t>⊆</a:t>
            </a:r>
            <a:r>
              <a:rPr lang="en-US" dirty="0" smtClean="0"/>
              <a:t> </a:t>
            </a:r>
            <a:r>
              <a:rPr lang="en-US" i="1" dirty="0" smtClean="0"/>
              <a:t>𝒫</a:t>
            </a:r>
            <a:r>
              <a:rPr lang="en-US" i="1" dirty="0" smtClean="0"/>
              <a:t>(B)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Now the proof…</a:t>
            </a:r>
          </a:p>
          <a:p>
            <a:pPr marL="971550" lvl="1" indent="-514350"/>
            <a:r>
              <a:rPr lang="en-US" dirty="0" smtClean="0"/>
              <a:t>By </a:t>
            </a:r>
            <a:r>
              <a:rPr lang="en-US" dirty="0" smtClean="0"/>
              <a:t>definition of power set: </a:t>
            </a:r>
            <a:r>
              <a:rPr lang="en-US" dirty="0" smtClean="0"/>
              <a:t>since </a:t>
            </a:r>
            <a:r>
              <a:rPr lang="en-US" dirty="0" smtClean="0"/>
              <a:t>x </a:t>
            </a:r>
            <a:r>
              <a:rPr lang="en-US" i="1" dirty="0" smtClean="0"/>
              <a:t>⊆ 𝒫</a:t>
            </a:r>
            <a:r>
              <a:rPr lang="en-US" dirty="0" smtClean="0"/>
              <a:t>(A</a:t>
            </a:r>
            <a:r>
              <a:rPr lang="en-US" dirty="0" smtClean="0"/>
              <a:t>), it follows that x </a:t>
            </a:r>
            <a:r>
              <a:rPr lang="en-US" i="1" dirty="0" smtClean="0"/>
              <a:t>⊆</a:t>
            </a:r>
            <a:r>
              <a:rPr lang="en-US" dirty="0" smtClean="0"/>
              <a:t> A</a:t>
            </a:r>
          </a:p>
          <a:p>
            <a:pPr marL="971550" lvl="1" indent="-514350"/>
            <a:r>
              <a:rPr lang="en-US" dirty="0" smtClean="0"/>
              <a:t>We’ve </a:t>
            </a:r>
            <a:r>
              <a:rPr lang="en-US" dirty="0" smtClean="0"/>
              <a:t>proven that: </a:t>
            </a:r>
            <a:r>
              <a:rPr lang="en-US" dirty="0" smtClean="0"/>
              <a:t>since </a:t>
            </a:r>
            <a:r>
              <a:rPr lang="en-US" dirty="0" smtClean="0"/>
              <a:t>x </a:t>
            </a:r>
            <a:r>
              <a:rPr lang="en-US" i="1" dirty="0" smtClean="0"/>
              <a:t>⊆ </a:t>
            </a:r>
            <a:r>
              <a:rPr lang="en-US" dirty="0" smtClean="0"/>
              <a:t>A </a:t>
            </a:r>
            <a:r>
              <a:rPr lang="en-US" dirty="0" smtClean="0"/>
              <a:t>and A </a:t>
            </a:r>
            <a:r>
              <a:rPr lang="en-US" i="1" dirty="0" smtClean="0"/>
              <a:t>⊆ </a:t>
            </a:r>
            <a:r>
              <a:rPr lang="en-US" dirty="0" smtClean="0"/>
              <a:t>B</a:t>
            </a:r>
            <a:r>
              <a:rPr lang="en-US" dirty="0" smtClean="0"/>
              <a:t>, it follows that x </a:t>
            </a:r>
            <a:r>
              <a:rPr lang="en-US" i="1" dirty="0" smtClean="0"/>
              <a:t>⊆ </a:t>
            </a:r>
            <a:r>
              <a:rPr lang="en-US" dirty="0" smtClean="0"/>
              <a:t>B</a:t>
            </a:r>
          </a:p>
          <a:p>
            <a:pPr marL="971550" lvl="1" indent="-514350"/>
            <a:r>
              <a:rPr lang="en-US" dirty="0" smtClean="0"/>
              <a:t>By definition of power set: since </a:t>
            </a:r>
            <a:r>
              <a:rPr lang="en-US" dirty="0" smtClean="0"/>
              <a:t>x </a:t>
            </a:r>
            <a:r>
              <a:rPr lang="en-US" i="1" dirty="0" smtClean="0"/>
              <a:t>⊆</a:t>
            </a:r>
            <a:r>
              <a:rPr lang="en-US" dirty="0" smtClean="0"/>
              <a:t> </a:t>
            </a:r>
            <a:r>
              <a:rPr lang="en-US" dirty="0" smtClean="0"/>
              <a:t>B, it follows that </a:t>
            </a:r>
            <a:r>
              <a:rPr lang="en-US" dirty="0" smtClean="0"/>
              <a:t>x </a:t>
            </a:r>
            <a:r>
              <a:rPr lang="en-US" i="1" dirty="0" smtClean="0"/>
              <a:t>⊆ 𝒫</a:t>
            </a:r>
            <a:r>
              <a:rPr lang="en-US" dirty="0" smtClean="0"/>
              <a:t>(B)</a:t>
            </a:r>
          </a:p>
          <a:p>
            <a:pPr marL="971550" lvl="1" indent="-514350"/>
            <a:r>
              <a:rPr lang="en-US" dirty="0" smtClean="0"/>
              <a:t>The restated goal has been shown true, the theorem is proven true too!</a:t>
            </a:r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3939" y="1497541"/>
            <a:ext cx="7666567" cy="394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Some information for tonight’s lab</a:t>
            </a:r>
            <a:endParaRPr lang="ko-KR" alt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026135" y="2009549"/>
            <a:ext cx="25717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own Arrow 9"/>
          <p:cNvSpPr/>
          <p:nvPr/>
        </p:nvSpPr>
        <p:spPr>
          <a:xfrm rot="1965546">
            <a:off x="2786701" y="1651415"/>
            <a:ext cx="1622367" cy="26329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038600" y="1174375"/>
            <a:ext cx="307319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don’t forget to right click on an </a:t>
            </a:r>
            <a:r>
              <a:rPr lang="en-US" dirty="0" err="1" smtClean="0"/>
              <a:t>api</a:t>
            </a:r>
            <a:r>
              <a:rPr lang="en-US" dirty="0" smtClean="0"/>
              <a:t> to find out what it does!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7287560">
            <a:off x="2436896" y="4869129"/>
            <a:ext cx="933056" cy="2090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55804" y="5445124"/>
            <a:ext cx="307319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if code doesn’t build as you expect it to, check/change the language being used!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 rot="7287560">
            <a:off x="8225325" y="1320020"/>
            <a:ext cx="933056" cy="2090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437380" y="2985726"/>
            <a:ext cx="307319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don’t forget to </a:t>
            </a:r>
            <a:r>
              <a:rPr lang="en-US" dirty="0" smtClean="0">
                <a:solidFill>
                  <a:srgbClr val="92D050"/>
                </a:solidFill>
              </a:rPr>
              <a:t>step</a:t>
            </a:r>
            <a:r>
              <a:rPr lang="en-US" dirty="0" smtClean="0"/>
              <a:t> through your code to debug if the output is not what you expect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err="1" smtClean="0"/>
              <a:t>DrRacket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api’s</a:t>
            </a:r>
            <a:r>
              <a:rPr lang="en-US" altLang="ko-KR" b="0" dirty="0" smtClean="0"/>
              <a:t> (procedures)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the Racket Reference, let’s look more closely at:</a:t>
            </a:r>
          </a:p>
          <a:p>
            <a:r>
              <a:rPr lang="en-US" dirty="0" smtClean="0"/>
              <a:t>cons</a:t>
            </a:r>
          </a:p>
          <a:p>
            <a:r>
              <a:rPr lang="en-US" dirty="0" smtClean="0"/>
              <a:t>l</a:t>
            </a:r>
            <a:r>
              <a:rPr lang="en-US" dirty="0" smtClean="0"/>
              <a:t>ist</a:t>
            </a:r>
          </a:p>
          <a:p>
            <a:r>
              <a:rPr lang="en-US" dirty="0" smtClean="0"/>
              <a:t>a</a:t>
            </a:r>
            <a:r>
              <a:rPr lang="en-US" dirty="0" smtClean="0"/>
              <a:t>ppend</a:t>
            </a:r>
          </a:p>
          <a:p>
            <a:r>
              <a:rPr lang="en-US" dirty="0" smtClean="0"/>
              <a:t>map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err="1" smtClean="0"/>
              <a:t>DrRacket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api’s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cons</a:t>
            </a:r>
            <a:r>
              <a:rPr lang="en-US" dirty="0" smtClean="0"/>
              <a:t> x y) → list?</a:t>
            </a:r>
          </a:p>
          <a:p>
            <a:pPr lvl="1">
              <a:buNone/>
            </a:pPr>
            <a:r>
              <a:rPr lang="en-US" dirty="0" smtClean="0"/>
              <a:t>  x : any/x  y : list</a:t>
            </a:r>
            <a:r>
              <a:rPr lang="en-US" dirty="0" smtClean="0"/>
              <a:t>?</a:t>
            </a:r>
          </a:p>
          <a:p>
            <a:pPr lvl="1">
              <a:buNone/>
            </a:pPr>
            <a:r>
              <a:rPr lang="en-US" b="1" dirty="0" smtClean="0"/>
              <a:t>Cons</a:t>
            </a:r>
            <a:r>
              <a:rPr lang="en-US" dirty="0" smtClean="0"/>
              <a:t>tructs a list.</a:t>
            </a:r>
            <a:endParaRPr lang="en-US" dirty="0" smtClean="0"/>
          </a:p>
          <a:p>
            <a:r>
              <a:rPr lang="en-US" dirty="0" smtClean="0"/>
              <a:t>l</a:t>
            </a:r>
            <a:r>
              <a:rPr lang="en-US" dirty="0" smtClean="0"/>
              <a:t>ist</a:t>
            </a:r>
          </a:p>
          <a:p>
            <a:r>
              <a:rPr lang="en-US" dirty="0" smtClean="0"/>
              <a:t>a</a:t>
            </a:r>
            <a:r>
              <a:rPr lang="en-US" dirty="0" smtClean="0"/>
              <a:t>ppend</a:t>
            </a:r>
          </a:p>
          <a:p>
            <a:r>
              <a:rPr lang="en-US" dirty="0" smtClean="0"/>
              <a:t>map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err="1" smtClean="0"/>
              <a:t>DrRacket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api’s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cons</a:t>
            </a:r>
          </a:p>
          <a:p>
            <a:r>
              <a:rPr lang="en-US" dirty="0" smtClean="0"/>
              <a:t>list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list</a:t>
            </a:r>
            <a:r>
              <a:rPr lang="en-US" dirty="0" smtClean="0"/>
              <a:t> x ...) → list?</a:t>
            </a:r>
          </a:p>
          <a:p>
            <a:pPr>
              <a:buNone/>
            </a:pPr>
            <a:r>
              <a:rPr lang="en-US" dirty="0" smtClean="0"/>
              <a:t>  x : any/c</a:t>
            </a:r>
          </a:p>
          <a:p>
            <a:pPr>
              <a:buNone/>
            </a:pPr>
            <a:r>
              <a:rPr lang="en-US" dirty="0" smtClean="0"/>
              <a:t>Constructs a list of its arguments. </a:t>
            </a:r>
          </a:p>
          <a:p>
            <a:pPr>
              <a:buNone/>
            </a:pPr>
            <a:r>
              <a:rPr lang="en-US" dirty="0" smtClean="0"/>
              <a:t>&gt; (</a:t>
            </a:r>
            <a:r>
              <a:rPr lang="en-US" dirty="0" smtClean="0"/>
              <a:t>list 1 2 3 4 5 6 7 8 9 0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/>
              <a:t>1 2 3 4 5 6 7 8 9 0)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/>
              <a:t>ppend</a:t>
            </a:r>
          </a:p>
          <a:p>
            <a:r>
              <a:rPr lang="en-US" dirty="0" smtClean="0"/>
              <a:t>map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err="1" smtClean="0"/>
              <a:t>DrRacket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api’s</a:t>
            </a:r>
            <a:r>
              <a:rPr lang="en-US" altLang="ko-KR" b="0" dirty="0" smtClean="0"/>
              <a:t> (procedures)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cons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ist</a:t>
            </a:r>
          </a:p>
          <a:p>
            <a:r>
              <a:rPr lang="en-US" dirty="0" smtClean="0"/>
              <a:t>append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append</a:t>
            </a:r>
            <a:r>
              <a:rPr lang="en-US" dirty="0" smtClean="0"/>
              <a:t> l ...) → (</a:t>
            </a:r>
            <a:r>
              <a:rPr lang="en-US" dirty="0" err="1" smtClean="0"/>
              <a:t>listof</a:t>
            </a:r>
            <a:r>
              <a:rPr lang="en-US" dirty="0" smtClean="0"/>
              <a:t> any)</a:t>
            </a:r>
          </a:p>
          <a:p>
            <a:pPr>
              <a:buNone/>
            </a:pPr>
            <a:r>
              <a:rPr lang="en-US" dirty="0" smtClean="0"/>
              <a:t>  l : (</a:t>
            </a:r>
            <a:r>
              <a:rPr lang="en-US" dirty="0" err="1" smtClean="0"/>
              <a:t>listof</a:t>
            </a:r>
            <a:r>
              <a:rPr lang="en-US" dirty="0" smtClean="0"/>
              <a:t> any)</a:t>
            </a:r>
          </a:p>
          <a:p>
            <a:pPr>
              <a:buNone/>
            </a:pPr>
            <a:r>
              <a:rPr lang="en-US" dirty="0" smtClean="0"/>
              <a:t>Creates a single list from several, by concatenation of the items. In ISL and up: append also works when applied to one list or none. </a:t>
            </a:r>
          </a:p>
          <a:p>
            <a:pPr>
              <a:buNone/>
            </a:pPr>
            <a:r>
              <a:rPr lang="en-US" dirty="0" smtClean="0"/>
              <a:t>&gt; (append (cons 1 (cons 2 '())) (cons "a" (cons "b" '())))(1 2 "a" "b")</a:t>
            </a:r>
          </a:p>
          <a:p>
            <a:pPr>
              <a:buNone/>
            </a:pPr>
            <a:r>
              <a:rPr lang="en-US" dirty="0" smtClean="0"/>
              <a:t>&gt; (append)()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map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err="1" smtClean="0"/>
              <a:t>DrRacket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api’s</a:t>
            </a:r>
            <a:r>
              <a:rPr lang="en-US" altLang="ko-KR" b="0" dirty="0" smtClean="0"/>
              <a:t> (procedures)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7941" y="1143001"/>
            <a:ext cx="11928763" cy="4986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map : Constructs </a:t>
            </a:r>
            <a:r>
              <a:rPr lang="en-US" dirty="0" smtClean="0"/>
              <a:t>a new list by applying a function to each item on one or more existing lists: </a:t>
            </a:r>
            <a:endParaRPr lang="en-US" dirty="0" smtClean="0"/>
          </a:p>
          <a:p>
            <a:r>
              <a:rPr lang="en-US" dirty="0" smtClean="0"/>
              <a:t>Form: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(map </a:t>
            </a:r>
            <a:r>
              <a:rPr lang="en-US" dirty="0" smtClean="0">
                <a:solidFill>
                  <a:schemeClr val="accent1"/>
                </a:solidFill>
              </a:rPr>
              <a:t>f</a:t>
            </a:r>
            <a:r>
              <a:rPr lang="en-US" dirty="0" smtClean="0"/>
              <a:t> (list x-1 ... x-n)) = (list (</a:t>
            </a:r>
            <a:r>
              <a:rPr lang="en-US" dirty="0" smtClean="0">
                <a:solidFill>
                  <a:schemeClr val="accent1"/>
                </a:solidFill>
              </a:rPr>
              <a:t>f </a:t>
            </a:r>
            <a:r>
              <a:rPr lang="en-US" dirty="0" smtClean="0"/>
              <a:t>x-1) ... (</a:t>
            </a:r>
            <a:r>
              <a:rPr lang="en-US" dirty="0" smtClean="0">
                <a:solidFill>
                  <a:schemeClr val="accent1"/>
                </a:solidFill>
              </a:rPr>
              <a:t>f</a:t>
            </a:r>
            <a:r>
              <a:rPr lang="en-US" dirty="0" smtClean="0"/>
              <a:t> x-n))</a:t>
            </a:r>
          </a:p>
          <a:p>
            <a:pPr lvl="1">
              <a:buNone/>
            </a:pPr>
            <a:r>
              <a:rPr lang="en-US" dirty="0" smtClean="0"/>
              <a:t>(map </a:t>
            </a:r>
            <a:r>
              <a:rPr lang="en-US" dirty="0" smtClean="0">
                <a:solidFill>
                  <a:schemeClr val="accent1"/>
                </a:solidFill>
              </a:rPr>
              <a:t>f</a:t>
            </a:r>
            <a:r>
              <a:rPr lang="en-US" dirty="0" smtClean="0"/>
              <a:t> (list x-1 ... x-n) (list y-1 ... y-n)) = (list (</a:t>
            </a:r>
            <a:r>
              <a:rPr lang="en-US" dirty="0" smtClean="0">
                <a:solidFill>
                  <a:schemeClr val="accent1"/>
                </a:solidFill>
              </a:rPr>
              <a:t>f</a:t>
            </a:r>
            <a:r>
              <a:rPr lang="en-US" dirty="0" smtClean="0"/>
              <a:t> x-1 y-1) ... (</a:t>
            </a:r>
            <a:r>
              <a:rPr lang="en-US" dirty="0" smtClean="0">
                <a:solidFill>
                  <a:schemeClr val="accent1"/>
                </a:solidFill>
              </a:rPr>
              <a:t>f</a:t>
            </a:r>
            <a:r>
              <a:rPr lang="en-US" dirty="0" smtClean="0"/>
              <a:t> x-n y-n))</a:t>
            </a:r>
          </a:p>
          <a:p>
            <a:pPr>
              <a:buNone/>
            </a:pPr>
            <a:r>
              <a:rPr lang="en-US" dirty="0" smtClean="0"/>
              <a:t>&gt;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/>
              <a:t>map </a:t>
            </a:r>
            <a:r>
              <a:rPr lang="en-US" dirty="0" smtClean="0">
                <a:solidFill>
                  <a:schemeClr val="accent1"/>
                </a:solidFill>
              </a:rPr>
              <a:t>add1</a:t>
            </a:r>
            <a:r>
              <a:rPr lang="en-US" dirty="0" smtClean="0"/>
              <a:t> '(</a:t>
            </a:r>
            <a:r>
              <a:rPr lang="en-US" dirty="0" smtClean="0"/>
              <a:t>3 </a:t>
            </a:r>
            <a:r>
              <a:rPr lang="en-US" dirty="0" smtClean="0"/>
              <a:t> -</a:t>
            </a:r>
            <a:r>
              <a:rPr lang="en-US" dirty="0" smtClean="0"/>
              <a:t>4.01 </a:t>
            </a:r>
            <a:r>
              <a:rPr lang="en-US" dirty="0" smtClean="0"/>
              <a:t> 2/5</a:t>
            </a:r>
            <a:r>
              <a:rPr lang="en-US" dirty="0" smtClean="0"/>
              <a:t>)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/>
              <a:t>4 </a:t>
            </a:r>
            <a:r>
              <a:rPr lang="en-US" dirty="0" smtClean="0"/>
              <a:t> -</a:t>
            </a:r>
            <a:r>
              <a:rPr lang="en-US" dirty="0" smtClean="0"/>
              <a:t>3.01 </a:t>
            </a:r>
            <a:r>
              <a:rPr lang="en-US" dirty="0" smtClean="0"/>
              <a:t> 7/5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&gt;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2600" dirty="0" smtClean="0"/>
              <a:t>map (lambda (x) (list 'my-list (+ x 1))) </a:t>
            </a:r>
            <a:r>
              <a:rPr lang="en-US" sz="2600" dirty="0" smtClean="0"/>
              <a:t> </a:t>
            </a:r>
            <a:r>
              <a:rPr lang="en-US" sz="2600" dirty="0" smtClean="0"/>
              <a:t>'(3 </a:t>
            </a:r>
            <a:r>
              <a:rPr lang="en-US" sz="2600" dirty="0" smtClean="0"/>
              <a:t> -</a:t>
            </a:r>
            <a:r>
              <a:rPr lang="en-US" sz="2600" dirty="0" smtClean="0"/>
              <a:t>4.01 </a:t>
            </a:r>
            <a:r>
              <a:rPr lang="en-US" sz="2600" dirty="0" smtClean="0"/>
              <a:t> 2/5)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en-US" sz="2600" dirty="0" smtClean="0"/>
              <a:t>((</a:t>
            </a:r>
            <a:r>
              <a:rPr lang="en-US" sz="2600" dirty="0" smtClean="0"/>
              <a:t>my-list 4) (my-list -3.01) (my-list 7/5))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/>
              <a:t>map (lambda (x y) (+ x (* x y))) '(3 -4 2/5) '(1 2 3</a:t>
            </a:r>
            <a:r>
              <a:rPr lang="en-US" dirty="0" smtClean="0"/>
              <a:t>)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en-US" dirty="0" smtClean="0"/>
              <a:t>(6  </a:t>
            </a:r>
            <a:r>
              <a:rPr lang="en-US" dirty="0" smtClean="0"/>
              <a:t>-12 </a:t>
            </a:r>
            <a:r>
              <a:rPr lang="en-US" dirty="0" smtClean="0"/>
              <a:t> 8/5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(Bi)Conditional Statements from last week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conditional </a:t>
            </a:r>
            <a:r>
              <a:rPr lang="en-US" b="1" i="1" dirty="0" smtClean="0"/>
              <a:t>if </a:t>
            </a:r>
            <a:r>
              <a:rPr lang="en-US" b="1" dirty="0" smtClean="0"/>
              <a:t>α then β </a:t>
            </a:r>
            <a:r>
              <a:rPr lang="en-US" dirty="0" smtClean="0"/>
              <a:t>is true in </a:t>
            </a:r>
            <a:r>
              <a:rPr lang="en-US" i="1" dirty="0" smtClean="0"/>
              <a:t>virtually</a:t>
            </a:r>
            <a:r>
              <a:rPr lang="en-US" dirty="0" smtClean="0"/>
              <a:t> all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The lone exception: </a:t>
            </a:r>
            <a:r>
              <a:rPr lang="en-US" dirty="0" smtClean="0"/>
              <a:t>when α is true and β is false.</a:t>
            </a:r>
          </a:p>
          <a:p>
            <a:r>
              <a:rPr lang="en-US" dirty="0" smtClean="0"/>
              <a:t>Also written as </a:t>
            </a:r>
            <a:r>
              <a:rPr lang="en-US" dirty="0" smtClean="0"/>
              <a:t>α =&gt; β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err="1" smtClean="0"/>
              <a:t>DrRacket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api’s</a:t>
            </a:r>
            <a:r>
              <a:rPr lang="en-US" altLang="ko-KR" b="0" dirty="0" smtClean="0"/>
              <a:t> (procedures)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let and let*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let*</a:t>
            </a:r>
            <a:r>
              <a:rPr lang="en-US" dirty="0" smtClean="0"/>
              <a:t> ([name </a:t>
            </a:r>
            <a:r>
              <a:rPr lang="en-US" dirty="0" err="1" smtClean="0"/>
              <a:t>expr</a:t>
            </a:r>
            <a:r>
              <a:rPr lang="en-US" dirty="0" smtClean="0"/>
              <a:t>-for-let] ...) expression)</a:t>
            </a:r>
          </a:p>
          <a:p>
            <a:pPr>
              <a:buNone/>
            </a:pPr>
            <a:r>
              <a:rPr lang="en-US" dirty="0" smtClean="0"/>
              <a:t>Like </a:t>
            </a:r>
            <a:r>
              <a:rPr lang="en-US" dirty="0" err="1" smtClean="0">
                <a:hlinkClick r:id="rId3"/>
              </a:rPr>
              <a:t>letrec</a:t>
            </a:r>
            <a:r>
              <a:rPr lang="en-US" dirty="0" smtClean="0"/>
              <a:t>, but each name can only be used in expression, and in </a:t>
            </a:r>
            <a:r>
              <a:rPr lang="en-US" dirty="0" err="1" smtClean="0"/>
              <a:t>expr</a:t>
            </a:r>
            <a:r>
              <a:rPr lang="en-US" dirty="0" smtClean="0"/>
              <a:t>-for-lets </a:t>
            </a:r>
            <a:r>
              <a:rPr lang="en-US" dirty="0" err="1" smtClean="0"/>
              <a:t>occuring</a:t>
            </a:r>
            <a:r>
              <a:rPr lang="en-US" dirty="0" smtClean="0"/>
              <a:t> after that name.</a:t>
            </a:r>
          </a:p>
          <a:p>
            <a:pPr>
              <a:buNone/>
            </a:pPr>
            <a:r>
              <a:rPr lang="en-US" dirty="0" smtClean="0"/>
              <a:t>syntax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let</a:t>
            </a:r>
            <a:r>
              <a:rPr lang="en-US" dirty="0" smtClean="0"/>
              <a:t> ([name </a:t>
            </a:r>
            <a:r>
              <a:rPr lang="en-US" dirty="0" err="1" smtClean="0"/>
              <a:t>expr</a:t>
            </a:r>
            <a:r>
              <a:rPr lang="en-US" dirty="0" smtClean="0"/>
              <a:t>-for-let] ...) expression)</a:t>
            </a:r>
          </a:p>
          <a:p>
            <a:pPr>
              <a:buNone/>
            </a:pPr>
            <a:r>
              <a:rPr lang="en-US" dirty="0" smtClean="0"/>
              <a:t>Like </a:t>
            </a:r>
            <a:r>
              <a:rPr lang="en-US" dirty="0" err="1" smtClean="0">
                <a:hlinkClick r:id="rId3"/>
              </a:rPr>
              <a:t>letrec</a:t>
            </a:r>
            <a:r>
              <a:rPr lang="en-US" dirty="0" smtClean="0"/>
              <a:t>, but the defined names can be used only in the last expression, not the </a:t>
            </a:r>
            <a:r>
              <a:rPr lang="en-US" dirty="0" err="1" smtClean="0"/>
              <a:t>expr</a:t>
            </a:r>
            <a:r>
              <a:rPr lang="en-US" dirty="0" smtClean="0"/>
              <a:t>-for-lets next to the names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>
                <a:hlinkClick r:id="rId3"/>
              </a:rPr>
              <a:t>letrec</a:t>
            </a:r>
            <a:r>
              <a:rPr lang="en-US" dirty="0" smtClean="0"/>
              <a:t> ([name </a:t>
            </a:r>
            <a:r>
              <a:rPr lang="en-US" dirty="0" err="1" smtClean="0"/>
              <a:t>expr</a:t>
            </a:r>
            <a:r>
              <a:rPr lang="en-US" dirty="0" smtClean="0"/>
              <a:t>-for-let] ...) expression)</a:t>
            </a:r>
          </a:p>
          <a:p>
            <a:pPr>
              <a:buNone/>
            </a:pPr>
            <a:r>
              <a:rPr lang="en-US" dirty="0" smtClean="0"/>
              <a:t>Like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, but with a simpler syntax. Each name defines a variable (or a function) with the value of the corresponding </a:t>
            </a:r>
            <a:r>
              <a:rPr lang="en-US" dirty="0" err="1" smtClean="0"/>
              <a:t>expr</a:t>
            </a:r>
            <a:r>
              <a:rPr lang="en-US" dirty="0" smtClean="0"/>
              <a:t>-for-let. If </a:t>
            </a:r>
            <a:r>
              <a:rPr lang="en-US" dirty="0" err="1" smtClean="0"/>
              <a:t>expr</a:t>
            </a:r>
            <a:r>
              <a:rPr lang="en-US" dirty="0" smtClean="0"/>
              <a:t>-for-let is a </a:t>
            </a:r>
            <a:r>
              <a:rPr lang="en-US" dirty="0" smtClean="0">
                <a:hlinkClick r:id="rId3"/>
              </a:rPr>
              <a:t>lambda</a:t>
            </a:r>
            <a:r>
              <a:rPr lang="en-US" dirty="0" smtClean="0"/>
              <a:t>, </a:t>
            </a:r>
            <a:r>
              <a:rPr lang="en-US" dirty="0" err="1" smtClean="0">
                <a:hlinkClick r:id="rId3"/>
              </a:rPr>
              <a:t>letrec</a:t>
            </a:r>
            <a:r>
              <a:rPr lang="en-US" dirty="0" smtClean="0"/>
              <a:t> defines a function, otherwise it defines a 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 [definition ...] expression)</a:t>
            </a:r>
          </a:p>
          <a:p>
            <a:r>
              <a:rPr lang="en-US" dirty="0" smtClean="0"/>
              <a:t>Groups related definitions for use in expression. Each definition can be either a </a:t>
            </a:r>
            <a:r>
              <a:rPr lang="en-US" dirty="0" smtClean="0">
                <a:hlinkClick r:id="rId3"/>
              </a:rPr>
              <a:t>define</a:t>
            </a:r>
            <a:r>
              <a:rPr lang="en-US" dirty="0" smtClean="0"/>
              <a:t> or a </a:t>
            </a:r>
            <a:r>
              <a:rPr lang="en-US" dirty="0" smtClean="0">
                <a:hlinkClick r:id="rId3"/>
              </a:rPr>
              <a:t>define-</a:t>
            </a:r>
            <a:r>
              <a:rPr lang="en-US" dirty="0" err="1" smtClean="0">
                <a:hlinkClick r:id="rId3"/>
              </a:rPr>
              <a:t>struct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evaluating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, each definition is evaluated in order, and finally the body expression is evaluated. Only the expressions within the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 (including the right-hand-sides of the definitions and the expression) may refer to the names defined by the definitions. If a name defined in the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 is the same as a top-level binding, the inner one “shadows” the outer one. That is, inside the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, any references to that name refer to the inner one.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err="1" smtClean="0"/>
              <a:t>DrRacket</a:t>
            </a:r>
            <a:r>
              <a:rPr lang="en-US" altLang="ko-KR" b="0" dirty="0" smtClean="0"/>
              <a:t> </a:t>
            </a:r>
            <a:r>
              <a:rPr lang="en-US" altLang="ko-KR" b="0" dirty="0" err="1" smtClean="0"/>
              <a:t>api’s</a:t>
            </a:r>
            <a:r>
              <a:rPr lang="en-US" altLang="ko-KR" b="0" dirty="0" smtClean="0"/>
              <a:t> (procedures)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let and let*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let*</a:t>
            </a:r>
            <a:r>
              <a:rPr lang="en-US" dirty="0" smtClean="0"/>
              <a:t> ([name </a:t>
            </a:r>
            <a:r>
              <a:rPr lang="en-US" dirty="0" err="1" smtClean="0"/>
              <a:t>expr</a:t>
            </a:r>
            <a:r>
              <a:rPr lang="en-US" dirty="0" smtClean="0"/>
              <a:t>-for-let] ...) expression)</a:t>
            </a:r>
          </a:p>
          <a:p>
            <a:pPr>
              <a:buNone/>
            </a:pPr>
            <a:r>
              <a:rPr lang="en-US" dirty="0" smtClean="0"/>
              <a:t>Like </a:t>
            </a:r>
            <a:r>
              <a:rPr lang="en-US" dirty="0" err="1" smtClean="0">
                <a:hlinkClick r:id="rId3"/>
              </a:rPr>
              <a:t>letrec</a:t>
            </a:r>
            <a:r>
              <a:rPr lang="en-US" dirty="0" smtClean="0"/>
              <a:t>, but each name can only be used in expression, and in </a:t>
            </a:r>
            <a:r>
              <a:rPr lang="en-US" dirty="0" err="1" smtClean="0"/>
              <a:t>expr</a:t>
            </a:r>
            <a:r>
              <a:rPr lang="en-US" dirty="0" smtClean="0"/>
              <a:t>-for-lets </a:t>
            </a:r>
            <a:r>
              <a:rPr lang="en-US" dirty="0" err="1" smtClean="0"/>
              <a:t>occuring</a:t>
            </a:r>
            <a:r>
              <a:rPr lang="en-US" dirty="0" smtClean="0"/>
              <a:t> after that name.</a:t>
            </a:r>
          </a:p>
          <a:p>
            <a:pPr>
              <a:buNone/>
            </a:pPr>
            <a:r>
              <a:rPr lang="en-US" dirty="0" smtClean="0"/>
              <a:t>syntax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let</a:t>
            </a:r>
            <a:r>
              <a:rPr lang="en-US" dirty="0" smtClean="0"/>
              <a:t> ([name </a:t>
            </a:r>
            <a:r>
              <a:rPr lang="en-US" dirty="0" err="1" smtClean="0"/>
              <a:t>expr</a:t>
            </a:r>
            <a:r>
              <a:rPr lang="en-US" dirty="0" smtClean="0"/>
              <a:t>-for-let] ...) expression)</a:t>
            </a:r>
          </a:p>
          <a:p>
            <a:pPr>
              <a:buNone/>
            </a:pPr>
            <a:r>
              <a:rPr lang="en-US" dirty="0" smtClean="0"/>
              <a:t>Like </a:t>
            </a:r>
            <a:r>
              <a:rPr lang="en-US" dirty="0" err="1" smtClean="0">
                <a:hlinkClick r:id="rId3"/>
              </a:rPr>
              <a:t>letrec</a:t>
            </a:r>
            <a:r>
              <a:rPr lang="en-US" dirty="0" smtClean="0"/>
              <a:t>, but the defined names can be used only in the last expression, not the </a:t>
            </a:r>
            <a:r>
              <a:rPr lang="en-US" dirty="0" err="1" smtClean="0"/>
              <a:t>expr</a:t>
            </a:r>
            <a:r>
              <a:rPr lang="en-US" dirty="0" smtClean="0"/>
              <a:t>-for-lets next to the names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>
                <a:hlinkClick r:id="rId3"/>
              </a:rPr>
              <a:t>letrec</a:t>
            </a:r>
            <a:r>
              <a:rPr lang="en-US" dirty="0" smtClean="0"/>
              <a:t> ([name </a:t>
            </a:r>
            <a:r>
              <a:rPr lang="en-US" dirty="0" err="1" smtClean="0"/>
              <a:t>expr</a:t>
            </a:r>
            <a:r>
              <a:rPr lang="en-US" dirty="0" smtClean="0"/>
              <a:t>-for-let] ...) expression)</a:t>
            </a:r>
          </a:p>
          <a:p>
            <a:pPr>
              <a:buNone/>
            </a:pPr>
            <a:r>
              <a:rPr lang="en-US" dirty="0" smtClean="0"/>
              <a:t>Like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, but with a simpler syntax. Each name defines a variable (or a function) with the value of the corresponding </a:t>
            </a:r>
            <a:r>
              <a:rPr lang="en-US" dirty="0" err="1" smtClean="0"/>
              <a:t>expr</a:t>
            </a:r>
            <a:r>
              <a:rPr lang="en-US" dirty="0" smtClean="0"/>
              <a:t>-for-let. If </a:t>
            </a:r>
            <a:r>
              <a:rPr lang="en-US" dirty="0" err="1" smtClean="0"/>
              <a:t>expr</a:t>
            </a:r>
            <a:r>
              <a:rPr lang="en-US" dirty="0" smtClean="0"/>
              <a:t>-for-let is a </a:t>
            </a:r>
            <a:r>
              <a:rPr lang="en-US" dirty="0" smtClean="0">
                <a:hlinkClick r:id="rId3"/>
              </a:rPr>
              <a:t>lambda</a:t>
            </a:r>
            <a:r>
              <a:rPr lang="en-US" dirty="0" smtClean="0"/>
              <a:t>, </a:t>
            </a:r>
            <a:r>
              <a:rPr lang="en-US" dirty="0" err="1" smtClean="0">
                <a:hlinkClick r:id="rId3"/>
              </a:rPr>
              <a:t>letrec</a:t>
            </a:r>
            <a:r>
              <a:rPr lang="en-US" dirty="0" smtClean="0"/>
              <a:t> defines a function, otherwise it defines a 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 [definition ...] expression)</a:t>
            </a:r>
          </a:p>
          <a:p>
            <a:r>
              <a:rPr lang="en-US" dirty="0" smtClean="0"/>
              <a:t>Groups related definitions for use in expression. Each definition can be either a </a:t>
            </a:r>
            <a:r>
              <a:rPr lang="en-US" dirty="0" smtClean="0">
                <a:hlinkClick r:id="rId3"/>
              </a:rPr>
              <a:t>define</a:t>
            </a:r>
            <a:r>
              <a:rPr lang="en-US" dirty="0" smtClean="0"/>
              <a:t> or a </a:t>
            </a:r>
            <a:r>
              <a:rPr lang="en-US" dirty="0" smtClean="0">
                <a:hlinkClick r:id="rId3"/>
              </a:rPr>
              <a:t>define-</a:t>
            </a:r>
            <a:r>
              <a:rPr lang="en-US" dirty="0" err="1" smtClean="0">
                <a:hlinkClick r:id="rId3"/>
              </a:rPr>
              <a:t>struct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evaluating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, each definition is evaluated in order, and finally the body expression is evaluated. Only the expressions within the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 (including the right-hand-sides of the definitions and the expression) may refer to the names defined by the definitions. If a name defined in the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 is the same as a top-level binding, the inner one “shadows” the outer one. That is, inside the </a:t>
            </a:r>
            <a:r>
              <a:rPr lang="en-US" dirty="0" smtClean="0">
                <a:hlinkClick r:id="rId3"/>
              </a:rPr>
              <a:t>local</a:t>
            </a:r>
            <a:r>
              <a:rPr lang="en-US" dirty="0" smtClean="0"/>
              <a:t>, any references to that name refer to the inner one.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9966411">
            <a:off x="1930063" y="2493905"/>
            <a:ext cx="61665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WHAT??!?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Let and Let*   </a:t>
            </a:r>
            <a:r>
              <a:rPr lang="en-US" altLang="ko-KR" sz="1400" b="0" dirty="0" smtClean="0"/>
              <a:t>(with apologies to Paul McCartney)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start again.</a:t>
            </a:r>
          </a:p>
          <a:p>
            <a:r>
              <a:rPr lang="en-US" dirty="0" smtClean="0"/>
              <a:t>In Professor </a:t>
            </a:r>
            <a:r>
              <a:rPr lang="en-US" dirty="0" err="1" smtClean="0"/>
              <a:t>Hunsberger’s</a:t>
            </a:r>
            <a:r>
              <a:rPr lang="en-US" dirty="0" smtClean="0"/>
              <a:t> textbook, Introduction to Computer Science via </a:t>
            </a:r>
            <a:r>
              <a:rPr lang="en-US" dirty="0" smtClean="0"/>
              <a:t>Scheme, p35, the special form of define is discussed. </a:t>
            </a:r>
            <a:r>
              <a:rPr lang="en-US" sz="2400" dirty="0" smtClean="0"/>
              <a:t>Check out example 7.1.1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3891" y="2696960"/>
            <a:ext cx="72580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8930" y="5991226"/>
            <a:ext cx="6847994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Let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Racket Guide provides the following introduction in </a:t>
            </a:r>
            <a:r>
              <a:rPr lang="en-US" b="1" dirty="0" smtClean="0"/>
              <a:t>4.6</a:t>
            </a:r>
            <a:r>
              <a:rPr lang="en-US" b="1" dirty="0" smtClean="0"/>
              <a:t> Local Binding</a:t>
            </a:r>
          </a:p>
          <a:p>
            <a:r>
              <a:rPr lang="en-US" i="1" dirty="0" smtClean="0"/>
              <a:t>Although internal </a:t>
            </a:r>
            <a:r>
              <a:rPr lang="en-US" i="1" dirty="0" smtClean="0">
                <a:hlinkClick r:id="rId3"/>
              </a:rPr>
              <a:t>define</a:t>
            </a:r>
            <a:r>
              <a:rPr lang="en-US" i="1" dirty="0" smtClean="0"/>
              <a:t>s can be used for local binding, Racket provides three forms that give the programmer more control over bindings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let, let* and </a:t>
            </a:r>
            <a:r>
              <a:rPr lang="en-US" dirty="0" err="1" smtClean="0"/>
              <a:t>letrec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smtClean="0">
                <a:hlinkClick r:id="rId4"/>
              </a:rPr>
              <a:t>let</a:t>
            </a:r>
            <a:r>
              <a:rPr lang="en-US" dirty="0" smtClean="0"/>
              <a:t> form binds a set of identifiers, each to the result of some expression, for use in the </a:t>
            </a:r>
            <a:r>
              <a:rPr lang="en-US" dirty="0" smtClean="0">
                <a:hlinkClick r:id="rId4"/>
              </a:rPr>
              <a:t>let</a:t>
            </a:r>
            <a:r>
              <a:rPr lang="en-US" dirty="0" smtClean="0"/>
              <a:t> body:</a:t>
            </a:r>
          </a:p>
          <a:p>
            <a:r>
              <a:rPr lang="en-US" dirty="0" smtClean="0"/>
              <a:t>(</a:t>
            </a:r>
            <a:r>
              <a:rPr lang="en-US" dirty="0" smtClean="0">
                <a:hlinkClick r:id="rId4"/>
              </a:rPr>
              <a:t>let</a:t>
            </a:r>
            <a:r>
              <a:rPr lang="en-US" dirty="0" smtClean="0"/>
              <a:t> ([id </a:t>
            </a:r>
            <a:r>
              <a:rPr lang="en-US" dirty="0" err="1" smtClean="0"/>
              <a:t>expr</a:t>
            </a:r>
            <a:r>
              <a:rPr lang="en-US" dirty="0" smtClean="0"/>
              <a:t>] ...) body </a:t>
            </a:r>
            <a:r>
              <a:rPr lang="en-US" dirty="0" smtClean="0"/>
              <a:t>...+)</a:t>
            </a:r>
          </a:p>
          <a:p>
            <a:pPr lvl="1"/>
            <a:r>
              <a:rPr lang="en-US" dirty="0" smtClean="0"/>
              <a:t>The [id </a:t>
            </a:r>
            <a:r>
              <a:rPr lang="en-US" dirty="0" err="1" smtClean="0"/>
              <a:t>expr</a:t>
            </a:r>
            <a:r>
              <a:rPr lang="en-US" dirty="0" smtClean="0"/>
              <a:t>] is not very different than the define a few slides back.</a:t>
            </a:r>
          </a:p>
          <a:p>
            <a:pPr lvl="1"/>
            <a:r>
              <a:rPr lang="en-US" dirty="0" smtClean="0"/>
              <a:t>An example, already in progress…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…(</a:t>
            </a:r>
            <a:r>
              <a:rPr lang="en-US" dirty="0" smtClean="0">
                <a:latin typeface="Consolas" pitchFamily="49" charset="0"/>
              </a:rPr>
              <a:t>let ([x (+ </a:t>
            </a:r>
            <a:r>
              <a:rPr lang="en-US" dirty="0" smtClean="0">
                <a:latin typeface="Consolas" pitchFamily="49" charset="0"/>
              </a:rPr>
              <a:t>x 1 </a:t>
            </a:r>
            <a:r>
              <a:rPr lang="en-US" dirty="0" smtClean="0">
                <a:latin typeface="Consolas" pitchFamily="49" charset="0"/>
              </a:rPr>
              <a:t>2 3</a:t>
            </a:r>
            <a:r>
              <a:rPr lang="en-US" dirty="0" smtClean="0">
                <a:latin typeface="Consolas" pitchFamily="49" charset="0"/>
              </a:rPr>
              <a:t>)]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 [y (+ x 4 5 6)]) </a:t>
            </a:r>
            <a:r>
              <a:rPr lang="en-US" i="1" dirty="0" smtClean="0">
                <a:latin typeface="Consolas" pitchFamily="49" charset="0"/>
              </a:rPr>
              <a:t>body</a:t>
            </a:r>
            <a:r>
              <a:rPr lang="en-US" dirty="0" smtClean="0">
                <a:latin typeface="Consolas" pitchFamily="49" charset="0"/>
              </a:rPr>
              <a:t>) </a:t>
            </a:r>
            <a:endParaRPr lang="en-US" dirty="0" smtClean="0">
              <a:latin typeface="Consolas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Let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An example, already in progress…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(define (favorite-number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</a:rPr>
              <a:t>)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(let </a:t>
            </a:r>
            <a:r>
              <a:rPr lang="en-US" dirty="0" smtClean="0">
                <a:latin typeface="Consolas" pitchFamily="49" charset="0"/>
              </a:rPr>
              <a:t>([x (+ </a:t>
            </a:r>
            <a:r>
              <a:rPr lang="en-US" dirty="0" smtClean="0">
                <a:latin typeface="Consolas" pitchFamily="49" charset="0"/>
              </a:rPr>
              <a:t>x 1 </a:t>
            </a:r>
            <a:r>
              <a:rPr lang="en-US" dirty="0" smtClean="0">
                <a:latin typeface="Consolas" pitchFamily="49" charset="0"/>
              </a:rPr>
              <a:t>2 3</a:t>
            </a:r>
            <a:r>
              <a:rPr lang="en-US" dirty="0" smtClean="0">
                <a:latin typeface="Consolas" pitchFamily="49" charset="0"/>
              </a:rPr>
              <a:t>)]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  [y (+ x 4 5 6)]) </a:t>
            </a:r>
          </a:p>
          <a:p>
            <a:pPr lvl="1">
              <a:buNone/>
            </a:pPr>
            <a:r>
              <a:rPr lang="en-US" i="1" dirty="0" smtClean="0">
                <a:latin typeface="Consolas" pitchFamily="49" charset="0"/>
              </a:rPr>
              <a:t> </a:t>
            </a:r>
            <a:r>
              <a:rPr lang="en-US" i="1" dirty="0" smtClean="0">
                <a:latin typeface="Consolas" pitchFamily="49" charset="0"/>
              </a:rPr>
              <a:t>  (+ x y + 21</a:t>
            </a:r>
            <a:r>
              <a:rPr lang="en-US" dirty="0" smtClean="0">
                <a:latin typeface="Consolas" pitchFamily="49" charset="0"/>
              </a:rPr>
              <a:t>)))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Here, expressions are evaluated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</a:rPr>
              <a:t>from before the let expression</a:t>
            </a: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If we test this define with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</a:rPr>
              <a:t>x set to zero</a:t>
            </a:r>
            <a:r>
              <a:rPr lang="en-US" dirty="0" smtClean="0">
                <a:latin typeface="Consolas" pitchFamily="49" charset="0"/>
              </a:rPr>
              <a:t>, what happens?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 [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</a:rPr>
              <a:t> (+ x 1 2 3</a:t>
            </a:r>
            <a:r>
              <a:rPr lang="en-US" dirty="0" smtClean="0">
                <a:latin typeface="Consolas" pitchFamily="49" charset="0"/>
              </a:rPr>
              <a:t>)] =&gt; let 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</a:rPr>
              <a:t> be set to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</a:rPr>
              <a:t>0</a:t>
            </a:r>
            <a:r>
              <a:rPr lang="en-US" dirty="0" smtClean="0">
                <a:latin typeface="Consolas" pitchFamily="49" charset="0"/>
              </a:rPr>
              <a:t> + 1 + 2 + 3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 [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y</a:t>
            </a:r>
            <a:r>
              <a:rPr lang="en-US" dirty="0" smtClean="0">
                <a:latin typeface="Consolas" pitchFamily="49" charset="0"/>
              </a:rPr>
              <a:t> (+ x 4 5 6</a:t>
            </a:r>
            <a:r>
              <a:rPr lang="en-US" dirty="0" smtClean="0">
                <a:latin typeface="Consolas" pitchFamily="49" charset="0"/>
              </a:rPr>
              <a:t>)] =&gt; let 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y</a:t>
            </a:r>
            <a:r>
              <a:rPr lang="en-US" dirty="0" smtClean="0">
                <a:latin typeface="Consolas" pitchFamily="49" charset="0"/>
              </a:rPr>
              <a:t> be set to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</a:rPr>
              <a:t>0</a:t>
            </a: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+ 4 + 5 + 6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 ( + 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x y</a:t>
            </a:r>
            <a:r>
              <a:rPr lang="en-US" dirty="0" smtClean="0">
                <a:latin typeface="Consolas" pitchFamily="49" charset="0"/>
              </a:rPr>
              <a:t> + 21 )  =&gt;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(body) </a:t>
            </a:r>
            <a:r>
              <a:rPr lang="en-US" dirty="0" smtClean="0">
                <a:latin typeface="Consolas" pitchFamily="49" charset="0"/>
              </a:rPr>
              <a:t>=&gt; 6 + 15 + 21 = 42</a:t>
            </a:r>
            <a:endParaRPr lang="en-US" dirty="0" smtClean="0">
              <a:latin typeface="Consolas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Let*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Racket Guide provides the following for let* in </a:t>
            </a:r>
            <a:r>
              <a:rPr lang="en-US" b="1" dirty="0" smtClean="0"/>
              <a:t>4.6</a:t>
            </a:r>
            <a:r>
              <a:rPr lang="en-US" b="1" dirty="0" smtClean="0"/>
              <a:t> Local Binding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syntax of </a:t>
            </a:r>
            <a:r>
              <a:rPr lang="en-US" dirty="0" smtClean="0">
                <a:hlinkClick r:id="rId3"/>
              </a:rPr>
              <a:t>let*</a:t>
            </a:r>
            <a:r>
              <a:rPr lang="en-US" dirty="0" smtClean="0"/>
              <a:t> is the same as </a:t>
            </a:r>
            <a:r>
              <a:rPr lang="en-US" dirty="0" smtClean="0">
                <a:hlinkClick r:id="rId3"/>
              </a:rPr>
              <a:t>let</a:t>
            </a:r>
            <a:r>
              <a:rPr lang="en-US" dirty="0" smtClean="0"/>
              <a:t>:</a:t>
            </a:r>
          </a:p>
          <a:p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let*</a:t>
            </a:r>
            <a:r>
              <a:rPr lang="en-US" dirty="0" smtClean="0"/>
              <a:t> ([id </a:t>
            </a:r>
            <a:r>
              <a:rPr lang="en-US" dirty="0" err="1" smtClean="0"/>
              <a:t>expr</a:t>
            </a:r>
            <a:r>
              <a:rPr lang="en-US" dirty="0" smtClean="0"/>
              <a:t>] ...) body </a:t>
            </a:r>
            <a:r>
              <a:rPr lang="en-US" dirty="0" smtClean="0"/>
              <a:t>...+)</a:t>
            </a:r>
          </a:p>
          <a:p>
            <a:r>
              <a:rPr lang="en-US" dirty="0" smtClean="0"/>
              <a:t>The difference is that each id is available for use in later </a:t>
            </a:r>
            <a:r>
              <a:rPr lang="en-US" dirty="0" err="1" smtClean="0"/>
              <a:t>exprs</a:t>
            </a:r>
            <a:r>
              <a:rPr lang="en-US" dirty="0" smtClean="0"/>
              <a:t>, as well as in the body. Furthermore, the ids need not be distinct, and the most recent binding is the visible one.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Another (!) example, already in progress…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…(let*([</a:t>
            </a:r>
            <a:r>
              <a:rPr lang="en-US" dirty="0" smtClean="0">
                <a:latin typeface="Consolas" pitchFamily="49" charset="0"/>
              </a:rPr>
              <a:t>x (+ </a:t>
            </a:r>
            <a:r>
              <a:rPr lang="en-US" dirty="0" smtClean="0">
                <a:latin typeface="Consolas" pitchFamily="49" charset="0"/>
              </a:rPr>
              <a:t>x 1 </a:t>
            </a:r>
            <a:r>
              <a:rPr lang="en-US" dirty="0" smtClean="0">
                <a:latin typeface="Consolas" pitchFamily="49" charset="0"/>
              </a:rPr>
              <a:t>2 3</a:t>
            </a:r>
            <a:r>
              <a:rPr lang="en-US" dirty="0" smtClean="0">
                <a:latin typeface="Consolas" pitchFamily="49" charset="0"/>
              </a:rPr>
              <a:t>)]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 [y (+ x 4 5 6)]) </a:t>
            </a:r>
            <a:r>
              <a:rPr lang="en-US" i="1" dirty="0" smtClean="0">
                <a:latin typeface="Consolas" pitchFamily="49" charset="0"/>
              </a:rPr>
              <a:t>body</a:t>
            </a:r>
            <a:r>
              <a:rPr lang="en-US" dirty="0" smtClean="0">
                <a:latin typeface="Consolas" pitchFamily="49" charset="0"/>
              </a:rPr>
              <a:t>) </a:t>
            </a:r>
            <a:endParaRPr lang="en-US" dirty="0" smtClean="0">
              <a:latin typeface="Consolas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9"/>
          <p:cNvSpPr/>
          <p:nvPr/>
        </p:nvSpPr>
        <p:spPr>
          <a:xfrm rot="4878325">
            <a:off x="8576411" y="3388390"/>
            <a:ext cx="293371" cy="25376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614764">
            <a:off x="9430243" y="3463190"/>
            <a:ext cx="293371" cy="10307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Let*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An example, already in progress…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(define (favorite-number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</a:rPr>
              <a:t>)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(let </a:t>
            </a:r>
            <a:r>
              <a:rPr lang="en-US" dirty="0" smtClean="0">
                <a:latin typeface="Consolas" pitchFamily="49" charset="0"/>
              </a:rPr>
              <a:t>([x (+ </a:t>
            </a:r>
            <a:r>
              <a:rPr lang="en-US" dirty="0" smtClean="0">
                <a:latin typeface="Consolas" pitchFamily="49" charset="0"/>
              </a:rPr>
              <a:t>x 1 </a:t>
            </a:r>
            <a:r>
              <a:rPr lang="en-US" dirty="0" smtClean="0">
                <a:latin typeface="Consolas" pitchFamily="49" charset="0"/>
              </a:rPr>
              <a:t>2 3</a:t>
            </a:r>
            <a:r>
              <a:rPr lang="en-US" dirty="0" smtClean="0">
                <a:latin typeface="Consolas" pitchFamily="49" charset="0"/>
              </a:rPr>
              <a:t>)]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  [y (+ x 4 5 6)]) </a:t>
            </a:r>
          </a:p>
          <a:p>
            <a:pPr lvl="1">
              <a:buNone/>
            </a:pPr>
            <a:r>
              <a:rPr lang="en-US" i="1" dirty="0" smtClean="0">
                <a:latin typeface="Consolas" pitchFamily="49" charset="0"/>
              </a:rPr>
              <a:t> </a:t>
            </a:r>
            <a:r>
              <a:rPr lang="en-US" i="1" dirty="0" smtClean="0">
                <a:latin typeface="Consolas" pitchFamily="49" charset="0"/>
              </a:rPr>
              <a:t>  (+ x y + 21</a:t>
            </a:r>
            <a:r>
              <a:rPr lang="en-US" dirty="0" smtClean="0">
                <a:latin typeface="Consolas" pitchFamily="49" charset="0"/>
              </a:rPr>
              <a:t>)))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Here, expressions are evaluated based on previous bindings</a:t>
            </a:r>
            <a:endParaRPr lang="en-US" dirty="0" smtClean="0">
              <a:solidFill>
                <a:srgbClr val="FF0000"/>
              </a:solidFill>
              <a:latin typeface="Consolas" pitchFamily="49" charset="0"/>
            </a:endParaRPr>
          </a:p>
          <a:p>
            <a:pPr lvl="1">
              <a:buNone/>
            </a:pPr>
            <a:endParaRPr lang="en-US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US" dirty="0" smtClean="0">
                <a:latin typeface="Consolas" pitchFamily="49" charset="0"/>
              </a:rPr>
              <a:t>If we test this define with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</a:rPr>
              <a:t>x set to zero</a:t>
            </a:r>
            <a:r>
              <a:rPr lang="en-US" dirty="0" smtClean="0">
                <a:latin typeface="Consolas" pitchFamily="49" charset="0"/>
              </a:rPr>
              <a:t>, what happens?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 [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</a:rPr>
              <a:t> (+ x 1 2 3</a:t>
            </a:r>
            <a:r>
              <a:rPr lang="en-US" dirty="0" smtClean="0">
                <a:latin typeface="Consolas" pitchFamily="49" charset="0"/>
              </a:rPr>
              <a:t>)] =&gt; let 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</a:rPr>
              <a:t> be set to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</a:rPr>
              <a:t>0</a:t>
            </a:r>
            <a:r>
              <a:rPr lang="en-US" dirty="0" smtClean="0">
                <a:latin typeface="Consolas" pitchFamily="49" charset="0"/>
              </a:rPr>
              <a:t> + 1 + 2 + 3 = 6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 [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y</a:t>
            </a:r>
            <a:r>
              <a:rPr lang="en-US" dirty="0" smtClean="0">
                <a:latin typeface="Consolas" pitchFamily="49" charset="0"/>
              </a:rPr>
              <a:t> (+ x 4 5 6</a:t>
            </a:r>
            <a:r>
              <a:rPr lang="en-US" dirty="0" smtClean="0">
                <a:latin typeface="Consolas" pitchFamily="49" charset="0"/>
              </a:rPr>
              <a:t>)] =&gt; let 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y</a:t>
            </a:r>
            <a:r>
              <a:rPr lang="en-US" dirty="0" smtClean="0">
                <a:latin typeface="Consolas" pitchFamily="49" charset="0"/>
              </a:rPr>
              <a:t> be set to 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</a:rPr>
              <a:t>6</a:t>
            </a:r>
            <a:r>
              <a:rPr lang="en-US" dirty="0" smtClean="0">
                <a:latin typeface="Consolas" pitchFamily="49" charset="0"/>
              </a:rPr>
              <a:t> + 4 + 5 + 6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 ( + </a:t>
            </a:r>
            <a:r>
              <a:rPr lang="en-US" dirty="0" smtClean="0">
                <a:solidFill>
                  <a:srgbClr val="0070C0"/>
                </a:solidFill>
                <a:latin typeface="Consolas" pitchFamily="49" charset="0"/>
              </a:rPr>
              <a:t>x y</a:t>
            </a:r>
            <a:r>
              <a:rPr lang="en-US" dirty="0" smtClean="0">
                <a:latin typeface="Consolas" pitchFamily="49" charset="0"/>
              </a:rPr>
              <a:t> + 21 )  =&gt;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(body) </a:t>
            </a:r>
            <a:r>
              <a:rPr lang="en-US" dirty="0" smtClean="0">
                <a:latin typeface="Consolas" pitchFamily="49" charset="0"/>
              </a:rPr>
              <a:t>=&gt; 6 + 21 + 21 = 48 :-\</a:t>
            </a:r>
            <a:endParaRPr lang="en-US" dirty="0" smtClean="0">
              <a:latin typeface="Consolas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Conditional Statement: truth table </a:t>
            </a:r>
            <a:r>
              <a:rPr lang="en-US" altLang="ko-KR" sz="3200" dirty="0" smtClean="0"/>
              <a:t>(corrected)</a:t>
            </a:r>
            <a:endParaRPr lang="ko-KR" alt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811410" y="1726056"/>
          <a:ext cx="8538072" cy="239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024"/>
                <a:gridCol w="2846024"/>
                <a:gridCol w="2846024"/>
              </a:tblGrid>
              <a:tr h="47877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en-US" dirty="0" smtClean="0"/>
                        <a:t>=&gt;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endParaRPr lang="en-US" dirty="0"/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5400000">
            <a:off x="7685427" y="974896"/>
            <a:ext cx="987111" cy="516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Biconditional</a:t>
            </a:r>
            <a:r>
              <a:rPr lang="en-US" altLang="ko-KR" dirty="0" smtClean="0"/>
              <a:t> Statement: </a:t>
            </a:r>
            <a:r>
              <a:rPr lang="en-US" dirty="0" smtClean="0"/>
              <a:t>α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biconditional</a:t>
            </a:r>
            <a:r>
              <a:rPr lang="en-US" dirty="0" smtClean="0"/>
              <a:t> </a:t>
            </a:r>
            <a:r>
              <a:rPr lang="en-US" dirty="0" smtClean="0"/>
              <a:t>statement, α </a:t>
            </a:r>
            <a:r>
              <a:rPr lang="en-US" i="1" dirty="0" smtClean="0"/>
              <a:t>if and only if </a:t>
            </a:r>
            <a:r>
              <a:rPr lang="en-US" dirty="0" smtClean="0"/>
              <a:t>β</a:t>
            </a:r>
            <a:r>
              <a:rPr lang="en-US" i="1" dirty="0" smtClean="0"/>
              <a:t> is </a:t>
            </a:r>
            <a:r>
              <a:rPr lang="en-US" i="1" dirty="0" smtClean="0">
                <a:solidFill>
                  <a:srgbClr val="0070C0"/>
                </a:solidFill>
              </a:rPr>
              <a:t>true</a:t>
            </a:r>
          </a:p>
          <a:p>
            <a:pPr lvl="1"/>
            <a:r>
              <a:rPr lang="en-US" sz="2800" dirty="0" smtClean="0"/>
              <a:t>whenever α and β have </a:t>
            </a:r>
            <a:r>
              <a:rPr lang="en-US" sz="2800" dirty="0" smtClean="0">
                <a:solidFill>
                  <a:srgbClr val="0070C0"/>
                </a:solidFill>
              </a:rPr>
              <a:t>the same truth value</a:t>
            </a:r>
          </a:p>
          <a:p>
            <a:r>
              <a:rPr lang="en-US" dirty="0" smtClean="0"/>
              <a:t>α </a:t>
            </a:r>
            <a:r>
              <a:rPr lang="en-US" i="1" dirty="0" smtClean="0"/>
              <a:t>if and only if </a:t>
            </a:r>
            <a:r>
              <a:rPr lang="en-US" dirty="0" smtClean="0"/>
              <a:t>β</a:t>
            </a:r>
            <a:r>
              <a:rPr lang="en-US" i="1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false</a:t>
            </a:r>
            <a:r>
              <a:rPr lang="en-US" dirty="0" smtClean="0"/>
              <a:t> </a:t>
            </a:r>
          </a:p>
          <a:p>
            <a:pPr lvl="1"/>
            <a:r>
              <a:rPr lang="en-US" sz="2800" dirty="0" smtClean="0"/>
              <a:t>whenever </a:t>
            </a:r>
            <a:r>
              <a:rPr lang="en-US" sz="2800" dirty="0" smtClean="0"/>
              <a:t>they have </a:t>
            </a:r>
            <a:r>
              <a:rPr lang="en-US" sz="2800" dirty="0" smtClean="0">
                <a:solidFill>
                  <a:srgbClr val="FF0000"/>
                </a:solidFill>
              </a:rPr>
              <a:t>opposite </a:t>
            </a:r>
            <a:r>
              <a:rPr lang="en-US" sz="2800" dirty="0" smtClean="0">
                <a:solidFill>
                  <a:srgbClr val="FF0000"/>
                </a:solidFill>
              </a:rPr>
              <a:t>truth values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Also written as α </a:t>
            </a:r>
            <a:r>
              <a:rPr lang="en-US" dirty="0" err="1" smtClean="0"/>
              <a:t>iff</a:t>
            </a:r>
            <a:r>
              <a:rPr lang="en-US" dirty="0" smtClean="0"/>
              <a:t> β, </a:t>
            </a:r>
            <a:r>
              <a:rPr lang="en-US" dirty="0" smtClean="0"/>
              <a:t>α 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/>
              <a:t>β</a:t>
            </a:r>
            <a:r>
              <a:rPr lang="en-US" dirty="0" smtClean="0"/>
              <a:t>, or </a:t>
            </a:r>
            <a:r>
              <a:rPr lang="en-US" dirty="0" err="1" smtClean="0"/>
              <a:t>α≡β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Biconditional</a:t>
            </a:r>
            <a:r>
              <a:rPr lang="en-US" altLang="ko-KR" dirty="0" smtClean="0"/>
              <a:t> Statement: truth table </a:t>
            </a:r>
            <a:r>
              <a:rPr lang="en-US" altLang="ko-KR" sz="3200" dirty="0" smtClean="0"/>
              <a:t>(updated symbol)</a:t>
            </a:r>
            <a:endParaRPr lang="ko-KR" alt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811410" y="1726056"/>
          <a:ext cx="8538072" cy="239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024"/>
                <a:gridCol w="2846024"/>
                <a:gridCol w="2846024"/>
              </a:tblGrid>
              <a:tr h="47877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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endParaRPr lang="en-US" dirty="0"/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r>
                        <a:rPr lang="en-US" baseline="0" dirty="0" smtClean="0"/>
                        <a:t> (!)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5400000">
            <a:off x="7685427" y="974896"/>
            <a:ext cx="987111" cy="516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NEW! Conditional / </a:t>
            </a:r>
            <a:r>
              <a:rPr lang="en-US" altLang="ko-KR" dirty="0" err="1" smtClean="0"/>
              <a:t>BiConditional</a:t>
            </a:r>
            <a:r>
              <a:rPr lang="en-US" altLang="ko-KR" dirty="0" smtClean="0"/>
              <a:t> Statements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Material from</a:t>
            </a:r>
          </a:p>
          <a:p>
            <a:pPr lvl="1"/>
            <a:r>
              <a:rPr lang="en-US" sz="2800" dirty="0" smtClean="0">
                <a:hlinkClick r:id="rId3"/>
              </a:rPr>
              <a:t>https://en.wikipedia.org/wiki/Wason_selection_task</a:t>
            </a:r>
            <a:endParaRPr lang="en-US" sz="2800" dirty="0" smtClean="0"/>
          </a:p>
          <a:p>
            <a:r>
              <a:rPr lang="en-US" dirty="0" smtClean="0"/>
              <a:t>Given 4 cards, each with a color on side, a number on the other</a:t>
            </a:r>
          </a:p>
          <a:p>
            <a:pPr lvl="1"/>
            <a:r>
              <a:rPr lang="en-US" dirty="0" smtClean="0"/>
              <a:t>Cards show a 3, 8, red color, brown color</a:t>
            </a:r>
          </a:p>
          <a:p>
            <a:r>
              <a:rPr lang="en-US" dirty="0" smtClean="0"/>
              <a:t>Which card (or cards) do you have to turn over to test the following:</a:t>
            </a:r>
          </a:p>
          <a:p>
            <a:pPr lvl="1"/>
            <a:r>
              <a:rPr lang="en-US" dirty="0" smtClean="0"/>
              <a:t>If a card shows an even number on one side of the card,</a:t>
            </a:r>
          </a:p>
          <a:p>
            <a:pPr lvl="1"/>
            <a:r>
              <a:rPr lang="en-US" dirty="0" smtClean="0"/>
              <a:t>Then the opposite side of the card is red.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NEW! Conditional / </a:t>
            </a:r>
            <a:r>
              <a:rPr lang="en-US" altLang="ko-KR" dirty="0" err="1" smtClean="0"/>
              <a:t>BiConditional</a:t>
            </a:r>
            <a:r>
              <a:rPr lang="en-US" altLang="ko-KR" dirty="0" smtClean="0"/>
              <a:t> Statements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Material from</a:t>
            </a:r>
          </a:p>
          <a:p>
            <a:pPr lvl="1"/>
            <a:r>
              <a:rPr lang="en-US" sz="2800" dirty="0" smtClean="0">
                <a:hlinkClick r:id="rId3"/>
              </a:rPr>
              <a:t>https://en.wikipedia.org/wiki/Wason_selection_task</a:t>
            </a:r>
            <a:endParaRPr lang="en-US" sz="2800" dirty="0" smtClean="0"/>
          </a:p>
          <a:p>
            <a:r>
              <a:rPr lang="en-US" dirty="0" smtClean="0"/>
              <a:t>Given 4 cards, each with a color on side, a number on the other</a:t>
            </a:r>
          </a:p>
          <a:p>
            <a:pPr lvl="1"/>
            <a:r>
              <a:rPr lang="en-US" dirty="0" smtClean="0"/>
              <a:t>Cards show a 3, 8, red color, brown color</a:t>
            </a:r>
          </a:p>
          <a:p>
            <a:r>
              <a:rPr lang="en-US" dirty="0" smtClean="0"/>
              <a:t>Which card (or cards) do you have to turn over to test the following:</a:t>
            </a:r>
          </a:p>
          <a:p>
            <a:pPr lvl="1"/>
            <a:r>
              <a:rPr lang="en-US" dirty="0" smtClean="0"/>
              <a:t>If a card shows an </a:t>
            </a:r>
            <a:r>
              <a:rPr lang="en-US" b="1" dirty="0" smtClean="0"/>
              <a:t>even number </a:t>
            </a:r>
            <a:r>
              <a:rPr lang="en-US" dirty="0" smtClean="0"/>
              <a:t>on one side of the card,</a:t>
            </a:r>
          </a:p>
          <a:p>
            <a:pPr lvl="1"/>
            <a:r>
              <a:rPr lang="en-US" dirty="0" smtClean="0"/>
              <a:t>Then the opposite side of the card is </a:t>
            </a:r>
            <a:r>
              <a:rPr lang="en-US" b="1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Can we all agree on this?</a:t>
            </a:r>
          </a:p>
          <a:p>
            <a:pPr lvl="1"/>
            <a:r>
              <a:rPr lang="en-US" dirty="0" smtClean="0"/>
              <a:t>If the 8 card is not </a:t>
            </a:r>
            <a:r>
              <a:rPr lang="en-US" dirty="0" smtClean="0"/>
              <a:t>red on the obverse, the proposition is not correct.</a:t>
            </a:r>
          </a:p>
          <a:p>
            <a:pPr lvl="1"/>
            <a:r>
              <a:rPr lang="en-US" dirty="0" smtClean="0"/>
              <a:t>α  = T, β = F, 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b="1" dirty="0" smtClean="0">
                <a:sym typeface="Wingdings" pitchFamily="2" charset="2"/>
              </a:rPr>
              <a:t>F</a:t>
            </a:r>
            <a:endParaRPr lang="en-US" b="1" dirty="0" smtClean="0"/>
          </a:p>
          <a:p>
            <a:r>
              <a:rPr lang="en-US" dirty="0" smtClean="0"/>
              <a:t>What else, if anything?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Let’s rephrase as a social construct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receive “meals on wheels” </a:t>
            </a:r>
            <a:r>
              <a:rPr lang="en-US" sz="2400" dirty="0" smtClean="0"/>
              <a:t>(ready-made food delivered to your home)</a:t>
            </a:r>
            <a:r>
              <a:rPr lang="en-US" dirty="0" smtClean="0"/>
              <a:t> </a:t>
            </a:r>
          </a:p>
          <a:p>
            <a:pPr lvl="1"/>
            <a:r>
              <a:rPr lang="en-US" sz="2800" dirty="0" smtClean="0"/>
              <a:t>Then you are over 65 years of age.</a:t>
            </a:r>
          </a:p>
          <a:p>
            <a:r>
              <a:rPr lang="en-US" dirty="0" smtClean="0"/>
              <a:t>Two cards represent ages: 19 and 72</a:t>
            </a:r>
          </a:p>
          <a:p>
            <a:r>
              <a:rPr lang="en-US" dirty="0" smtClean="0"/>
              <a:t>Two cards represent meals on wheels: Receiving MOW, Not receiving MOW</a:t>
            </a:r>
            <a:endParaRPr lang="en-US" dirty="0" smtClean="0"/>
          </a:p>
          <a:p>
            <a:r>
              <a:rPr lang="en-US" dirty="0" smtClean="0"/>
              <a:t>What card(s) should you turn over in this case?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Let’s rephrase as a social construct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receive “meals on wheels” </a:t>
            </a:r>
            <a:r>
              <a:rPr lang="en-US" sz="2400" dirty="0" smtClean="0"/>
              <a:t>(ready-made food delivered to your home)</a:t>
            </a:r>
            <a:r>
              <a:rPr lang="en-US" dirty="0" smtClean="0"/>
              <a:t> </a:t>
            </a:r>
          </a:p>
          <a:p>
            <a:pPr lvl="1"/>
            <a:r>
              <a:rPr lang="en-US" sz="2800" dirty="0" smtClean="0"/>
              <a:t>Then you are over 65 years of age.</a:t>
            </a:r>
          </a:p>
          <a:p>
            <a:r>
              <a:rPr lang="en-US" dirty="0" smtClean="0"/>
              <a:t>Two cards represent meals on wheels: Receiving MOW, Not receiving MOW</a:t>
            </a:r>
          </a:p>
          <a:p>
            <a:r>
              <a:rPr lang="en-US" dirty="0" smtClean="0"/>
              <a:t>Two cards represent ages: 19 and </a:t>
            </a:r>
            <a:r>
              <a:rPr lang="en-US" dirty="0" smtClean="0"/>
              <a:t>72</a:t>
            </a:r>
            <a:endParaRPr lang="en-US" dirty="0" smtClean="0"/>
          </a:p>
          <a:p>
            <a:r>
              <a:rPr lang="en-US" dirty="0" smtClean="0"/>
              <a:t>What card(s) should you turn over in this case?</a:t>
            </a:r>
          </a:p>
          <a:p>
            <a:pPr lvl="1"/>
            <a:r>
              <a:rPr lang="en-US" dirty="0" smtClean="0"/>
              <a:t>Receiving MOW ! Because: There better be a number &gt;= 65 on the obverse.</a:t>
            </a:r>
          </a:p>
          <a:p>
            <a:pPr lvl="1"/>
            <a:r>
              <a:rPr lang="en-US" dirty="0" smtClean="0"/>
              <a:t>If there’s like a 55,  someone is ‘ripping off’ the govt.</a:t>
            </a:r>
          </a:p>
          <a:p>
            <a:pPr lvl="1"/>
            <a:r>
              <a:rPr lang="en-US" dirty="0" smtClean="0"/>
              <a:t>α  = T, β = F, 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b="1" dirty="0" smtClean="0">
                <a:sym typeface="Wingdings" pitchFamily="2" charset="2"/>
              </a:rPr>
              <a:t>F or </a:t>
            </a:r>
            <a:r>
              <a:rPr lang="en-US" dirty="0" smtClean="0"/>
              <a:t>α  = T, β = </a:t>
            </a:r>
            <a:r>
              <a:rPr lang="en-US" dirty="0" smtClean="0"/>
              <a:t>T, </a:t>
            </a:r>
            <a:r>
              <a:rPr lang="en-US" dirty="0" smtClean="0">
                <a:sym typeface="Wingdings" pitchFamily="2" charset="2"/>
              </a:rPr>
              <a:t>T</a:t>
            </a:r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25555</TotalTime>
  <Words>1786</Words>
  <Application>Microsoft Office PowerPoint</Application>
  <PresentationFormat>Custom</PresentationFormat>
  <Paragraphs>363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CMPU-145: Foundations of Computer Science Spring, 2019</vt:lpstr>
      <vt:lpstr>(Bi)Conditional Statements from last week</vt:lpstr>
      <vt:lpstr>Conditional Statement: truth table (corrected)</vt:lpstr>
      <vt:lpstr>Biconditional Statement: α</vt:lpstr>
      <vt:lpstr>Biconditional Statement: truth table (updated symbol)</vt:lpstr>
      <vt:lpstr>NEW! Conditional / BiConditional Statements</vt:lpstr>
      <vt:lpstr>NEW! Conditional / BiConditional Statements</vt:lpstr>
      <vt:lpstr>Let’s rephrase as a social construct</vt:lpstr>
      <vt:lpstr>Let’s rephrase as a social construct</vt:lpstr>
      <vt:lpstr>Let’s rephrase as a social construct</vt:lpstr>
      <vt:lpstr>Revisiting Power Sets (p24 in our textbook)</vt:lpstr>
      <vt:lpstr>Power Set Theorem</vt:lpstr>
      <vt:lpstr>Power Set Theorem</vt:lpstr>
      <vt:lpstr>Some information for tonight’s lab</vt:lpstr>
      <vt:lpstr>DrRacket api’s (procedures)</vt:lpstr>
      <vt:lpstr>DrRacket api’s</vt:lpstr>
      <vt:lpstr>DrRacket api’s</vt:lpstr>
      <vt:lpstr>DrRacket api’s (procedures)</vt:lpstr>
      <vt:lpstr>DrRacket api’s (procedures)</vt:lpstr>
      <vt:lpstr>DrRacket api’s (procedures)</vt:lpstr>
      <vt:lpstr>DrRacket api’s (procedures)</vt:lpstr>
      <vt:lpstr>Let and Let*   (with apologies to Paul McCartney)</vt:lpstr>
      <vt:lpstr>Let</vt:lpstr>
      <vt:lpstr>Let</vt:lpstr>
      <vt:lpstr>Let*</vt:lpstr>
      <vt:lpstr>Let*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72</cp:revision>
  <dcterms:created xsi:type="dcterms:W3CDTF">2017-10-22T03:23:41Z</dcterms:created>
  <dcterms:modified xsi:type="dcterms:W3CDTF">2019-02-05T05:40:02Z</dcterms:modified>
</cp:coreProperties>
</file>