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5" r:id="rId3"/>
    <p:sldId id="275" r:id="rId4"/>
    <p:sldId id="309" r:id="rId5"/>
    <p:sldId id="284" r:id="rId6"/>
    <p:sldId id="286" r:id="rId7"/>
    <p:sldId id="287" r:id="rId8"/>
    <p:sldId id="295" r:id="rId9"/>
    <p:sldId id="310" r:id="rId10"/>
    <p:sldId id="311" r:id="rId11"/>
    <p:sldId id="312" r:id="rId12"/>
    <p:sldId id="314" r:id="rId13"/>
    <p:sldId id="313" r:id="rId14"/>
    <p:sldId id="315" r:id="rId15"/>
    <p:sldId id="319" r:id="rId16"/>
    <p:sldId id="317" r:id="rId17"/>
    <p:sldId id="318" r:id="rId18"/>
    <p:sldId id="293" r:id="rId19"/>
    <p:sldId id="316" r:id="rId20"/>
    <p:sldId id="320" r:id="rId21"/>
    <p:sldId id="32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return</a:t>
            </a:r>
            <a:r>
              <a:rPr lang="en-US" baseline="0" dirty="0" smtClean="0"/>
              <a:t> you to your regularly scheduled lecture…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2 - 2.2.2: Relations, Cartesian Products, </a:t>
            </a:r>
            <a:r>
              <a:rPr lang="en-US" dirty="0" err="1" smtClean="0"/>
              <a:t>Tuples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order?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 – of the </a:t>
            </a:r>
            <a:r>
              <a:rPr lang="en-US" i="1" dirty="0" err="1" smtClean="0"/>
              <a:t>tuples</a:t>
            </a:r>
            <a:r>
              <a:rPr lang="en-US" i="1" dirty="0" smtClean="0"/>
              <a:t> (i.e. pairs) in the set </a:t>
            </a:r>
          </a:p>
          <a:p>
            <a:pPr lvl="1"/>
            <a:r>
              <a:rPr lang="en-US" i="1" dirty="0" err="1" smtClean="0"/>
              <a:t>vs</a:t>
            </a:r>
            <a:r>
              <a:rPr lang="en-US" i="1" dirty="0" smtClean="0"/>
              <a:t> the order within each of the </a:t>
            </a:r>
            <a:r>
              <a:rPr lang="en-US" i="1" dirty="0" err="1" smtClean="0"/>
              <a:t>tuples</a:t>
            </a:r>
            <a:endParaRPr lang="en-US" i="1" dirty="0" smtClean="0"/>
          </a:p>
          <a:p>
            <a:pPr lvl="1"/>
            <a:r>
              <a:rPr lang="en-US" i="1" dirty="0" smtClean="0"/>
              <a:t>Which order matters?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 – of the </a:t>
            </a:r>
            <a:r>
              <a:rPr lang="en-US" i="1" dirty="0" err="1" smtClean="0"/>
              <a:t>tuples</a:t>
            </a:r>
            <a:r>
              <a:rPr lang="en-US" i="1" dirty="0" smtClean="0"/>
              <a:t> (i.e. pairs) in the set </a:t>
            </a:r>
          </a:p>
          <a:p>
            <a:pPr lvl="1"/>
            <a:r>
              <a:rPr lang="en-US" i="1" dirty="0" err="1" smtClean="0"/>
              <a:t>vs</a:t>
            </a:r>
            <a:r>
              <a:rPr lang="en-US" i="1" dirty="0" smtClean="0"/>
              <a:t> the order within each of the </a:t>
            </a:r>
            <a:r>
              <a:rPr lang="en-US" i="1" dirty="0" err="1" smtClean="0"/>
              <a:t>tuples</a:t>
            </a:r>
            <a:endParaRPr lang="en-US" i="1" dirty="0" smtClean="0"/>
          </a:p>
          <a:p>
            <a:pPr lvl="1"/>
            <a:r>
              <a:rPr lang="en-US" i="1" dirty="0" smtClean="0"/>
              <a:t>Which order matters? The higher level bullet shows… a set!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</a:t>
            </a:r>
          </a:p>
          <a:p>
            <a:r>
              <a:rPr lang="en-US" i="1" dirty="0" smtClean="0"/>
              <a:t>What if B = </a:t>
            </a:r>
            <a:r>
              <a:rPr lang="en-US" i="1" dirty="0" smtClean="0"/>
              <a:t>∅</a:t>
            </a:r>
            <a:r>
              <a:rPr lang="en-US" i="1" dirty="0" smtClean="0"/>
              <a:t>?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</a:t>
            </a:r>
          </a:p>
          <a:p>
            <a:r>
              <a:rPr lang="en-US" i="1" dirty="0" smtClean="0"/>
              <a:t>What if B = </a:t>
            </a:r>
            <a:r>
              <a:rPr lang="en-US" i="1" dirty="0" smtClean="0"/>
              <a:t>∅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 err="1" smtClean="0"/>
              <a:t>AxB</a:t>
            </a:r>
            <a:r>
              <a:rPr lang="en-US" i="1" dirty="0" smtClean="0"/>
              <a:t> == </a:t>
            </a:r>
            <a:r>
              <a:rPr lang="en-US" i="1" dirty="0" err="1" smtClean="0"/>
              <a:t>BxA</a:t>
            </a:r>
            <a:r>
              <a:rPr lang="en-US" i="1" dirty="0" smtClean="0"/>
              <a:t> = ∅ </a:t>
            </a:r>
          </a:p>
          <a:p>
            <a:pPr lvl="1"/>
            <a:r>
              <a:rPr lang="en-US" i="1" dirty="0" smtClean="0"/>
              <a:t>Generally, </a:t>
            </a:r>
            <a:r>
              <a:rPr lang="en-US" i="1" dirty="0" err="1" smtClean="0"/>
              <a:t>AxB</a:t>
            </a:r>
            <a:r>
              <a:rPr lang="en-US" i="1" dirty="0" smtClean="0"/>
              <a:t> != </a:t>
            </a:r>
            <a:r>
              <a:rPr lang="en-US" i="1" dirty="0" err="1" smtClean="0"/>
              <a:t>BxA</a:t>
            </a:r>
            <a:endParaRPr lang="en-US" i="1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</a:t>
            </a:r>
            <a:r>
              <a:rPr lang="en-US" dirty="0" smtClean="0"/>
              <a:t>relations (2.1.3)</a:t>
            </a:r>
            <a:endParaRPr 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</a:t>
            </a:r>
            <a:r>
              <a:rPr lang="en-US" dirty="0" smtClean="0"/>
              <a:t>For any sets </a:t>
            </a:r>
            <a:r>
              <a:rPr lang="en-US" i="1" dirty="0" smtClean="0"/>
              <a:t>A and B, a </a:t>
            </a:r>
            <a:r>
              <a:rPr lang="en-US" i="1" dirty="0" smtClean="0"/>
              <a:t>binary relation </a:t>
            </a:r>
            <a:r>
              <a:rPr lang="en-US" i="1" dirty="0" smtClean="0"/>
              <a:t>from A to B is </a:t>
            </a:r>
            <a:r>
              <a:rPr lang="en-US" i="1" u="sng" dirty="0" smtClean="0"/>
              <a:t>any </a:t>
            </a:r>
            <a:r>
              <a:rPr lang="en-US" i="1" u="sng" dirty="0" smtClean="0"/>
              <a:t>subset </a:t>
            </a:r>
            <a:r>
              <a:rPr lang="en-US" i="1" dirty="0" smtClean="0"/>
              <a:t>of </a:t>
            </a:r>
            <a:r>
              <a:rPr lang="en-US" i="1" dirty="0" smtClean="0"/>
              <a:t>the </a:t>
            </a:r>
            <a:r>
              <a:rPr lang="en-US" dirty="0" smtClean="0"/>
              <a:t>Cartesian </a:t>
            </a:r>
            <a:r>
              <a:rPr lang="en-US" dirty="0" smtClean="0"/>
              <a:t>product </a:t>
            </a:r>
            <a:r>
              <a:rPr lang="en-US" i="1" dirty="0" smtClean="0"/>
              <a:t>A×B.</a:t>
            </a:r>
          </a:p>
          <a:p>
            <a:r>
              <a:rPr lang="en-US" dirty="0" smtClean="0"/>
              <a:t>A relation is determined by the ordered pairs it covers,</a:t>
            </a:r>
          </a:p>
          <a:p>
            <a:r>
              <a:rPr lang="en-US" dirty="0" smtClean="0"/>
              <a:t>For example,</a:t>
            </a:r>
            <a:endParaRPr lang="en-US" dirty="0" smtClean="0"/>
          </a:p>
          <a:p>
            <a:r>
              <a:rPr lang="en-US" i="1" dirty="0" smtClean="0"/>
              <a:t>L = </a:t>
            </a:r>
            <a:r>
              <a:rPr lang="en-US" i="1" dirty="0" smtClean="0"/>
              <a:t>{(Kirk, Spock),</a:t>
            </a:r>
            <a:endParaRPr lang="en-US" i="1" dirty="0" smtClean="0"/>
          </a:p>
          <a:p>
            <a:r>
              <a:rPr lang="en-US" dirty="0" smtClean="0"/>
              <a:t>( </a:t>
            </a:r>
            <a:r>
              <a:rPr lang="en-US" dirty="0" smtClean="0"/>
              <a:t>Spock, Kirk),</a:t>
            </a:r>
            <a:endParaRPr lang="en-US" dirty="0" smtClean="0"/>
          </a:p>
          <a:p>
            <a:r>
              <a:rPr lang="en-US" dirty="0" smtClean="0"/>
              <a:t>(Kirk, McCoy),</a:t>
            </a:r>
            <a:endParaRPr lang="en-US" dirty="0" smtClean="0"/>
          </a:p>
          <a:p>
            <a:r>
              <a:rPr lang="en-US" dirty="0" smtClean="0"/>
              <a:t>...}</a:t>
            </a:r>
          </a:p>
          <a:p>
            <a:r>
              <a:rPr lang="en-US" dirty="0" smtClean="0"/>
              <a:t>We can also extend this to define </a:t>
            </a:r>
            <a:r>
              <a:rPr lang="en-US" i="1" dirty="0" smtClean="0"/>
              <a:t>n-</a:t>
            </a:r>
            <a:r>
              <a:rPr lang="en-US" i="1" dirty="0" err="1" smtClean="0"/>
              <a:t>ary</a:t>
            </a:r>
            <a:r>
              <a:rPr lang="en-US" i="1" dirty="0" smtClean="0"/>
              <a:t> </a:t>
            </a:r>
            <a:r>
              <a:rPr lang="en-US" i="1" dirty="0" smtClean="0"/>
              <a:t>relations</a:t>
            </a:r>
          </a:p>
          <a:p>
            <a:pPr lvl="1"/>
            <a:r>
              <a:rPr lang="en-US" i="1" dirty="0" smtClean="0"/>
              <a:t>We’ll be concerned with binary relations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Sources, targets, domains, </a:t>
            </a:r>
            <a:r>
              <a:rPr lang="en-US" dirty="0" smtClean="0"/>
              <a:t>ranges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relation is from </a:t>
            </a:r>
            <a:r>
              <a:rPr lang="en-US" i="1" dirty="0" smtClean="0"/>
              <a:t>A to B, we call A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source </a:t>
            </a:r>
            <a:r>
              <a:rPr lang="en-US" i="1" dirty="0" smtClean="0"/>
              <a:t>of the relation and B the </a:t>
            </a:r>
            <a:r>
              <a:rPr lang="en-US" i="1" dirty="0" smtClean="0">
                <a:solidFill>
                  <a:srgbClr val="FF0000"/>
                </a:solidFill>
              </a:rPr>
              <a:t>target</a:t>
            </a:r>
            <a:r>
              <a:rPr lang="en-US" i="1" dirty="0" smtClean="0"/>
              <a:t> of the relation.</a:t>
            </a:r>
            <a:endParaRPr lang="en-US" i="1" dirty="0" smtClean="0"/>
          </a:p>
          <a:p>
            <a:r>
              <a:rPr lang="en-US" dirty="0" smtClean="0"/>
              <a:t>But </a:t>
            </a:r>
            <a:r>
              <a:rPr lang="en-US" i="1" dirty="0" smtClean="0"/>
              <a:t>A and B aren’t unique for a relation – add elements </a:t>
            </a:r>
            <a:r>
              <a:rPr lang="en-US" i="1" dirty="0" smtClean="0"/>
              <a:t>to </a:t>
            </a:r>
            <a:r>
              <a:rPr lang="en-US" dirty="0" smtClean="0"/>
              <a:t>each </a:t>
            </a:r>
            <a:r>
              <a:rPr lang="en-US" dirty="0" smtClean="0"/>
              <a:t>to make </a:t>
            </a:r>
            <a:r>
              <a:rPr lang="en-US" i="1" dirty="0" smtClean="0"/>
              <a:t>Aʹ and Bʹ and then our relation is also </a:t>
            </a:r>
            <a:r>
              <a:rPr lang="en-US" i="1" dirty="0" smtClean="0"/>
              <a:t>a </a:t>
            </a:r>
            <a:r>
              <a:rPr lang="en-US" dirty="0" smtClean="0"/>
              <a:t>subset </a:t>
            </a:r>
            <a:r>
              <a:rPr lang="en-US" dirty="0" smtClean="0"/>
              <a:t>of </a:t>
            </a:r>
            <a:r>
              <a:rPr lang="en-US" i="1" dirty="0" smtClean="0"/>
              <a:t>Aʹ×Bʹ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sz="2000" dirty="0" smtClean="0"/>
              <a:t>smallest </a:t>
            </a:r>
            <a:r>
              <a:rPr lang="en-US" dirty="0" smtClean="0"/>
              <a:t>source </a:t>
            </a:r>
            <a:r>
              <a:rPr lang="en-US" sz="2400" dirty="0" smtClean="0"/>
              <a:t>&amp;</a:t>
            </a:r>
            <a:r>
              <a:rPr lang="en-US" dirty="0" smtClean="0"/>
              <a:t> target </a:t>
            </a:r>
            <a:r>
              <a:rPr lang="en-US" dirty="0" smtClean="0"/>
              <a:t>sets for </a:t>
            </a:r>
            <a:r>
              <a:rPr lang="en-US" dirty="0" smtClean="0"/>
              <a:t>a relation </a:t>
            </a:r>
            <a:r>
              <a:rPr lang="en-US" dirty="0" smtClean="0"/>
              <a:t>are called the </a:t>
            </a:r>
            <a:r>
              <a:rPr lang="en-US" i="1" dirty="0" smtClean="0">
                <a:solidFill>
                  <a:srgbClr val="0070C0"/>
                </a:solidFill>
              </a:rPr>
              <a:t>domain</a:t>
            </a:r>
            <a:r>
              <a:rPr lang="en-US" i="1" dirty="0" smtClean="0"/>
              <a:t> </a:t>
            </a:r>
            <a:r>
              <a:rPr lang="en-US" sz="2400" i="1" dirty="0" smtClean="0"/>
              <a:t>&amp;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range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Domain of </a:t>
            </a:r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i="1" dirty="0" smtClean="0"/>
              <a:t>: {a | (a, b) ∈ R for some b}.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Range of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i="1" dirty="0" smtClean="0"/>
              <a:t>: {b | (a, b) ∈ R for some a}.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Binary Relations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Example from </a:t>
            </a:r>
            <a:r>
              <a:rPr lang="en-US" i="1" dirty="0" err="1" smtClean="0"/>
              <a:t>Makinson</a:t>
            </a:r>
            <a:endParaRPr lang="en-US" i="1" dirty="0" smtClean="0"/>
          </a:p>
          <a:p>
            <a:r>
              <a:rPr lang="en-US" i="1" dirty="0" smtClean="0"/>
              <a:t>A = {John, Mary}</a:t>
            </a:r>
          </a:p>
          <a:p>
            <a:r>
              <a:rPr lang="en-US" i="1" dirty="0" smtClean="0"/>
              <a:t>B = {dog, cat, rabbit}</a:t>
            </a:r>
          </a:p>
          <a:p>
            <a:r>
              <a:rPr lang="en-US" i="1" dirty="0" smtClean="0"/>
              <a:t>R = {( John, dog), ( John, rabbit</a:t>
            </a:r>
            <a:r>
              <a:rPr lang="en-US" i="1" dirty="0" smtClean="0"/>
              <a:t>), </a:t>
            </a:r>
            <a:r>
              <a:rPr lang="en-US" dirty="0" smtClean="0"/>
              <a:t>(</a:t>
            </a:r>
            <a:r>
              <a:rPr lang="en-US" dirty="0" smtClean="0"/>
              <a:t>Mary, cat), (Mary, rabbit)}</a:t>
            </a:r>
          </a:p>
          <a:p>
            <a:r>
              <a:rPr lang="en-US" i="1" dirty="0" smtClean="0"/>
              <a:t>R could be the relation </a:t>
            </a:r>
            <a:r>
              <a:rPr lang="en-US" i="1" dirty="0" smtClean="0"/>
              <a:t>of person </a:t>
            </a:r>
            <a:r>
              <a:rPr lang="en-US" i="1" dirty="0" smtClean="0"/>
              <a:t>a having an </a:t>
            </a:r>
            <a:r>
              <a:rPr lang="en-US" i="1" dirty="0" smtClean="0"/>
              <a:t>animal </a:t>
            </a:r>
            <a:r>
              <a:rPr lang="en-US" dirty="0" smtClean="0"/>
              <a:t>of </a:t>
            </a:r>
            <a:r>
              <a:rPr lang="en-US" dirty="0" smtClean="0"/>
              <a:t>type </a:t>
            </a:r>
            <a:r>
              <a:rPr lang="en-US" i="1" dirty="0" smtClean="0"/>
              <a:t>b as a pet.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Tables</a:t>
            </a:r>
            <a:endParaRPr 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tell us whether a cell represented by the row/column  ordered pair is an element of the relation.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63487" y="2547991"/>
          <a:ext cx="81280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Rabbit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Di(</a:t>
            </a:r>
            <a:r>
              <a:rPr lang="en-US" dirty="0" err="1" smtClean="0"/>
              <a:t>rected</a:t>
            </a:r>
            <a:r>
              <a:rPr lang="en-US" dirty="0" smtClean="0"/>
              <a:t> )graphs</a:t>
            </a:r>
            <a:endParaRPr 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way to represent relations: with a picture!</a:t>
            </a:r>
          </a:p>
          <a:p>
            <a:r>
              <a:rPr lang="en-US" dirty="0" smtClean="0"/>
              <a:t>Arrow diagrams called </a:t>
            </a:r>
            <a:r>
              <a:rPr lang="en-US" i="1" dirty="0" smtClean="0"/>
              <a:t>directed graphs (</a:t>
            </a:r>
            <a:r>
              <a:rPr lang="en-US" i="1" dirty="0" smtClean="0"/>
              <a:t>or digraphs</a:t>
            </a:r>
            <a:r>
              <a:rPr lang="en-US" i="1" dirty="0" smtClean="0"/>
              <a:t>) are more </a:t>
            </a:r>
            <a:r>
              <a:rPr lang="en-US" i="1" dirty="0" smtClean="0"/>
              <a:t>readily understood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4020" y="2630004"/>
            <a:ext cx="2857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are a way of analyzing and organizing structures</a:t>
            </a:r>
          </a:p>
          <a:p>
            <a:pPr lvl="1"/>
            <a:r>
              <a:rPr lang="en-US" altLang="ko-KR" dirty="0" smtClean="0"/>
              <a:t>How do structures (think classes &amp; objects) relate to one another in:</a:t>
            </a:r>
          </a:p>
          <a:p>
            <a:pPr lvl="2"/>
            <a:r>
              <a:rPr lang="en-US" altLang="ko-KR" dirty="0" smtClean="0"/>
              <a:t>An application</a:t>
            </a:r>
          </a:p>
          <a:p>
            <a:pPr lvl="2"/>
            <a:r>
              <a:rPr lang="en-US" altLang="ko-KR" dirty="0" smtClean="0"/>
              <a:t>An operating system</a:t>
            </a:r>
          </a:p>
          <a:p>
            <a:pPr lvl="2"/>
            <a:r>
              <a:rPr lang="en-US" altLang="ko-KR" dirty="0" smtClean="0"/>
              <a:t>A database</a:t>
            </a:r>
          </a:p>
          <a:p>
            <a:pPr lvl="1"/>
            <a:r>
              <a:rPr lang="en-US" altLang="ko-KR" dirty="0" smtClean="0"/>
              <a:t>Two or more entities are considered</a:t>
            </a:r>
            <a:endParaRPr lang="en-US" altLang="ko-KR" dirty="0" smtClean="0"/>
          </a:p>
          <a:p>
            <a:r>
              <a:rPr lang="en-US" altLang="ko-KR" dirty="0" smtClean="0"/>
              <a:t>The text has its own quirky examples of relations, I’ve got a few of my own</a:t>
            </a:r>
          </a:p>
          <a:p>
            <a:pPr lvl="1"/>
            <a:r>
              <a:rPr lang="en-US" altLang="ko-KR" sz="2000" dirty="0" err="1" smtClean="0"/>
              <a:t>Facebook</a:t>
            </a:r>
            <a:r>
              <a:rPr lang="en-US" altLang="ko-KR" sz="2000" dirty="0" smtClean="0"/>
              <a:t> – can I display a local business ad on your FB pages based on your phones GPS?</a:t>
            </a:r>
          </a:p>
          <a:p>
            <a:pPr lvl="1"/>
            <a:r>
              <a:rPr lang="en-US" altLang="ko-KR" sz="2000" dirty="0" smtClean="0"/>
              <a:t>Amazon – if someone buys an echo, how can we make that person interact with </a:t>
            </a:r>
            <a:r>
              <a:rPr lang="en-US" altLang="ko-KR" sz="2000" dirty="0" err="1" smtClean="0"/>
              <a:t>Alexa</a:t>
            </a:r>
            <a:r>
              <a:rPr lang="en-US" altLang="ko-KR" sz="2000" dirty="0" smtClean="0"/>
              <a:t> more often?</a:t>
            </a:r>
          </a:p>
          <a:p>
            <a:pPr lvl="1"/>
            <a:r>
              <a:rPr lang="en-US" altLang="ko-KR" sz="2000" dirty="0" smtClean="0"/>
              <a:t>Any phone app: phone contacts from someone installing  virtually </a:t>
            </a:r>
            <a:r>
              <a:rPr lang="en-US" altLang="ko-KR" dirty="0" smtClean="0"/>
              <a:t>“</a:t>
            </a:r>
            <a:r>
              <a:rPr lang="en-US" altLang="ko-KR" sz="2000" i="1" dirty="0" smtClean="0"/>
              <a:t>any phone app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sz="2000" dirty="0" smtClean="0"/>
              <a:t>What can I do at an ATM?</a:t>
            </a:r>
            <a:endParaRPr lang="en-US" altLang="ko-KR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Di(</a:t>
            </a:r>
            <a:r>
              <a:rPr lang="en-US" dirty="0" err="1" smtClean="0"/>
              <a:t>rected</a:t>
            </a:r>
            <a:r>
              <a:rPr lang="en-US" dirty="0" smtClean="0"/>
              <a:t> )graphs</a:t>
            </a:r>
            <a:endParaRPr 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Definition: A </a:t>
            </a:r>
            <a:r>
              <a:rPr lang="en-US" sz="3600" dirty="0" smtClean="0"/>
              <a:t>directed graph G is a pair (</a:t>
            </a:r>
            <a:r>
              <a:rPr lang="en-US" sz="3600" i="1" dirty="0" smtClean="0"/>
              <a:t>V, E) where</a:t>
            </a:r>
          </a:p>
          <a:p>
            <a:pPr lvl="1"/>
            <a:r>
              <a:rPr lang="en-US" sz="3200" i="1" dirty="0" smtClean="0"/>
              <a:t>V is a finite set of vertices (singular: vertex)</a:t>
            </a:r>
          </a:p>
          <a:p>
            <a:pPr lvl="1"/>
            <a:r>
              <a:rPr lang="en-US" sz="3200" i="1" dirty="0" smtClean="0"/>
              <a:t>E is the set of edges – a binary relation on V×V.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Homework, part 2</a:t>
            </a:r>
            <a:endParaRPr 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follow up to our lab from Tuesday…</a:t>
            </a:r>
          </a:p>
          <a:p>
            <a:r>
              <a:rPr lang="en-US" sz="3200" dirty="0" smtClean="0"/>
              <a:t>Write a program that takes a set represented by list and outputs</a:t>
            </a:r>
          </a:p>
          <a:p>
            <a:pPr lvl="1"/>
            <a:r>
              <a:rPr lang="en-US" sz="2800" dirty="0" smtClean="0"/>
              <a:t>The Power Set.</a:t>
            </a: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“We already know from sets”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Sets are collections </a:t>
            </a:r>
            <a:r>
              <a:rPr lang="en-US" dirty="0" smtClean="0"/>
              <a:t>of </a:t>
            </a:r>
            <a:r>
              <a:rPr lang="en-US" dirty="0" smtClean="0"/>
              <a:t>elements where </a:t>
            </a:r>
            <a:r>
              <a:rPr lang="en-US" u="sng" dirty="0" smtClean="0"/>
              <a:t>order does not matter</a:t>
            </a:r>
            <a:endParaRPr lang="en-US" u="sng" dirty="0" smtClean="0"/>
          </a:p>
          <a:p>
            <a:r>
              <a:rPr lang="en-US" dirty="0" smtClean="0"/>
              <a:t>Some have special </a:t>
            </a:r>
            <a:r>
              <a:rPr lang="en-US" dirty="0" smtClean="0"/>
              <a:t>names, like:</a:t>
            </a:r>
          </a:p>
          <a:p>
            <a:pPr lvl="1"/>
            <a:r>
              <a:rPr lang="en-US" strike="sngStrike" dirty="0" smtClean="0"/>
              <a:t>AwesomeSet1999 </a:t>
            </a:r>
            <a:r>
              <a:rPr lang="en-US" dirty="0" smtClean="0"/>
              <a:t>umm, no!</a:t>
            </a:r>
            <a:endParaRPr lang="en-US" strike="sngStrike" dirty="0" smtClean="0"/>
          </a:p>
          <a:p>
            <a:pPr lvl="1"/>
            <a:r>
              <a:rPr lang="en-US" i="1" dirty="0" smtClean="0"/>
              <a:t>The empty </a:t>
            </a:r>
            <a:r>
              <a:rPr lang="en-US" i="1" dirty="0" smtClean="0"/>
              <a:t>set (∅): no </a:t>
            </a:r>
            <a:r>
              <a:rPr lang="en-US" i="1" dirty="0" smtClean="0"/>
              <a:t>elements</a:t>
            </a:r>
          </a:p>
          <a:p>
            <a:pPr lvl="1"/>
            <a:r>
              <a:rPr lang="en-US" i="1" dirty="0" smtClean="0"/>
              <a:t>The power set of set A, </a:t>
            </a:r>
            <a:r>
              <a:rPr lang="en-US" i="1" dirty="0" smtClean="0"/>
              <a:t>𝒫(A)</a:t>
            </a:r>
          </a:p>
          <a:p>
            <a:r>
              <a:rPr lang="en-US" i="1" dirty="0" smtClean="0"/>
              <a:t>Also: A singleton</a:t>
            </a:r>
            <a:r>
              <a:rPr lang="en-US" i="1" dirty="0" smtClean="0"/>
              <a:t>: </a:t>
            </a:r>
            <a:r>
              <a:rPr lang="en-US" i="1" dirty="0" smtClean="0"/>
              <a:t>another name for a one element set</a:t>
            </a:r>
            <a:endParaRPr lang="en-US" i="1" dirty="0" smtClean="0"/>
          </a:p>
          <a:p>
            <a:r>
              <a:rPr lang="en-US" i="1" dirty="0" smtClean="0"/>
              <a:t>pair: two </a:t>
            </a:r>
            <a:r>
              <a:rPr lang="en-US" i="1" dirty="0" smtClean="0"/>
              <a:t>elements</a:t>
            </a:r>
          </a:p>
          <a:p>
            <a:pPr lvl="1"/>
            <a:r>
              <a:rPr lang="en-US" i="1" dirty="0" err="1" smtClean="0"/>
              <a:t>Eg</a:t>
            </a:r>
            <a:r>
              <a:rPr lang="en-US" i="1" dirty="0" smtClean="0"/>
              <a:t> the pair {7, 9} = {9, 7}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“Out of chaos comes order(</a:t>
            </a:r>
            <a:r>
              <a:rPr lang="en-US" altLang="ko-KR" dirty="0" err="1" smtClean="0"/>
              <a:t>ed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Tuples</a:t>
            </a:r>
            <a:r>
              <a:rPr lang="en-US" altLang="ko-KR" dirty="0" smtClean="0"/>
              <a:t>)”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order </a:t>
            </a:r>
            <a:r>
              <a:rPr lang="en-US" sz="3200" dirty="0" smtClean="0"/>
              <a:t>of </a:t>
            </a:r>
            <a:r>
              <a:rPr lang="en-US" sz="3200" dirty="0" smtClean="0"/>
              <a:t>elements is important,</a:t>
            </a:r>
            <a:endParaRPr lang="en-US" sz="3200" dirty="0" smtClean="0"/>
          </a:p>
          <a:p>
            <a:pPr lvl="1"/>
            <a:r>
              <a:rPr lang="en-US" sz="2800" dirty="0" smtClean="0"/>
              <a:t>We refer to an n-</a:t>
            </a:r>
            <a:r>
              <a:rPr lang="en-US" sz="2800" dirty="0" err="1" smtClean="0"/>
              <a:t>tuple</a:t>
            </a:r>
            <a:endParaRPr lang="en-US" sz="2800" dirty="0" smtClean="0"/>
          </a:p>
          <a:p>
            <a:r>
              <a:rPr lang="en-US" sz="3200" dirty="0" smtClean="0"/>
              <a:t>When order matters,  </a:t>
            </a:r>
            <a:r>
              <a:rPr lang="en-US" sz="3200" dirty="0" smtClean="0"/>
              <a:t>(</a:t>
            </a:r>
            <a:r>
              <a:rPr lang="en-US" sz="3200" i="1" dirty="0" smtClean="0"/>
              <a:t>a, b) ≠ (b, a)</a:t>
            </a:r>
          </a:p>
          <a:p>
            <a:r>
              <a:rPr lang="en-US" sz="3200" dirty="0" smtClean="0"/>
              <a:t>In general, </a:t>
            </a:r>
            <a:r>
              <a:rPr lang="en-US" sz="3200" dirty="0" smtClean="0"/>
              <a:t>the </a:t>
            </a:r>
            <a:r>
              <a:rPr lang="en-US" sz="3200" i="1" dirty="0" smtClean="0"/>
              <a:t>criterion </a:t>
            </a:r>
            <a:r>
              <a:rPr lang="en-US" sz="3200" i="1" dirty="0" smtClean="0"/>
              <a:t>for the identity </a:t>
            </a:r>
            <a:r>
              <a:rPr lang="en-US" sz="3200" i="1" dirty="0" smtClean="0"/>
              <a:t>of ordered pairs is</a:t>
            </a:r>
          </a:p>
          <a:p>
            <a:pPr lvl="1"/>
            <a:r>
              <a:rPr lang="es-ES" sz="2800" dirty="0" smtClean="0"/>
              <a:t>(</a:t>
            </a:r>
            <a:r>
              <a:rPr lang="es-ES" sz="2800" i="1" dirty="0" smtClean="0"/>
              <a:t>x1, x2) = (y1, y2) </a:t>
            </a:r>
            <a:r>
              <a:rPr lang="es-ES" sz="2800" i="1" dirty="0" err="1" smtClean="0"/>
              <a:t>iff</a:t>
            </a:r>
            <a:r>
              <a:rPr lang="es-ES" sz="2800" i="1" dirty="0" smtClean="0"/>
              <a:t> x1 = y1 and x2 = y2.</a:t>
            </a:r>
          </a:p>
          <a:p>
            <a:r>
              <a:rPr lang="en-US" sz="3200" dirty="0" smtClean="0"/>
              <a:t>And for </a:t>
            </a:r>
            <a:r>
              <a:rPr lang="en-US" sz="3200" dirty="0" err="1" smtClean="0"/>
              <a:t>tuples</a:t>
            </a:r>
            <a:r>
              <a:rPr lang="en-US" sz="3200" dirty="0" smtClean="0"/>
              <a:t> or arbitrary length </a:t>
            </a:r>
            <a:r>
              <a:rPr lang="en-US" sz="3200" i="1" dirty="0" smtClean="0"/>
              <a:t>n:</a:t>
            </a:r>
          </a:p>
          <a:p>
            <a:pPr lvl="1"/>
            <a:r>
              <a:rPr lang="es-ES" sz="2800" dirty="0" smtClean="0"/>
              <a:t>(</a:t>
            </a:r>
            <a:r>
              <a:rPr lang="es-ES" sz="2800" i="1" dirty="0" smtClean="0"/>
              <a:t>x1, x2, ..., </a:t>
            </a:r>
            <a:r>
              <a:rPr lang="es-ES" sz="2800" i="1" dirty="0" err="1" smtClean="0"/>
              <a:t>xn</a:t>
            </a:r>
            <a:r>
              <a:rPr lang="es-ES" sz="2800" i="1" dirty="0" smtClean="0"/>
              <a:t>) = (y1, y2, ..., </a:t>
            </a:r>
            <a:r>
              <a:rPr lang="es-ES" sz="2800" i="1" dirty="0" err="1" smtClean="0"/>
              <a:t>yn</a:t>
            </a:r>
            <a:r>
              <a:rPr lang="es-ES" sz="2800" i="1" dirty="0" smtClean="0"/>
              <a:t>)</a:t>
            </a:r>
          </a:p>
          <a:p>
            <a:r>
              <a:rPr lang="en-US" sz="3200" dirty="0" err="1" smtClean="0">
                <a:latin typeface="Lucida Handwriting" pitchFamily="66" charset="0"/>
              </a:rPr>
              <a:t>iff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3200" i="1" dirty="0" smtClean="0"/>
              <a:t>xi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yi</a:t>
            </a:r>
            <a:r>
              <a:rPr lang="en-US" sz="3200" i="1" dirty="0" smtClean="0"/>
              <a:t> for all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 from 1 to n.</a:t>
            </a:r>
            <a:endParaRPr lang="en-US" altLang="ko-KR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Cartesian products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r>
              <a:rPr lang="en-US" dirty="0" smtClean="0"/>
              <a:t>. If </a:t>
            </a:r>
            <a:r>
              <a:rPr lang="en-US" i="1" dirty="0" smtClean="0"/>
              <a:t>A and B are sets, the Cartesian</a:t>
            </a:r>
          </a:p>
          <a:p>
            <a:r>
              <a:rPr lang="en-US" i="1" dirty="0" smtClean="0"/>
              <a:t>product A×B = {(a, b) | a ∈ A and b ∈ B}.</a:t>
            </a:r>
          </a:p>
          <a:p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dirty="0" smtClean="0"/>
              <a:t>whose second element is in </a:t>
            </a:r>
            <a:r>
              <a:rPr lang="en-US" i="1" dirty="0" smtClean="0"/>
              <a:t>B.</a:t>
            </a:r>
          </a:p>
          <a:p>
            <a:r>
              <a:rPr lang="en-US" i="1" dirty="0" smtClean="0"/>
              <a:t>A×A is also written A2.</a:t>
            </a:r>
          </a:p>
          <a:p>
            <a:r>
              <a:rPr lang="en-US" dirty="0" smtClean="0"/>
              <a:t>|</a:t>
            </a:r>
            <a:r>
              <a:rPr lang="en-US" i="1" dirty="0" smtClean="0"/>
              <a:t>A×B| = |A| ∙ |B|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René Descartes. </a:t>
            </a:r>
            <a:r>
              <a:rPr lang="en-US" dirty="0" smtClean="0"/>
              <a:t>In the </a:t>
            </a:r>
            <a:r>
              <a:rPr lang="en-US" dirty="0" smtClean="0"/>
              <a:t>17th century, he</a:t>
            </a:r>
          </a:p>
          <a:p>
            <a:r>
              <a:rPr lang="en-US" dirty="0" smtClean="0"/>
              <a:t>introduced the </a:t>
            </a:r>
            <a:r>
              <a:rPr lang="en-US" i="1" dirty="0" smtClean="0"/>
              <a:t>Cartesian plane </a:t>
            </a:r>
            <a:r>
              <a:rPr lang="en-US" i="1" dirty="0" smtClean="0"/>
              <a:t>we use in geometry:</a:t>
            </a:r>
          </a:p>
          <a:p>
            <a:r>
              <a:rPr lang="en-US" dirty="0" smtClean="0"/>
              <a:t>The ordered pair (</a:t>
            </a:r>
            <a:r>
              <a:rPr lang="en-US" i="1" dirty="0" smtClean="0"/>
              <a:t>x</a:t>
            </a:r>
            <a:r>
              <a:rPr lang="en-US" i="1" dirty="0" smtClean="0"/>
              <a:t>, y) ∈ R2</a:t>
            </a:r>
            <a:r>
              <a:rPr lang="en-US" i="1" dirty="0" smtClean="0"/>
              <a:t>. (R is the set of all real numbers)</a:t>
            </a:r>
          </a:p>
          <a:p>
            <a:r>
              <a:rPr lang="en-US" i="1" dirty="0" smtClean="0"/>
              <a:t>Speaking of the Cartesian plane…</a:t>
            </a:r>
          </a:p>
          <a:p>
            <a:pPr lvl="1"/>
            <a:r>
              <a:rPr lang="en-US" i="1" dirty="0" smtClean="0"/>
              <a:t>Today is 2/7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upload.wikimedia.org/wikipedia/commons/thumb/e/e8/Hyperbola_E.svg/237px-Hyperbola_E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089" y="3936999"/>
            <a:ext cx="2257425" cy="2419351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mathematical constant e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“e” is closest to 2.7 What is it? According to </a:t>
            </a:r>
            <a:r>
              <a:rPr lang="en-US" dirty="0" err="1" smtClean="0"/>
              <a:t>wikipedia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It is the limit </a:t>
            </a:r>
            <a:r>
              <a:rPr lang="en-US" dirty="0" smtClean="0"/>
              <a:t>of (1 + 1/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baseline="30000" dirty="0" smtClean="0"/>
              <a:t>n</a:t>
            </a:r>
            <a:r>
              <a:rPr lang="en-US" dirty="0" smtClean="0"/>
              <a:t> as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approaches infinity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Source https</a:t>
            </a:r>
            <a:r>
              <a:rPr lang="en-US" sz="2400" dirty="0" smtClean="0"/>
              <a:t>://en.wikipedia.org/wiki/E_(mathematical_constant)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3012" name="AutoShape 4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4" name="AutoShape 6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AutoShape 8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8" name="AutoShape 10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0" name="AutoShape 12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AutoShape 14" descr="{\displaystyle e=\displaystyle \sum \limits _{n=0}^{\infty }{\dfrac {1}{n!}}={\frac {1}{1}}+{\frac {1}{1}}+{\frac {1}{1\cdot 2}}+{\frac {1}{1\cdot 2\cdot 3}}+\cdots 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1268" y="2357438"/>
            <a:ext cx="4171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</a:t>
            </a:r>
            <a:r>
              <a:rPr lang="en-US" i="1" dirty="0" smtClean="0"/>
              <a:t>= {a, b, c</a:t>
            </a:r>
            <a:r>
              <a:rPr lang="en-US" i="1" dirty="0" smtClean="0"/>
              <a:t>} and</a:t>
            </a:r>
            <a:endParaRPr lang="en-US" i="1" dirty="0" smtClean="0"/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A×B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28443</TotalTime>
  <Words>1628</Words>
  <Application>Microsoft Office PowerPoint</Application>
  <PresentationFormat>Custom</PresentationFormat>
  <Paragraphs>244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CMPU-145: Foundations of Computer Science Spring, 2019</vt:lpstr>
      <vt:lpstr>Chapter 2…</vt:lpstr>
      <vt:lpstr>“We already know from sets”</vt:lpstr>
      <vt:lpstr>“Out of chaos comes order(ed Tuples)”</vt:lpstr>
      <vt:lpstr>Cartesian products</vt:lpstr>
      <vt:lpstr>Cartesian Products</vt:lpstr>
      <vt:lpstr>The mathematical constant e</vt:lpstr>
      <vt:lpstr>Cartesian Product</vt:lpstr>
      <vt:lpstr>Cartesian Product</vt:lpstr>
      <vt:lpstr>Cartesian Product</vt:lpstr>
      <vt:lpstr>Cartesian Product</vt:lpstr>
      <vt:lpstr>Cartesian Product</vt:lpstr>
      <vt:lpstr>Cartesian Product</vt:lpstr>
      <vt:lpstr>Cartesian Product</vt:lpstr>
      <vt:lpstr>Binary relations (2.1.3)</vt:lpstr>
      <vt:lpstr>Sources, targets, domains, ranges</vt:lpstr>
      <vt:lpstr>Representing Binary Relations</vt:lpstr>
      <vt:lpstr>Tables</vt:lpstr>
      <vt:lpstr>Di(rected )graphs</vt:lpstr>
      <vt:lpstr>Di(rected )graphs</vt:lpstr>
      <vt:lpstr>Homework, part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83</cp:revision>
  <dcterms:created xsi:type="dcterms:W3CDTF">2017-10-22T03:23:41Z</dcterms:created>
  <dcterms:modified xsi:type="dcterms:W3CDTF">2019-02-07T05:47:43Z</dcterms:modified>
</cp:coreProperties>
</file>