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5" r:id="rId3"/>
    <p:sldId id="275" r:id="rId4"/>
    <p:sldId id="309" r:id="rId5"/>
    <p:sldId id="284" r:id="rId6"/>
    <p:sldId id="286" r:id="rId7"/>
    <p:sldId id="287" r:id="rId8"/>
    <p:sldId id="295" r:id="rId9"/>
    <p:sldId id="310" r:id="rId10"/>
    <p:sldId id="311" r:id="rId11"/>
    <p:sldId id="312" r:id="rId12"/>
    <p:sldId id="314" r:id="rId13"/>
    <p:sldId id="313" r:id="rId14"/>
    <p:sldId id="315" r:id="rId15"/>
    <p:sldId id="319" r:id="rId16"/>
    <p:sldId id="317" r:id="rId17"/>
    <p:sldId id="318" r:id="rId18"/>
    <p:sldId id="293" r:id="rId19"/>
    <p:sldId id="316" r:id="rId20"/>
    <p:sldId id="320" r:id="rId21"/>
    <p:sldId id="32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28"/>
    <p:restoredTop sz="94651"/>
  </p:normalViewPr>
  <p:slideViewPr>
    <p:cSldViewPr snapToGrid="0" snapToObjects="1">
      <p:cViewPr varScale="1">
        <p:scale>
          <a:sx n="93" d="100"/>
          <a:sy n="93" d="100"/>
        </p:scale>
        <p:origin x="-14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pPr/>
              <a:t>1/20/2019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pPr/>
              <a:t>1/20/2019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3412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now return</a:t>
            </a:r>
            <a:r>
              <a:rPr lang="en-US" baseline="0" dirty="0" smtClean="0"/>
              <a:t> you to your regularly scheduled lecture…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248" y="1122363"/>
            <a:ext cx="11417372" cy="1671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5929129" cy="42703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60684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Chapter</a:t>
            </a:r>
            <a:r>
              <a:rPr lang="en-US" sz="2400" dirty="0"/>
              <a:t>		</a:t>
            </a:r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</a:t>
            </a:r>
            <a:r>
              <a:rPr lang="en-US" sz="2400" dirty="0" smtClean="0"/>
              <a:t>145 </a:t>
            </a:r>
            <a:r>
              <a:rPr lang="en-US" sz="2400" dirty="0"/>
              <a:t>– </a:t>
            </a:r>
            <a:r>
              <a:rPr lang="en-US" sz="2400" dirty="0" smtClean="0"/>
              <a:t>Foundations</a:t>
            </a:r>
            <a:r>
              <a:rPr lang="en-US" sz="2400" baseline="0" dirty="0" smtClean="0"/>
              <a:t> of Computer Science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 smtClean="0"/>
              <a:t>Peter</a:t>
            </a:r>
            <a:r>
              <a:rPr lang="en-US" sz="2400" baseline="0" dirty="0" smtClean="0"/>
              <a:t> Lemieszewski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645D-9004-7A42-A938-C08906505B03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1550-F5C5-F94F-BD20-7DDE5152D8FA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42FE-3F4F-3041-8D34-22107D8DB0A4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1DAA-0CA5-BA48-A68A-9C20F5C2F6F1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98EF-D1D4-9C46-8D5B-6AAC3B65B7DF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2EE2-1D7E-E348-B41A-BC83834F4422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FA6A59-1D34-1A4A-8A1E-C3C15C41A7A0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49A04B-30C5-2A4C-BAA1-09B916AD92B3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9A33CC39-C11B-B744-91F5-9354715C8722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334 -- Operating Systems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CMPU-145: Foundations of Computer Science</a:t>
            </a:r>
            <a:br>
              <a:rPr lang="en-US" sz="4800" dirty="0" smtClean="0"/>
            </a:br>
            <a:r>
              <a:rPr lang="en-US" sz="4800" dirty="0" smtClean="0"/>
              <a:t>Spring, 2019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7750579" cy="427039"/>
          </a:xfrm>
        </p:spPr>
        <p:txBody>
          <a:bodyPr>
            <a:noAutofit/>
          </a:bodyPr>
          <a:lstStyle/>
          <a:p>
            <a:r>
              <a:rPr lang="en-US" dirty="0" smtClean="0"/>
              <a:t>2 - 2.2.2: Relations, Cartesian Products, </a:t>
            </a:r>
            <a:r>
              <a:rPr lang="en-US" dirty="0" err="1" smtClean="0"/>
              <a:t>Tuples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0" dirty="0" smtClean="0"/>
              <a:t>Cartesian Product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example</a:t>
            </a:r>
          </a:p>
          <a:p>
            <a:r>
              <a:rPr lang="en-US" i="1" dirty="0" smtClean="0"/>
              <a:t>For A </a:t>
            </a:r>
            <a:r>
              <a:rPr lang="en-US" i="1" dirty="0" smtClean="0"/>
              <a:t>= {a, b, c</a:t>
            </a:r>
            <a:r>
              <a:rPr lang="en-US" i="1" dirty="0" smtClean="0"/>
              <a:t>} and</a:t>
            </a:r>
            <a:endParaRPr lang="en-US" i="1" dirty="0" smtClean="0"/>
          </a:p>
          <a:p>
            <a:r>
              <a:rPr lang="en-US" i="1" dirty="0" smtClean="0"/>
              <a:t>B = {1, 2, 3}</a:t>
            </a:r>
          </a:p>
          <a:p>
            <a:r>
              <a:rPr lang="en-US" dirty="0" smtClean="0"/>
              <a:t>What’s </a:t>
            </a:r>
            <a:r>
              <a:rPr lang="en-US" dirty="0" smtClean="0"/>
              <a:t>A×B</a:t>
            </a:r>
            <a:r>
              <a:rPr lang="en-US" dirty="0" smtClean="0"/>
              <a:t>?</a:t>
            </a:r>
          </a:p>
          <a:p>
            <a:r>
              <a:rPr lang="en-US" dirty="0" smtClean="0"/>
              <a:t>Recall: </a:t>
            </a:r>
            <a:r>
              <a:rPr lang="en-US" dirty="0" smtClean="0"/>
              <a:t>The set of all ordered pairs whose first element is in </a:t>
            </a:r>
            <a:r>
              <a:rPr lang="en-US" i="1" dirty="0" smtClean="0"/>
              <a:t>A </a:t>
            </a:r>
            <a:r>
              <a:rPr lang="en-US" dirty="0" smtClean="0"/>
              <a:t>and whose second element is in </a:t>
            </a:r>
            <a:r>
              <a:rPr lang="en-US" i="1" dirty="0" smtClean="0"/>
              <a:t>B</a:t>
            </a:r>
            <a:r>
              <a:rPr lang="en-US" i="1" dirty="0" smtClean="0"/>
              <a:t>.</a:t>
            </a:r>
          </a:p>
          <a:p>
            <a:r>
              <a:rPr lang="en-US" i="1" dirty="0" smtClean="0"/>
              <a:t>{(a,1), (a,2), (a,3), (b,1), (b,2), (b,3), (c,1), (c,2), (c,3)}</a:t>
            </a:r>
          </a:p>
          <a:p>
            <a:pPr lvl="1"/>
            <a:r>
              <a:rPr lang="en-US" i="1" dirty="0" smtClean="0"/>
              <a:t>Note the order?</a:t>
            </a:r>
          </a:p>
          <a:p>
            <a:pPr lvl="1">
              <a:buNone/>
            </a:pPr>
            <a:endParaRPr lang="en-US" i="1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0" dirty="0" smtClean="0"/>
              <a:t>Cartesian Product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example</a:t>
            </a:r>
          </a:p>
          <a:p>
            <a:r>
              <a:rPr lang="en-US" i="1" dirty="0" smtClean="0"/>
              <a:t>For A </a:t>
            </a:r>
            <a:r>
              <a:rPr lang="en-US" i="1" dirty="0" smtClean="0"/>
              <a:t>= {a, b, c</a:t>
            </a:r>
            <a:r>
              <a:rPr lang="en-US" i="1" dirty="0" smtClean="0"/>
              <a:t>} and</a:t>
            </a:r>
            <a:endParaRPr lang="en-US" i="1" dirty="0" smtClean="0"/>
          </a:p>
          <a:p>
            <a:r>
              <a:rPr lang="en-US" i="1" dirty="0" smtClean="0"/>
              <a:t>B = {1, 2, 3}</a:t>
            </a:r>
          </a:p>
          <a:p>
            <a:r>
              <a:rPr lang="en-US" dirty="0" smtClean="0"/>
              <a:t>What’s </a:t>
            </a:r>
            <a:r>
              <a:rPr lang="en-US" dirty="0" smtClean="0"/>
              <a:t>A×B</a:t>
            </a:r>
            <a:r>
              <a:rPr lang="en-US" dirty="0" smtClean="0"/>
              <a:t>?</a:t>
            </a:r>
          </a:p>
          <a:p>
            <a:r>
              <a:rPr lang="en-US" dirty="0" smtClean="0"/>
              <a:t>Recall: </a:t>
            </a:r>
            <a:r>
              <a:rPr lang="en-US" dirty="0" smtClean="0"/>
              <a:t>The set of all ordered pairs whose first element is in </a:t>
            </a:r>
            <a:r>
              <a:rPr lang="en-US" i="1" dirty="0" smtClean="0"/>
              <a:t>A </a:t>
            </a:r>
            <a:r>
              <a:rPr lang="en-US" dirty="0" smtClean="0"/>
              <a:t>and whose second element is in </a:t>
            </a:r>
            <a:r>
              <a:rPr lang="en-US" i="1" dirty="0" smtClean="0"/>
              <a:t>B</a:t>
            </a:r>
            <a:r>
              <a:rPr lang="en-US" i="1" dirty="0" smtClean="0"/>
              <a:t>.</a:t>
            </a:r>
          </a:p>
          <a:p>
            <a:r>
              <a:rPr lang="en-US" i="1" dirty="0" smtClean="0"/>
              <a:t>{(a,1), (a,2), (a,3), (b,1), (b,2), (b,3), (c,1), (c,2), (c,3)}</a:t>
            </a:r>
          </a:p>
          <a:p>
            <a:pPr lvl="1"/>
            <a:r>
              <a:rPr lang="en-US" i="1" dirty="0" smtClean="0"/>
              <a:t>Note the order – of the </a:t>
            </a:r>
            <a:r>
              <a:rPr lang="en-US" i="1" dirty="0" err="1" smtClean="0"/>
              <a:t>tuples</a:t>
            </a:r>
            <a:r>
              <a:rPr lang="en-US" i="1" dirty="0" smtClean="0"/>
              <a:t> (i.e. pairs) in the set </a:t>
            </a:r>
          </a:p>
          <a:p>
            <a:pPr lvl="1"/>
            <a:r>
              <a:rPr lang="en-US" i="1" dirty="0" err="1" smtClean="0"/>
              <a:t>vs</a:t>
            </a:r>
            <a:r>
              <a:rPr lang="en-US" i="1" dirty="0" smtClean="0"/>
              <a:t> the order within each of the </a:t>
            </a:r>
            <a:r>
              <a:rPr lang="en-US" i="1" dirty="0" err="1" smtClean="0"/>
              <a:t>tuples</a:t>
            </a:r>
            <a:endParaRPr lang="en-US" i="1" dirty="0" smtClean="0"/>
          </a:p>
          <a:p>
            <a:pPr lvl="1"/>
            <a:r>
              <a:rPr lang="en-US" i="1" dirty="0" smtClean="0"/>
              <a:t>Which order matters?</a:t>
            </a:r>
          </a:p>
          <a:p>
            <a:pPr lvl="1">
              <a:buNone/>
            </a:pPr>
            <a:endParaRPr lang="en-US" i="1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0" dirty="0" smtClean="0"/>
              <a:t>Cartesian Product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example</a:t>
            </a:r>
          </a:p>
          <a:p>
            <a:r>
              <a:rPr lang="en-US" i="1" dirty="0" smtClean="0"/>
              <a:t>For A </a:t>
            </a:r>
            <a:r>
              <a:rPr lang="en-US" i="1" dirty="0" smtClean="0"/>
              <a:t>= {a, b, c</a:t>
            </a:r>
            <a:r>
              <a:rPr lang="en-US" i="1" dirty="0" smtClean="0"/>
              <a:t>} and</a:t>
            </a:r>
            <a:endParaRPr lang="en-US" i="1" dirty="0" smtClean="0"/>
          </a:p>
          <a:p>
            <a:r>
              <a:rPr lang="en-US" i="1" dirty="0" smtClean="0"/>
              <a:t>B = {1, 2, 3}</a:t>
            </a:r>
          </a:p>
          <a:p>
            <a:r>
              <a:rPr lang="en-US" dirty="0" smtClean="0"/>
              <a:t>What’s </a:t>
            </a:r>
            <a:r>
              <a:rPr lang="en-US" dirty="0" smtClean="0"/>
              <a:t>A×B</a:t>
            </a:r>
            <a:r>
              <a:rPr lang="en-US" dirty="0" smtClean="0"/>
              <a:t>?</a:t>
            </a:r>
          </a:p>
          <a:p>
            <a:r>
              <a:rPr lang="en-US" dirty="0" smtClean="0"/>
              <a:t>Recall: </a:t>
            </a:r>
            <a:r>
              <a:rPr lang="en-US" dirty="0" smtClean="0"/>
              <a:t>The set of all ordered pairs whose first element is in </a:t>
            </a:r>
            <a:r>
              <a:rPr lang="en-US" i="1" dirty="0" smtClean="0"/>
              <a:t>A </a:t>
            </a:r>
            <a:r>
              <a:rPr lang="en-US" dirty="0" smtClean="0"/>
              <a:t>and whose second element is in </a:t>
            </a:r>
            <a:r>
              <a:rPr lang="en-US" i="1" dirty="0" smtClean="0"/>
              <a:t>B</a:t>
            </a:r>
            <a:r>
              <a:rPr lang="en-US" i="1" dirty="0" smtClean="0"/>
              <a:t>.</a:t>
            </a:r>
          </a:p>
          <a:p>
            <a:r>
              <a:rPr lang="en-US" i="1" dirty="0" smtClean="0"/>
              <a:t>{(a,1), (a,2), (a,3), (b,1), (b,2), (b,3), (c,1), (c,2), (c,3)}</a:t>
            </a:r>
          </a:p>
          <a:p>
            <a:pPr lvl="1"/>
            <a:r>
              <a:rPr lang="en-US" i="1" dirty="0" smtClean="0"/>
              <a:t>Note the order – of the </a:t>
            </a:r>
            <a:r>
              <a:rPr lang="en-US" i="1" dirty="0" err="1" smtClean="0"/>
              <a:t>tuples</a:t>
            </a:r>
            <a:r>
              <a:rPr lang="en-US" i="1" dirty="0" smtClean="0"/>
              <a:t> (i.e. pairs) in the set </a:t>
            </a:r>
          </a:p>
          <a:p>
            <a:pPr lvl="1"/>
            <a:r>
              <a:rPr lang="en-US" i="1" dirty="0" err="1" smtClean="0"/>
              <a:t>vs</a:t>
            </a:r>
            <a:r>
              <a:rPr lang="en-US" i="1" dirty="0" smtClean="0"/>
              <a:t> the order within each of the </a:t>
            </a:r>
            <a:r>
              <a:rPr lang="en-US" i="1" dirty="0" err="1" smtClean="0"/>
              <a:t>tuples</a:t>
            </a:r>
            <a:endParaRPr lang="en-US" i="1" dirty="0" smtClean="0"/>
          </a:p>
          <a:p>
            <a:pPr lvl="1"/>
            <a:r>
              <a:rPr lang="en-US" i="1" dirty="0" smtClean="0"/>
              <a:t>Which order matters? The higher level bullet shows… a set!</a:t>
            </a:r>
          </a:p>
          <a:p>
            <a:pPr lvl="1">
              <a:buNone/>
            </a:pPr>
            <a:endParaRPr lang="en-US" i="1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0" dirty="0" smtClean="0"/>
              <a:t>Cartesian Product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example</a:t>
            </a:r>
          </a:p>
          <a:p>
            <a:r>
              <a:rPr lang="en-US" i="1" dirty="0" smtClean="0"/>
              <a:t>For A </a:t>
            </a:r>
            <a:r>
              <a:rPr lang="en-US" i="1" dirty="0" smtClean="0"/>
              <a:t>= {a, b, c</a:t>
            </a:r>
            <a:r>
              <a:rPr lang="en-US" i="1" dirty="0" smtClean="0"/>
              <a:t>} and</a:t>
            </a:r>
            <a:endParaRPr lang="en-US" i="1" dirty="0" smtClean="0"/>
          </a:p>
          <a:p>
            <a:r>
              <a:rPr lang="en-US" i="1" dirty="0" smtClean="0"/>
              <a:t>B = {1, 2, 3}</a:t>
            </a:r>
          </a:p>
          <a:p>
            <a:r>
              <a:rPr lang="en-US" dirty="0" smtClean="0"/>
              <a:t>What’s </a:t>
            </a:r>
            <a:r>
              <a:rPr lang="en-US" dirty="0" smtClean="0"/>
              <a:t>A×B</a:t>
            </a:r>
            <a:r>
              <a:rPr lang="en-US" dirty="0" smtClean="0"/>
              <a:t>?</a:t>
            </a:r>
          </a:p>
          <a:p>
            <a:r>
              <a:rPr lang="en-US" dirty="0" smtClean="0"/>
              <a:t>Recall: </a:t>
            </a:r>
            <a:r>
              <a:rPr lang="en-US" dirty="0" smtClean="0"/>
              <a:t>The set of all ordered pairs whose first element is in </a:t>
            </a:r>
            <a:r>
              <a:rPr lang="en-US" i="1" dirty="0" smtClean="0"/>
              <a:t>A </a:t>
            </a:r>
            <a:r>
              <a:rPr lang="en-US" dirty="0" smtClean="0"/>
              <a:t>and whose second element is in </a:t>
            </a:r>
            <a:r>
              <a:rPr lang="en-US" i="1" dirty="0" smtClean="0"/>
              <a:t>B</a:t>
            </a:r>
            <a:r>
              <a:rPr lang="en-US" i="1" dirty="0" smtClean="0"/>
              <a:t>.</a:t>
            </a:r>
          </a:p>
          <a:p>
            <a:r>
              <a:rPr lang="en-US" i="1" dirty="0" smtClean="0"/>
              <a:t>{(a,1), (a,2), (a,3), (b,1), (b,2), (b,3), (c,1), (c,2), (c,3)}</a:t>
            </a:r>
          </a:p>
          <a:p>
            <a:pPr lvl="1"/>
            <a:r>
              <a:rPr lang="en-US" i="1" dirty="0" smtClean="0"/>
              <a:t>Note the order</a:t>
            </a:r>
          </a:p>
          <a:p>
            <a:r>
              <a:rPr lang="en-US" i="1" dirty="0" smtClean="0"/>
              <a:t>What if B = </a:t>
            </a:r>
            <a:r>
              <a:rPr lang="en-US" i="1" dirty="0" smtClean="0"/>
              <a:t>∅</a:t>
            </a:r>
            <a:r>
              <a:rPr lang="en-US" i="1" dirty="0" smtClean="0"/>
              <a:t>?</a:t>
            </a:r>
          </a:p>
          <a:p>
            <a:pPr lvl="1">
              <a:buNone/>
            </a:pPr>
            <a:endParaRPr lang="en-US" i="1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0" dirty="0" smtClean="0"/>
              <a:t>Cartesian Product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 example</a:t>
            </a:r>
          </a:p>
          <a:p>
            <a:r>
              <a:rPr lang="en-US" i="1" dirty="0" smtClean="0"/>
              <a:t>For A </a:t>
            </a:r>
            <a:r>
              <a:rPr lang="en-US" i="1" dirty="0" smtClean="0"/>
              <a:t>= {a, b, c</a:t>
            </a:r>
            <a:r>
              <a:rPr lang="en-US" i="1" dirty="0" smtClean="0"/>
              <a:t>} and</a:t>
            </a:r>
            <a:endParaRPr lang="en-US" i="1" dirty="0" smtClean="0"/>
          </a:p>
          <a:p>
            <a:r>
              <a:rPr lang="en-US" i="1" dirty="0" smtClean="0"/>
              <a:t>B = {1, 2, 3}</a:t>
            </a:r>
          </a:p>
          <a:p>
            <a:r>
              <a:rPr lang="en-US" dirty="0" smtClean="0"/>
              <a:t>What’s </a:t>
            </a:r>
            <a:r>
              <a:rPr lang="en-US" dirty="0" smtClean="0"/>
              <a:t>A×B</a:t>
            </a:r>
            <a:r>
              <a:rPr lang="en-US" dirty="0" smtClean="0"/>
              <a:t>?</a:t>
            </a:r>
          </a:p>
          <a:p>
            <a:r>
              <a:rPr lang="en-US" dirty="0" smtClean="0"/>
              <a:t>Recall: </a:t>
            </a:r>
            <a:r>
              <a:rPr lang="en-US" dirty="0" smtClean="0"/>
              <a:t>The set of all ordered pairs whose first element is in </a:t>
            </a:r>
            <a:r>
              <a:rPr lang="en-US" i="1" dirty="0" smtClean="0"/>
              <a:t>A </a:t>
            </a:r>
            <a:r>
              <a:rPr lang="en-US" dirty="0" smtClean="0"/>
              <a:t>and whose second element is in </a:t>
            </a:r>
            <a:r>
              <a:rPr lang="en-US" i="1" dirty="0" smtClean="0"/>
              <a:t>B</a:t>
            </a:r>
            <a:r>
              <a:rPr lang="en-US" i="1" dirty="0" smtClean="0"/>
              <a:t>.</a:t>
            </a:r>
          </a:p>
          <a:p>
            <a:r>
              <a:rPr lang="en-US" i="1" dirty="0" smtClean="0"/>
              <a:t>{(a,1), (a,2), (a,3), (b,1), (b,2), (b,3), (c,1), (c,2), (c,3)}</a:t>
            </a:r>
          </a:p>
          <a:p>
            <a:pPr lvl="1"/>
            <a:r>
              <a:rPr lang="en-US" i="1" dirty="0" smtClean="0"/>
              <a:t>Note the order</a:t>
            </a:r>
          </a:p>
          <a:p>
            <a:r>
              <a:rPr lang="en-US" i="1" dirty="0" smtClean="0"/>
              <a:t>What if B = </a:t>
            </a:r>
            <a:r>
              <a:rPr lang="en-US" i="1" dirty="0" smtClean="0"/>
              <a:t>∅</a:t>
            </a:r>
            <a:r>
              <a:rPr lang="en-US" i="1" dirty="0" smtClean="0"/>
              <a:t>?</a:t>
            </a:r>
          </a:p>
          <a:p>
            <a:pPr lvl="1"/>
            <a:r>
              <a:rPr lang="en-US" i="1" dirty="0" err="1" smtClean="0"/>
              <a:t>AxB</a:t>
            </a:r>
            <a:r>
              <a:rPr lang="en-US" i="1" dirty="0" smtClean="0"/>
              <a:t> == </a:t>
            </a:r>
            <a:r>
              <a:rPr lang="en-US" i="1" dirty="0" err="1" smtClean="0"/>
              <a:t>BxA</a:t>
            </a:r>
            <a:r>
              <a:rPr lang="en-US" i="1" dirty="0" smtClean="0"/>
              <a:t> = ∅ </a:t>
            </a:r>
          </a:p>
          <a:p>
            <a:pPr lvl="1"/>
            <a:r>
              <a:rPr lang="en-US" i="1" dirty="0" smtClean="0"/>
              <a:t>Generally, </a:t>
            </a:r>
            <a:r>
              <a:rPr lang="en-US" i="1" dirty="0" err="1" smtClean="0"/>
              <a:t>AxB</a:t>
            </a:r>
            <a:r>
              <a:rPr lang="en-US" i="1" dirty="0" smtClean="0"/>
              <a:t> != </a:t>
            </a:r>
            <a:r>
              <a:rPr lang="en-US" i="1" dirty="0" err="1" smtClean="0"/>
              <a:t>BxA</a:t>
            </a:r>
            <a:endParaRPr lang="en-US" i="1" dirty="0" smtClean="0"/>
          </a:p>
          <a:p>
            <a:pPr lvl="1">
              <a:buNone/>
            </a:pPr>
            <a:endParaRPr lang="en-US" i="1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Binary </a:t>
            </a:r>
            <a:r>
              <a:rPr lang="en-US" dirty="0" smtClean="0"/>
              <a:t>relations (2.1.3)</a:t>
            </a:r>
            <a:endParaRPr lang="en-US" dirty="0" smtClean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DEFINITION: </a:t>
            </a:r>
            <a:r>
              <a:rPr lang="en-US" dirty="0" smtClean="0"/>
              <a:t>For any sets </a:t>
            </a:r>
            <a:r>
              <a:rPr lang="en-US" i="1" dirty="0" smtClean="0"/>
              <a:t>A and B, a </a:t>
            </a:r>
            <a:r>
              <a:rPr lang="en-US" i="1" dirty="0" smtClean="0"/>
              <a:t>binary relation </a:t>
            </a:r>
            <a:r>
              <a:rPr lang="en-US" i="1" dirty="0" smtClean="0"/>
              <a:t>from A to B is </a:t>
            </a:r>
            <a:r>
              <a:rPr lang="en-US" i="1" u="sng" dirty="0" smtClean="0"/>
              <a:t>any </a:t>
            </a:r>
            <a:r>
              <a:rPr lang="en-US" i="1" u="sng" dirty="0" smtClean="0"/>
              <a:t>subset </a:t>
            </a:r>
            <a:r>
              <a:rPr lang="en-US" i="1" dirty="0" smtClean="0"/>
              <a:t>of </a:t>
            </a:r>
            <a:r>
              <a:rPr lang="en-US" i="1" dirty="0" smtClean="0"/>
              <a:t>the </a:t>
            </a:r>
            <a:r>
              <a:rPr lang="en-US" dirty="0" smtClean="0"/>
              <a:t>Cartesian </a:t>
            </a:r>
            <a:r>
              <a:rPr lang="en-US" dirty="0" smtClean="0"/>
              <a:t>product </a:t>
            </a:r>
            <a:r>
              <a:rPr lang="en-US" i="1" dirty="0" smtClean="0"/>
              <a:t>A×B.</a:t>
            </a:r>
          </a:p>
          <a:p>
            <a:r>
              <a:rPr lang="en-US" dirty="0" smtClean="0"/>
              <a:t>A relation is determined by the ordered pairs it covers,</a:t>
            </a:r>
          </a:p>
          <a:p>
            <a:r>
              <a:rPr lang="en-US" dirty="0" smtClean="0"/>
              <a:t>For example,</a:t>
            </a:r>
            <a:endParaRPr lang="en-US" dirty="0" smtClean="0"/>
          </a:p>
          <a:p>
            <a:r>
              <a:rPr lang="en-US" i="1" dirty="0" smtClean="0"/>
              <a:t>L = </a:t>
            </a:r>
            <a:r>
              <a:rPr lang="en-US" i="1" dirty="0" smtClean="0"/>
              <a:t>{(Kirk, Spock),</a:t>
            </a:r>
            <a:endParaRPr lang="en-US" i="1" dirty="0" smtClean="0"/>
          </a:p>
          <a:p>
            <a:r>
              <a:rPr lang="en-US" dirty="0" smtClean="0"/>
              <a:t>( </a:t>
            </a:r>
            <a:r>
              <a:rPr lang="en-US" dirty="0" smtClean="0"/>
              <a:t>Spock, Kirk),</a:t>
            </a:r>
            <a:endParaRPr lang="en-US" dirty="0" smtClean="0"/>
          </a:p>
          <a:p>
            <a:r>
              <a:rPr lang="en-US" dirty="0" smtClean="0"/>
              <a:t>(Kirk, McCoy),</a:t>
            </a:r>
            <a:endParaRPr lang="en-US" dirty="0" smtClean="0"/>
          </a:p>
          <a:p>
            <a:r>
              <a:rPr lang="en-US" dirty="0" smtClean="0"/>
              <a:t>...}</a:t>
            </a:r>
          </a:p>
          <a:p>
            <a:r>
              <a:rPr lang="en-US" dirty="0" smtClean="0"/>
              <a:t>We can also extend this to define </a:t>
            </a:r>
            <a:r>
              <a:rPr lang="en-US" i="1" dirty="0" smtClean="0"/>
              <a:t>n-</a:t>
            </a:r>
            <a:r>
              <a:rPr lang="en-US" i="1" dirty="0" err="1" smtClean="0"/>
              <a:t>ary</a:t>
            </a:r>
            <a:r>
              <a:rPr lang="en-US" i="1" dirty="0" smtClean="0"/>
              <a:t> </a:t>
            </a:r>
            <a:r>
              <a:rPr lang="en-US" i="1" dirty="0" smtClean="0"/>
              <a:t>relations</a:t>
            </a:r>
          </a:p>
          <a:p>
            <a:pPr lvl="1"/>
            <a:r>
              <a:rPr lang="en-US" i="1" dirty="0" smtClean="0"/>
              <a:t>We’ll be concerned with binary relations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Sources, targets, domains, </a:t>
            </a:r>
            <a:r>
              <a:rPr lang="en-US" dirty="0" smtClean="0"/>
              <a:t>ranges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a relation is from </a:t>
            </a:r>
            <a:r>
              <a:rPr lang="en-US" i="1" dirty="0" smtClean="0"/>
              <a:t>A to B, we call A </a:t>
            </a:r>
            <a:r>
              <a:rPr lang="en-US" i="1" dirty="0" smtClean="0"/>
              <a:t>the </a:t>
            </a:r>
            <a:r>
              <a:rPr lang="en-US" i="1" dirty="0" smtClean="0">
                <a:solidFill>
                  <a:srgbClr val="0070C0"/>
                </a:solidFill>
              </a:rPr>
              <a:t>source </a:t>
            </a:r>
            <a:r>
              <a:rPr lang="en-US" i="1" dirty="0" smtClean="0"/>
              <a:t>of the relation and B the </a:t>
            </a:r>
            <a:r>
              <a:rPr lang="en-US" i="1" dirty="0" smtClean="0">
                <a:solidFill>
                  <a:srgbClr val="FF0000"/>
                </a:solidFill>
              </a:rPr>
              <a:t>target</a:t>
            </a:r>
            <a:r>
              <a:rPr lang="en-US" i="1" dirty="0" smtClean="0"/>
              <a:t> of the relation.</a:t>
            </a:r>
            <a:endParaRPr lang="en-US" i="1" dirty="0" smtClean="0"/>
          </a:p>
          <a:p>
            <a:r>
              <a:rPr lang="en-US" dirty="0" smtClean="0"/>
              <a:t>But </a:t>
            </a:r>
            <a:r>
              <a:rPr lang="en-US" i="1" dirty="0" smtClean="0"/>
              <a:t>A and B aren’t unique for a relation – add elements </a:t>
            </a:r>
            <a:r>
              <a:rPr lang="en-US" i="1" dirty="0" smtClean="0"/>
              <a:t>to </a:t>
            </a:r>
            <a:r>
              <a:rPr lang="en-US" dirty="0" smtClean="0"/>
              <a:t>each </a:t>
            </a:r>
            <a:r>
              <a:rPr lang="en-US" dirty="0" smtClean="0"/>
              <a:t>to make </a:t>
            </a:r>
            <a:r>
              <a:rPr lang="en-US" i="1" dirty="0" smtClean="0"/>
              <a:t>Aʹ and Bʹ and then our relation is also </a:t>
            </a:r>
            <a:r>
              <a:rPr lang="en-US" i="1" dirty="0" smtClean="0"/>
              <a:t>a </a:t>
            </a:r>
            <a:r>
              <a:rPr lang="en-US" dirty="0" smtClean="0"/>
              <a:t>subset </a:t>
            </a:r>
            <a:r>
              <a:rPr lang="en-US" dirty="0" smtClean="0"/>
              <a:t>of </a:t>
            </a:r>
            <a:r>
              <a:rPr lang="en-US" i="1" dirty="0" smtClean="0"/>
              <a:t>Aʹ×Bʹ</a:t>
            </a:r>
            <a:r>
              <a:rPr lang="en-US" i="1" dirty="0" smtClean="0"/>
              <a:t>.</a:t>
            </a:r>
          </a:p>
          <a:p>
            <a:endParaRPr lang="en-US" i="1" dirty="0" smtClean="0"/>
          </a:p>
          <a:p>
            <a:r>
              <a:rPr lang="en-US" dirty="0" smtClean="0"/>
              <a:t>The </a:t>
            </a:r>
            <a:r>
              <a:rPr lang="en-US" sz="2000" dirty="0" smtClean="0"/>
              <a:t>smallest </a:t>
            </a:r>
            <a:r>
              <a:rPr lang="en-US" dirty="0" smtClean="0"/>
              <a:t>source </a:t>
            </a:r>
            <a:r>
              <a:rPr lang="en-US" sz="2400" dirty="0" smtClean="0"/>
              <a:t>&amp;</a:t>
            </a:r>
            <a:r>
              <a:rPr lang="en-US" dirty="0" smtClean="0"/>
              <a:t> target </a:t>
            </a:r>
            <a:r>
              <a:rPr lang="en-US" dirty="0" smtClean="0"/>
              <a:t>sets for </a:t>
            </a:r>
            <a:r>
              <a:rPr lang="en-US" dirty="0" smtClean="0"/>
              <a:t>a relation </a:t>
            </a:r>
            <a:r>
              <a:rPr lang="en-US" dirty="0" smtClean="0"/>
              <a:t>are called the </a:t>
            </a:r>
            <a:r>
              <a:rPr lang="en-US" i="1" dirty="0" smtClean="0">
                <a:solidFill>
                  <a:srgbClr val="0070C0"/>
                </a:solidFill>
              </a:rPr>
              <a:t>domain</a:t>
            </a:r>
            <a:r>
              <a:rPr lang="en-US" i="1" dirty="0" smtClean="0"/>
              <a:t> </a:t>
            </a:r>
            <a:r>
              <a:rPr lang="en-US" sz="2400" i="1" dirty="0" smtClean="0"/>
              <a:t>&amp;</a:t>
            </a:r>
            <a:r>
              <a:rPr lang="en-US" i="1" dirty="0" smtClean="0"/>
              <a:t> </a:t>
            </a:r>
            <a:r>
              <a:rPr lang="en-US" i="1" dirty="0" smtClean="0">
                <a:solidFill>
                  <a:srgbClr val="FF0000"/>
                </a:solidFill>
              </a:rPr>
              <a:t>range</a:t>
            </a:r>
            <a:r>
              <a:rPr lang="en-US" i="1" dirty="0" smtClean="0"/>
              <a:t>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Domain of </a:t>
            </a:r>
            <a:r>
              <a:rPr lang="en-US" i="1" dirty="0" smtClean="0">
                <a:solidFill>
                  <a:srgbClr val="0070C0"/>
                </a:solidFill>
              </a:rPr>
              <a:t>R</a:t>
            </a:r>
            <a:r>
              <a:rPr lang="en-US" i="1" dirty="0" smtClean="0"/>
              <a:t>: {a | (a, b) ∈ R for some b}.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Range of </a:t>
            </a:r>
            <a:r>
              <a:rPr lang="en-US" i="1" dirty="0" smtClean="0">
                <a:solidFill>
                  <a:srgbClr val="FF0000"/>
                </a:solidFill>
              </a:rPr>
              <a:t>R</a:t>
            </a:r>
            <a:r>
              <a:rPr lang="en-US" i="1" dirty="0" smtClean="0"/>
              <a:t>: {b | (a, b) ∈ R for some a}.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Representing Binary Relations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Example from </a:t>
            </a:r>
            <a:r>
              <a:rPr lang="en-US" i="1" dirty="0" err="1" smtClean="0"/>
              <a:t>Makinson</a:t>
            </a:r>
            <a:endParaRPr lang="en-US" i="1" dirty="0" smtClean="0"/>
          </a:p>
          <a:p>
            <a:r>
              <a:rPr lang="en-US" i="1" dirty="0" smtClean="0"/>
              <a:t>A = {John, Mary}</a:t>
            </a:r>
          </a:p>
          <a:p>
            <a:r>
              <a:rPr lang="en-US" i="1" dirty="0" smtClean="0"/>
              <a:t>B = {dog, cat, rabbit}</a:t>
            </a:r>
          </a:p>
          <a:p>
            <a:r>
              <a:rPr lang="en-US" i="1" dirty="0" smtClean="0"/>
              <a:t>R = {( John, dog), ( John, rabbit</a:t>
            </a:r>
            <a:r>
              <a:rPr lang="en-US" i="1" dirty="0" smtClean="0"/>
              <a:t>), </a:t>
            </a:r>
            <a:r>
              <a:rPr lang="en-US" dirty="0" smtClean="0"/>
              <a:t>(</a:t>
            </a:r>
            <a:r>
              <a:rPr lang="en-US" dirty="0" smtClean="0"/>
              <a:t>Mary, cat), (Mary, rabbit)}</a:t>
            </a:r>
          </a:p>
          <a:p>
            <a:r>
              <a:rPr lang="en-US" i="1" dirty="0" smtClean="0"/>
              <a:t>R could be the relation </a:t>
            </a:r>
            <a:r>
              <a:rPr lang="en-US" i="1" dirty="0" smtClean="0"/>
              <a:t>of person </a:t>
            </a:r>
            <a:r>
              <a:rPr lang="en-US" i="1" dirty="0" smtClean="0"/>
              <a:t>a having an </a:t>
            </a:r>
            <a:r>
              <a:rPr lang="en-US" i="1" dirty="0" smtClean="0"/>
              <a:t>animal </a:t>
            </a:r>
            <a:r>
              <a:rPr lang="en-US" dirty="0" smtClean="0"/>
              <a:t>of </a:t>
            </a:r>
            <a:r>
              <a:rPr lang="en-US" dirty="0" smtClean="0"/>
              <a:t>type </a:t>
            </a:r>
            <a:r>
              <a:rPr lang="en-US" i="1" dirty="0" smtClean="0"/>
              <a:t>b as a pet.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Tables</a:t>
            </a:r>
            <a:endParaRPr lang="en-US" dirty="0" smtClean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Used to tell us whether a cell represented by the row/column  ordered pair is an element of the relation.</a:t>
            </a:r>
          </a:p>
          <a:p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963487" y="2547991"/>
          <a:ext cx="8128000" cy="1112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Relation 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Rabbit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John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Di(</a:t>
            </a:r>
            <a:r>
              <a:rPr lang="en-US" dirty="0" err="1" smtClean="0"/>
              <a:t>rected</a:t>
            </a:r>
            <a:r>
              <a:rPr lang="en-US" dirty="0" smtClean="0"/>
              <a:t> )graphs</a:t>
            </a:r>
            <a:endParaRPr lang="en-US" dirty="0" smtClean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Another way to represent relations: with a picture!</a:t>
            </a:r>
          </a:p>
          <a:p>
            <a:r>
              <a:rPr lang="en-US" dirty="0" smtClean="0"/>
              <a:t>Arrow diagrams called </a:t>
            </a:r>
            <a:r>
              <a:rPr lang="en-US" i="1" dirty="0" smtClean="0"/>
              <a:t>directed graphs (</a:t>
            </a:r>
            <a:r>
              <a:rPr lang="en-US" i="1" dirty="0" smtClean="0"/>
              <a:t>or digraphs</a:t>
            </a:r>
            <a:r>
              <a:rPr lang="en-US" i="1" dirty="0" smtClean="0"/>
              <a:t>) are more </a:t>
            </a:r>
            <a:r>
              <a:rPr lang="en-US" i="1" dirty="0" smtClean="0"/>
              <a:t>readily understood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94020" y="2630004"/>
            <a:ext cx="28575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Chapter 2…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Relations are a way of analyzing and organizing structures</a:t>
            </a:r>
          </a:p>
          <a:p>
            <a:pPr lvl="1"/>
            <a:r>
              <a:rPr lang="en-US" altLang="ko-KR" dirty="0" smtClean="0"/>
              <a:t>How do structures (think classes &amp; objects) relate to one another in:</a:t>
            </a:r>
          </a:p>
          <a:p>
            <a:pPr lvl="2"/>
            <a:r>
              <a:rPr lang="en-US" altLang="ko-KR" dirty="0" smtClean="0"/>
              <a:t>An application</a:t>
            </a:r>
          </a:p>
          <a:p>
            <a:pPr lvl="2"/>
            <a:r>
              <a:rPr lang="en-US" altLang="ko-KR" dirty="0" smtClean="0"/>
              <a:t>An operating system</a:t>
            </a:r>
          </a:p>
          <a:p>
            <a:pPr lvl="2"/>
            <a:r>
              <a:rPr lang="en-US" altLang="ko-KR" dirty="0" smtClean="0"/>
              <a:t>A database</a:t>
            </a:r>
          </a:p>
          <a:p>
            <a:pPr lvl="1"/>
            <a:r>
              <a:rPr lang="en-US" altLang="ko-KR" dirty="0" smtClean="0"/>
              <a:t>Two or more entities are considered</a:t>
            </a:r>
            <a:endParaRPr lang="en-US" altLang="ko-KR" dirty="0" smtClean="0"/>
          </a:p>
          <a:p>
            <a:r>
              <a:rPr lang="en-US" altLang="ko-KR" dirty="0" smtClean="0"/>
              <a:t>The text has its own quirky examples of relations, I’ve got a few of my own</a:t>
            </a:r>
          </a:p>
          <a:p>
            <a:pPr lvl="1"/>
            <a:r>
              <a:rPr lang="en-US" altLang="ko-KR" sz="2000" dirty="0" err="1" smtClean="0"/>
              <a:t>Facebook</a:t>
            </a:r>
            <a:r>
              <a:rPr lang="en-US" altLang="ko-KR" sz="2000" dirty="0" smtClean="0"/>
              <a:t> – can I display a local business ad on your FB pages based on your phones GPS?</a:t>
            </a:r>
          </a:p>
          <a:p>
            <a:pPr lvl="1"/>
            <a:r>
              <a:rPr lang="en-US" altLang="ko-KR" sz="2000" dirty="0" smtClean="0"/>
              <a:t>Amazon – if someone buys an echo, how can we make that person interact with </a:t>
            </a:r>
            <a:r>
              <a:rPr lang="en-US" altLang="ko-KR" sz="2000" dirty="0" err="1" smtClean="0"/>
              <a:t>Alexa</a:t>
            </a:r>
            <a:r>
              <a:rPr lang="en-US" altLang="ko-KR" sz="2000" dirty="0" smtClean="0"/>
              <a:t> more often?</a:t>
            </a:r>
          </a:p>
          <a:p>
            <a:pPr lvl="1"/>
            <a:r>
              <a:rPr lang="en-US" altLang="ko-KR" sz="2000" dirty="0" smtClean="0"/>
              <a:t>Any phone app: phone contacts from someone installing  virtually </a:t>
            </a:r>
            <a:r>
              <a:rPr lang="en-US" altLang="ko-KR" dirty="0" smtClean="0"/>
              <a:t>“</a:t>
            </a:r>
            <a:r>
              <a:rPr lang="en-US" altLang="ko-KR" sz="2000" i="1" dirty="0" smtClean="0"/>
              <a:t>any phone app</a:t>
            </a:r>
            <a:r>
              <a:rPr lang="en-US" altLang="ko-KR" dirty="0" smtClean="0"/>
              <a:t>”</a:t>
            </a:r>
          </a:p>
          <a:p>
            <a:pPr lvl="1"/>
            <a:r>
              <a:rPr lang="en-US" altLang="ko-KR" sz="2000" dirty="0" smtClean="0"/>
              <a:t>What can I do at an ATM?</a:t>
            </a:r>
            <a:endParaRPr lang="en-US" altLang="ko-KR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Di(</a:t>
            </a:r>
            <a:r>
              <a:rPr lang="en-US" dirty="0" err="1" smtClean="0"/>
              <a:t>rected</a:t>
            </a:r>
            <a:r>
              <a:rPr lang="en-US" dirty="0" smtClean="0"/>
              <a:t> )graphs</a:t>
            </a:r>
            <a:endParaRPr lang="en-US" dirty="0" smtClean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Definition: A </a:t>
            </a:r>
            <a:r>
              <a:rPr lang="en-US" sz="3600" dirty="0" smtClean="0"/>
              <a:t>directed graph G is a pair (</a:t>
            </a:r>
            <a:r>
              <a:rPr lang="en-US" sz="3600" i="1" dirty="0" smtClean="0"/>
              <a:t>V, E) where</a:t>
            </a:r>
          </a:p>
          <a:p>
            <a:pPr lvl="1"/>
            <a:r>
              <a:rPr lang="en-US" sz="3200" i="1" dirty="0" smtClean="0"/>
              <a:t>V is a finite set of vertices (singular: vertex)</a:t>
            </a:r>
          </a:p>
          <a:p>
            <a:pPr lvl="1"/>
            <a:r>
              <a:rPr lang="en-US" sz="3200" i="1" dirty="0" smtClean="0"/>
              <a:t>E is the set of edges – a binary relation on V×V.</a:t>
            </a:r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Homework, part 2</a:t>
            </a:r>
            <a:endParaRPr lang="en-US" dirty="0" smtClean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 follow up to our lab from Tuesday…</a:t>
            </a:r>
          </a:p>
          <a:p>
            <a:r>
              <a:rPr lang="en-US" sz="3200" dirty="0" smtClean="0"/>
              <a:t>Write a program that takes a set represented by list and outputs</a:t>
            </a:r>
          </a:p>
          <a:p>
            <a:pPr lvl="1"/>
            <a:r>
              <a:rPr lang="en-US" sz="2800" dirty="0" smtClean="0"/>
              <a:t>The Power Set.</a:t>
            </a:r>
            <a:endParaRPr lang="en-US" sz="28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“We already know from sets”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Sets are collections </a:t>
            </a:r>
            <a:r>
              <a:rPr lang="en-US" dirty="0" smtClean="0"/>
              <a:t>of </a:t>
            </a:r>
            <a:r>
              <a:rPr lang="en-US" dirty="0" smtClean="0"/>
              <a:t>elements where </a:t>
            </a:r>
            <a:r>
              <a:rPr lang="en-US" u="sng" dirty="0" smtClean="0"/>
              <a:t>order does not matter</a:t>
            </a:r>
            <a:endParaRPr lang="en-US" u="sng" dirty="0" smtClean="0"/>
          </a:p>
          <a:p>
            <a:r>
              <a:rPr lang="en-US" dirty="0" smtClean="0"/>
              <a:t>Some have special </a:t>
            </a:r>
            <a:r>
              <a:rPr lang="en-US" dirty="0" smtClean="0"/>
              <a:t>names, like:</a:t>
            </a:r>
          </a:p>
          <a:p>
            <a:pPr lvl="1"/>
            <a:r>
              <a:rPr lang="en-US" strike="sngStrike" dirty="0" smtClean="0"/>
              <a:t>AwesomeSet1999 </a:t>
            </a:r>
            <a:r>
              <a:rPr lang="en-US" dirty="0" smtClean="0"/>
              <a:t>umm, no!</a:t>
            </a:r>
            <a:endParaRPr lang="en-US" strike="sngStrike" dirty="0" smtClean="0"/>
          </a:p>
          <a:p>
            <a:pPr lvl="1"/>
            <a:r>
              <a:rPr lang="en-US" i="1" dirty="0" smtClean="0"/>
              <a:t>The empty </a:t>
            </a:r>
            <a:r>
              <a:rPr lang="en-US" i="1" dirty="0" smtClean="0"/>
              <a:t>set (∅): no </a:t>
            </a:r>
            <a:r>
              <a:rPr lang="en-US" i="1" dirty="0" smtClean="0"/>
              <a:t>elements</a:t>
            </a:r>
          </a:p>
          <a:p>
            <a:pPr lvl="1"/>
            <a:r>
              <a:rPr lang="en-US" i="1" dirty="0" smtClean="0"/>
              <a:t>The power set of set A, </a:t>
            </a:r>
            <a:r>
              <a:rPr lang="en-US" i="1" dirty="0" smtClean="0"/>
              <a:t>𝒫(A)</a:t>
            </a:r>
          </a:p>
          <a:p>
            <a:r>
              <a:rPr lang="en-US" i="1" dirty="0" smtClean="0"/>
              <a:t>Also: A singleton</a:t>
            </a:r>
            <a:r>
              <a:rPr lang="en-US" i="1" dirty="0" smtClean="0"/>
              <a:t>: </a:t>
            </a:r>
            <a:r>
              <a:rPr lang="en-US" i="1" dirty="0" smtClean="0"/>
              <a:t>another name for a one element set</a:t>
            </a:r>
            <a:endParaRPr lang="en-US" i="1" dirty="0" smtClean="0"/>
          </a:p>
          <a:p>
            <a:r>
              <a:rPr lang="en-US" i="1" dirty="0" smtClean="0"/>
              <a:t>pair: two </a:t>
            </a:r>
            <a:r>
              <a:rPr lang="en-US" i="1" dirty="0" smtClean="0"/>
              <a:t>elements</a:t>
            </a:r>
          </a:p>
          <a:p>
            <a:pPr lvl="1"/>
            <a:r>
              <a:rPr lang="en-US" i="1" dirty="0" err="1" smtClean="0"/>
              <a:t>Eg</a:t>
            </a:r>
            <a:r>
              <a:rPr lang="en-US" i="1" dirty="0" smtClean="0"/>
              <a:t> the pair {7, 9} = {9, 7}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“Out of chaos comes order(</a:t>
            </a:r>
            <a:r>
              <a:rPr lang="en-US" altLang="ko-KR" dirty="0" err="1" smtClean="0"/>
              <a:t>ed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Tuples</a:t>
            </a:r>
            <a:r>
              <a:rPr lang="en-US" altLang="ko-KR" dirty="0" smtClean="0"/>
              <a:t>)”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When order </a:t>
            </a:r>
            <a:r>
              <a:rPr lang="en-US" sz="3200" dirty="0" smtClean="0"/>
              <a:t>of </a:t>
            </a:r>
            <a:r>
              <a:rPr lang="en-US" sz="3200" dirty="0" smtClean="0"/>
              <a:t>elements is important,</a:t>
            </a:r>
            <a:endParaRPr lang="en-US" sz="3200" dirty="0" smtClean="0"/>
          </a:p>
          <a:p>
            <a:pPr lvl="1"/>
            <a:r>
              <a:rPr lang="en-US" sz="2800" dirty="0" smtClean="0"/>
              <a:t>We refer to an n-</a:t>
            </a:r>
            <a:r>
              <a:rPr lang="en-US" sz="2800" dirty="0" err="1" smtClean="0"/>
              <a:t>tuple</a:t>
            </a:r>
            <a:endParaRPr lang="en-US" sz="2800" dirty="0" smtClean="0"/>
          </a:p>
          <a:p>
            <a:r>
              <a:rPr lang="en-US" sz="3200" dirty="0" smtClean="0"/>
              <a:t>When order matters,  </a:t>
            </a:r>
            <a:r>
              <a:rPr lang="en-US" sz="3200" dirty="0" smtClean="0"/>
              <a:t>(</a:t>
            </a:r>
            <a:r>
              <a:rPr lang="en-US" sz="3200" i="1" dirty="0" smtClean="0"/>
              <a:t>a, b) ≠ (b, a)</a:t>
            </a:r>
          </a:p>
          <a:p>
            <a:r>
              <a:rPr lang="en-US" sz="3200" dirty="0" smtClean="0"/>
              <a:t>In general, </a:t>
            </a:r>
            <a:r>
              <a:rPr lang="en-US" sz="3200" dirty="0" smtClean="0"/>
              <a:t>the </a:t>
            </a:r>
            <a:r>
              <a:rPr lang="en-US" sz="3200" i="1" dirty="0" smtClean="0"/>
              <a:t>criterion </a:t>
            </a:r>
            <a:r>
              <a:rPr lang="en-US" sz="3200" i="1" dirty="0" smtClean="0"/>
              <a:t>for the identity </a:t>
            </a:r>
            <a:r>
              <a:rPr lang="en-US" sz="3200" i="1" dirty="0" smtClean="0"/>
              <a:t>of ordered pairs is</a:t>
            </a:r>
          </a:p>
          <a:p>
            <a:pPr lvl="1"/>
            <a:r>
              <a:rPr lang="es-ES" sz="2800" dirty="0" smtClean="0"/>
              <a:t>(</a:t>
            </a:r>
            <a:r>
              <a:rPr lang="es-ES" sz="2800" i="1" dirty="0" smtClean="0"/>
              <a:t>x1, x2) = (y1, y2) </a:t>
            </a:r>
            <a:r>
              <a:rPr lang="es-ES" sz="2800" i="1" dirty="0" err="1" smtClean="0"/>
              <a:t>iff</a:t>
            </a:r>
            <a:r>
              <a:rPr lang="es-ES" sz="2800" i="1" dirty="0" smtClean="0"/>
              <a:t> x1 = y1 and x2 = y2.</a:t>
            </a:r>
          </a:p>
          <a:p>
            <a:r>
              <a:rPr lang="en-US" sz="3200" dirty="0" smtClean="0"/>
              <a:t>And for </a:t>
            </a:r>
            <a:r>
              <a:rPr lang="en-US" sz="3200" dirty="0" err="1" smtClean="0"/>
              <a:t>tuples</a:t>
            </a:r>
            <a:r>
              <a:rPr lang="en-US" sz="3200" dirty="0" smtClean="0"/>
              <a:t> or arbitrary length </a:t>
            </a:r>
            <a:r>
              <a:rPr lang="en-US" sz="3200" i="1" dirty="0" smtClean="0"/>
              <a:t>n:</a:t>
            </a:r>
          </a:p>
          <a:p>
            <a:pPr lvl="1"/>
            <a:r>
              <a:rPr lang="es-ES" sz="2800" dirty="0" smtClean="0"/>
              <a:t>(</a:t>
            </a:r>
            <a:r>
              <a:rPr lang="es-ES" sz="2800" i="1" dirty="0" smtClean="0"/>
              <a:t>x1, x2, ..., </a:t>
            </a:r>
            <a:r>
              <a:rPr lang="es-ES" sz="2800" i="1" dirty="0" err="1" smtClean="0"/>
              <a:t>xn</a:t>
            </a:r>
            <a:r>
              <a:rPr lang="es-ES" sz="2800" i="1" dirty="0" smtClean="0"/>
              <a:t>) = (y1, y2, ..., </a:t>
            </a:r>
            <a:r>
              <a:rPr lang="es-ES" sz="2800" i="1" dirty="0" err="1" smtClean="0"/>
              <a:t>yn</a:t>
            </a:r>
            <a:r>
              <a:rPr lang="es-ES" sz="2800" i="1" dirty="0" smtClean="0"/>
              <a:t>)</a:t>
            </a:r>
          </a:p>
          <a:p>
            <a:r>
              <a:rPr lang="en-US" sz="3200" dirty="0" err="1" smtClean="0">
                <a:latin typeface="Lucida Handwriting" pitchFamily="66" charset="0"/>
              </a:rPr>
              <a:t>iff</a:t>
            </a:r>
            <a:r>
              <a:rPr lang="en-US" sz="3200" dirty="0" smtClean="0"/>
              <a:t> </a:t>
            </a:r>
            <a:r>
              <a:rPr lang="en-US" sz="3200" dirty="0" smtClean="0"/>
              <a:t> </a:t>
            </a:r>
            <a:r>
              <a:rPr lang="en-US" sz="3200" i="1" dirty="0" smtClean="0"/>
              <a:t>xi </a:t>
            </a:r>
            <a:r>
              <a:rPr lang="en-US" sz="3200" i="1" dirty="0" smtClean="0"/>
              <a:t>= </a:t>
            </a:r>
            <a:r>
              <a:rPr lang="en-US" sz="3200" i="1" dirty="0" err="1" smtClean="0"/>
              <a:t>yi</a:t>
            </a:r>
            <a:r>
              <a:rPr lang="en-US" sz="3200" i="1" dirty="0" smtClean="0"/>
              <a:t> for all </a:t>
            </a:r>
            <a:r>
              <a:rPr lang="en-US" sz="3200" i="1" dirty="0" err="1" smtClean="0"/>
              <a:t>i</a:t>
            </a:r>
            <a:r>
              <a:rPr lang="en-US" sz="3200" i="1" dirty="0" smtClean="0"/>
              <a:t> from 1 to n.</a:t>
            </a:r>
            <a:endParaRPr lang="en-US" altLang="ko-KR" sz="3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Cartesian products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DEFINITION</a:t>
            </a:r>
            <a:r>
              <a:rPr lang="en-US" dirty="0" smtClean="0"/>
              <a:t>. If </a:t>
            </a:r>
            <a:r>
              <a:rPr lang="en-US" i="1" dirty="0" smtClean="0"/>
              <a:t>A and B are sets, the Cartesian</a:t>
            </a:r>
          </a:p>
          <a:p>
            <a:r>
              <a:rPr lang="en-US" i="1" dirty="0" smtClean="0"/>
              <a:t>product A×B = {(a, b) | a ∈ A and b ∈ B}.</a:t>
            </a:r>
          </a:p>
          <a:p>
            <a:r>
              <a:rPr lang="en-US" dirty="0" smtClean="0"/>
              <a:t>The set of all ordered pairs whose first element is in </a:t>
            </a:r>
            <a:r>
              <a:rPr lang="en-US" i="1" dirty="0" smtClean="0"/>
              <a:t>A </a:t>
            </a:r>
            <a:r>
              <a:rPr lang="en-US" dirty="0" smtClean="0"/>
              <a:t>and </a:t>
            </a:r>
            <a:r>
              <a:rPr lang="en-US" dirty="0" smtClean="0"/>
              <a:t>whose second element is in </a:t>
            </a:r>
            <a:r>
              <a:rPr lang="en-US" i="1" dirty="0" smtClean="0"/>
              <a:t>B.</a:t>
            </a:r>
          </a:p>
          <a:p>
            <a:r>
              <a:rPr lang="en-US" i="1" dirty="0" smtClean="0"/>
              <a:t>A×A is also written A2.</a:t>
            </a:r>
          </a:p>
          <a:p>
            <a:r>
              <a:rPr lang="en-US" dirty="0" smtClean="0"/>
              <a:t>|</a:t>
            </a:r>
            <a:r>
              <a:rPr lang="en-US" i="1" dirty="0" smtClean="0"/>
              <a:t>A×B| = |A| ∙ |B|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0" dirty="0" smtClean="0"/>
              <a:t>Cartesian Products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 René Descartes. </a:t>
            </a:r>
            <a:r>
              <a:rPr lang="en-US" dirty="0" smtClean="0"/>
              <a:t>In the </a:t>
            </a:r>
            <a:r>
              <a:rPr lang="en-US" dirty="0" smtClean="0"/>
              <a:t>17th century, he</a:t>
            </a:r>
          </a:p>
          <a:p>
            <a:r>
              <a:rPr lang="en-US" dirty="0" smtClean="0"/>
              <a:t>introduced the </a:t>
            </a:r>
            <a:r>
              <a:rPr lang="en-US" i="1" dirty="0" smtClean="0"/>
              <a:t>Cartesian plane </a:t>
            </a:r>
            <a:r>
              <a:rPr lang="en-US" i="1" dirty="0" smtClean="0"/>
              <a:t>we use in geometry:</a:t>
            </a:r>
          </a:p>
          <a:p>
            <a:r>
              <a:rPr lang="en-US" dirty="0" smtClean="0"/>
              <a:t>The ordered pair (</a:t>
            </a:r>
            <a:r>
              <a:rPr lang="en-US" i="1" dirty="0" smtClean="0"/>
              <a:t>x</a:t>
            </a:r>
            <a:r>
              <a:rPr lang="en-US" i="1" dirty="0" smtClean="0"/>
              <a:t>, y) ∈ R2</a:t>
            </a:r>
            <a:r>
              <a:rPr lang="en-US" i="1" dirty="0" smtClean="0"/>
              <a:t>. (R is the set of all real numbers)</a:t>
            </a:r>
          </a:p>
          <a:p>
            <a:r>
              <a:rPr lang="en-US" i="1" dirty="0" smtClean="0"/>
              <a:t>Speaking of the Cartesian plane…</a:t>
            </a:r>
          </a:p>
          <a:p>
            <a:pPr lvl="1"/>
            <a:r>
              <a:rPr lang="en-US" i="1" dirty="0" smtClean="0"/>
              <a:t>Today is 2/7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https://upload.wikimedia.org/wikipedia/commons/thumb/e/e8/Hyperbola_E.svg/237px-Hyperbola_E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7089" y="3936999"/>
            <a:ext cx="2257425" cy="2419351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The mathematical constant e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 smtClean="0"/>
              <a:t>“e” is closest to 2.7 What is it? According to </a:t>
            </a:r>
            <a:r>
              <a:rPr lang="en-US" dirty="0" err="1" smtClean="0"/>
              <a:t>wikipedia</a:t>
            </a:r>
            <a:r>
              <a:rPr lang="en-US" dirty="0" smtClean="0"/>
              <a:t>,</a:t>
            </a:r>
          </a:p>
          <a:p>
            <a:r>
              <a:rPr lang="en-US" dirty="0" smtClean="0"/>
              <a:t>It is the limit </a:t>
            </a:r>
            <a:r>
              <a:rPr lang="en-US" dirty="0" smtClean="0"/>
              <a:t>of (1 + 1/</a:t>
            </a:r>
            <a:r>
              <a:rPr lang="en-US" i="1" dirty="0" smtClean="0"/>
              <a:t>n</a:t>
            </a:r>
            <a:r>
              <a:rPr lang="en-US" dirty="0" smtClean="0"/>
              <a:t>)</a:t>
            </a:r>
            <a:r>
              <a:rPr lang="en-US" i="1" baseline="30000" dirty="0" smtClean="0"/>
              <a:t>n</a:t>
            </a:r>
            <a:r>
              <a:rPr lang="en-US" dirty="0" smtClean="0"/>
              <a:t> as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 smtClean="0"/>
              <a:t>approaches infinity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dirty="0" smtClean="0"/>
              <a:t>Source https</a:t>
            </a:r>
            <a:r>
              <a:rPr lang="en-US" sz="2400" dirty="0" smtClean="0"/>
              <a:t>://en.wikipedia.org/wiki/E_(mathematical_constant)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3012" name="AutoShape 4" descr="{\displaystyle e=\displaystyle \sum \limits _{n=0}^{\infty }{\dfrac {1}{n!}}={\frac {1}{1}}+{\frac {1}{1}}+{\frac {1}{1\cdot 2}}+{\frac {1}{1\cdot 2\cdot 3}}+\cdots }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4" name="AutoShape 6" descr="{\displaystyle e=\displaystyle \sum \limits _{n=0}^{\infty }{\dfrac {1}{n!}}={\frac {1}{1}}+{\frac {1}{1}}+{\frac {1}{1\cdot 2}}+{\frac {1}{1\cdot 2\cdot 3}}+\cdots }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6" name="AutoShape 8" descr="{\displaystyle e=\displaystyle \sum \limits _{n=0}^{\infty }{\dfrac {1}{n!}}={\frac {1}{1}}+{\frac {1}{1}}+{\frac {1}{1\cdot 2}}+{\frac {1}{1\cdot 2\cdot 3}}+\cdots }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8" name="AutoShape 10" descr="{\displaystyle e=\displaystyle \sum \limits _{n=0}^{\infty }{\dfrac {1}{n!}}={\frac {1}{1}}+{\frac {1}{1}}+{\frac {1}{1\cdot 2}}+{\frac {1}{1\cdot 2\cdot 3}}+\cdots }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20" name="AutoShape 12" descr="{\displaystyle e=\displaystyle \sum \limits _{n=0}^{\infty }{\dfrac {1}{n!}}={\frac {1}{1}}+{\frac {1}{1}}+{\frac {1}{1\cdot 2}}+{\frac {1}{1\cdot 2\cdot 3}}+\cdots }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22" name="AutoShape 14" descr="{\displaystyle e=\displaystyle \sum \limits _{n=0}^{\infty }{\dfrac {1}{n!}}={\frac {1}{1}}+{\frac {1}{1}}+{\frac {1}{1\cdot 2}}+{\frac {1}{1\cdot 2\cdot 3}}+\cdots }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3023" name="Picture 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91268" y="2357438"/>
            <a:ext cx="41719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0" dirty="0" smtClean="0"/>
              <a:t>Cartesian Product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example</a:t>
            </a:r>
          </a:p>
          <a:p>
            <a:r>
              <a:rPr lang="en-US" i="1" dirty="0" smtClean="0"/>
              <a:t>For A </a:t>
            </a:r>
            <a:r>
              <a:rPr lang="en-US" i="1" dirty="0" smtClean="0"/>
              <a:t>= {a, b, c</a:t>
            </a:r>
            <a:r>
              <a:rPr lang="en-US" i="1" dirty="0" smtClean="0"/>
              <a:t>} and</a:t>
            </a:r>
            <a:endParaRPr lang="en-US" i="1" dirty="0" smtClean="0"/>
          </a:p>
          <a:p>
            <a:r>
              <a:rPr lang="en-US" i="1" dirty="0" smtClean="0"/>
              <a:t>B = {1, 2, 3}</a:t>
            </a:r>
          </a:p>
          <a:p>
            <a:r>
              <a:rPr lang="en-US" dirty="0" smtClean="0"/>
              <a:t>What’s </a:t>
            </a:r>
            <a:r>
              <a:rPr lang="en-US" dirty="0" smtClean="0"/>
              <a:t>A×B?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0" dirty="0" smtClean="0"/>
              <a:t>Cartesian Product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example</a:t>
            </a:r>
          </a:p>
          <a:p>
            <a:r>
              <a:rPr lang="en-US" i="1" dirty="0" smtClean="0"/>
              <a:t>For A </a:t>
            </a:r>
            <a:r>
              <a:rPr lang="en-US" i="1" dirty="0" smtClean="0"/>
              <a:t>= {a, b, c</a:t>
            </a:r>
            <a:r>
              <a:rPr lang="en-US" i="1" dirty="0" smtClean="0"/>
              <a:t>} and</a:t>
            </a:r>
            <a:endParaRPr lang="en-US" i="1" dirty="0" smtClean="0"/>
          </a:p>
          <a:p>
            <a:r>
              <a:rPr lang="en-US" i="1" dirty="0" smtClean="0"/>
              <a:t>B = {1, 2, 3}</a:t>
            </a:r>
          </a:p>
          <a:p>
            <a:r>
              <a:rPr lang="en-US" dirty="0" smtClean="0"/>
              <a:t>What’s </a:t>
            </a:r>
            <a:r>
              <a:rPr lang="en-US" dirty="0" smtClean="0"/>
              <a:t>A×B</a:t>
            </a:r>
            <a:r>
              <a:rPr lang="en-US" dirty="0" smtClean="0"/>
              <a:t>?</a:t>
            </a:r>
          </a:p>
          <a:p>
            <a:r>
              <a:rPr lang="en-US" dirty="0" smtClean="0"/>
              <a:t>Recall: </a:t>
            </a:r>
            <a:r>
              <a:rPr lang="en-US" dirty="0" smtClean="0"/>
              <a:t>The set of all ordered pairs whose first element is in </a:t>
            </a:r>
            <a:r>
              <a:rPr lang="en-US" i="1" dirty="0" smtClean="0"/>
              <a:t>A </a:t>
            </a:r>
            <a:r>
              <a:rPr lang="en-US" dirty="0" smtClean="0"/>
              <a:t>and whose second element is in </a:t>
            </a:r>
            <a:r>
              <a:rPr lang="en-US" i="1" dirty="0" smtClean="0"/>
              <a:t>B.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MPU_334_Template" id="{39FFEC9C-0264-604D-9C75-9C2480044B0C}" vid="{0EAECD1E-6EA1-004D-8285-92F601F138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28443</TotalTime>
  <Words>1628</Words>
  <Application>Microsoft Office PowerPoint</Application>
  <PresentationFormat>Custom</PresentationFormat>
  <Paragraphs>244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CMPU-145: Foundations of Computer Science Spring, 2019</vt:lpstr>
      <vt:lpstr>Chapter 2…</vt:lpstr>
      <vt:lpstr>“We already know from sets”</vt:lpstr>
      <vt:lpstr>“Out of chaos comes order(ed Tuples)”</vt:lpstr>
      <vt:lpstr>Cartesian products</vt:lpstr>
      <vt:lpstr>Cartesian Products</vt:lpstr>
      <vt:lpstr>The mathematical constant e</vt:lpstr>
      <vt:lpstr>Cartesian Product</vt:lpstr>
      <vt:lpstr>Cartesian Product</vt:lpstr>
      <vt:lpstr>Cartesian Product</vt:lpstr>
      <vt:lpstr>Cartesian Product</vt:lpstr>
      <vt:lpstr>Cartesian Product</vt:lpstr>
      <vt:lpstr>Cartesian Product</vt:lpstr>
      <vt:lpstr>Cartesian Product</vt:lpstr>
      <vt:lpstr>Binary relations (2.1.3)</vt:lpstr>
      <vt:lpstr>Sources, targets, domains, ranges</vt:lpstr>
      <vt:lpstr>Representing Binary Relations</vt:lpstr>
      <vt:lpstr>Tables</vt:lpstr>
      <vt:lpstr>Di(rected )graphs</vt:lpstr>
      <vt:lpstr>Di(rected )graphs</vt:lpstr>
      <vt:lpstr>Homework, part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 Variables</dc:title>
  <dc:creator>Peter Lemieszewski</dc:creator>
  <cp:lastModifiedBy>lemieszewski</cp:lastModifiedBy>
  <cp:revision>83</cp:revision>
  <dcterms:created xsi:type="dcterms:W3CDTF">2017-10-22T03:23:41Z</dcterms:created>
  <dcterms:modified xsi:type="dcterms:W3CDTF">2019-02-07T05:47:43Z</dcterms:modified>
</cp:coreProperties>
</file>