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4" r:id="rId3"/>
    <p:sldId id="345" r:id="rId4"/>
    <p:sldId id="346" r:id="rId5"/>
    <p:sldId id="347" r:id="rId6"/>
    <p:sldId id="323" r:id="rId7"/>
    <p:sldId id="348" r:id="rId8"/>
    <p:sldId id="349" r:id="rId9"/>
    <p:sldId id="313" r:id="rId10"/>
    <p:sldId id="314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&amp; can be used</a:t>
            </a:r>
            <a:r>
              <a:rPr lang="en-US" baseline="0" dirty="0" smtClean="0"/>
              <a:t> as a bit-wise operator (to “and” bits) as well as an operator that returns true /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htdp-langs\intermediate-lam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8759868/java-logical-operator-short-circuit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Lab Preview 2/12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Elements in a list (</a:t>
            </a:r>
            <a:r>
              <a:rPr lang="ja-JP" altLang="en-US" b="0" smtClean="0"/>
              <a:t>ひ</a:t>
            </a:r>
            <a:r>
              <a:rPr lang="ja-JP" altLang="en-US" b="0" smtClean="0"/>
              <a:t>と</a:t>
            </a:r>
            <a:r>
              <a:rPr lang="ja-JP" altLang="en-US" b="0" smtClean="0"/>
              <a:t>つ</a:t>
            </a:r>
            <a:r>
              <a:rPr lang="en-US" altLang="ja-JP" b="0" dirty="0" smtClean="0"/>
              <a:t>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should already by familiar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Give me the first element of a list</a:t>
            </a:r>
          </a:p>
          <a:p>
            <a:r>
              <a:rPr lang="en-US" dirty="0" smtClean="0"/>
              <a:t>What other elements can be accessed directly? 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Elements in a list (</a:t>
            </a:r>
            <a:r>
              <a:rPr lang="ja-JP" altLang="en-US" b="0" smtClean="0"/>
              <a:t>ふたつ</a:t>
            </a:r>
            <a:r>
              <a:rPr lang="en-US" altLang="ja-JP" b="0" dirty="0" smtClean="0"/>
              <a:t>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should already by familiar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Give me the first element of a list</a:t>
            </a:r>
          </a:p>
          <a:p>
            <a:r>
              <a:rPr lang="en-US" dirty="0" smtClean="0"/>
              <a:t>What other elements can be accessed directly?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third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fourth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fifth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sixth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seventh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eighth</a:t>
            </a:r>
          </a:p>
          <a:p>
            <a:pPr lvl="1"/>
            <a:r>
              <a:rPr lang="en-US" dirty="0" smtClean="0"/>
              <a:t>…and that’s all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Swapping elements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void swap (int* x, int* y) {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int* z = x;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x = y;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y = z;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nl-NL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nl-NL" dirty="0" smtClean="0">
                <a:latin typeface="Courier New" pitchFamily="49" charset="0"/>
                <a:cs typeface="Courier New" pitchFamily="49" charset="0"/>
              </a:rPr>
              <a:t>//c/c++ code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How do we do something like this in scheme? </a:t>
            </a:r>
          </a:p>
          <a:p>
            <a:pPr lvl="1"/>
            <a:r>
              <a:rPr lang="en-US" dirty="0" smtClean="0"/>
              <a:t>reverse</a:t>
            </a:r>
            <a:endParaRPr lang="en-US" dirty="0" smtClean="0"/>
          </a:p>
          <a:p>
            <a:r>
              <a:rPr lang="en-US" dirty="0" smtClean="0"/>
              <a:t>How could we implement our own version of reverse?</a:t>
            </a:r>
          </a:p>
          <a:p>
            <a:pPr lvl="1"/>
            <a:r>
              <a:rPr lang="en-US" dirty="0" smtClean="0"/>
              <a:t>… in an ordered pair, for example.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Swapping elements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void swap (int* x, int* y) {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int* z = x;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x = y;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y = z;</a:t>
            </a:r>
          </a:p>
          <a:p>
            <a:pPr lvl="1"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nl-NL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nl-NL" dirty="0" smtClean="0">
                <a:latin typeface="Courier New" pitchFamily="49" charset="0"/>
                <a:cs typeface="Courier New" pitchFamily="49" charset="0"/>
              </a:rPr>
              <a:t>// sample c/c++ code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How do we do something like this in scheme? </a:t>
            </a:r>
          </a:p>
          <a:p>
            <a:pPr lvl="1"/>
            <a:r>
              <a:rPr lang="en-US" dirty="0" smtClean="0"/>
              <a:t>reverse</a:t>
            </a:r>
            <a:endParaRPr lang="en-US" dirty="0" smtClean="0"/>
          </a:p>
          <a:p>
            <a:r>
              <a:rPr lang="en-US" dirty="0" smtClean="0"/>
              <a:t>How could we implement our own version of reverse?</a:t>
            </a:r>
          </a:p>
          <a:p>
            <a:pPr lvl="1"/>
            <a:r>
              <a:rPr lang="en-US" dirty="0" smtClean="0"/>
              <a:t>… in an ordered pair, for example.</a:t>
            </a:r>
          </a:p>
          <a:p>
            <a:pPr lvl="1"/>
            <a:r>
              <a:rPr lang="en-US" dirty="0" smtClean="0"/>
              <a:t>We would want something like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‘(second first)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Swap v1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(define swap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(lambda (pair)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(cons (second pair)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(first pair))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(swap '(1 2))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cons: second argument must be a list, but received 2 and 1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Swap v2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(define swap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(lambda (pair)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(cons (second pair)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(rest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(swap '(1 2))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Better, but still: No!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'(2 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dirty="0" smtClean="0"/>
              <a:t>We need a list in that partition of the list, we don’t really have one!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Swap v3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swapv3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(lambda (pair)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(cons (second pair) (cons (first pair) '())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)))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swapv3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'(1 2))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Better-</a:t>
            </a:r>
            <a:r>
              <a:rPr lang="en-US" dirty="0" err="1" smtClean="0"/>
              <a:t>er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'(2 </a:t>
            </a:r>
            <a:r>
              <a:rPr lang="en-US" dirty="0" smtClean="0">
                <a:solidFill>
                  <a:srgbClr val="C00000"/>
                </a:solidFill>
              </a:rPr>
              <a:t>1)</a:t>
            </a:r>
          </a:p>
          <a:p>
            <a:pPr lvl="1"/>
            <a:r>
              <a:rPr lang="en-US" dirty="0" smtClean="0"/>
              <a:t>Looks like: This works for an ordered pair. What about more generally? </a:t>
            </a:r>
          </a:p>
          <a:p>
            <a:pPr lvl="2"/>
            <a:r>
              <a:rPr lang="en-US" dirty="0" smtClean="0"/>
              <a:t>i.e. what if we want to reverse an entire list? Well, </a:t>
            </a:r>
            <a:r>
              <a:rPr lang="en-US" i="1" dirty="0" smtClean="0"/>
              <a:t>reverse</a:t>
            </a:r>
            <a:r>
              <a:rPr lang="en-US" dirty="0" smtClean="0"/>
              <a:t> would do it for us.</a:t>
            </a:r>
          </a:p>
          <a:p>
            <a:pPr lvl="2"/>
            <a:r>
              <a:rPr lang="en-US" dirty="0" smtClean="0"/>
              <a:t>How about a DIY version? </a:t>
            </a:r>
          </a:p>
          <a:p>
            <a:pPr lvl="2"/>
            <a:r>
              <a:rPr lang="en-US" dirty="0" smtClean="0"/>
              <a:t>We would need “second” to be a call to “swap” again</a:t>
            </a:r>
          </a:p>
          <a:p>
            <a:pPr lvl="2"/>
            <a:r>
              <a:rPr lang="en-US" dirty="0" smtClean="0"/>
              <a:t>Even though ‘() would be good for a pair, we would want first to be last, second to be next to last, etc.</a:t>
            </a:r>
          </a:p>
          <a:p>
            <a:pPr lvl="2"/>
            <a:r>
              <a:rPr lang="en-US" dirty="0" smtClean="0"/>
              <a:t>We couldn’t call it swap any more either…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diy-reverse-v2, part a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(define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2000" dirty="0" smtClean="0"/>
              <a:t>diy-reverse-v2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input-list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initially-empty-list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((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null?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   ;; if the input list is empty, what should be output?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else   </a:t>
            </a:r>
            <a:endParaRPr lang="en-US" sz="220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ko-KR" sz="2000" smtClean="0"/>
              <a:t>diy-reverse-v2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rest input-list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20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cons (first input-list)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initially-empty-list))</a:t>
            </a:r>
          </a:p>
          <a:p>
            <a:pPr lvl="1">
              <a:buNone/>
            </a:pPr>
            <a:r>
              <a:rPr lang="en-US" sz="2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 )))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strike="sngStrike" dirty="0" smtClean="0"/>
              <a:t>Looks like: This works for an ordered pair. What about more generally? </a:t>
            </a:r>
          </a:p>
          <a:p>
            <a:pPr lvl="2"/>
            <a:r>
              <a:rPr lang="en-US" strike="sngStrike" dirty="0" smtClean="0"/>
              <a:t>i.e. what if we want to reverse an entire list? Well, </a:t>
            </a:r>
            <a:r>
              <a:rPr lang="en-US" i="1" strike="sngStrike" dirty="0" smtClean="0"/>
              <a:t>reverse</a:t>
            </a:r>
            <a:r>
              <a:rPr lang="en-US" strike="sngStrike" dirty="0" smtClean="0"/>
              <a:t> would do it for us.</a:t>
            </a:r>
          </a:p>
          <a:p>
            <a:pPr lvl="2"/>
            <a:r>
              <a:rPr lang="en-US" strike="sngStrike" dirty="0" smtClean="0"/>
              <a:t>How about a DIY version? </a:t>
            </a:r>
          </a:p>
          <a:p>
            <a:pPr lvl="2"/>
            <a:r>
              <a:rPr lang="en-US" strike="sngStrike" dirty="0" smtClean="0">
                <a:solidFill>
                  <a:srgbClr val="C00000"/>
                </a:solidFill>
              </a:rPr>
              <a:t>We would need “second” to be a call to “swap” again !</a:t>
            </a:r>
          </a:p>
          <a:p>
            <a:pPr lvl="2"/>
            <a:r>
              <a:rPr lang="en-US" strike="sngStrike" dirty="0" smtClean="0">
                <a:solidFill>
                  <a:srgbClr val="C00000"/>
                </a:solidFill>
              </a:rPr>
              <a:t>So, recursive calls. </a:t>
            </a:r>
            <a:r>
              <a:rPr lang="en-US" dirty="0" smtClean="0">
                <a:solidFill>
                  <a:srgbClr val="C00000"/>
                </a:solidFill>
              </a:rPr>
              <a:t>That means we would need a “null?” case too!</a:t>
            </a:r>
          </a:p>
          <a:p>
            <a:pPr lvl="2"/>
            <a:r>
              <a:rPr lang="en-US" strike="sngStrike" dirty="0" smtClean="0"/>
              <a:t>Also, it is ok to use ‘() to test out our v4, but we can’t force this on, say a cmpu-101 student…</a:t>
            </a:r>
          </a:p>
          <a:p>
            <a:pPr lvl="3"/>
            <a:r>
              <a:rPr lang="en-US" dirty="0" smtClean="0"/>
              <a:t>How about we define an interface with just one parameter, just like reverse.</a:t>
            </a:r>
          </a:p>
          <a:p>
            <a:pPr lvl="4"/>
            <a:r>
              <a:rPr lang="en-US" dirty="0" smtClean="0"/>
              <a:t>How do we do it?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diy-reverse-v2, part a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(define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2000" dirty="0" smtClean="0"/>
              <a:t>diy-reverse-v2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input-list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initially-empty-list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((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null?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;; if the input list is empty, what should be output?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else  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ko-KR" sz="2000" dirty="0" smtClean="0"/>
              <a:t>diy-reverse-v2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rest input-list)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cons (first input-list)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initially-empty-list))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)))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strike="sngStrike" dirty="0" smtClean="0"/>
              <a:t>Looks like: This works for an ordered pair. What about more generally? </a:t>
            </a:r>
          </a:p>
          <a:p>
            <a:pPr lvl="2"/>
            <a:r>
              <a:rPr lang="en-US" strike="sngStrike" dirty="0" smtClean="0"/>
              <a:t>i.e. what if we want to reverse an entire list? Well, </a:t>
            </a:r>
            <a:r>
              <a:rPr lang="en-US" i="1" strike="sngStrike" dirty="0" smtClean="0"/>
              <a:t>reverse</a:t>
            </a:r>
            <a:r>
              <a:rPr lang="en-US" strike="sngStrike" dirty="0" smtClean="0"/>
              <a:t> would do it for us.</a:t>
            </a:r>
          </a:p>
          <a:p>
            <a:pPr lvl="2"/>
            <a:r>
              <a:rPr lang="en-US" strike="sngStrike" dirty="0" smtClean="0"/>
              <a:t>How about a DIY version? </a:t>
            </a:r>
          </a:p>
          <a:p>
            <a:pPr lvl="2"/>
            <a:r>
              <a:rPr lang="en-US" strike="sngStrike" dirty="0" smtClean="0">
                <a:solidFill>
                  <a:srgbClr val="C00000"/>
                </a:solidFill>
              </a:rPr>
              <a:t>We would need “second” to be a call to “swap” again !</a:t>
            </a:r>
          </a:p>
          <a:p>
            <a:pPr lvl="2"/>
            <a:r>
              <a:rPr lang="en-US" strike="sngStrike" dirty="0" smtClean="0">
                <a:solidFill>
                  <a:srgbClr val="C00000"/>
                </a:solidFill>
              </a:rPr>
              <a:t>So, recursive calls. </a:t>
            </a:r>
            <a:r>
              <a:rPr lang="en-US" dirty="0" smtClean="0">
                <a:solidFill>
                  <a:srgbClr val="C00000"/>
                </a:solidFill>
              </a:rPr>
              <a:t>That means we would need a “null?” case too!</a:t>
            </a:r>
          </a:p>
          <a:p>
            <a:pPr lvl="2"/>
            <a:r>
              <a:rPr lang="en-US" strike="sngStrike" dirty="0" smtClean="0"/>
              <a:t>Also, it is ok to use ‘() to test out our v4, but we can’t force this on, say a cmpu-101 student…</a:t>
            </a:r>
          </a:p>
          <a:p>
            <a:pPr lvl="3"/>
            <a:r>
              <a:rPr lang="en-US" dirty="0" smtClean="0"/>
              <a:t>How about we define an interface with just one parameter, just like reverse.</a:t>
            </a:r>
          </a:p>
          <a:p>
            <a:pPr lvl="4"/>
            <a:r>
              <a:rPr lang="en-US" dirty="0" smtClean="0"/>
              <a:t>How do we do it? </a:t>
            </a:r>
            <a:r>
              <a:rPr lang="en-US" b="1" dirty="0" smtClean="0"/>
              <a:t>Wrapper functions </a:t>
            </a:r>
            <a:r>
              <a:rPr lang="en-US" b="1" dirty="0" err="1" smtClean="0"/>
              <a:t>awre</a:t>
            </a:r>
            <a:r>
              <a:rPr lang="en-US" b="1" dirty="0" smtClean="0"/>
              <a:t> </a:t>
            </a:r>
            <a:r>
              <a:rPr lang="en-US" b="1" dirty="0" err="1" smtClean="0"/>
              <a:t>wready</a:t>
            </a:r>
            <a:r>
              <a:rPr lang="en-US" b="1" dirty="0" smtClean="0"/>
              <a:t> </a:t>
            </a:r>
            <a:r>
              <a:rPr lang="en-US" b="1" dirty="0" err="1" smtClean="0"/>
              <a:t>fowr</a:t>
            </a:r>
            <a:r>
              <a:rPr lang="en-US" b="1" dirty="0" smtClean="0"/>
              <a:t> the job!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diy-reverse-v2, part b – wrapper functions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2000" dirty="0" smtClean="0"/>
              <a:t>diy-reverse-v2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input-list </a:t>
            </a:r>
            <a:r>
              <a:rPr lang="en-US" sz="22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initially-empty-list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((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null?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;; if the input list is empty, what should be output?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else  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ko-KR" sz="2000" dirty="0" smtClean="0"/>
              <a:t>diy-reverse-v2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rest input-list) 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cons (first input-list)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initially-empty-list))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)))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;;The Wrapper Function will be “ the middleman”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One face (external interface) for end users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Another face (internal interface) used to call @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TheRealWorkingFunction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(define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diy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-reverse input-list)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cs typeface="Courier New" pitchFamily="49" charset="0"/>
              </a:rPr>
              <a:t>diy-reverse-v2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input-list </a:t>
            </a:r>
            <a:r>
              <a:rPr lang="en-US" sz="22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</a:t>
            </a:r>
            <a:r>
              <a:rPr lang="en-US" altLang="ko-KR" b="0" dirty="0" smtClean="0"/>
              <a:t>(we saw this one last time)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7941" y="1143001"/>
            <a:ext cx="11928763" cy="4986338"/>
          </a:xfrm>
        </p:spPr>
        <p:txBody>
          <a:bodyPr>
            <a:normAutofit/>
          </a:bodyPr>
          <a:lstStyle/>
          <a:p>
            <a:r>
              <a:rPr lang="en-US" dirty="0" smtClean="0"/>
              <a:t>map : Constructs a new list by applying a function to each item on one or more existing lists: </a:t>
            </a:r>
          </a:p>
          <a:p>
            <a:r>
              <a:rPr lang="en-US" dirty="0" smtClean="0"/>
              <a:t>Form:</a:t>
            </a:r>
          </a:p>
          <a:p>
            <a:pPr lvl="1">
              <a:buNone/>
            </a:pPr>
            <a:r>
              <a:rPr lang="en-US" dirty="0" smtClean="0"/>
              <a:t>(map 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(list x-1 ... x-n)) = (list (</a:t>
            </a:r>
            <a:r>
              <a:rPr lang="en-US" dirty="0" smtClean="0">
                <a:solidFill>
                  <a:schemeClr val="accent1"/>
                </a:solidFill>
              </a:rPr>
              <a:t>f </a:t>
            </a:r>
            <a:r>
              <a:rPr lang="en-US" dirty="0" smtClean="0"/>
              <a:t>x-1) ... (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x-n))</a:t>
            </a:r>
          </a:p>
          <a:p>
            <a:pPr lvl="1">
              <a:buNone/>
            </a:pPr>
            <a:r>
              <a:rPr lang="en-US" dirty="0" smtClean="0"/>
              <a:t>(map 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(list x-1 ... x-n) (list y-1 ... y-n)) = (list (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x-1 y-1) ... (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 x-n y-n))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map even? '(</a:t>
            </a:r>
            <a:r>
              <a:rPr lang="de-DE" dirty="0" smtClean="0">
                <a:solidFill>
                  <a:srgbClr val="9C143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2 </a:t>
            </a:r>
            <a:r>
              <a:rPr lang="de-DE" dirty="0" smtClean="0">
                <a:solidFill>
                  <a:srgbClr val="9C143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4))    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dirty="0" smtClean="0">
                <a:latin typeface="Courier New" pitchFamily="49" charset="0"/>
                <a:cs typeface="Courier New" pitchFamily="49" charset="0"/>
              </a:rPr>
              <a:t>'(</a:t>
            </a:r>
            <a:r>
              <a:rPr lang="de-DE" dirty="0" smtClean="0">
                <a:solidFill>
                  <a:srgbClr val="9C143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de-DE" dirty="0" smtClean="0">
                <a:solidFill>
                  <a:srgbClr val="9C1431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#t </a:t>
            </a:r>
            <a:r>
              <a:rPr lang="de-DE" dirty="0" smtClean="0">
                <a:solidFill>
                  <a:srgbClr val="9C1431"/>
                </a:solidFill>
                <a:latin typeface="Courier New" pitchFamily="49" charset="0"/>
                <a:cs typeface="Courier New" pitchFamily="49" charset="0"/>
              </a:rPr>
              <a:t>#f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#t)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</a:t>
            </a:r>
            <a:r>
              <a:rPr lang="en-US" altLang="ko-KR" b="0" dirty="0" smtClean="0"/>
              <a:t>(</a:t>
            </a:r>
            <a:r>
              <a:rPr lang="en-US" altLang="ko-KR" b="0" dirty="0" err="1" smtClean="0"/>
              <a:t>andmap</a:t>
            </a:r>
            <a:r>
              <a:rPr lang="en-US" altLang="ko-KR" b="0" dirty="0" smtClean="0"/>
              <a:t>) I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7941" y="1143001"/>
            <a:ext cx="11928763" cy="4986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rId3"/>
              </a:rPr>
              <a:t>andmap</a:t>
            </a:r>
            <a:r>
              <a:rPr lang="en-US" dirty="0" smtClean="0"/>
              <a:t> p? [l]) → 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(that’s a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single 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 p? : (X ... -&gt; </a:t>
            </a:r>
            <a:r>
              <a:rPr lang="en-US" dirty="0" err="1" smtClean="0"/>
              <a:t>boolean</a:t>
            </a:r>
            <a:r>
              <a:rPr lang="en-US" dirty="0" smtClean="0"/>
              <a:t>)  l : (</a:t>
            </a:r>
            <a:r>
              <a:rPr lang="en-US" dirty="0" err="1" smtClean="0"/>
              <a:t>listof</a:t>
            </a:r>
            <a:r>
              <a:rPr lang="en-US" dirty="0" smtClean="0"/>
              <a:t> X) = ...</a:t>
            </a:r>
          </a:p>
          <a:p>
            <a:r>
              <a:rPr lang="en-US" dirty="0" smtClean="0"/>
              <a:t>Determines whether </a:t>
            </a:r>
            <a:r>
              <a:rPr lang="en-US" b="1" dirty="0" smtClean="0"/>
              <a:t>p?</a:t>
            </a:r>
            <a:r>
              <a:rPr lang="en-US" dirty="0" smtClean="0"/>
              <a:t> holds </a:t>
            </a:r>
            <a:r>
              <a:rPr lang="en-US" b="1" dirty="0" smtClean="0"/>
              <a:t>for all items </a:t>
            </a:r>
            <a:r>
              <a:rPr lang="en-US" dirty="0" smtClean="0"/>
              <a:t>of l ...: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andmap</a:t>
            </a:r>
            <a:r>
              <a:rPr lang="en-US" dirty="0" smtClean="0"/>
              <a:t> p (list x-1 ... x-n)) = (and (p x-1) ... (p x-n))</a:t>
            </a:r>
          </a:p>
          <a:p>
            <a:pPr>
              <a:buNone/>
            </a:pPr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&gt; (</a:t>
            </a:r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map even? '(1 2 3 4))    </a:t>
            </a:r>
            <a:endParaRPr lang="de-DE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'(#</a:t>
            </a:r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f #t #f #t</a:t>
            </a:r>
            <a:r>
              <a:rPr lang="de-DE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andmap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even? '(2 4 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r>
              <a:rPr lang="de-DE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</a:t>
            </a:r>
            <a:r>
              <a:rPr lang="en-US" altLang="ko-KR" b="0" dirty="0" smtClean="0"/>
              <a:t>(</a:t>
            </a:r>
            <a:r>
              <a:rPr lang="en-US" altLang="ko-KR" b="0" dirty="0" err="1" smtClean="0"/>
              <a:t>andmap</a:t>
            </a:r>
            <a:r>
              <a:rPr lang="en-US" altLang="ko-KR" b="0" dirty="0" smtClean="0"/>
              <a:t>) II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7941" y="1143001"/>
            <a:ext cx="11928763" cy="4986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rId3"/>
              </a:rPr>
              <a:t>andmap</a:t>
            </a:r>
            <a:r>
              <a:rPr lang="en-US" dirty="0" smtClean="0"/>
              <a:t> p? [l]) → 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(that’s a single value)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 p? : (X ... -&gt; </a:t>
            </a:r>
            <a:r>
              <a:rPr lang="en-US" dirty="0" err="1" smtClean="0"/>
              <a:t>boolean</a:t>
            </a:r>
            <a:r>
              <a:rPr lang="en-US" dirty="0" smtClean="0"/>
              <a:t>)  l : (</a:t>
            </a:r>
            <a:r>
              <a:rPr lang="en-US" dirty="0" err="1" smtClean="0"/>
              <a:t>listof</a:t>
            </a:r>
            <a:r>
              <a:rPr lang="en-US" dirty="0" smtClean="0"/>
              <a:t> X) = ...</a:t>
            </a:r>
          </a:p>
          <a:p>
            <a:r>
              <a:rPr lang="en-US" dirty="0" smtClean="0"/>
              <a:t>Determines whether </a:t>
            </a:r>
            <a:r>
              <a:rPr lang="en-US" b="1" dirty="0" smtClean="0"/>
              <a:t>p?</a:t>
            </a:r>
            <a:r>
              <a:rPr lang="en-US" dirty="0" smtClean="0"/>
              <a:t> holds </a:t>
            </a:r>
            <a:r>
              <a:rPr lang="en-US" b="1" dirty="0" smtClean="0"/>
              <a:t>for all items </a:t>
            </a:r>
            <a:r>
              <a:rPr lang="en-US" dirty="0" smtClean="0"/>
              <a:t>of l ...: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andmap</a:t>
            </a:r>
            <a:r>
              <a:rPr lang="en-US" dirty="0" smtClean="0"/>
              <a:t> p (list x-1 ... x-n)) = (and (p x-1) ... (p x-n))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andmap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even?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'(1 3 5))</a:t>
            </a:r>
          </a:p>
          <a:p>
            <a:pPr>
              <a:buNone/>
            </a:pPr>
            <a:r>
              <a:rPr lang="de-DE" dirty="0" smtClean="0">
                <a:latin typeface="Courier New" pitchFamily="49" charset="0"/>
                <a:cs typeface="Courier New" pitchFamily="49" charset="0"/>
              </a:rPr>
              <a:t>#false</a:t>
            </a:r>
          </a:p>
          <a:p>
            <a:r>
              <a:rPr lang="en-US" dirty="0" smtClean="0"/>
              <a:t> </a:t>
            </a:r>
            <a:r>
              <a:rPr lang="en-US" dirty="0" smtClean="0"/>
              <a:t>short </a:t>
            </a:r>
            <a:r>
              <a:rPr lang="en-US" dirty="0" err="1" smtClean="0"/>
              <a:t>circuting</a:t>
            </a:r>
            <a:r>
              <a:rPr lang="en-US" dirty="0" smtClean="0"/>
              <a:t> employed</a:t>
            </a:r>
            <a:r>
              <a:rPr lang="en-US" dirty="0" smtClean="0"/>
              <a:t> 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err="1" smtClean="0"/>
              <a:t>DrRacket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api’s</a:t>
            </a:r>
            <a:r>
              <a:rPr lang="en-US" altLang="ko-KR" b="0" dirty="0" smtClean="0"/>
              <a:t> </a:t>
            </a:r>
            <a:r>
              <a:rPr lang="en-US" altLang="ko-KR" b="0" dirty="0" smtClean="0"/>
              <a:t>(</a:t>
            </a:r>
            <a:r>
              <a:rPr lang="en-US" altLang="ko-KR" b="0" dirty="0" err="1" smtClean="0"/>
              <a:t>andmap</a:t>
            </a:r>
            <a:r>
              <a:rPr lang="en-US" altLang="ko-KR" b="0" dirty="0" smtClean="0"/>
              <a:t>) III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7941" y="1143001"/>
            <a:ext cx="11928763" cy="4986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>
                <a:hlinkClick r:id="rId3"/>
              </a:rPr>
              <a:t>andmap</a:t>
            </a:r>
            <a:r>
              <a:rPr lang="en-US" dirty="0" smtClean="0"/>
              <a:t> p? [l]) → 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(that’s a single value)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 p? : (X ... -&gt; </a:t>
            </a:r>
            <a:r>
              <a:rPr lang="en-US" dirty="0" err="1" smtClean="0"/>
              <a:t>boolean</a:t>
            </a:r>
            <a:r>
              <a:rPr lang="en-US" dirty="0" smtClean="0"/>
              <a:t>)  l : (</a:t>
            </a:r>
            <a:r>
              <a:rPr lang="en-US" dirty="0" err="1" smtClean="0"/>
              <a:t>listof</a:t>
            </a:r>
            <a:r>
              <a:rPr lang="en-US" dirty="0" smtClean="0"/>
              <a:t> X) = ...</a:t>
            </a:r>
          </a:p>
          <a:p>
            <a:r>
              <a:rPr lang="en-US" dirty="0" smtClean="0"/>
              <a:t>Determines whether </a:t>
            </a:r>
            <a:r>
              <a:rPr lang="en-US" b="1" dirty="0" smtClean="0"/>
              <a:t>p?</a:t>
            </a:r>
            <a:r>
              <a:rPr lang="en-US" dirty="0" smtClean="0"/>
              <a:t> holds </a:t>
            </a:r>
            <a:r>
              <a:rPr lang="en-US" b="1" dirty="0" smtClean="0"/>
              <a:t>for all items </a:t>
            </a:r>
            <a:r>
              <a:rPr lang="en-US" dirty="0" smtClean="0"/>
              <a:t>of l ...: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andmap</a:t>
            </a:r>
            <a:r>
              <a:rPr lang="en-US" dirty="0" smtClean="0"/>
              <a:t> p (list x-1 ... x-n)) = (</a:t>
            </a:r>
            <a:r>
              <a:rPr lang="en-US" b="1" dirty="0" smtClean="0"/>
              <a:t>and</a:t>
            </a:r>
            <a:r>
              <a:rPr lang="en-US" dirty="0" smtClean="0"/>
              <a:t> (p x-1) ... (p x-n))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andmap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even?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'(1 3 5))</a:t>
            </a:r>
          </a:p>
          <a:p>
            <a:pPr>
              <a:buNone/>
            </a:pPr>
            <a:r>
              <a:rPr lang="de-DE" dirty="0" smtClean="0">
                <a:latin typeface="Courier New" pitchFamily="49" charset="0"/>
                <a:cs typeface="Courier New" pitchFamily="49" charset="0"/>
              </a:rPr>
              <a:t>#false</a:t>
            </a:r>
          </a:p>
          <a:p>
            <a:r>
              <a:rPr lang="en-US" dirty="0" smtClean="0"/>
              <a:t> </a:t>
            </a:r>
            <a:r>
              <a:rPr lang="en-US" dirty="0" smtClean="0"/>
              <a:t>btw, short </a:t>
            </a:r>
            <a:r>
              <a:rPr lang="en-US" dirty="0" err="1" smtClean="0"/>
              <a:t>circuting</a:t>
            </a:r>
            <a:r>
              <a:rPr lang="en-US" dirty="0" smtClean="0"/>
              <a:t> is employed</a:t>
            </a:r>
            <a:r>
              <a:rPr lang="en-US" dirty="0" smtClean="0"/>
              <a:t> 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i.e. evaluate each element, but stop when #false is found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Prevents the program from performing wasteful calculations.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Possibly prevent a coding disaster.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 rot="2300758">
            <a:off x="4693627" y="4801076"/>
            <a:ext cx="318670" cy="689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Short Circuit 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658388"/>
          </a:xfrm>
        </p:spPr>
        <p:txBody>
          <a:bodyPr>
            <a:normAutofit/>
          </a:bodyPr>
          <a:lstStyle/>
          <a:p>
            <a:r>
              <a:rPr lang="en-US" dirty="0" smtClean="0"/>
              <a:t>Let’s Review this concept a bit (!) more with Java</a:t>
            </a:r>
          </a:p>
          <a:p>
            <a:r>
              <a:rPr lang="en-US" dirty="0" smtClean="0"/>
              <a:t>Enter “short circuit” in search engine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stackoverflow.com/questions/8759868/java-logical-operator-short-circuiting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Lightning Bolt 8"/>
          <p:cNvSpPr/>
          <p:nvPr/>
        </p:nvSpPr>
        <p:spPr>
          <a:xfrm>
            <a:off x="3277034" y="402318"/>
            <a:ext cx="623454" cy="3425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300758">
            <a:off x="7999614" y="5040283"/>
            <a:ext cx="598516" cy="689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3480" y="2477193"/>
            <a:ext cx="7153275" cy="424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 rot="5400000">
            <a:off x="4387854" y="5272333"/>
            <a:ext cx="486263" cy="3"/>
          </a:xfrm>
          <a:prstGeom prst="straightConnector1">
            <a:avLst/>
          </a:prstGeom>
          <a:ln>
            <a:solidFill>
              <a:srgbClr val="FF0000">
                <a:alpha val="48000"/>
              </a:srgb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Short Circuit 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8089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design a programming language with &amp;&amp; and &amp; </a:t>
            </a:r>
          </a:p>
          <a:p>
            <a:pPr lvl="1"/>
            <a:r>
              <a:rPr lang="en-US" dirty="0" smtClean="0"/>
              <a:t>Such that &amp;&amp; will perform short circuits</a:t>
            </a:r>
          </a:p>
          <a:p>
            <a:pPr lvl="1"/>
            <a:r>
              <a:rPr lang="en-US" dirty="0" smtClean="0"/>
              <a:t>Such that &amp; does not perform any short circuiting</a:t>
            </a:r>
          </a:p>
          <a:p>
            <a:pPr lvl="2"/>
            <a:r>
              <a:rPr lang="en-US" dirty="0" smtClean="0"/>
              <a:t>Isn’t NULLPTREXCEPTION a horrible, no good, awful thing to have happen ??!?</a:t>
            </a:r>
          </a:p>
          <a:p>
            <a:r>
              <a:rPr lang="en-US" dirty="0" smtClean="0"/>
              <a:t>In that particular test case, yes, a programmer would choose operator &amp;&amp;</a:t>
            </a:r>
            <a:r>
              <a:rPr lang="en-US" baseline="30000" dirty="0" smtClean="0"/>
              <a:t>*</a:t>
            </a:r>
          </a:p>
          <a:p>
            <a:r>
              <a:rPr lang="en-US" dirty="0" smtClean="0"/>
              <a:t>Consider the following: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EuroExchangeRate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==Favorable) &amp;&amp;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TransmitToBroker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EuroExchangeRate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BuyEuros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myDollars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/>
          </a:p>
          <a:p>
            <a:r>
              <a:rPr lang="en-US" dirty="0" smtClean="0"/>
              <a:t>Maybe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TransmitToBroker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dirty="0" smtClean="0"/>
              <a:t>must be executed all of the time.</a:t>
            </a:r>
          </a:p>
          <a:p>
            <a:pPr lvl="1"/>
            <a:r>
              <a:rPr lang="en-US" dirty="0" smtClean="0"/>
              <a:t>But, begs the question: Why not use two separate statements?</a:t>
            </a:r>
          </a:p>
          <a:p>
            <a:r>
              <a:rPr lang="en-US" dirty="0" smtClean="0"/>
              <a:t>Moral of the story: Document your intentions in code clearly!</a:t>
            </a:r>
          </a:p>
          <a:p>
            <a:pPr lvl="1"/>
            <a:r>
              <a:rPr lang="en-US" dirty="0" smtClean="0"/>
              <a:t>Block comments are good!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Lightning Bolt 8"/>
          <p:cNvSpPr/>
          <p:nvPr/>
        </p:nvSpPr>
        <p:spPr>
          <a:xfrm>
            <a:off x="3277034" y="402318"/>
            <a:ext cx="623454" cy="3425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>
            <a:off x="3890517" y="383458"/>
            <a:ext cx="623454" cy="3425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Presented for your consideration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nl-NL" dirty="0" smtClean="0">
                <a:latin typeface="Courier New" pitchFamily="49" charset="0"/>
                <a:cs typeface="Courier New" pitchFamily="49" charset="0"/>
              </a:rPr>
              <a:t>(ormap even? '(1 2 3 4 ))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What is the output? 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i="1" dirty="0" smtClean="0"/>
              <a:t>should</a:t>
            </a:r>
            <a:r>
              <a:rPr lang="en-US" dirty="0" smtClean="0"/>
              <a:t> </a:t>
            </a:r>
            <a:r>
              <a:rPr lang="en-US" dirty="0" err="1" smtClean="0"/>
              <a:t>DrRacket</a:t>
            </a:r>
            <a:r>
              <a:rPr lang="en-US" dirty="0" smtClean="0"/>
              <a:t> do in terms of short circuiting  here?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0" dirty="0" smtClean="0"/>
              <a:t>Presented for your consideration</a:t>
            </a:r>
            <a:endParaRPr lang="ko-KR" altLang="en-US" b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nl-NL" dirty="0" smtClean="0">
                <a:latin typeface="Courier New" pitchFamily="49" charset="0"/>
                <a:cs typeface="Courier New" pitchFamily="49" charset="0"/>
              </a:rPr>
              <a:t>(ormap even? '(1 2 3 4 ))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What is the output? </a:t>
            </a:r>
          </a:p>
          <a:p>
            <a:pPr lvl="1"/>
            <a:r>
              <a:rPr lang="en-US" dirty="0" smtClean="0"/>
              <a:t>#true</a:t>
            </a:r>
            <a:endParaRPr lang="en-US" dirty="0" smtClean="0"/>
          </a:p>
          <a:p>
            <a:r>
              <a:rPr lang="en-US" dirty="0" smtClean="0"/>
              <a:t>What should </a:t>
            </a:r>
            <a:r>
              <a:rPr lang="en-US" dirty="0" err="1" smtClean="0"/>
              <a:t>DrRacket</a:t>
            </a:r>
            <a:r>
              <a:rPr lang="en-US" dirty="0" smtClean="0"/>
              <a:t> do in terms of short circuiting  here?</a:t>
            </a:r>
          </a:p>
          <a:p>
            <a:pPr lvl="1"/>
            <a:r>
              <a:rPr lang="en-US" dirty="0" smtClean="0"/>
              <a:t>Stop further evaluations when #true is found.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34053</TotalTime>
  <Words>1406</Words>
  <Application>Microsoft Office PowerPoint</Application>
  <PresentationFormat>Custom</PresentationFormat>
  <Paragraphs>278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CMPU-145: Foundations of Computer Science Spring, 2019</vt:lpstr>
      <vt:lpstr>DrRacket api’s (we saw this one last time)</vt:lpstr>
      <vt:lpstr>DrRacket api’s (andmap) I</vt:lpstr>
      <vt:lpstr>DrRacket api’s (andmap) II</vt:lpstr>
      <vt:lpstr>DrRacket api’s (andmap) III</vt:lpstr>
      <vt:lpstr>Short Circuit </vt:lpstr>
      <vt:lpstr>Short Circuit </vt:lpstr>
      <vt:lpstr>Presented for your consideration</vt:lpstr>
      <vt:lpstr>Presented for your consideration</vt:lpstr>
      <vt:lpstr>Elements in a list (ひとつ)</vt:lpstr>
      <vt:lpstr>Elements in a list (ふたつ)</vt:lpstr>
      <vt:lpstr>Swapping elements</vt:lpstr>
      <vt:lpstr>Swapping elements</vt:lpstr>
      <vt:lpstr>Swap v1</vt:lpstr>
      <vt:lpstr>Swap v2</vt:lpstr>
      <vt:lpstr>Swap v3</vt:lpstr>
      <vt:lpstr>diy-reverse-v2, part a</vt:lpstr>
      <vt:lpstr>diy-reverse-v2, part a</vt:lpstr>
      <vt:lpstr>diy-reverse-v2, part b – wrapper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124</cp:revision>
  <dcterms:created xsi:type="dcterms:W3CDTF">2017-10-22T03:23:41Z</dcterms:created>
  <dcterms:modified xsi:type="dcterms:W3CDTF">2019-02-11T03:17:17Z</dcterms:modified>
</cp:coreProperties>
</file>