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5" r:id="rId3"/>
    <p:sldId id="332" r:id="rId4"/>
    <p:sldId id="323" r:id="rId5"/>
    <p:sldId id="326" r:id="rId6"/>
    <p:sldId id="330" r:id="rId7"/>
    <p:sldId id="329" r:id="rId8"/>
    <p:sldId id="331" r:id="rId9"/>
    <p:sldId id="327" r:id="rId10"/>
    <p:sldId id="333" r:id="rId11"/>
    <p:sldId id="324" r:id="rId12"/>
    <p:sldId id="328" r:id="rId13"/>
    <p:sldId id="325" r:id="rId14"/>
    <p:sldId id="284" r:id="rId15"/>
    <p:sldId id="336" r:id="rId16"/>
    <p:sldId id="334" r:id="rId17"/>
    <p:sldId id="335" r:id="rId18"/>
    <p:sldId id="286" r:id="rId19"/>
    <p:sldId id="295" r:id="rId20"/>
    <p:sldId id="310" r:id="rId21"/>
    <p:sldId id="311" r:id="rId22"/>
    <p:sldId id="312" r:id="rId23"/>
    <p:sldId id="314" r:id="rId24"/>
    <p:sldId id="313" r:id="rId25"/>
    <p:sldId id="315" r:id="rId26"/>
    <p:sldId id="319" r:id="rId27"/>
    <p:sldId id="339" r:id="rId28"/>
    <p:sldId id="340" r:id="rId29"/>
    <p:sldId id="342" r:id="rId30"/>
    <p:sldId id="341" r:id="rId31"/>
    <p:sldId id="34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JeoPardy.mp3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2 </a:t>
            </a:r>
            <a:r>
              <a:rPr lang="en-US" smtClean="0"/>
              <a:t>- </a:t>
            </a:r>
            <a:r>
              <a:rPr lang="en-US" smtClean="0"/>
              <a:t>2.3+: </a:t>
            </a:r>
            <a:r>
              <a:rPr lang="en-US" dirty="0" smtClean="0"/>
              <a:t>More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Final Jeopardy’s Category: Mashed Up And </a:t>
            </a:r>
            <a:r>
              <a:rPr lang="en-US" dirty="0" err="1" smtClean="0"/>
              <a:t>Punny</a:t>
            </a:r>
            <a:endParaRPr lang="en-US" dirty="0" smtClean="0"/>
          </a:p>
          <a:p>
            <a:pPr lvl="1"/>
            <a:r>
              <a:rPr lang="en-US" dirty="0" smtClean="0"/>
              <a:t>The responses deal with 70’s rock bands and relations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If we care about ordered elements AND </a:t>
            </a:r>
            <a:r>
              <a:rPr lang="en-US" b="1" dirty="0" smtClean="0"/>
              <a:t>ONE OF BRITAIN’S GREATEST BANDS THAT RECENTLY ANNOUNCED FIRST U.S. TOUR IN 45 YEARS</a:t>
            </a:r>
          </a:p>
          <a:p>
            <a:endParaRPr lang="en-US" i="1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Final Jeopardy’s Category: Mashed Up And </a:t>
            </a:r>
            <a:r>
              <a:rPr lang="en-US" dirty="0" err="1" smtClean="0"/>
              <a:t>Punny</a:t>
            </a:r>
            <a:endParaRPr lang="en-US" dirty="0" smtClean="0"/>
          </a:p>
          <a:p>
            <a:pPr lvl="1"/>
            <a:r>
              <a:rPr lang="en-US" dirty="0" smtClean="0"/>
              <a:t>The responses deal with 70’s rock and relations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If we care about ordered elements AND </a:t>
            </a:r>
            <a:r>
              <a:rPr lang="en-US" b="1" dirty="0" smtClean="0"/>
              <a:t>ONE OF BRITAIN’S GREATEST BANDS THAT RECENTLY ANNOUNCED FIRST U.S. TOUR IN 45 YEARS</a:t>
            </a:r>
          </a:p>
          <a:p>
            <a:endParaRPr lang="en-US" i="1" dirty="0" smtClean="0"/>
          </a:p>
          <a:p>
            <a:pPr lvl="1"/>
            <a:r>
              <a:rPr lang="en-US" i="1" dirty="0" smtClean="0"/>
              <a:t>What is the Mott The </a:t>
            </a:r>
            <a:r>
              <a:rPr lang="en-US" i="1" dirty="0" err="1" smtClean="0"/>
              <a:t>Tuple</a:t>
            </a:r>
            <a:r>
              <a:rPr lang="en-US" i="1" dirty="0" smtClean="0"/>
              <a:t>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>
            <a:lum bright="46000" contrast="-47000"/>
          </a:blip>
          <a:srcRect/>
          <a:stretch>
            <a:fillRect/>
          </a:stretch>
        </p:blipFill>
        <p:spPr bwMode="auto">
          <a:xfrm>
            <a:off x="1914525" y="228600"/>
            <a:ext cx="83629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Final Jeopardy’s Category: Mashed Up And </a:t>
            </a:r>
            <a:r>
              <a:rPr lang="en-US" dirty="0" err="1" smtClean="0"/>
              <a:t>Punny</a:t>
            </a:r>
            <a:endParaRPr lang="en-US" dirty="0" smtClean="0"/>
          </a:p>
          <a:p>
            <a:pPr lvl="1"/>
            <a:r>
              <a:rPr lang="en-US" dirty="0" smtClean="0"/>
              <a:t>The responses deal with 70’s rock and relations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If we care about ordered elements AND </a:t>
            </a:r>
            <a:r>
              <a:rPr lang="en-US" b="1" dirty="0" smtClean="0"/>
              <a:t>ONE OF BRITAIN’S GREATEST BANDS THAT RECENTLY ANNOUNCED FIRST U.S. TOUR IN 45 YEARS</a:t>
            </a:r>
          </a:p>
          <a:p>
            <a:endParaRPr lang="en-US" i="1" dirty="0" smtClean="0"/>
          </a:p>
          <a:p>
            <a:pPr lvl="1"/>
            <a:r>
              <a:rPr lang="en-US" i="1" dirty="0" smtClean="0"/>
              <a:t>What is the Mott The </a:t>
            </a:r>
            <a:r>
              <a:rPr lang="en-US" i="1" dirty="0" err="1" smtClean="0"/>
              <a:t>Tuple</a:t>
            </a:r>
            <a:r>
              <a:rPr lang="en-US" i="1" dirty="0" smtClean="0"/>
              <a:t>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 </a:t>
            </a:r>
            <a:r>
              <a:rPr lang="en-US" altLang="ko-KR" sz="3200" dirty="0" smtClean="0"/>
              <a:t>Thanks For Playing.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Lecture Notes include:</a:t>
            </a:r>
          </a:p>
          <a:p>
            <a:pPr lvl="1"/>
            <a:r>
              <a:rPr lang="en-US" dirty="0" smtClean="0"/>
              <a:t>A proof about Cartesian products.</a:t>
            </a:r>
          </a:p>
          <a:p>
            <a:pPr lvl="1"/>
            <a:r>
              <a:rPr lang="en-US" dirty="0" smtClean="0"/>
              <a:t>Properties of and operations on relations.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relations.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Cartesian product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For any sets </a:t>
            </a:r>
            <a:r>
              <a:rPr lang="en-US" i="1" dirty="0" smtClean="0"/>
              <a:t>A, Aʹ, B, Bʹ,</a:t>
            </a:r>
          </a:p>
          <a:p>
            <a:pPr lvl="1"/>
            <a:r>
              <a:rPr lang="en-US" sz="2800" dirty="0" smtClean="0"/>
              <a:t>if </a:t>
            </a:r>
            <a:r>
              <a:rPr lang="en-US" sz="2800" i="1" dirty="0" smtClean="0"/>
              <a:t>A ⊆ Aʹ and B ⊆ Bʹ, </a:t>
            </a:r>
            <a:r>
              <a:rPr lang="en-US" sz="2800" dirty="0" smtClean="0"/>
              <a:t>then </a:t>
            </a:r>
            <a:r>
              <a:rPr lang="en-US" sz="2800" i="1" dirty="0" smtClean="0"/>
              <a:t>A×B ⊆ Aʹ×Bʹ.	</a:t>
            </a: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Cartesian product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For any sets </a:t>
            </a:r>
            <a:r>
              <a:rPr lang="en-US" i="1" dirty="0" smtClean="0"/>
              <a:t>A, Aʹ, B, Bʹ,</a:t>
            </a:r>
          </a:p>
          <a:p>
            <a:pPr lvl="1"/>
            <a:r>
              <a:rPr lang="en-US" sz="2800" dirty="0" smtClean="0"/>
              <a:t>if </a:t>
            </a:r>
            <a:r>
              <a:rPr lang="en-US" sz="2800" i="1" dirty="0" smtClean="0"/>
              <a:t>A ⊆ Aʹ and B ⊆ Bʹ, </a:t>
            </a:r>
            <a:r>
              <a:rPr lang="en-US" sz="2800" dirty="0" smtClean="0"/>
              <a:t>then </a:t>
            </a:r>
            <a:r>
              <a:rPr lang="en-US" sz="2800" i="1" dirty="0" smtClean="0"/>
              <a:t>A×B ⊆ Aʹ×Bʹ.	</a:t>
            </a:r>
          </a:p>
          <a:p>
            <a:r>
              <a:rPr lang="en-US" sz="3200" i="1" dirty="0" smtClean="0"/>
              <a:t>Remember the definition: </a:t>
            </a:r>
            <a:r>
              <a:rPr lang="pt-BR" sz="3200" i="1" dirty="0" smtClean="0"/>
              <a:t>A×B = {(a, b) | a ∈ A, b ∈ B}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Cartesian product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Theorem: For any sets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A, Aʹ, B, Bʹ,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if 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A ⊆ Aʹ and B ⊆ Bʹ,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then 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A×B ⊆ Aʹ×Bʹ.	</a:t>
            </a:r>
          </a:p>
          <a:p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Remember the definition: </a:t>
            </a:r>
            <a:r>
              <a:rPr lang="pt-BR" sz="3200" i="1" dirty="0" smtClean="0">
                <a:solidFill>
                  <a:schemeClr val="bg2">
                    <a:lumMod val="50000"/>
                  </a:schemeClr>
                </a:solidFill>
              </a:rPr>
              <a:t>A×B = {(a, b) | a ∈ A, b ∈ B}</a:t>
            </a:r>
          </a:p>
          <a:p>
            <a:r>
              <a:rPr lang="pt-BR" sz="3200" i="1" dirty="0" smtClean="0"/>
              <a:t>Approach:</a:t>
            </a:r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A ⊆ Aʹ and B ⊆ Bʹ.</a:t>
            </a:r>
          </a:p>
          <a:p>
            <a:r>
              <a:rPr lang="en-US" sz="3200" dirty="0" smtClean="0"/>
              <a:t>Let (</a:t>
            </a:r>
            <a:r>
              <a:rPr lang="en-US" sz="3200" i="1" dirty="0" smtClean="0"/>
              <a:t>a, b) be any element of A×B.</a:t>
            </a:r>
          </a:p>
          <a:p>
            <a:r>
              <a:rPr lang="en-US" sz="3200" dirty="0" smtClean="0"/>
              <a:t>Thus, </a:t>
            </a:r>
            <a:r>
              <a:rPr lang="en-US" sz="3200" i="1" dirty="0" smtClean="0"/>
              <a:t>a ∈ A and b ∈ B.</a:t>
            </a:r>
          </a:p>
          <a:p>
            <a:r>
              <a:rPr lang="en-US" sz="3200" dirty="0" smtClean="0"/>
              <a:t>Since </a:t>
            </a:r>
            <a:r>
              <a:rPr lang="en-US" sz="3200" i="1" dirty="0" smtClean="0"/>
              <a:t>A ⊆ Aʹ and B ⊆ Bʹ, a ∈ Aʹ and b ∈ Bʹ.</a:t>
            </a:r>
          </a:p>
          <a:p>
            <a:r>
              <a:rPr lang="en-US" sz="3200" b="1" dirty="0" smtClean="0"/>
              <a:t>So</a:t>
            </a:r>
            <a:r>
              <a:rPr lang="en-US" sz="3200" dirty="0" smtClean="0"/>
              <a:t>, (</a:t>
            </a:r>
            <a:r>
              <a:rPr lang="en-US" sz="3200" i="1" dirty="0" smtClean="0"/>
              <a:t>a, b) ∈ Aʹ×Bʹ.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Cartesian product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Theorem: For any sets </a:t>
            </a:r>
            <a:r>
              <a:rPr lang="en-US" i="1" dirty="0" smtClean="0"/>
              <a:t>A, Aʹ, B, Bʹ, </a:t>
            </a:r>
            <a:r>
              <a:rPr lang="en-US" sz="2800" dirty="0" smtClean="0"/>
              <a:t>if </a:t>
            </a:r>
            <a:r>
              <a:rPr lang="en-US" sz="2800" i="1" dirty="0" smtClean="0"/>
              <a:t>A ⊆ Aʹ and B ⊆ Bʹ, </a:t>
            </a:r>
            <a:r>
              <a:rPr lang="en-US" sz="2800" dirty="0" smtClean="0"/>
              <a:t>then </a:t>
            </a:r>
            <a:r>
              <a:rPr lang="en-US" sz="2800" i="1" dirty="0" smtClean="0"/>
              <a:t>A×B ⊆ Aʹ×Bʹ.	</a:t>
            </a:r>
          </a:p>
          <a:p>
            <a:r>
              <a:rPr lang="en-US" sz="3200" dirty="0" smtClean="0"/>
              <a:t>PROOF.</a:t>
            </a:r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A, Aʹ, B, and Bʹ be any sets such that A ⊆ Aʹ and B ⊆ Bʹ.</a:t>
            </a:r>
          </a:p>
          <a:p>
            <a:r>
              <a:rPr lang="en-US" sz="3200" b="1" dirty="0" smtClean="0"/>
              <a:t>GOAL 1. We want to show that </a:t>
            </a:r>
            <a:r>
              <a:rPr lang="en-US" sz="3200" b="1" i="1" dirty="0" smtClean="0"/>
              <a:t>A×B ⊆ Aʹ×Bʹ.</a:t>
            </a:r>
          </a:p>
          <a:p>
            <a:pPr lvl="1"/>
            <a:r>
              <a:rPr lang="en-US" sz="3200" dirty="0" smtClean="0"/>
              <a:t>i.e. we want to show that, for all </a:t>
            </a:r>
            <a:r>
              <a:rPr lang="en-US" sz="3200" i="1" dirty="0" smtClean="0"/>
              <a:t>x,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i="1" dirty="0" smtClean="0"/>
              <a:t>x ∈ A×B, then x ∈ Aʹ×Bʹ. (by the definition of a subset)</a:t>
            </a:r>
          </a:p>
          <a:p>
            <a:pPr lvl="1"/>
            <a:r>
              <a:rPr lang="en-US" sz="3200" dirty="0" smtClean="0"/>
              <a:t>Now, Let </a:t>
            </a:r>
            <a:r>
              <a:rPr lang="en-US" sz="3200" i="1" dirty="0" smtClean="0"/>
              <a:t>x be any element of A×B.</a:t>
            </a:r>
          </a:p>
          <a:p>
            <a:r>
              <a:rPr lang="en-US" sz="3200" b="1" dirty="0" smtClean="0"/>
              <a:t>GOAL 2. We want to show that </a:t>
            </a:r>
            <a:r>
              <a:rPr lang="en-US" sz="3200" b="1" i="1" dirty="0" smtClean="0"/>
              <a:t>x ∈ Aʹ×Bʹ.</a:t>
            </a:r>
          </a:p>
          <a:p>
            <a:pPr lvl="1"/>
            <a:r>
              <a:rPr lang="en-US" sz="3100" dirty="0" smtClean="0"/>
              <a:t>i.e. we want to show that </a:t>
            </a:r>
            <a:r>
              <a:rPr lang="en-US" sz="3100" i="1" dirty="0" smtClean="0"/>
              <a:t>x is some (a, b) where a ∈ Aʹ and b ∈ Bʹ</a:t>
            </a:r>
          </a:p>
          <a:p>
            <a:pPr lvl="1"/>
            <a:r>
              <a:rPr lang="en-US" sz="3100" dirty="0" smtClean="0"/>
              <a:t>Since </a:t>
            </a:r>
            <a:r>
              <a:rPr lang="en-US" sz="3100" i="1" dirty="0" smtClean="0"/>
              <a:t>x is an element of A×B, x is an ordered pair (a, b) where a ∈ A and b ∈ B.</a:t>
            </a:r>
          </a:p>
          <a:p>
            <a:pPr lvl="1"/>
            <a:r>
              <a:rPr lang="en-US" sz="3100" dirty="0" smtClean="0"/>
              <a:t>Since </a:t>
            </a:r>
            <a:r>
              <a:rPr lang="en-US" sz="3100" i="1" dirty="0" smtClean="0"/>
              <a:t>A ⊆ Aʹ and a ∈ A, it follows that a is an element of Aʹ. (by the definition of a subset)</a:t>
            </a:r>
          </a:p>
          <a:p>
            <a:pPr lvl="1"/>
            <a:r>
              <a:rPr lang="en-US" sz="3100" dirty="0" smtClean="0"/>
              <a:t>Since </a:t>
            </a:r>
            <a:r>
              <a:rPr lang="en-US" sz="3100" i="1" dirty="0" smtClean="0"/>
              <a:t>B ⊆ Bʹ and b ∈ B, it follows that b is an element of Bʹ. (by the definition of a subset)</a:t>
            </a:r>
          </a:p>
          <a:p>
            <a:pPr lvl="1"/>
            <a:r>
              <a:rPr lang="en-US" sz="3100" dirty="0" smtClean="0"/>
              <a:t>So </a:t>
            </a:r>
            <a:r>
              <a:rPr lang="en-US" sz="3100" i="1" dirty="0" smtClean="0"/>
              <a:t>x = (a, b) ∈ Aʹ×Bʹ. (definition of cross product: since a is in A and b is in B)</a:t>
            </a:r>
          </a:p>
          <a:p>
            <a:pPr lvl="1"/>
            <a:r>
              <a:rPr lang="en-US" sz="3100" dirty="0" smtClean="0"/>
              <a:t>So, by proving Goal 2,</a:t>
            </a:r>
          </a:p>
          <a:p>
            <a:r>
              <a:rPr lang="en-US" sz="3200" dirty="0" smtClean="0"/>
              <a:t>We have proved Goal 1.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Relations: Converse </a:t>
            </a:r>
            <a:r>
              <a:rPr lang="en-US" altLang="ko-KR" sz="2800" b="0" dirty="0" smtClean="0"/>
              <a:t>(not Chuck Taylors…)</a:t>
            </a:r>
            <a:endParaRPr lang="ko-KR" altLang="en-US" sz="2800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</a:t>
            </a:r>
            <a:r>
              <a:rPr lang="en-US" i="1" baseline="30000" dirty="0" smtClean="0"/>
              <a:t>−1</a:t>
            </a:r>
            <a:r>
              <a:rPr lang="en-US" i="1" dirty="0" smtClean="0"/>
              <a:t> is the converse - or inverse - of a relation, R:</a:t>
            </a:r>
          </a:p>
          <a:p>
            <a:r>
              <a:rPr lang="pt-BR" i="1" dirty="0" smtClean="0"/>
              <a:t>R</a:t>
            </a:r>
            <a:r>
              <a:rPr lang="pt-BR" i="1" baseline="30000" dirty="0" smtClean="0"/>
              <a:t>−1</a:t>
            </a:r>
            <a:r>
              <a:rPr lang="pt-BR" i="1" dirty="0" smtClean="0"/>
              <a:t> = {(b, a) | (a, b) ∈ R}</a:t>
            </a:r>
          </a:p>
          <a:p>
            <a:r>
              <a:rPr lang="en-US" dirty="0" smtClean="0"/>
              <a:t>E.g., the converse of a “</a:t>
            </a:r>
            <a:r>
              <a:rPr lang="en-US" i="1" dirty="0" smtClean="0"/>
              <a:t>parent-of” relation is “child-of”.</a:t>
            </a:r>
          </a:p>
          <a:p>
            <a:r>
              <a:rPr lang="en-US" dirty="0" smtClean="0"/>
              <a:t>Question: How do domain(</a:t>
            </a:r>
            <a:r>
              <a:rPr lang="en-US" i="1" dirty="0" smtClean="0"/>
              <a:t>R) and range(R) relate to </a:t>
            </a:r>
            <a:r>
              <a:rPr lang="en-US" dirty="0" smtClean="0"/>
              <a:t>domain(</a:t>
            </a:r>
            <a:r>
              <a:rPr lang="en-US" i="1" dirty="0" smtClean="0"/>
              <a:t>R</a:t>
            </a:r>
            <a:r>
              <a:rPr lang="en-US" i="1" baseline="30000" dirty="0" smtClean="0"/>
              <a:t>−1</a:t>
            </a:r>
            <a:r>
              <a:rPr lang="en-US" i="1" dirty="0" smtClean="0"/>
              <a:t>) and range(R</a:t>
            </a:r>
            <a:r>
              <a:rPr lang="en-US" i="1" baseline="30000" dirty="0" smtClean="0"/>
              <a:t>−1</a:t>
            </a:r>
            <a:r>
              <a:rPr lang="en-US" i="1" dirty="0" smtClean="0"/>
              <a:t>)? …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Relations: Transitivity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A relation </a:t>
            </a:r>
            <a:r>
              <a:rPr lang="en-US" i="1" dirty="0" smtClean="0"/>
              <a:t>R is </a:t>
            </a:r>
            <a:r>
              <a:rPr lang="en-US" b="1" i="1" dirty="0" smtClean="0"/>
              <a:t>transitive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i="1" dirty="0" smtClean="0"/>
              <a:t>whenever (a, b) ∈  R and (b, c) ∈ R, then (a, c) ∈ R.</a:t>
            </a:r>
          </a:p>
          <a:p>
            <a:r>
              <a:rPr lang="en-US" dirty="0" smtClean="0"/>
              <a:t>Definition: A relation </a:t>
            </a:r>
            <a:r>
              <a:rPr lang="en-US" i="1" dirty="0" smtClean="0"/>
              <a:t>R is </a:t>
            </a:r>
            <a:r>
              <a:rPr lang="en-US" b="1" i="1" dirty="0" smtClean="0"/>
              <a:t>intransitive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i="1" dirty="0" smtClean="0"/>
              <a:t>it’s not the case that </a:t>
            </a:r>
            <a:r>
              <a:rPr lang="en-US" sz="2800" dirty="0" smtClean="0"/>
              <a:t>whenever (</a:t>
            </a:r>
            <a:r>
              <a:rPr lang="en-US" sz="2800" i="1" dirty="0" smtClean="0"/>
              <a:t>a, b) ∈ R and (b, c) ∈ R, then (a, c) ∈ R.</a:t>
            </a:r>
          </a:p>
          <a:p>
            <a:r>
              <a:rPr lang="en-US" dirty="0" smtClean="0"/>
              <a:t>Definition: A relation R is </a:t>
            </a:r>
            <a:r>
              <a:rPr lang="en-US" b="1" i="1" dirty="0" err="1" smtClean="0"/>
              <a:t>antitransitive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i="1" dirty="0" smtClean="0"/>
              <a:t>whenever (a, b) ∈ R and </a:t>
            </a:r>
            <a:r>
              <a:rPr lang="en-US" sz="2800" dirty="0" smtClean="0"/>
              <a:t>(</a:t>
            </a:r>
            <a:r>
              <a:rPr lang="en-US" sz="2800" i="1" dirty="0" smtClean="0"/>
              <a:t>b, c) ∈ R, then (a, c) ∉ R.</a:t>
            </a:r>
          </a:p>
          <a:p>
            <a:pPr lvl="1"/>
            <a:r>
              <a:rPr lang="en-US" sz="2800" i="1" dirty="0" smtClean="0"/>
              <a:t>(a distinction without a difference?)</a:t>
            </a: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 A Quick(?) Review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Queue the Jeopardy Theme…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JeoPard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Relations: Reflexivity </a:t>
            </a:r>
            <a:r>
              <a:rPr lang="en-US" altLang="ko-KR" sz="2400" b="0" dirty="0" smtClean="0"/>
              <a:t>(“</a:t>
            </a:r>
            <a:r>
              <a:rPr lang="en-US" sz="2400" b="0" dirty="0" smtClean="0"/>
              <a:t>Why don't you use it?”)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A binary relation </a:t>
            </a:r>
            <a:r>
              <a:rPr lang="en-US" i="1" dirty="0" smtClean="0"/>
              <a:t>R is reflexive over a set A </a:t>
            </a:r>
            <a:r>
              <a:rPr lang="en-US" i="1" dirty="0" err="1" smtClean="0"/>
              <a:t>iff</a:t>
            </a:r>
            <a:endParaRPr lang="en-US" i="1" dirty="0" smtClean="0"/>
          </a:p>
          <a:p>
            <a:pPr lvl="1"/>
            <a:r>
              <a:rPr lang="en-US" sz="2800" dirty="0" smtClean="0"/>
              <a:t>for all </a:t>
            </a:r>
            <a:r>
              <a:rPr lang="en-US" sz="2800" i="1" dirty="0" smtClean="0"/>
              <a:t>a ∈ A, (a, a) ∈ R.</a:t>
            </a:r>
          </a:p>
          <a:p>
            <a:r>
              <a:rPr lang="en-US" dirty="0" smtClean="0"/>
              <a:t>A relation is </a:t>
            </a:r>
            <a:r>
              <a:rPr lang="en-US" i="1" dirty="0" smtClean="0"/>
              <a:t>not reflexive over a set A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i="1" dirty="0" smtClean="0"/>
              <a:t>it’s not the case </a:t>
            </a:r>
            <a:r>
              <a:rPr lang="en-US" sz="2800" dirty="0" smtClean="0"/>
              <a:t>that for all </a:t>
            </a:r>
            <a:r>
              <a:rPr lang="en-US" sz="2800" i="1" dirty="0" smtClean="0"/>
              <a:t>a ∈ A, (a, a) ∈ R.</a:t>
            </a:r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i="1" dirty="0" err="1" smtClean="0"/>
              <a:t>irreflexive</a:t>
            </a:r>
            <a:r>
              <a:rPr lang="en-US" i="1" dirty="0" smtClean="0"/>
              <a:t> over a set A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i="1" dirty="0" smtClean="0"/>
              <a:t>for all a ∈ A, </a:t>
            </a:r>
            <a:r>
              <a:rPr lang="en-US" sz="2800" dirty="0" smtClean="0"/>
              <a:t>(</a:t>
            </a:r>
            <a:r>
              <a:rPr lang="en-US" sz="2800" i="1" dirty="0" smtClean="0"/>
              <a:t>a, a) ∉ R.</a:t>
            </a:r>
          </a:p>
          <a:p>
            <a:r>
              <a:rPr lang="en-US" dirty="0" smtClean="0"/>
              <a:t>e.g.</a:t>
            </a:r>
          </a:p>
          <a:p>
            <a:pPr lvl="1"/>
            <a:r>
              <a:rPr lang="en-US" sz="2800" dirty="0" smtClean="0"/>
              <a:t>≤ is reflexive over the natural numbers since </a:t>
            </a:r>
            <a:r>
              <a:rPr lang="en-US" sz="2800" i="1" dirty="0" smtClean="0"/>
              <a:t>a ≤ a </a:t>
            </a:r>
            <a:r>
              <a:rPr lang="en-US" sz="2000" i="1" dirty="0" smtClean="0"/>
              <a:t>(the equal sign matters here)</a:t>
            </a:r>
            <a:endParaRPr lang="en-US" sz="2800" i="1" dirty="0" smtClean="0"/>
          </a:p>
          <a:p>
            <a:pPr lvl="1"/>
            <a:r>
              <a:rPr lang="en-US" sz="2800" dirty="0" smtClean="0"/>
              <a:t>&lt; is </a:t>
            </a:r>
            <a:r>
              <a:rPr lang="en-US" sz="2800" dirty="0" err="1" smtClean="0"/>
              <a:t>irreflexive</a:t>
            </a:r>
            <a:r>
              <a:rPr lang="en-US" sz="2800" dirty="0" smtClean="0"/>
              <a:t> over the natural numbers since </a:t>
            </a:r>
            <a:r>
              <a:rPr lang="en-US" sz="2800" i="1" dirty="0" smtClean="0"/>
              <a:t>a ≮ a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strike="sngStrike" dirty="0" err="1" smtClean="0"/>
              <a:t>Symmetrivity</a:t>
            </a:r>
            <a:r>
              <a:rPr lang="en-US" altLang="ko-KR" b="0" dirty="0" smtClean="0"/>
              <a:t> Symmetry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A relation </a:t>
            </a:r>
            <a:r>
              <a:rPr lang="en-US" i="1" dirty="0" smtClean="0"/>
              <a:t>R is symmetric if </a:t>
            </a:r>
          </a:p>
          <a:p>
            <a:pPr lvl="1"/>
            <a:r>
              <a:rPr lang="en-US" sz="2800" i="1" dirty="0" smtClean="0"/>
              <a:t>whenever </a:t>
            </a:r>
            <a:r>
              <a:rPr lang="pt-BR" sz="2800" dirty="0" smtClean="0"/>
              <a:t>(</a:t>
            </a:r>
            <a:r>
              <a:rPr lang="pt-BR" sz="2800" i="1" dirty="0" smtClean="0"/>
              <a:t>a, b) ∈ R, (b, a) ∈ R.</a:t>
            </a:r>
          </a:p>
          <a:p>
            <a:r>
              <a:rPr lang="en-US" dirty="0" smtClean="0"/>
              <a:t>A relation </a:t>
            </a:r>
            <a:r>
              <a:rPr lang="en-US" i="1" dirty="0" smtClean="0"/>
              <a:t>R is asymmetric if </a:t>
            </a:r>
          </a:p>
          <a:p>
            <a:pPr lvl="1"/>
            <a:r>
              <a:rPr lang="en-US" sz="2800" i="1" dirty="0" smtClean="0"/>
              <a:t>it’s not the case that </a:t>
            </a:r>
            <a:r>
              <a:rPr lang="en-US" sz="2800" dirty="0" smtClean="0"/>
              <a:t>whenever (</a:t>
            </a:r>
            <a:r>
              <a:rPr lang="en-US" sz="2800" i="1" dirty="0" smtClean="0"/>
              <a:t>a, b) ∈ R, (b, a) ∈ R.</a:t>
            </a:r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i="1" dirty="0" err="1" smtClean="0"/>
              <a:t>antisymmetric</a:t>
            </a:r>
            <a:r>
              <a:rPr lang="en-US" i="1" dirty="0" smtClean="0"/>
              <a:t> if </a:t>
            </a:r>
          </a:p>
          <a:p>
            <a:pPr lvl="1"/>
            <a:r>
              <a:rPr lang="en-US" sz="2800" i="1" dirty="0" smtClean="0"/>
              <a:t>whenever (a, b) ∈ R, </a:t>
            </a:r>
            <a:r>
              <a:rPr lang="en-US" sz="2800" dirty="0" smtClean="0"/>
              <a:t>(</a:t>
            </a:r>
            <a:r>
              <a:rPr lang="en-US" sz="2800" i="1" dirty="0" smtClean="0"/>
              <a:t>b, a) ∉ R.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antisymmetric</a:t>
            </a:r>
            <a:r>
              <a:rPr lang="en-US" dirty="0" smtClean="0"/>
              <a:t> relation is also an asymmetric relation.</a:t>
            </a: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Cartesian Product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</a:p>
          <a:p>
            <a:r>
              <a:rPr lang="en-US" i="1" dirty="0" smtClean="0"/>
              <a:t>For A = {a, b, c} and</a:t>
            </a:r>
          </a:p>
          <a:p>
            <a:r>
              <a:rPr lang="en-US" i="1" dirty="0" smtClean="0"/>
              <a:t>B = {1, 2, 3}</a:t>
            </a:r>
          </a:p>
          <a:p>
            <a:r>
              <a:rPr lang="en-US" dirty="0" smtClean="0"/>
              <a:t>What’s A×B?</a:t>
            </a:r>
          </a:p>
          <a:p>
            <a:r>
              <a:rPr lang="en-US" dirty="0" smtClean="0"/>
              <a:t>Recall: 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B.</a:t>
            </a:r>
          </a:p>
          <a:p>
            <a:r>
              <a:rPr lang="en-US" i="1" dirty="0" smtClean="0"/>
              <a:t>{(a,1), (a,2), (a,3), (b,1), (b,2), (b,3), (c,1), (c,2), (c,3)}</a:t>
            </a:r>
          </a:p>
          <a:p>
            <a:pPr lvl="1"/>
            <a:r>
              <a:rPr lang="en-US" i="1" dirty="0" smtClean="0"/>
              <a:t>Note the order – of the </a:t>
            </a:r>
            <a:r>
              <a:rPr lang="en-US" i="1" dirty="0" err="1" smtClean="0"/>
              <a:t>tuples</a:t>
            </a:r>
            <a:r>
              <a:rPr lang="en-US" i="1" dirty="0" smtClean="0"/>
              <a:t> (i.e. pairs) in the set </a:t>
            </a:r>
          </a:p>
          <a:p>
            <a:pPr lvl="1"/>
            <a:r>
              <a:rPr lang="en-US" i="1" dirty="0" err="1" smtClean="0"/>
              <a:t>vs</a:t>
            </a:r>
            <a:r>
              <a:rPr lang="en-US" i="1" dirty="0" smtClean="0"/>
              <a:t> the order within each of the </a:t>
            </a:r>
            <a:r>
              <a:rPr lang="en-US" i="1" dirty="0" err="1" smtClean="0"/>
              <a:t>tuples</a:t>
            </a:r>
            <a:endParaRPr lang="en-US" i="1" dirty="0" smtClean="0"/>
          </a:p>
          <a:p>
            <a:pPr lvl="1"/>
            <a:r>
              <a:rPr lang="en-US" i="1" dirty="0" smtClean="0"/>
              <a:t>Which order matters?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Enough with the definitions!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with relation </a:t>
            </a:r>
            <a:r>
              <a:rPr lang="en-US" dirty="0" err="1" smtClean="0"/>
              <a:t>Rn</a:t>
            </a:r>
            <a:endParaRPr lang="en-US" dirty="0" smtClean="0"/>
          </a:p>
          <a:p>
            <a:r>
              <a:rPr lang="en-US" i="1" dirty="0" smtClean="0"/>
              <a:t>R1 = Ian Hunter (from Mott the </a:t>
            </a:r>
            <a:r>
              <a:rPr lang="en-US" i="1" dirty="0" err="1" smtClean="0"/>
              <a:t>Hoople</a:t>
            </a:r>
            <a:r>
              <a:rPr lang="en-US" i="1" dirty="0" smtClean="0"/>
              <a:t>) is older than your instructor</a:t>
            </a:r>
          </a:p>
          <a:p>
            <a:r>
              <a:rPr lang="en-US" i="1" dirty="0" smtClean="0"/>
              <a:t>R2 = Ian Hunter and his band mates all live in London</a:t>
            </a:r>
          </a:p>
          <a:p>
            <a:r>
              <a:rPr lang="en-US" i="1" dirty="0" smtClean="0"/>
              <a:t>R3 = Duran </a:t>
            </a:r>
            <a:r>
              <a:rPr lang="en-US" i="1" dirty="0" err="1" smtClean="0"/>
              <a:t>Duran</a:t>
            </a:r>
            <a:r>
              <a:rPr lang="en-US" i="1" dirty="0" smtClean="0"/>
              <a:t> is known for, ‘The Reflex’</a:t>
            </a:r>
          </a:p>
          <a:p>
            <a:r>
              <a:rPr lang="en-US" dirty="0" smtClean="0"/>
              <a:t>Which relation is transitive?</a:t>
            </a:r>
          </a:p>
          <a:p>
            <a:r>
              <a:rPr lang="en-US" dirty="0" smtClean="0"/>
              <a:t>Which relation is symmetrical?</a:t>
            </a:r>
          </a:p>
          <a:p>
            <a:r>
              <a:rPr lang="en-US" dirty="0" smtClean="0"/>
              <a:t>Which relation is reflexive?</a:t>
            </a:r>
          </a:p>
          <a:p>
            <a:endParaRPr lang="en-US" dirty="0" smtClean="0"/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Presented for your consideration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relations over {1,2,3,4}:</a:t>
            </a:r>
          </a:p>
          <a:p>
            <a:r>
              <a:rPr lang="pt-BR" i="1" dirty="0" smtClean="0"/>
              <a:t>R1 = {(1, 1), (1, 2), (2, 1), (2, 2), (3, 4), (4, 1), (4, 4)}</a:t>
            </a:r>
          </a:p>
          <a:p>
            <a:r>
              <a:rPr lang="pt-BR" i="1" dirty="0" smtClean="0"/>
              <a:t>R2 = {(1, 1), (1, 2), (2, 1)}</a:t>
            </a:r>
          </a:p>
          <a:p>
            <a:r>
              <a:rPr lang="pt-BR" i="1" dirty="0" smtClean="0"/>
              <a:t>R3 = {(1, 1), (1, 2), (1, 4), (2, 1), (3, 3), (4, 1), (4, 4)}</a:t>
            </a:r>
          </a:p>
          <a:p>
            <a:r>
              <a:rPr lang="pt-BR" i="1" dirty="0" smtClean="0"/>
              <a:t>R4 = {(1, 1), (1, 2), (1, 3), (1, 4), (2, 2), (2, 3), (2, 4), </a:t>
            </a:r>
            <a:r>
              <a:rPr lang="en-US" dirty="0" smtClean="0"/>
              <a:t>(3, 3), (3, 4), (4, 4)}</a:t>
            </a:r>
          </a:p>
          <a:p>
            <a:r>
              <a:rPr lang="en-US" dirty="0" smtClean="0"/>
              <a:t>Which relations are…</a:t>
            </a:r>
          </a:p>
          <a:p>
            <a:pPr lvl="1"/>
            <a:r>
              <a:rPr lang="en-US" dirty="0" smtClean="0"/>
              <a:t>reflexive? </a:t>
            </a:r>
          </a:p>
          <a:p>
            <a:pPr lvl="1"/>
            <a:r>
              <a:rPr lang="en-US" dirty="0" smtClean="0"/>
              <a:t>symmetric? </a:t>
            </a:r>
          </a:p>
          <a:p>
            <a:pPr lvl="1"/>
            <a:r>
              <a:rPr lang="en-US" dirty="0" smtClean="0"/>
              <a:t>transitive?</a:t>
            </a: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One more definition. Composition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Given relations </a:t>
            </a:r>
            <a:r>
              <a:rPr lang="en-US" i="1" dirty="0" smtClean="0"/>
              <a:t>R ⊆ A×B and S ⊆ B×C, their composition,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i="1" dirty="0" smtClean="0"/>
              <a:t>written as </a:t>
            </a:r>
            <a:r>
              <a:rPr lang="en-US" i="1" dirty="0" smtClean="0">
                <a:solidFill>
                  <a:srgbClr val="00B0F0"/>
                </a:solidFill>
              </a:rPr>
              <a:t>S∘R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is {(a, c) | for some b, </a:t>
            </a:r>
            <a:r>
              <a:rPr lang="en-US" dirty="0" smtClean="0"/>
              <a:t>(</a:t>
            </a:r>
            <a:r>
              <a:rPr lang="en-US" i="1" dirty="0" smtClean="0"/>
              <a:t>a, b) ∈ R and (b, c) ∈ S}.</a:t>
            </a:r>
          </a:p>
          <a:p>
            <a:r>
              <a:rPr lang="en-US" dirty="0" smtClean="0"/>
              <a:t>The source of S is the target of </a:t>
            </a:r>
            <a:r>
              <a:rPr lang="en-US" i="1" dirty="0" smtClean="0"/>
              <a:t>R.</a:t>
            </a:r>
          </a:p>
          <a:p>
            <a:r>
              <a:rPr lang="en-US" dirty="0" smtClean="0"/>
              <a:t>parent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parent = grandparent</a:t>
            </a:r>
          </a:p>
          <a:p>
            <a:r>
              <a:rPr lang="en-US" dirty="0" smtClean="0"/>
              <a:t>parent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father = grandfather</a:t>
            </a:r>
          </a:p>
          <a:p>
            <a:r>
              <a:rPr lang="en-US" dirty="0" smtClean="0"/>
              <a:t>parent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child = ?</a:t>
            </a: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Composition/Relations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neighbor-of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pet-of ?</a:t>
            </a:r>
          </a:p>
          <a:p>
            <a:pPr lvl="1"/>
            <a:r>
              <a:rPr lang="en-US" dirty="0" smtClean="0"/>
              <a:t>Let’s recall the definition: </a:t>
            </a:r>
            <a:r>
              <a:rPr lang="en-US" i="1" dirty="0" smtClean="0"/>
              <a:t>{(a, c) | for some b, </a:t>
            </a:r>
            <a:r>
              <a:rPr lang="en-US" dirty="0" smtClean="0"/>
              <a:t>(</a:t>
            </a:r>
            <a:r>
              <a:rPr lang="en-US" i="1" dirty="0" smtClean="0"/>
              <a:t>a, b) ∈ R and (b, c) ∈ S}.</a:t>
            </a:r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Composition/Relations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neighbor-of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pet-of ?</a:t>
            </a:r>
          </a:p>
          <a:p>
            <a:pPr lvl="1"/>
            <a:r>
              <a:rPr lang="en-US" dirty="0" smtClean="0"/>
              <a:t>Let’s recall the definition: </a:t>
            </a:r>
            <a:r>
              <a:rPr lang="en-US" i="1" dirty="0" smtClean="0"/>
              <a:t>{(a, c) | for some b, </a:t>
            </a:r>
            <a:r>
              <a:rPr lang="en-US" dirty="0" smtClean="0"/>
              <a:t>(</a:t>
            </a:r>
            <a:r>
              <a:rPr lang="en-US" i="1" dirty="0" smtClean="0"/>
              <a:t>a, b) ∈ R and (b, c) ∈ S}.</a:t>
            </a:r>
          </a:p>
          <a:p>
            <a:r>
              <a:rPr lang="en-US" dirty="0" smtClean="0"/>
              <a:t>(</a:t>
            </a:r>
            <a:r>
              <a:rPr lang="en-US" i="1" dirty="0" smtClean="0"/>
              <a:t>a, c) ∈ neighbor-of </a:t>
            </a:r>
            <a:r>
              <a:rPr lang="en-US" i="1" dirty="0" smtClean="0">
                <a:solidFill>
                  <a:srgbClr val="00B0F0"/>
                </a:solidFill>
              </a:rPr>
              <a:t>∘</a:t>
            </a:r>
            <a:r>
              <a:rPr lang="en-US" i="1" dirty="0" smtClean="0"/>
              <a:t> pet-of </a:t>
            </a:r>
            <a:r>
              <a:rPr lang="en-US" i="1" dirty="0" err="1" smtClean="0"/>
              <a:t>iff</a:t>
            </a:r>
            <a:endParaRPr lang="en-US" i="1" dirty="0" smtClean="0"/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a, b) ∈ pet-of and </a:t>
            </a:r>
            <a:r>
              <a:rPr lang="en-US" dirty="0" smtClean="0"/>
              <a:t>(</a:t>
            </a:r>
            <a:r>
              <a:rPr lang="en-US" i="1" dirty="0" smtClean="0"/>
              <a:t>b, c) ∈ neighbor-of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Composition/Relations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neighbor-of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pet-of ?</a:t>
            </a:r>
          </a:p>
          <a:p>
            <a:pPr lvl="1"/>
            <a:r>
              <a:rPr lang="en-US" dirty="0" smtClean="0"/>
              <a:t>Let’s recall the definition: </a:t>
            </a:r>
            <a:r>
              <a:rPr lang="en-US" i="1" dirty="0" smtClean="0"/>
              <a:t>{(a, c) | for some b, </a:t>
            </a:r>
            <a:r>
              <a:rPr lang="en-US" dirty="0" smtClean="0"/>
              <a:t>(</a:t>
            </a:r>
            <a:r>
              <a:rPr lang="en-US" i="1" dirty="0" smtClean="0"/>
              <a:t>a, b) ∈ R and (b, c) ∈ S}.</a:t>
            </a:r>
          </a:p>
          <a:p>
            <a:r>
              <a:rPr lang="en-US" dirty="0" smtClean="0"/>
              <a:t>(</a:t>
            </a:r>
            <a:r>
              <a:rPr lang="en-US" i="1" dirty="0" smtClean="0"/>
              <a:t>a, c) ∈ neighbor-of </a:t>
            </a:r>
            <a:r>
              <a:rPr lang="en-US" i="1" dirty="0" smtClean="0">
                <a:solidFill>
                  <a:srgbClr val="00B0F0"/>
                </a:solidFill>
              </a:rPr>
              <a:t>∘</a:t>
            </a:r>
            <a:r>
              <a:rPr lang="en-US" i="1" dirty="0" smtClean="0"/>
              <a:t> pet-of </a:t>
            </a:r>
            <a:r>
              <a:rPr lang="en-US" i="1" dirty="0" err="1" smtClean="0"/>
              <a:t>iff</a:t>
            </a:r>
            <a:endParaRPr lang="en-US" i="1" dirty="0" smtClean="0"/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a, b) ∈ pet-of and </a:t>
            </a:r>
            <a:r>
              <a:rPr lang="en-US" dirty="0" smtClean="0"/>
              <a:t>(</a:t>
            </a:r>
            <a:r>
              <a:rPr lang="en-US" i="1" dirty="0" smtClean="0"/>
              <a:t>b, c) ∈ neighbor-of</a:t>
            </a:r>
          </a:p>
          <a:p>
            <a:r>
              <a:rPr lang="en-US" i="1" dirty="0" smtClean="0"/>
              <a:t>e.g.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Tweety</a:t>
            </a:r>
            <a:r>
              <a:rPr lang="en-US" dirty="0" smtClean="0"/>
              <a:t> Bird, </a:t>
            </a:r>
            <a:r>
              <a:rPr lang="en-US" dirty="0" err="1" smtClean="0"/>
              <a:t>Mrs</a:t>
            </a:r>
            <a:r>
              <a:rPr lang="en-US" dirty="0" smtClean="0"/>
              <a:t> Warner) ∈ pet-of, (</a:t>
            </a:r>
            <a:r>
              <a:rPr lang="en-US" dirty="0" err="1" smtClean="0"/>
              <a:t>Mrs</a:t>
            </a:r>
            <a:r>
              <a:rPr lang="en-US" dirty="0" smtClean="0"/>
              <a:t> Warner, Mel Blanc) ∈ neighbor-of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Tweety</a:t>
            </a:r>
            <a:r>
              <a:rPr lang="en-US" dirty="0" smtClean="0"/>
              <a:t> Bird, Mel Blanc) ∈ neighbor-of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pet-of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Tweety</a:t>
            </a:r>
            <a:r>
              <a:rPr lang="en-US" dirty="0" smtClean="0"/>
              <a:t> Bird </a:t>
            </a:r>
            <a:r>
              <a:rPr lang="en-US" i="1" dirty="0" smtClean="0"/>
              <a:t>is a pet of a neighbor of Sylvester”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Composition/Relations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do &lt;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=</a:t>
            </a:r>
          </a:p>
          <a:p>
            <a:endParaRPr lang="en-US" dirty="0" smtClean="0"/>
          </a:p>
          <a:p>
            <a:r>
              <a:rPr lang="en-US" dirty="0" smtClean="0"/>
              <a:t>And &lt; </a:t>
            </a:r>
            <a:r>
              <a:rPr lang="en-US" dirty="0" smtClean="0">
                <a:solidFill>
                  <a:srgbClr val="00B0F0"/>
                </a:solidFill>
              </a:rPr>
              <a:t>∘</a:t>
            </a:r>
            <a:r>
              <a:rPr lang="en-US" dirty="0" smtClean="0"/>
              <a:t> &lt; </a:t>
            </a:r>
          </a:p>
          <a:p>
            <a:pPr>
              <a:buNone/>
            </a:pPr>
            <a:endParaRPr lang="en-US" i="1" dirty="0" smtClean="0"/>
          </a:p>
          <a:p>
            <a:pPr lvl="1"/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 A Quick(?) Review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Jeopardy’s Category: It’s Complicated</a:t>
            </a:r>
          </a:p>
          <a:p>
            <a:pPr lvl="1"/>
            <a:r>
              <a:rPr lang="en-US" dirty="0" smtClean="0"/>
              <a:t>The responses deal with relations</a:t>
            </a:r>
            <a:r>
              <a:rPr lang="en-US" strike="sngStrike" dirty="0" smtClean="0"/>
              <a:t>hips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Last Definition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we know that </a:t>
            </a:r>
          </a:p>
          <a:p>
            <a:pPr lvl="1"/>
            <a:r>
              <a:rPr lang="en-US" sz="2800" dirty="0" smtClean="0"/>
              <a:t>Relations are sets of n-</a:t>
            </a:r>
            <a:r>
              <a:rPr lang="en-US" sz="2800" dirty="0" err="1" smtClean="0"/>
              <a:t>tuples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And, for n = 2, Binary relations are sets of ordered pairs.</a:t>
            </a:r>
          </a:p>
          <a:p>
            <a:r>
              <a:rPr lang="en-US" dirty="0" smtClean="0"/>
              <a:t>Definition: A </a:t>
            </a:r>
            <a:r>
              <a:rPr lang="en-US" dirty="0" err="1" smtClean="0"/>
              <a:t>subrelation</a:t>
            </a:r>
            <a:r>
              <a:rPr lang="en-US" dirty="0" smtClean="0"/>
              <a:t> is a relation </a:t>
            </a:r>
            <a:r>
              <a:rPr lang="en-US" i="1" dirty="0" smtClean="0"/>
              <a:t>R that is a subset of relation S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Last Page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we know that </a:t>
            </a:r>
          </a:p>
          <a:p>
            <a:pPr lvl="1"/>
            <a:r>
              <a:rPr lang="en-US" sz="2800" dirty="0" smtClean="0"/>
              <a:t>Relations are sets of n-</a:t>
            </a:r>
            <a:r>
              <a:rPr lang="en-US" sz="2800" dirty="0" err="1" smtClean="0"/>
              <a:t>tuples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And, for n = 2, Binary relations are sets of ordered pairs.</a:t>
            </a:r>
          </a:p>
          <a:p>
            <a:r>
              <a:rPr lang="en-US" dirty="0" smtClean="0"/>
              <a:t>Definition: A </a:t>
            </a:r>
            <a:r>
              <a:rPr lang="en-US" dirty="0" err="1" smtClean="0"/>
              <a:t>subrelation</a:t>
            </a:r>
            <a:r>
              <a:rPr lang="en-US" dirty="0" smtClean="0"/>
              <a:t> is a relation </a:t>
            </a:r>
            <a:r>
              <a:rPr lang="en-US" i="1" dirty="0" smtClean="0"/>
              <a:t>R that is a subset of relation S</a:t>
            </a:r>
          </a:p>
          <a:p>
            <a:pPr lvl="1"/>
            <a:r>
              <a:rPr lang="en-US" dirty="0" smtClean="0"/>
              <a:t>Think of </a:t>
            </a:r>
            <a:r>
              <a:rPr lang="en-US" i="1" dirty="0" err="1" smtClean="0">
                <a:solidFill>
                  <a:srgbClr val="00B0F0"/>
                </a:solidFill>
              </a:rPr>
              <a:t>Sub</a:t>
            </a:r>
            <a:r>
              <a:rPr lang="en-US" i="1" dirty="0" err="1" smtClean="0"/>
              <a:t>relation</a:t>
            </a:r>
            <a:r>
              <a:rPr lang="en-US" i="1" dirty="0" smtClean="0"/>
              <a:t> == </a:t>
            </a:r>
            <a:r>
              <a:rPr lang="en-US" i="1" dirty="0" err="1" smtClean="0">
                <a:solidFill>
                  <a:srgbClr val="00B0F0"/>
                </a:solidFill>
              </a:rPr>
              <a:t>subset</a:t>
            </a:r>
            <a:r>
              <a:rPr lang="en-US" i="1" dirty="0" err="1" smtClean="0"/>
              <a:t>relation</a:t>
            </a:r>
            <a:endParaRPr lang="en-US" i="1" dirty="0" smtClean="0"/>
          </a:p>
          <a:p>
            <a:r>
              <a:rPr lang="en-US" dirty="0" smtClean="0"/>
              <a:t>Some examples:</a:t>
            </a:r>
          </a:p>
          <a:p>
            <a:r>
              <a:rPr lang="en-US" dirty="0" smtClean="0"/>
              <a:t>brother-of is a </a:t>
            </a:r>
            <a:r>
              <a:rPr lang="en-US" dirty="0" err="1" smtClean="0"/>
              <a:t>subrelation</a:t>
            </a:r>
            <a:r>
              <a:rPr lang="en-US" dirty="0" smtClean="0"/>
              <a:t> of sibling-of</a:t>
            </a:r>
          </a:p>
          <a:p>
            <a:r>
              <a:rPr lang="en-US" dirty="0" smtClean="0"/>
              <a:t>= is a </a:t>
            </a:r>
            <a:r>
              <a:rPr lang="en-US" dirty="0" err="1" smtClean="0"/>
              <a:t>subrelation</a:t>
            </a:r>
            <a:r>
              <a:rPr lang="en-US" dirty="0" smtClean="0"/>
              <a:t> of ≤</a:t>
            </a:r>
          </a:p>
          <a:p>
            <a:r>
              <a:rPr lang="en-US" dirty="0" smtClean="0"/>
              <a:t>divisible by 4 is a </a:t>
            </a:r>
            <a:r>
              <a:rPr lang="en-US" dirty="0" err="1" smtClean="0"/>
              <a:t>subrelation</a:t>
            </a:r>
            <a:r>
              <a:rPr lang="en-US" dirty="0" smtClean="0"/>
              <a:t> of divisible by 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Jeopardy’s Category: It’s Complicated</a:t>
            </a:r>
          </a:p>
          <a:p>
            <a:pPr lvl="1"/>
            <a:r>
              <a:rPr lang="en-US" dirty="0" smtClean="0"/>
              <a:t>The responses deal with relations</a:t>
            </a:r>
            <a:r>
              <a:rPr lang="en-US" strike="sngStrike" dirty="0" smtClean="0"/>
              <a:t>hips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The set of all ordered pairs whose first element is in </a:t>
            </a:r>
            <a:r>
              <a:rPr lang="en-US" i="1" dirty="0" smtClean="0"/>
              <a:t>A </a:t>
            </a:r>
            <a:r>
              <a:rPr lang="en-US" dirty="0" smtClean="0"/>
              <a:t>and whose second element is in </a:t>
            </a:r>
            <a:r>
              <a:rPr lang="en-US" i="1" dirty="0" smtClean="0"/>
              <a:t>B.</a:t>
            </a:r>
          </a:p>
          <a:p>
            <a:pPr lvl="1"/>
            <a:r>
              <a:rPr lang="en-US" i="1" dirty="0" smtClean="0"/>
              <a:t>What is the Cartesian Product?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Jeopardy’s Category: The Internet</a:t>
            </a:r>
          </a:p>
          <a:p>
            <a:pPr lvl="1"/>
            <a:r>
              <a:rPr lang="en-US" dirty="0" smtClean="0"/>
              <a:t>The responses deal with The Internet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 The D in DNS. Also the smallest source set for a relation. 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Jeopardy’s Category: The Internet</a:t>
            </a:r>
          </a:p>
          <a:p>
            <a:pPr lvl="1"/>
            <a:r>
              <a:rPr lang="en-US" dirty="0" smtClean="0"/>
              <a:t>The responses deal with The Internet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 The D in DNS. Also the smallest source set for a relation.</a:t>
            </a:r>
            <a:endParaRPr lang="en-US" b="1" dirty="0" smtClean="0"/>
          </a:p>
          <a:p>
            <a:endParaRPr lang="en-US" i="1" dirty="0" smtClean="0"/>
          </a:p>
          <a:p>
            <a:pPr lvl="1"/>
            <a:r>
              <a:rPr lang="en-US" i="1" dirty="0" smtClean="0"/>
              <a:t>What is the </a:t>
            </a:r>
            <a:r>
              <a:rPr lang="en-US" i="1" dirty="0" smtClean="0">
                <a:solidFill>
                  <a:srgbClr val="0070C0"/>
                </a:solidFill>
              </a:rPr>
              <a:t>domain</a:t>
            </a:r>
            <a:r>
              <a:rPr lang="en-US" i="1" dirty="0" smtClean="0"/>
              <a:t>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Jeopardy’s Category: Both Kinds of Music</a:t>
            </a:r>
          </a:p>
          <a:p>
            <a:pPr lvl="1"/>
            <a:r>
              <a:rPr lang="en-US" dirty="0" smtClean="0"/>
              <a:t>The responses deal Country &amp; Western Songs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 Cowboys are at home here. Also the smallest target set in a relation.</a:t>
            </a:r>
            <a:endParaRPr lang="en-US" b="1" dirty="0" smtClean="0"/>
          </a:p>
          <a:p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Jeopardy’s Category: Both Kinds of Music</a:t>
            </a:r>
          </a:p>
          <a:p>
            <a:pPr lvl="1"/>
            <a:r>
              <a:rPr lang="en-US" dirty="0" smtClean="0"/>
              <a:t>The responses deal Country &amp; Western Songs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ANSWER:  Cowboys are at home here. Also the smallest target set in a relation.</a:t>
            </a:r>
            <a:endParaRPr lang="en-US" b="1" dirty="0" smtClean="0"/>
          </a:p>
          <a:p>
            <a:endParaRPr lang="en-US" i="1" dirty="0" smtClean="0"/>
          </a:p>
          <a:p>
            <a:pPr lvl="1"/>
            <a:r>
              <a:rPr lang="en-US" i="1" dirty="0" smtClean="0"/>
              <a:t>What is </a:t>
            </a:r>
            <a:r>
              <a:rPr lang="en-US" i="1" dirty="0" smtClean="0">
                <a:solidFill>
                  <a:srgbClr val="FF0000"/>
                </a:solidFill>
              </a:rPr>
              <a:t>range </a:t>
            </a:r>
            <a:r>
              <a:rPr lang="en-US" i="1" dirty="0" smtClean="0"/>
              <a:t>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Chapter 2…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Final Jeopardy’s Category: Mashed Up And </a:t>
            </a:r>
            <a:r>
              <a:rPr lang="en-US" dirty="0" err="1" smtClean="0"/>
              <a:t>Punny</a:t>
            </a:r>
            <a:endParaRPr lang="en-US" dirty="0" smtClean="0"/>
          </a:p>
          <a:p>
            <a:pPr lvl="1"/>
            <a:r>
              <a:rPr lang="en-US" dirty="0" smtClean="0"/>
              <a:t>The responses deal with 70’s rock bands and relations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32235</TotalTime>
  <Words>2036</Words>
  <Application>Microsoft Office PowerPoint</Application>
  <PresentationFormat>Custom</PresentationFormat>
  <Paragraphs>329</Paragraphs>
  <Slides>31</Slides>
  <Notes>31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CMPU-145: Foundations of Computer Science Spring, 2019</vt:lpstr>
      <vt:lpstr>Chapter 2… A Quick(?) Review</vt:lpstr>
      <vt:lpstr>Chapter 2… A Quick(?) Review</vt:lpstr>
      <vt:lpstr>Chapter 2…</vt:lpstr>
      <vt:lpstr>Chapter 2…</vt:lpstr>
      <vt:lpstr>Chapter 2…</vt:lpstr>
      <vt:lpstr>Chapter 2…</vt:lpstr>
      <vt:lpstr>Chapter 2…</vt:lpstr>
      <vt:lpstr>Chapter 2…</vt:lpstr>
      <vt:lpstr>Chapter 2…</vt:lpstr>
      <vt:lpstr>Chapter 2…</vt:lpstr>
      <vt:lpstr>Chapter 2…</vt:lpstr>
      <vt:lpstr>Chapter 2… Thanks For Playing.</vt:lpstr>
      <vt:lpstr>Cartesian product</vt:lpstr>
      <vt:lpstr>Cartesian product</vt:lpstr>
      <vt:lpstr>Cartesian product</vt:lpstr>
      <vt:lpstr>Cartesian product</vt:lpstr>
      <vt:lpstr>Relations: Converse (not Chuck Taylors…)</vt:lpstr>
      <vt:lpstr>Relations: Transitivity</vt:lpstr>
      <vt:lpstr>Relations: Reflexivity (“Why don't you use it?”)</vt:lpstr>
      <vt:lpstr>Symmetrivity Symmetry</vt:lpstr>
      <vt:lpstr>Cartesian Product</vt:lpstr>
      <vt:lpstr>Enough with the definitions!</vt:lpstr>
      <vt:lpstr>Presented for your consideration</vt:lpstr>
      <vt:lpstr>One more definition. Composition</vt:lpstr>
      <vt:lpstr>Composition/Relations</vt:lpstr>
      <vt:lpstr>Composition/Relations</vt:lpstr>
      <vt:lpstr>Composition/Relations</vt:lpstr>
      <vt:lpstr>Composition/Relations</vt:lpstr>
      <vt:lpstr>Last Definition</vt:lpstr>
      <vt:lpstr>Last Page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94</cp:revision>
  <dcterms:created xsi:type="dcterms:W3CDTF">2017-10-22T03:23:41Z</dcterms:created>
  <dcterms:modified xsi:type="dcterms:W3CDTF">2019-02-11T12:47:17Z</dcterms:modified>
</cp:coreProperties>
</file>