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4" r:id="rId3"/>
    <p:sldId id="345" r:id="rId4"/>
    <p:sldId id="348" r:id="rId5"/>
    <p:sldId id="346" r:id="rId6"/>
    <p:sldId id="347" r:id="rId7"/>
    <p:sldId id="31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93" d="100"/>
          <a:sy n="93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2 - </a:t>
            </a:r>
            <a:r>
              <a:rPr lang="en-US" dirty="0" smtClean="0"/>
              <a:t>2.3: A Deeper Dive into Relations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(also known as</a:t>
            </a:r>
            <a:r>
              <a:rPr lang="en-US" b="0" dirty="0" smtClean="0">
                <a:sym typeface="Wingdings" pitchFamily="2" charset="2"/>
              </a:rPr>
              <a:t>) </a:t>
            </a:r>
            <a:r>
              <a:rPr lang="en-US" b="0" dirty="0" smtClean="0"/>
              <a:t>The</a:t>
            </a:r>
            <a:r>
              <a:rPr lang="en-US" dirty="0" smtClean="0"/>
              <a:t> 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0" dirty="0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s</a:t>
            </a:r>
            <a:r>
              <a:rPr lang="en-US" dirty="0" smtClean="0"/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all refer to binary relations</a:t>
            </a:r>
          </a:p>
          <a:p>
            <a:pPr lvl="1"/>
            <a:r>
              <a:rPr lang="en-US" dirty="0" smtClean="0"/>
              <a:t>i.e. they describe relationships naturally (in nature) and mathematically</a:t>
            </a:r>
          </a:p>
          <a:p>
            <a:r>
              <a:rPr lang="en-US" dirty="0" smtClean="0"/>
              <a:t>A relation </a:t>
            </a:r>
            <a:r>
              <a:rPr lang="en-US" i="1" dirty="0" smtClean="0"/>
              <a:t>R is </a:t>
            </a:r>
            <a:r>
              <a:rPr lang="en-US" b="1" i="1" dirty="0" smtClean="0"/>
              <a:t>reflexive</a:t>
            </a:r>
            <a:r>
              <a:rPr lang="en-US" i="1" dirty="0" smtClean="0"/>
              <a:t> over a set A </a:t>
            </a:r>
            <a:r>
              <a:rPr lang="en-US" i="1" dirty="0" err="1" smtClean="0"/>
              <a:t>iff</a:t>
            </a:r>
            <a:endParaRPr lang="en-US" i="1" dirty="0" smtClean="0"/>
          </a:p>
          <a:p>
            <a:pPr lvl="1"/>
            <a:r>
              <a:rPr lang="en-US" sz="2800" dirty="0" smtClean="0"/>
              <a:t>for all </a:t>
            </a:r>
            <a:r>
              <a:rPr lang="en-US" sz="2800" i="1" dirty="0" smtClean="0"/>
              <a:t>a ∈ A, (a, a) ∈ R</a:t>
            </a:r>
            <a:endParaRPr lang="en-US" dirty="0" smtClean="0"/>
          </a:p>
          <a:p>
            <a:r>
              <a:rPr lang="en-US" dirty="0" smtClean="0"/>
              <a:t>A relation </a:t>
            </a:r>
            <a:r>
              <a:rPr lang="en-US" i="1" dirty="0" smtClean="0"/>
              <a:t>R is </a:t>
            </a:r>
            <a:r>
              <a:rPr lang="en-US" b="1" i="1" dirty="0" smtClean="0"/>
              <a:t>symmetric</a:t>
            </a:r>
            <a:r>
              <a:rPr lang="en-US" i="1" dirty="0" smtClean="0"/>
              <a:t> </a:t>
            </a:r>
            <a:r>
              <a:rPr lang="en-US" i="1" dirty="0" err="1" smtClean="0"/>
              <a:t>iff</a:t>
            </a:r>
            <a:r>
              <a:rPr lang="en-US" i="1" dirty="0" smtClean="0"/>
              <a:t> </a:t>
            </a:r>
            <a:endParaRPr lang="en-US" i="1" dirty="0" smtClean="0"/>
          </a:p>
          <a:p>
            <a:pPr lvl="1"/>
            <a:r>
              <a:rPr lang="en-US" sz="2800" dirty="0" smtClean="0"/>
              <a:t>for </a:t>
            </a:r>
            <a:r>
              <a:rPr lang="en-US" sz="2800" dirty="0" smtClean="0"/>
              <a:t>all </a:t>
            </a:r>
            <a:r>
              <a:rPr lang="pt-BR" sz="2800" dirty="0" smtClean="0"/>
              <a:t>(</a:t>
            </a:r>
            <a:r>
              <a:rPr lang="pt-BR" sz="2800" i="1" dirty="0" smtClean="0"/>
              <a:t>a</a:t>
            </a:r>
            <a:r>
              <a:rPr lang="pt-BR" sz="2800" i="1" dirty="0" smtClean="0"/>
              <a:t>, b) ∈ R, (b, a) ∈ R</a:t>
            </a:r>
            <a:r>
              <a:rPr lang="pt-BR" sz="2800" i="1" dirty="0" smtClean="0"/>
              <a:t>.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relation </a:t>
            </a:r>
            <a:r>
              <a:rPr lang="en-US" i="1" dirty="0" smtClean="0"/>
              <a:t>R is </a:t>
            </a:r>
            <a:r>
              <a:rPr lang="en-US" b="1" i="1" dirty="0" smtClean="0"/>
              <a:t>transitive</a:t>
            </a:r>
            <a:r>
              <a:rPr lang="en-US" i="1" dirty="0" smtClean="0"/>
              <a:t> </a:t>
            </a:r>
            <a:r>
              <a:rPr lang="en-US" i="1" dirty="0" err="1" smtClean="0"/>
              <a:t>iff</a:t>
            </a:r>
            <a:r>
              <a:rPr lang="en-US" i="1" dirty="0" smtClean="0"/>
              <a:t> </a:t>
            </a:r>
          </a:p>
          <a:p>
            <a:pPr lvl="1"/>
            <a:r>
              <a:rPr lang="en-US" sz="2800" dirty="0" smtClean="0"/>
              <a:t>for all</a:t>
            </a:r>
            <a:r>
              <a:rPr lang="en-US" sz="2800" i="1" dirty="0" smtClean="0"/>
              <a:t> </a:t>
            </a:r>
            <a:r>
              <a:rPr lang="en-US" sz="2800" i="1" dirty="0" smtClean="0"/>
              <a:t>(a, b) ∈  R and (b, c) ∈ R, then (a, c) ∈ R</a:t>
            </a:r>
            <a:r>
              <a:rPr lang="en-US" sz="2800" i="1" dirty="0" smtClean="0"/>
              <a:t>.</a:t>
            </a:r>
          </a:p>
          <a:p>
            <a:pPr lvl="1">
              <a:buNone/>
            </a:pPr>
            <a:endParaRPr lang="en-US" sz="2800" i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</a:t>
            </a:r>
            <a:r>
              <a:rPr lang="en-US" dirty="0" smtClean="0"/>
              <a:t> 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0" dirty="0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s</a:t>
            </a:r>
            <a:r>
              <a:rPr lang="en-US" dirty="0" smtClean="0"/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2504325"/>
          </a:xfrm>
        </p:spPr>
        <p:txBody>
          <a:bodyPr/>
          <a:lstStyle/>
          <a:p>
            <a:r>
              <a:rPr lang="en-US" dirty="0" smtClean="0"/>
              <a:t>Perhaps the best way to review these relations: with pictures</a:t>
            </a:r>
          </a:p>
          <a:p>
            <a:r>
              <a:rPr lang="en-US" dirty="0" smtClean="0"/>
              <a:t>Let’s use digraphs and draw examples.</a:t>
            </a:r>
            <a:endParaRPr lang="en-US" i="1" dirty="0" smtClean="0"/>
          </a:p>
          <a:p>
            <a:pPr lvl="1"/>
            <a:r>
              <a:rPr lang="en-US" sz="2800" dirty="0" smtClean="0"/>
              <a:t>We can use elements  1,2,3 or </a:t>
            </a:r>
            <a:r>
              <a:rPr lang="en-US" sz="2800" dirty="0" err="1" smtClean="0"/>
              <a:t>a,b,c</a:t>
            </a:r>
            <a:r>
              <a:rPr lang="en-US" sz="2800" dirty="0" smtClean="0"/>
              <a:t> or </a:t>
            </a:r>
            <a:r>
              <a:rPr lang="en-US" sz="2800" dirty="0" err="1" smtClean="0"/>
              <a:t>x,y,z</a:t>
            </a:r>
            <a:r>
              <a:rPr lang="en-US" sz="2800" dirty="0" smtClean="0"/>
              <a:t> etc.</a:t>
            </a:r>
          </a:p>
          <a:p>
            <a:r>
              <a:rPr lang="en-US" sz="3200" i="1" dirty="0" smtClean="0"/>
              <a:t>Something like this? (yes.) </a:t>
            </a:r>
            <a:endParaRPr lang="en-US" sz="3200" i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9627" y="3647326"/>
            <a:ext cx="28575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</a:t>
            </a:r>
            <a:r>
              <a:rPr lang="en-US" dirty="0" smtClean="0"/>
              <a:t> 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0" dirty="0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s</a:t>
            </a:r>
            <a:r>
              <a:rPr lang="en-US" dirty="0" smtClean="0"/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298721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Perhaps the best way to review these relations: with pictures</a:t>
            </a:r>
          </a:p>
          <a:p>
            <a:r>
              <a:rPr lang="en-US" dirty="0" smtClean="0"/>
              <a:t>Let’s use these conventions</a:t>
            </a:r>
            <a:endParaRPr lang="en-US" sz="2800" dirty="0" smtClean="0"/>
          </a:p>
          <a:p>
            <a:r>
              <a:rPr lang="en-US" dirty="0" smtClean="0"/>
              <a:t>R: draw an arrow from an element to itself ( 1-&gt;1)</a:t>
            </a:r>
          </a:p>
          <a:p>
            <a:pPr lvl="1"/>
            <a:r>
              <a:rPr lang="en-US" dirty="0" smtClean="0"/>
              <a:t>We’ll get a relation R: {(1,1)}</a:t>
            </a:r>
          </a:p>
          <a:p>
            <a:r>
              <a:rPr lang="en-US" dirty="0" smtClean="0"/>
              <a:t>S: draw an arrow(s) in both directions (1-&gt;2 and 2-&gt;1)</a:t>
            </a:r>
          </a:p>
          <a:p>
            <a:pPr lvl="1"/>
            <a:r>
              <a:rPr lang="en-US" dirty="0" smtClean="0"/>
              <a:t>We’ll get a relation R {(1,2) (2,1)}</a:t>
            </a:r>
          </a:p>
          <a:p>
            <a:r>
              <a:rPr lang="en-US" dirty="0" smtClean="0"/>
              <a:t>T: draw a bunch of arrows  1-&gt;2, 2-&gt;3 and 1-&gt;3)</a:t>
            </a:r>
          </a:p>
          <a:p>
            <a:pPr lvl="1"/>
            <a:r>
              <a:rPr lang="en-US" dirty="0" smtClean="0"/>
              <a:t>We’ll get a relation R{(1,2) (2,3) (1,3)}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</a:t>
            </a:r>
            <a:r>
              <a:rPr lang="en-US" dirty="0" smtClean="0"/>
              <a:t> 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0" dirty="0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s</a:t>
            </a:r>
            <a:r>
              <a:rPr lang="en-US" dirty="0" smtClean="0"/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”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Reference:</a:t>
            </a:r>
          </a:p>
          <a:p>
            <a:r>
              <a:rPr lang="en-US" dirty="0" smtClean="0"/>
              <a:t>A relation </a:t>
            </a:r>
            <a:r>
              <a:rPr lang="en-US" i="1" dirty="0" smtClean="0"/>
              <a:t>R is </a:t>
            </a:r>
            <a:r>
              <a:rPr lang="en-US" b="1" i="1" dirty="0" smtClean="0"/>
              <a:t>reflexive</a:t>
            </a:r>
            <a:r>
              <a:rPr lang="en-US" i="1" dirty="0" smtClean="0"/>
              <a:t> over a set A </a:t>
            </a:r>
            <a:r>
              <a:rPr lang="en-US" i="1" dirty="0" err="1" smtClean="0"/>
              <a:t>iff</a:t>
            </a:r>
            <a:endParaRPr lang="en-US" i="1" dirty="0" smtClean="0"/>
          </a:p>
          <a:p>
            <a:pPr lvl="1"/>
            <a:r>
              <a:rPr lang="en-US" sz="2800" dirty="0" smtClean="0"/>
              <a:t>for all </a:t>
            </a:r>
            <a:r>
              <a:rPr lang="en-US" sz="2800" i="1" dirty="0" smtClean="0"/>
              <a:t>a ∈ A, (a, a) ∈ R</a:t>
            </a:r>
            <a:endParaRPr lang="en-US" dirty="0" smtClean="0"/>
          </a:p>
          <a:p>
            <a:r>
              <a:rPr lang="en-US" dirty="0" smtClean="0"/>
              <a:t>A relation </a:t>
            </a:r>
            <a:r>
              <a:rPr lang="en-US" i="1" dirty="0" smtClean="0"/>
              <a:t>R is </a:t>
            </a:r>
            <a:r>
              <a:rPr lang="en-US" b="1" i="1" dirty="0" smtClean="0"/>
              <a:t>symmetric</a:t>
            </a:r>
            <a:r>
              <a:rPr lang="en-US" i="1" dirty="0" smtClean="0"/>
              <a:t> </a:t>
            </a:r>
            <a:r>
              <a:rPr lang="en-US" i="1" dirty="0" err="1" smtClean="0"/>
              <a:t>iff</a:t>
            </a:r>
            <a:r>
              <a:rPr lang="en-US" i="1" dirty="0" smtClean="0"/>
              <a:t> </a:t>
            </a:r>
            <a:endParaRPr lang="en-US" i="1" dirty="0" smtClean="0"/>
          </a:p>
          <a:p>
            <a:pPr lvl="1"/>
            <a:r>
              <a:rPr lang="en-US" sz="2800" i="1" dirty="0" smtClean="0"/>
              <a:t>whenever </a:t>
            </a:r>
            <a:r>
              <a:rPr lang="pt-BR" sz="2800" dirty="0" smtClean="0"/>
              <a:t>(</a:t>
            </a:r>
            <a:r>
              <a:rPr lang="pt-BR" sz="2800" i="1" dirty="0" smtClean="0"/>
              <a:t>a, b) ∈ R, (b, a) ∈ R</a:t>
            </a:r>
            <a:r>
              <a:rPr lang="pt-BR" sz="2800" i="1" dirty="0" smtClean="0"/>
              <a:t>.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relation </a:t>
            </a:r>
            <a:r>
              <a:rPr lang="en-US" i="1" dirty="0" smtClean="0"/>
              <a:t>R is </a:t>
            </a:r>
            <a:r>
              <a:rPr lang="en-US" b="1" i="1" dirty="0" smtClean="0"/>
              <a:t>transitive</a:t>
            </a:r>
            <a:r>
              <a:rPr lang="en-US" i="1" dirty="0" smtClean="0"/>
              <a:t> </a:t>
            </a:r>
            <a:r>
              <a:rPr lang="en-US" i="1" dirty="0" err="1" smtClean="0"/>
              <a:t>iff</a:t>
            </a:r>
            <a:r>
              <a:rPr lang="en-US" i="1" dirty="0" smtClean="0"/>
              <a:t> </a:t>
            </a:r>
          </a:p>
          <a:p>
            <a:pPr lvl="1"/>
            <a:r>
              <a:rPr lang="en-US" sz="2800" i="1" dirty="0" smtClean="0"/>
              <a:t>whenever (a, b) ∈  R and (b, c) ∈ R, then (a, c) ∈ R</a:t>
            </a:r>
            <a:r>
              <a:rPr lang="en-US" sz="2800" i="1" dirty="0" smtClean="0"/>
              <a:t>.</a:t>
            </a:r>
          </a:p>
          <a:p>
            <a:r>
              <a:rPr lang="en-US" sz="3200" i="1" dirty="0" smtClean="0"/>
              <a:t>Note: if you don’t break a relation, the relation holds</a:t>
            </a:r>
          </a:p>
          <a:p>
            <a:r>
              <a:rPr lang="en-US" sz="3200" i="1" dirty="0" smtClean="0"/>
              <a:t>Let’s write on the board (because: drawing in power point? </a:t>
            </a:r>
            <a:r>
              <a:rPr lang="en-US" sz="3200" i="1" dirty="0" smtClean="0">
                <a:sym typeface="Wingdings" pitchFamily="2" charset="2"/>
              </a:rPr>
              <a:t> )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A reflexive, symmetric and transitive relation (all three)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A reflexive, symmetric but not transitive relation (2 out of 3)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A reflexive, transitive but not symmetric relation (2 out of 3)</a:t>
            </a:r>
            <a:endParaRPr lang="en-US" i="1" dirty="0" smtClean="0"/>
          </a:p>
          <a:p>
            <a:pPr lvl="1">
              <a:buNone/>
            </a:pPr>
            <a:endParaRPr lang="en-US" sz="2800" i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</a:t>
            </a:r>
            <a:r>
              <a:rPr lang="en-US" dirty="0" smtClean="0"/>
              <a:t> 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0" dirty="0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s</a:t>
            </a:r>
            <a:r>
              <a:rPr lang="en-US" dirty="0" smtClean="0"/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relations: in mathematics</a:t>
            </a:r>
          </a:p>
          <a:p>
            <a:r>
              <a:rPr lang="en-US" dirty="0" smtClean="0"/>
              <a:t>Do </a:t>
            </a:r>
            <a:r>
              <a:rPr lang="en-US" dirty="0" smtClean="0"/>
              <a:t>t</a:t>
            </a:r>
            <a:r>
              <a:rPr lang="en-US" dirty="0" smtClean="0"/>
              <a:t>he math relations we know have none/some/all of these properties?</a:t>
            </a:r>
          </a:p>
          <a:p>
            <a:pPr lvl="1"/>
            <a:r>
              <a:rPr lang="en-US" dirty="0" smtClean="0"/>
              <a:t>Say, over the set of natural numbers or maybe integers? </a:t>
            </a:r>
          </a:p>
          <a:p>
            <a:r>
              <a:rPr lang="en-US" sz="3200" i="1" dirty="0" smtClean="0"/>
              <a:t>Let’s go back to the board  to review some of the following:</a:t>
            </a:r>
          </a:p>
          <a:p>
            <a:pPr lvl="1"/>
            <a:r>
              <a:rPr lang="en-US" i="1" dirty="0" smtClean="0"/>
              <a:t>=</a:t>
            </a:r>
          </a:p>
          <a:p>
            <a:pPr lvl="1"/>
            <a:r>
              <a:rPr lang="en-US" i="1" dirty="0" smtClean="0"/>
              <a:t>!= </a:t>
            </a:r>
          </a:p>
          <a:p>
            <a:pPr lvl="1"/>
            <a:r>
              <a:rPr lang="en-US" i="1" dirty="0" smtClean="0"/>
              <a:t>&lt;= / &gt;=</a:t>
            </a:r>
          </a:p>
          <a:p>
            <a:pPr lvl="1"/>
            <a:r>
              <a:rPr lang="en-US" i="1" dirty="0" smtClean="0"/>
              <a:t>X*Y  == 0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>
              <a:buNone/>
            </a:pPr>
            <a:endParaRPr lang="en-US" sz="2800" i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Presented </a:t>
            </a:r>
            <a:r>
              <a:rPr lang="en-US" altLang="ko-KR" b="0" dirty="0" smtClean="0"/>
              <a:t>(again) for </a:t>
            </a:r>
            <a:r>
              <a:rPr lang="en-US" altLang="ko-KR" b="0" dirty="0" smtClean="0"/>
              <a:t>your consideration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following relations over {1,2,3,4}:</a:t>
            </a:r>
          </a:p>
          <a:p>
            <a:r>
              <a:rPr lang="pt-BR" i="1" dirty="0" smtClean="0"/>
              <a:t>R1 = {(1, 1), (1, 2), (2, 1), (2, 2), (3, 4), (4, 1), (4, 4)}</a:t>
            </a:r>
          </a:p>
          <a:p>
            <a:r>
              <a:rPr lang="pt-BR" i="1" dirty="0" smtClean="0"/>
              <a:t>R2 = {(1, 1), (1, 2), (2, 1)}</a:t>
            </a:r>
          </a:p>
          <a:p>
            <a:r>
              <a:rPr lang="pt-BR" i="1" dirty="0" smtClean="0"/>
              <a:t>R3 = {(1, 1), (1, 2), (1, 4), (2, 1), (3, 3), (4, 1), (4, 4)}</a:t>
            </a:r>
          </a:p>
          <a:p>
            <a:r>
              <a:rPr lang="pt-BR" i="1" dirty="0" smtClean="0"/>
              <a:t>R4 = {(1, 1), (1, 2), (1, 3), (1, 4), (2, 2), (2, 3), (2, 4), </a:t>
            </a:r>
            <a:r>
              <a:rPr lang="en-US" dirty="0" smtClean="0"/>
              <a:t>(3, 3), (3, 4), (4, 4)}</a:t>
            </a:r>
          </a:p>
          <a:p>
            <a:r>
              <a:rPr lang="en-US" dirty="0" smtClean="0"/>
              <a:t>Which relations are…</a:t>
            </a:r>
          </a:p>
          <a:p>
            <a:pPr lvl="1"/>
            <a:r>
              <a:rPr lang="en-US" dirty="0" smtClean="0"/>
              <a:t>reflexive? </a:t>
            </a:r>
          </a:p>
          <a:p>
            <a:pPr lvl="1"/>
            <a:r>
              <a:rPr lang="en-US" dirty="0" smtClean="0"/>
              <a:t>symmetric? </a:t>
            </a:r>
          </a:p>
          <a:p>
            <a:pPr lvl="1"/>
            <a:r>
              <a:rPr lang="en-US" dirty="0" smtClean="0"/>
              <a:t>transitive</a:t>
            </a:r>
            <a:r>
              <a:rPr lang="en-US" dirty="0" smtClean="0"/>
              <a:t>?</a:t>
            </a:r>
          </a:p>
          <a:p>
            <a:r>
              <a:rPr lang="en-US" i="1" dirty="0" smtClean="0"/>
              <a:t>How to approach? (The same way we used earlier: digraphs)</a:t>
            </a: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32289</TotalTime>
  <Words>731</Words>
  <Application>Microsoft Office PowerPoint</Application>
  <PresentationFormat>Custom</PresentationFormat>
  <Paragraphs>80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CMPU-145: Foundations of Computer Science Spring, 2019</vt:lpstr>
      <vt:lpstr>(also known as) The  “a b c’s  of r s t’s”</vt:lpstr>
      <vt:lpstr>The  “a b c’s  of r s t’s”</vt:lpstr>
      <vt:lpstr>The  “a b c’s  of r s t’s”</vt:lpstr>
      <vt:lpstr>The  “a b c’s  of r s t’s” again</vt:lpstr>
      <vt:lpstr>The  “a b c’s  of r s t’s” </vt:lpstr>
      <vt:lpstr>Presented (again) for your consideration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97</cp:revision>
  <dcterms:created xsi:type="dcterms:W3CDTF">2017-10-22T03:23:41Z</dcterms:created>
  <dcterms:modified xsi:type="dcterms:W3CDTF">2019-02-14T14:54:38Z</dcterms:modified>
</cp:coreProperties>
</file>