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256" r:id="rId2"/>
    <p:sldId id="344" r:id="rId3"/>
    <p:sldId id="345" r:id="rId4"/>
    <p:sldId id="348" r:id="rId5"/>
    <p:sldId id="349" r:id="rId6"/>
    <p:sldId id="350" r:id="rId7"/>
    <p:sldId id="354" r:id="rId8"/>
    <p:sldId id="357" r:id="rId9"/>
    <p:sldId id="352" r:id="rId10"/>
    <p:sldId id="353" r:id="rId11"/>
    <p:sldId id="358" r:id="rId12"/>
    <p:sldId id="355" r:id="rId13"/>
    <p:sldId id="356" r:id="rId14"/>
    <p:sldId id="359" r:id="rId15"/>
    <p:sldId id="360" r:id="rId16"/>
    <p:sldId id="351" r:id="rId17"/>
    <p:sldId id="313" r:id="rId18"/>
    <p:sldId id="361" r:id="rId19"/>
    <p:sldId id="362" r:id="rId20"/>
    <p:sldId id="363" r:id="rId21"/>
    <p:sldId id="364" r:id="rId22"/>
    <p:sldId id="365" r:id="rId23"/>
    <p:sldId id="366" r:id="rId24"/>
    <p:sldId id="368" r:id="rId25"/>
    <p:sldId id="372" r:id="rId26"/>
    <p:sldId id="370" r:id="rId27"/>
    <p:sldId id="375" r:id="rId28"/>
    <p:sldId id="374" r:id="rId29"/>
    <p:sldId id="376" r:id="rId30"/>
    <p:sldId id="371" r:id="rId31"/>
    <p:sldId id="377" r:id="rId32"/>
    <p:sldId id="379" r:id="rId33"/>
    <p:sldId id="378" r:id="rId34"/>
    <p:sldId id="380" r:id="rId35"/>
    <p:sldId id="381" r:id="rId3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C1431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328"/>
    <p:restoredTop sz="94651"/>
  </p:normalViewPr>
  <p:slideViewPr>
    <p:cSldViewPr snapToGrid="0" snapToObjects="1">
      <p:cViewPr varScale="1">
        <p:scale>
          <a:sx n="93" d="100"/>
          <a:sy n="93" d="100"/>
        </p:scale>
        <p:origin x="-144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24" d="100"/>
          <a:sy n="124" d="100"/>
        </p:scale>
        <p:origin x="2824" y="168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57A9A7-5935-D64E-96CF-CC145DAFC7A9}" type="datetimeFigureOut">
              <a:rPr lang="en-US" smtClean="0"/>
              <a:pPr/>
              <a:t>2/17/2019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03582B-E260-7642-9B40-EC0FE41F2D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14732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8EFE1C-A424-EF43-BFD1-0978FAE0A6B5}" type="datetimeFigureOut">
              <a:rPr lang="en-US" smtClean="0"/>
              <a:pPr/>
              <a:t>2/17/2019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E2EF5B-C282-734F-B256-3C04FB339C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96439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43412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Think of sand</a:t>
            </a:r>
            <a:r>
              <a:rPr lang="en-US" baseline="0" dirty="0" smtClean="0"/>
              <a:t> and the finest particles passing through a screen and the “not so” fine (least fine) particles remaining behind.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i="1" dirty="0" smtClean="0"/>
              <a:t>BTW, the web page below uses the term </a:t>
            </a:r>
            <a:r>
              <a:rPr lang="en-US" sz="2800" b="1" i="1" dirty="0" smtClean="0"/>
              <a:t>induces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0248" y="1122363"/>
            <a:ext cx="11417372" cy="16716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46868" y="3822630"/>
            <a:ext cx="5929129" cy="427039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2" name="TextBox 11"/>
          <p:cNvSpPr txBox="1"/>
          <p:nvPr userDrawn="1"/>
        </p:nvSpPr>
        <p:spPr>
          <a:xfrm>
            <a:off x="1524000" y="3772693"/>
            <a:ext cx="606845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Chapter</a:t>
            </a:r>
            <a:r>
              <a:rPr lang="en-US" sz="2400" dirty="0"/>
              <a:t>		</a:t>
            </a:r>
          </a:p>
          <a:p>
            <a:r>
              <a:rPr lang="en-US" sz="2400" dirty="0"/>
              <a:t>			</a:t>
            </a:r>
          </a:p>
          <a:p>
            <a:r>
              <a:rPr lang="en-US" sz="2400" dirty="0"/>
              <a:t>CMPU </a:t>
            </a:r>
            <a:r>
              <a:rPr lang="en-US" sz="2400" dirty="0" smtClean="0"/>
              <a:t>145 </a:t>
            </a:r>
            <a:r>
              <a:rPr lang="en-US" sz="2400" dirty="0"/>
              <a:t>– </a:t>
            </a:r>
            <a:r>
              <a:rPr lang="en-US" sz="2400" dirty="0" smtClean="0"/>
              <a:t>Foundations</a:t>
            </a:r>
            <a:r>
              <a:rPr lang="en-US" sz="2400" baseline="0" dirty="0" smtClean="0"/>
              <a:t> of Computer Science</a:t>
            </a:r>
            <a:r>
              <a:rPr lang="en-US" sz="2400" dirty="0" smtClean="0"/>
              <a:t> </a:t>
            </a:r>
            <a:endParaRPr lang="en-US" sz="2400" dirty="0"/>
          </a:p>
          <a:p>
            <a:r>
              <a:rPr lang="en-US" sz="2400" dirty="0" smtClean="0"/>
              <a:t>Peter</a:t>
            </a:r>
            <a:r>
              <a:rPr lang="en-US" sz="2400" baseline="0" dirty="0" smtClean="0"/>
              <a:t> Lemieszewski</a:t>
            </a:r>
            <a:endParaRPr lang="en-US" sz="24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F645D-9004-7A42-A938-C08906505B03}" type="datetime1">
              <a:rPr lang="en-US" smtClean="0"/>
              <a:pPr/>
              <a:t>2/17/2019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6935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2/17/2019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81695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71550-F5C5-F94F-BD20-7DDE5152D8FA}" type="datetime1">
              <a:rPr lang="en-US" smtClean="0"/>
              <a:pPr/>
              <a:t>2/17/2019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29635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95485"/>
            <a:ext cx="5562600" cy="508147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095485"/>
            <a:ext cx="5559552" cy="508147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542FE-3F4F-3041-8D34-22107D8DB0A4}" type="datetime1">
              <a:rPr lang="en-US" smtClean="0"/>
              <a:pPr/>
              <a:t>2/17/2019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3083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31DAA-0CA5-BA48-A68A-9C20F5C2F6F1}" type="datetime1">
              <a:rPr lang="en-US" smtClean="0"/>
              <a:pPr/>
              <a:t>2/17/2019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65817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C98EF-D1D4-9C46-8D5B-6AAC3B65B7DF}" type="datetime1">
              <a:rPr lang="en-US" smtClean="0"/>
              <a:pPr/>
              <a:t>2/17/2019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14829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2EE2-1D7E-E348-B41A-BC83834F4422}" type="datetime1">
              <a:rPr lang="en-US" smtClean="0"/>
              <a:pPr/>
              <a:t>2/17/2019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94618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7200" y="228599"/>
            <a:ext cx="11274552" cy="5972175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charset="0"/>
              <a:buNone/>
              <a:defRPr sz="1400">
                <a:latin typeface="Courier" charset="0"/>
                <a:ea typeface="Courier" charset="0"/>
                <a:cs typeface="Courier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6FA6A59-1D34-1A4A-8A1E-C3C15C41A7A0}" type="datetime1">
              <a:rPr lang="en-US" smtClean="0"/>
              <a:pPr/>
              <a:t>2/17/2019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92672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7200" y="1100138"/>
            <a:ext cx="11274552" cy="5072064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charset="0"/>
              <a:buNone/>
              <a:defRPr sz="1400">
                <a:latin typeface="Courier" charset="0"/>
                <a:ea typeface="Courier" charset="0"/>
                <a:cs typeface="Courier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A49A04B-30C5-2A4C-BAA1-09B916AD92B3}" type="datetime1">
              <a:rPr lang="en-US" smtClean="0"/>
              <a:pPr/>
              <a:t>2/17/2019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94840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10472792" cy="6874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3001"/>
            <a:ext cx="11274552" cy="4986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0248" y="6356242"/>
            <a:ext cx="3440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9C1431"/>
                </a:solidFill>
              </a:defRPr>
            </a:lvl1pPr>
          </a:lstStyle>
          <a:p>
            <a:fld id="{9A33CC39-C11B-B744-91F5-9354715C8722}" type="datetime1">
              <a:rPr lang="en-US" smtClean="0"/>
              <a:pPr/>
              <a:t>2/17/2019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37380" y="6356241"/>
            <a:ext cx="3440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9C1431"/>
                </a:solidFill>
              </a:defRPr>
            </a:lvl1pPr>
          </a:lstStyle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030005" y="148541"/>
            <a:ext cx="847615" cy="847615"/>
          </a:xfrm>
          <a:prstGeom prst="rect">
            <a:avLst/>
          </a:prstGeom>
        </p:spPr>
      </p:pic>
      <p:sp>
        <p:nvSpPr>
          <p:cNvPr id="8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9C1431"/>
                </a:solidFill>
              </a:defRPr>
            </a:lvl1pPr>
          </a:lstStyle>
          <a:p>
            <a:r>
              <a:rPr lang="en-US"/>
              <a:t>CMPU 334 -- Operating Systems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41512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  <p:sldLayoutId id="2147483657" r:id="rId8"/>
    <p:sldLayoutId id="2147483658" r:id="rId9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i="0" kern="1200">
          <a:solidFill>
            <a:srgbClr val="9C1431"/>
          </a:solidFill>
          <a:latin typeface="Calibri Light" charset="0"/>
          <a:ea typeface="Calibri Light" charset="0"/>
          <a:cs typeface="Calibri Light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9C1431"/>
        </a:buClr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bm.com/support/knowledgecenter/zosbasics/com.ibm.zos.zmainframe/zconc_mfhwsyspart.htm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bm.com/support/knowledgecenter/zosbasics/com.ibm.zos.zmainframe/zconc_mfhwlpar.ht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CMPU-145: Foundations of Computer Science</a:t>
            </a:r>
            <a:br>
              <a:rPr lang="en-US" sz="4800" dirty="0" smtClean="0"/>
            </a:br>
            <a:r>
              <a:rPr lang="en-US" sz="4800" dirty="0" smtClean="0"/>
              <a:t>Spring, 2019</a:t>
            </a:r>
            <a:endParaRPr lang="en-US" sz="48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646868" y="3822630"/>
            <a:ext cx="7750579" cy="427039"/>
          </a:xfrm>
        </p:spPr>
        <p:txBody>
          <a:bodyPr>
            <a:noAutofit/>
          </a:bodyPr>
          <a:lstStyle/>
          <a:p>
            <a:r>
              <a:rPr lang="en-US" dirty="0" smtClean="0"/>
              <a:t>2 - 2.3: Relations 2: </a:t>
            </a:r>
            <a:r>
              <a:rPr lang="en-US" dirty="0" smtClean="0"/>
              <a:t>Equivalence Relations, Partitions, &amp; ER+P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144968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smtClean="0"/>
              <a:t>Partitions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2879724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DEFINITION. A </a:t>
            </a:r>
            <a:r>
              <a:rPr lang="en-US" i="1" dirty="0" smtClean="0"/>
              <a:t>partition of a </a:t>
            </a:r>
            <a:r>
              <a:rPr lang="en-US" i="1" dirty="0" smtClean="0"/>
              <a:t>(nonempty) </a:t>
            </a:r>
            <a:r>
              <a:rPr lang="en-US" i="1" dirty="0" smtClean="0"/>
              <a:t>set A </a:t>
            </a:r>
            <a:r>
              <a:rPr lang="en-US" dirty="0" smtClean="0"/>
              <a:t>is defined to be any collection {</a:t>
            </a:r>
            <a:r>
              <a:rPr lang="en-US" i="1" dirty="0" smtClean="0"/>
              <a:t>B</a:t>
            </a:r>
            <a:r>
              <a:rPr lang="en-US" i="1" baseline="-25000" dirty="0" smtClean="0"/>
              <a:t>i</a:t>
            </a:r>
            <a:r>
              <a:rPr lang="en-US" i="1" dirty="0" smtClean="0"/>
              <a:t>}</a:t>
            </a:r>
            <a:r>
              <a:rPr lang="en-US" i="1" baseline="-25000" dirty="0" err="1" smtClean="0"/>
              <a:t>i∈I</a:t>
            </a:r>
            <a:r>
              <a:rPr lang="en-US" i="1" baseline="-25000" dirty="0" smtClean="0"/>
              <a:t> </a:t>
            </a:r>
            <a:r>
              <a:rPr lang="en-US" i="1" dirty="0" smtClean="0"/>
              <a:t>of </a:t>
            </a:r>
            <a:r>
              <a:rPr lang="en-US" b="1" i="1" u="sng" dirty="0" smtClean="0"/>
              <a:t>non-empty</a:t>
            </a:r>
            <a:r>
              <a:rPr lang="en-US" i="1" dirty="0" smtClean="0"/>
              <a:t> </a:t>
            </a:r>
            <a:r>
              <a:rPr lang="en-US" dirty="0" smtClean="0"/>
              <a:t>subsets of </a:t>
            </a:r>
            <a:r>
              <a:rPr lang="en-US" i="1" dirty="0" smtClean="0"/>
              <a:t>A such that </a:t>
            </a:r>
            <a:r>
              <a:rPr lang="en-US" dirty="0" smtClean="0"/>
              <a:t>{</a:t>
            </a:r>
            <a:r>
              <a:rPr lang="en-US" i="1" dirty="0" smtClean="0"/>
              <a:t>B</a:t>
            </a:r>
            <a:r>
              <a:rPr lang="en-US" i="1" baseline="-25000" dirty="0" smtClean="0"/>
              <a:t>i</a:t>
            </a:r>
            <a:r>
              <a:rPr lang="en-US" i="1" dirty="0" smtClean="0"/>
              <a:t>}</a:t>
            </a:r>
            <a:r>
              <a:rPr lang="en-US" i="1" baseline="-25000" dirty="0" err="1" smtClean="0"/>
              <a:t>i∈I</a:t>
            </a:r>
            <a:r>
              <a:rPr lang="en-US" i="1" baseline="-25000" dirty="0" smtClean="0"/>
              <a:t> </a:t>
            </a:r>
            <a:r>
              <a:rPr lang="en-US" dirty="0" smtClean="0"/>
              <a:t>… </a:t>
            </a:r>
          </a:p>
          <a:p>
            <a:pPr lvl="1"/>
            <a:r>
              <a:rPr lang="en-US" b="1" dirty="0" smtClean="0"/>
              <a:t>mutually </a:t>
            </a:r>
            <a:r>
              <a:rPr lang="en-US" b="1" i="1" dirty="0" smtClean="0"/>
              <a:t>exhausts A</a:t>
            </a:r>
            <a:r>
              <a:rPr lang="en-US" i="1" dirty="0" smtClean="0"/>
              <a:t>: ∪{B</a:t>
            </a:r>
            <a:r>
              <a:rPr lang="en-US" i="1" baseline="-25000" dirty="0" smtClean="0"/>
              <a:t>i</a:t>
            </a:r>
            <a:r>
              <a:rPr lang="en-US" i="1" dirty="0" smtClean="0"/>
              <a:t>}</a:t>
            </a:r>
            <a:r>
              <a:rPr lang="en-US" i="1" baseline="-25000" dirty="0" err="1" smtClean="0"/>
              <a:t>i∈I</a:t>
            </a:r>
            <a:r>
              <a:rPr lang="en-US" i="1" baseline="-25000" dirty="0" smtClean="0"/>
              <a:t> </a:t>
            </a:r>
            <a:r>
              <a:rPr lang="en-US" i="1" dirty="0" smtClean="0"/>
              <a:t>= A, that is, </a:t>
            </a:r>
            <a:r>
              <a:rPr lang="en-US" i="1" dirty="0" err="1" smtClean="0"/>
              <a:t>iff</a:t>
            </a:r>
            <a:r>
              <a:rPr lang="en-US" i="1" dirty="0" smtClean="0"/>
              <a:t> every element </a:t>
            </a:r>
            <a:r>
              <a:rPr lang="en-US" dirty="0" smtClean="0"/>
              <a:t>of </a:t>
            </a:r>
            <a:r>
              <a:rPr lang="en-US" i="1" dirty="0" smtClean="0"/>
              <a:t>A is in at least one of the subsets B</a:t>
            </a:r>
            <a:r>
              <a:rPr lang="en-US" i="1" baseline="-25000" dirty="0" smtClean="0"/>
              <a:t>i</a:t>
            </a:r>
            <a:r>
              <a:rPr lang="en-US" i="1" dirty="0" smtClean="0"/>
              <a:t>. </a:t>
            </a:r>
            <a:endParaRPr lang="en-US" i="1" dirty="0" smtClean="0"/>
          </a:p>
          <a:p>
            <a:pPr lvl="2"/>
            <a:r>
              <a:rPr lang="en-US" i="1" dirty="0" smtClean="0"/>
              <a:t>The union of all collections = A</a:t>
            </a:r>
            <a:endParaRPr lang="en-US" i="1" dirty="0" smtClean="0"/>
          </a:p>
          <a:p>
            <a:pPr lvl="1"/>
            <a:r>
              <a:rPr lang="en-US" b="1" dirty="0" smtClean="0"/>
              <a:t>is </a:t>
            </a:r>
            <a:r>
              <a:rPr lang="en-US" b="1" i="1" dirty="0" err="1" smtClean="0"/>
              <a:t>pairwise</a:t>
            </a:r>
            <a:r>
              <a:rPr lang="en-US" b="1" i="1" dirty="0" smtClean="0"/>
              <a:t> disjoint</a:t>
            </a:r>
            <a:r>
              <a:rPr lang="en-US" i="1" dirty="0" smtClean="0"/>
              <a:t>: every two distinct sets B</a:t>
            </a:r>
            <a:r>
              <a:rPr lang="en-US" i="1" baseline="-25000" dirty="0" smtClean="0"/>
              <a:t>i</a:t>
            </a:r>
            <a:r>
              <a:rPr lang="en-US" i="1" dirty="0" smtClean="0"/>
              <a:t> in the </a:t>
            </a:r>
            <a:r>
              <a:rPr lang="en-US" dirty="0" smtClean="0"/>
              <a:t>collection are </a:t>
            </a:r>
            <a:r>
              <a:rPr lang="en-US" dirty="0" smtClean="0"/>
              <a:t>disjoint </a:t>
            </a:r>
          </a:p>
          <a:p>
            <a:pPr lvl="2"/>
            <a:r>
              <a:rPr lang="en-US" dirty="0" smtClean="0"/>
              <a:t>i.e., </a:t>
            </a:r>
            <a:r>
              <a:rPr lang="en-US" dirty="0" smtClean="0"/>
              <a:t>∀</a:t>
            </a:r>
            <a:r>
              <a:rPr lang="en-US" dirty="0" smtClean="0"/>
              <a:t> </a:t>
            </a:r>
            <a:r>
              <a:rPr lang="en-US" i="1" dirty="0" err="1" smtClean="0"/>
              <a:t>i</a:t>
            </a:r>
            <a:r>
              <a:rPr lang="en-US" i="1" dirty="0" smtClean="0"/>
              <a:t>, j ∈ I, if B</a:t>
            </a:r>
            <a:r>
              <a:rPr lang="en-US" i="1" baseline="-25000" dirty="0" smtClean="0"/>
              <a:t>i</a:t>
            </a:r>
            <a:r>
              <a:rPr lang="en-US" i="1" dirty="0" smtClean="0"/>
              <a:t> ≠ </a:t>
            </a:r>
            <a:r>
              <a:rPr lang="en-US" i="1" dirty="0" err="1" smtClean="0"/>
              <a:t>B</a:t>
            </a:r>
            <a:r>
              <a:rPr lang="en-US" i="1" baseline="-25000" dirty="0" err="1" smtClean="0"/>
              <a:t>j</a:t>
            </a:r>
            <a:r>
              <a:rPr lang="en-US" i="1" dirty="0" smtClean="0"/>
              <a:t>, then B</a:t>
            </a:r>
            <a:r>
              <a:rPr lang="en-US" i="1" baseline="-25000" dirty="0" smtClean="0"/>
              <a:t>i</a:t>
            </a:r>
            <a:r>
              <a:rPr lang="en-US" i="1" dirty="0" smtClean="0"/>
              <a:t> ∩ </a:t>
            </a:r>
            <a:r>
              <a:rPr lang="en-US" i="1" dirty="0" err="1" smtClean="0"/>
              <a:t>B</a:t>
            </a:r>
            <a:r>
              <a:rPr lang="en-US" i="1" baseline="-25000" dirty="0" err="1" smtClean="0"/>
              <a:t>j</a:t>
            </a:r>
            <a:r>
              <a:rPr lang="en-US" i="1" dirty="0" smtClean="0"/>
              <a:t> = ∅.</a:t>
            </a:r>
          </a:p>
          <a:p>
            <a:r>
              <a:rPr lang="en-US" dirty="0" smtClean="0"/>
              <a:t>The sets </a:t>
            </a:r>
            <a:r>
              <a:rPr lang="en-US" i="1" dirty="0" smtClean="0"/>
              <a:t>B</a:t>
            </a:r>
            <a:r>
              <a:rPr lang="en-US" i="1" baseline="-25000" dirty="0" smtClean="0"/>
              <a:t>i</a:t>
            </a:r>
            <a:r>
              <a:rPr lang="en-US" i="1" dirty="0" smtClean="0"/>
              <a:t> are called the cells or blocks of </a:t>
            </a:r>
            <a:r>
              <a:rPr lang="en-US" dirty="0" smtClean="0"/>
              <a:t>the partition.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2/17/2019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CMPU 334 --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98630" y="4022725"/>
            <a:ext cx="5238750" cy="233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smtClean="0"/>
              <a:t>Partitions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5213240"/>
          </a:xfrm>
        </p:spPr>
        <p:txBody>
          <a:bodyPr/>
          <a:lstStyle/>
          <a:p>
            <a:r>
              <a:rPr lang="pt-BR" i="1" dirty="0" smtClean="0"/>
              <a:t>A = {1, 2, 3, 4}</a:t>
            </a:r>
          </a:p>
          <a:p>
            <a:r>
              <a:rPr lang="en-US" dirty="0" smtClean="0"/>
              <a:t>Which of the following are partitions of </a:t>
            </a:r>
            <a:r>
              <a:rPr lang="en-US" i="1" dirty="0" smtClean="0"/>
              <a:t>A?</a:t>
            </a:r>
          </a:p>
          <a:p>
            <a:r>
              <a:rPr lang="en-US" dirty="0" smtClean="0"/>
              <a:t>{{1, 2}, {3}}</a:t>
            </a:r>
          </a:p>
          <a:p>
            <a:r>
              <a:rPr lang="en-US" dirty="0" smtClean="0"/>
              <a:t>{{1, 2}, {2, 3}, {4}}</a:t>
            </a:r>
          </a:p>
          <a:p>
            <a:r>
              <a:rPr lang="en-US" dirty="0" smtClean="0"/>
              <a:t>{{1, 2}, {3, 4}, ∅}</a:t>
            </a:r>
          </a:p>
          <a:p>
            <a:r>
              <a:rPr lang="en-US" dirty="0" smtClean="0"/>
              <a:t>{{1, 4}, {3, 2}}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2/17/2019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CMPU 334 --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smtClean="0"/>
              <a:t>Partitions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5213240"/>
          </a:xfrm>
        </p:spPr>
        <p:txBody>
          <a:bodyPr/>
          <a:lstStyle/>
          <a:p>
            <a:r>
              <a:rPr lang="pt-BR" i="1" dirty="0" smtClean="0"/>
              <a:t>A = {1, 2, 3, 4}</a:t>
            </a:r>
          </a:p>
          <a:p>
            <a:r>
              <a:rPr lang="en-US" dirty="0" smtClean="0"/>
              <a:t>Which of the following are partitions of </a:t>
            </a:r>
            <a:r>
              <a:rPr lang="en-US" i="1" dirty="0" smtClean="0"/>
              <a:t>A?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{{1, 2}, {3}}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{{1, 2}, {2, 3}, {4}}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{{1, 2}, {3, 4}, ∅}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{{1, 4}, {3, 2}}</a:t>
            </a:r>
          </a:p>
          <a:p>
            <a:pPr>
              <a:buNone/>
            </a:pPr>
            <a:r>
              <a:rPr lang="en-US" dirty="0" smtClean="0"/>
              <a:t>Why?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2/17/2019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CMPU 334 --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smtClean="0"/>
              <a:t>Partitions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5213240"/>
          </a:xfrm>
        </p:spPr>
        <p:txBody>
          <a:bodyPr/>
          <a:lstStyle/>
          <a:p>
            <a:r>
              <a:rPr lang="pt-BR" i="1" dirty="0" smtClean="0"/>
              <a:t>A = {1, 2, 3, 4}</a:t>
            </a:r>
          </a:p>
          <a:p>
            <a:r>
              <a:rPr lang="en-US" dirty="0" smtClean="0"/>
              <a:t>Which of the following are partitions of </a:t>
            </a:r>
            <a:r>
              <a:rPr lang="en-US" i="1" dirty="0" smtClean="0"/>
              <a:t>A?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{{1, 2}, {3}} elements not exhausted.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{{1, </a:t>
            </a:r>
            <a:r>
              <a:rPr lang="en-US" strike="sngStrike" dirty="0" smtClean="0">
                <a:solidFill>
                  <a:srgbClr val="C00000"/>
                </a:solidFill>
              </a:rPr>
              <a:t>2}, {2</a:t>
            </a:r>
            <a:r>
              <a:rPr lang="en-US" dirty="0" smtClean="0">
                <a:solidFill>
                  <a:srgbClr val="C00000"/>
                </a:solidFill>
              </a:rPr>
              <a:t>, 3}, {4}} not disjoint pairs.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{{1, 2}, {3, 4}, </a:t>
            </a:r>
            <a:r>
              <a:rPr lang="en-US" strike="sngStrike" dirty="0" smtClean="0">
                <a:solidFill>
                  <a:srgbClr val="C00000"/>
                </a:solidFill>
              </a:rPr>
              <a:t>∅</a:t>
            </a:r>
            <a:r>
              <a:rPr lang="en-US" dirty="0" smtClean="0">
                <a:solidFill>
                  <a:srgbClr val="C00000"/>
                </a:solidFill>
              </a:rPr>
              <a:t>} not null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{{1, 4}, {3, 2}} elements are exhausted, disjoint pairs, no null elements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2/17/2019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CMPU 334 --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smtClean="0"/>
              <a:t>Fine Partitions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5213240"/>
          </a:xfrm>
        </p:spPr>
        <p:txBody>
          <a:bodyPr>
            <a:normAutofit/>
          </a:bodyPr>
          <a:lstStyle/>
          <a:p>
            <a:r>
              <a:rPr lang="pt-BR" sz="3200" i="1" dirty="0" smtClean="0"/>
              <a:t>A </a:t>
            </a:r>
            <a:r>
              <a:rPr lang="en-US" sz="3200" dirty="0" smtClean="0"/>
              <a:t>partition </a:t>
            </a:r>
            <a:r>
              <a:rPr lang="en-US" sz="3200" dirty="0" smtClean="0"/>
              <a:t>of a set is </a:t>
            </a:r>
            <a:r>
              <a:rPr lang="en-US" sz="3200" i="1" dirty="0" smtClean="0"/>
              <a:t>at </a:t>
            </a:r>
            <a:r>
              <a:rPr lang="en-US" sz="3200" i="1" dirty="0" smtClean="0"/>
              <a:t>least as </a:t>
            </a:r>
            <a:r>
              <a:rPr lang="en-US" sz="3200" i="1" dirty="0" smtClean="0"/>
              <a:t>fine as another </a:t>
            </a:r>
            <a:r>
              <a:rPr lang="en-US" sz="3200" i="1" dirty="0" err="1" smtClean="0"/>
              <a:t>iff</a:t>
            </a:r>
            <a:r>
              <a:rPr lang="en-US" sz="3200" i="1" dirty="0" smtClean="0"/>
              <a:t> </a:t>
            </a:r>
            <a:endParaRPr lang="en-US" sz="3200" i="1" dirty="0" smtClean="0"/>
          </a:p>
          <a:p>
            <a:pPr lvl="1"/>
            <a:r>
              <a:rPr lang="en-US" sz="2800" i="1" dirty="0" smtClean="0"/>
              <a:t>every </a:t>
            </a:r>
            <a:r>
              <a:rPr lang="en-US" sz="2800" i="1" dirty="0" smtClean="0"/>
              <a:t>cell of the </a:t>
            </a:r>
            <a:r>
              <a:rPr lang="en-US" sz="2800" i="1" dirty="0" smtClean="0"/>
              <a:t>former </a:t>
            </a:r>
            <a:r>
              <a:rPr lang="en-US" sz="2800" dirty="0" smtClean="0"/>
              <a:t>is </a:t>
            </a:r>
            <a:r>
              <a:rPr lang="en-US" sz="2800" dirty="0" smtClean="0"/>
              <a:t>a subset of a cell of the latter.</a:t>
            </a:r>
          </a:p>
          <a:p>
            <a:r>
              <a:rPr lang="pt-BR" sz="3200" dirty="0" smtClean="0"/>
              <a:t>Restated : Partion P1 i </a:t>
            </a:r>
            <a:r>
              <a:rPr lang="pt-BR" sz="3200" i="1" dirty="0" smtClean="0"/>
              <a:t>finer</a:t>
            </a:r>
            <a:r>
              <a:rPr lang="pt-BR" sz="3200" dirty="0" smtClean="0"/>
              <a:t> than P2 </a:t>
            </a:r>
            <a:r>
              <a:rPr lang="en-US" sz="3200" i="1" dirty="0" err="1" smtClean="0"/>
              <a:t>iff</a:t>
            </a:r>
            <a:endParaRPr lang="en-US" sz="3200" i="1" dirty="0" smtClean="0"/>
          </a:p>
          <a:p>
            <a:pPr lvl="1"/>
            <a:r>
              <a:rPr lang="pt-BR" dirty="0" smtClean="0"/>
              <a:t> </a:t>
            </a:r>
            <a:r>
              <a:rPr lang="pt-BR" sz="2800" dirty="0" smtClean="0"/>
              <a:t>every set in P1 is a subset of a set in </a:t>
            </a:r>
            <a:r>
              <a:rPr lang="pt-BR" sz="2800" dirty="0" smtClean="0"/>
              <a:t>P2</a:t>
            </a:r>
            <a:endParaRPr lang="pt-BR" sz="32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2/17/2019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CMPU 334 --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smtClean="0"/>
              <a:t>Fine Partitions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5213240"/>
          </a:xfrm>
        </p:spPr>
        <p:txBody>
          <a:bodyPr>
            <a:normAutofit/>
          </a:bodyPr>
          <a:lstStyle/>
          <a:p>
            <a:r>
              <a:rPr lang="pt-BR" sz="3200" i="1" dirty="0" smtClean="0"/>
              <a:t>A </a:t>
            </a:r>
            <a:r>
              <a:rPr lang="en-US" sz="3200" dirty="0" smtClean="0"/>
              <a:t>partition </a:t>
            </a:r>
            <a:r>
              <a:rPr lang="en-US" sz="3200" dirty="0" smtClean="0"/>
              <a:t>of a set is </a:t>
            </a:r>
            <a:r>
              <a:rPr lang="en-US" sz="3200" i="1" dirty="0" smtClean="0"/>
              <a:t>at </a:t>
            </a:r>
            <a:r>
              <a:rPr lang="en-US" sz="3200" i="1" dirty="0" smtClean="0"/>
              <a:t>least as </a:t>
            </a:r>
            <a:r>
              <a:rPr lang="en-US" sz="3200" i="1" dirty="0" smtClean="0"/>
              <a:t>fine as another </a:t>
            </a:r>
            <a:r>
              <a:rPr lang="en-US" sz="3200" i="1" dirty="0" err="1" smtClean="0"/>
              <a:t>iff</a:t>
            </a:r>
            <a:r>
              <a:rPr lang="en-US" sz="3200" i="1" dirty="0" smtClean="0"/>
              <a:t> </a:t>
            </a:r>
            <a:endParaRPr lang="en-US" sz="3200" i="1" dirty="0" smtClean="0"/>
          </a:p>
          <a:p>
            <a:pPr lvl="1"/>
            <a:r>
              <a:rPr lang="en-US" sz="2800" i="1" dirty="0" smtClean="0"/>
              <a:t>every </a:t>
            </a:r>
            <a:r>
              <a:rPr lang="en-US" sz="2800" i="1" dirty="0" smtClean="0"/>
              <a:t>cell of the </a:t>
            </a:r>
            <a:r>
              <a:rPr lang="en-US" sz="2800" i="1" dirty="0" smtClean="0"/>
              <a:t>former </a:t>
            </a:r>
            <a:r>
              <a:rPr lang="en-US" sz="2800" dirty="0" smtClean="0"/>
              <a:t>is </a:t>
            </a:r>
            <a:r>
              <a:rPr lang="en-US" sz="2800" dirty="0" smtClean="0"/>
              <a:t>a subset of a cell of the latter.</a:t>
            </a:r>
          </a:p>
          <a:p>
            <a:r>
              <a:rPr lang="pt-BR" sz="3200" dirty="0" smtClean="0"/>
              <a:t>Restated : Partion P1 i </a:t>
            </a:r>
            <a:r>
              <a:rPr lang="pt-BR" sz="3200" i="1" dirty="0" smtClean="0"/>
              <a:t>finer</a:t>
            </a:r>
            <a:r>
              <a:rPr lang="pt-BR" sz="3200" dirty="0" smtClean="0"/>
              <a:t> than P2 </a:t>
            </a:r>
            <a:r>
              <a:rPr lang="en-US" sz="3200" i="1" dirty="0" err="1" smtClean="0"/>
              <a:t>iff</a:t>
            </a:r>
            <a:endParaRPr lang="en-US" sz="3200" i="1" dirty="0" smtClean="0"/>
          </a:p>
          <a:p>
            <a:pPr lvl="1"/>
            <a:r>
              <a:rPr lang="pt-BR" dirty="0" smtClean="0"/>
              <a:t> </a:t>
            </a:r>
            <a:r>
              <a:rPr lang="pt-BR" sz="2800" dirty="0" smtClean="0"/>
              <a:t>every set in P1 is a subset of a set in </a:t>
            </a:r>
            <a:r>
              <a:rPr lang="pt-BR" sz="2800" dirty="0" smtClean="0"/>
              <a:t>P2</a:t>
            </a:r>
            <a:endParaRPr lang="pt-BR" sz="3200" dirty="0" smtClean="0"/>
          </a:p>
          <a:p>
            <a:r>
              <a:rPr lang="pt-BR" sz="3200" dirty="0" smtClean="0"/>
              <a:t>An example. Given: A </a:t>
            </a:r>
            <a:r>
              <a:rPr lang="pt-BR" sz="3200" dirty="0" smtClean="0"/>
              <a:t>=</a:t>
            </a:r>
            <a:r>
              <a:rPr lang="pt-BR" sz="3200" i="1" dirty="0" smtClean="0"/>
              <a:t> {1, 2, 3, 4}</a:t>
            </a:r>
          </a:p>
          <a:p>
            <a:r>
              <a:rPr lang="en-US" sz="3200" dirty="0" smtClean="0"/>
              <a:t>What’s the </a:t>
            </a:r>
            <a:r>
              <a:rPr lang="en-US" sz="3200" u="sng" dirty="0" smtClean="0"/>
              <a:t>finest</a:t>
            </a:r>
            <a:r>
              <a:rPr lang="en-US" sz="3200" dirty="0" smtClean="0"/>
              <a:t> partition?</a:t>
            </a:r>
          </a:p>
          <a:p>
            <a:r>
              <a:rPr lang="en-US" sz="3200" dirty="0" smtClean="0"/>
              <a:t> </a:t>
            </a:r>
            <a:endParaRPr lang="en-US" sz="3200" dirty="0" smtClean="0"/>
          </a:p>
          <a:p>
            <a:r>
              <a:rPr lang="en-US" sz="3200" dirty="0" smtClean="0"/>
              <a:t>The </a:t>
            </a:r>
            <a:r>
              <a:rPr lang="en-US" sz="3200" u="sng" dirty="0" smtClean="0"/>
              <a:t>least fine</a:t>
            </a:r>
            <a:r>
              <a:rPr lang="en-US" sz="3200" dirty="0" smtClean="0"/>
              <a:t>?</a:t>
            </a:r>
          </a:p>
          <a:p>
            <a:r>
              <a:rPr lang="en-US" sz="3200" dirty="0" smtClean="0"/>
              <a:t> </a:t>
            </a:r>
            <a:endParaRPr lang="en-US" sz="32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2/17/2019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CMPU 334 --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smtClean="0"/>
              <a:t>Fine Partitions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5213240"/>
          </a:xfrm>
        </p:spPr>
        <p:txBody>
          <a:bodyPr>
            <a:normAutofit/>
          </a:bodyPr>
          <a:lstStyle/>
          <a:p>
            <a:r>
              <a:rPr lang="pt-BR" sz="3200" i="1" dirty="0" smtClean="0"/>
              <a:t>A </a:t>
            </a:r>
            <a:r>
              <a:rPr lang="en-US" sz="3200" dirty="0" smtClean="0"/>
              <a:t>partition </a:t>
            </a:r>
            <a:r>
              <a:rPr lang="en-US" sz="3200" dirty="0" smtClean="0"/>
              <a:t>of a set is </a:t>
            </a:r>
            <a:r>
              <a:rPr lang="en-US" sz="3200" dirty="0" smtClean="0"/>
              <a:t>“finer” (</a:t>
            </a:r>
            <a:r>
              <a:rPr lang="en-US" sz="3200" i="1" dirty="0" smtClean="0"/>
              <a:t>at least as </a:t>
            </a:r>
            <a:r>
              <a:rPr lang="en-US" sz="3200" i="1" dirty="0" smtClean="0"/>
              <a:t>fine as </a:t>
            </a:r>
            <a:r>
              <a:rPr lang="en-US" sz="3200" i="1" dirty="0" smtClean="0"/>
              <a:t>another) </a:t>
            </a:r>
            <a:r>
              <a:rPr lang="en-US" sz="3200" i="1" dirty="0" err="1" smtClean="0"/>
              <a:t>iff</a:t>
            </a:r>
            <a:r>
              <a:rPr lang="en-US" sz="3200" i="1" dirty="0" smtClean="0"/>
              <a:t> </a:t>
            </a:r>
            <a:endParaRPr lang="en-US" sz="3200" i="1" dirty="0" smtClean="0"/>
          </a:p>
          <a:p>
            <a:pPr lvl="1"/>
            <a:r>
              <a:rPr lang="en-US" sz="2800" i="1" dirty="0" smtClean="0"/>
              <a:t>every </a:t>
            </a:r>
            <a:r>
              <a:rPr lang="en-US" sz="2800" i="1" dirty="0" smtClean="0"/>
              <a:t>cell of </a:t>
            </a:r>
            <a:r>
              <a:rPr lang="en-US" sz="2800" i="1" dirty="0" smtClean="0"/>
              <a:t>the first partition </a:t>
            </a:r>
            <a:r>
              <a:rPr lang="en-US" sz="2800" dirty="0" smtClean="0"/>
              <a:t>is </a:t>
            </a:r>
            <a:r>
              <a:rPr lang="en-US" sz="2800" dirty="0" smtClean="0"/>
              <a:t>a subset of a cell of the </a:t>
            </a:r>
            <a:r>
              <a:rPr lang="en-US" sz="2800" i="1" dirty="0" smtClean="0"/>
              <a:t>other partition</a:t>
            </a:r>
            <a:r>
              <a:rPr lang="en-US" sz="2800" dirty="0" smtClean="0"/>
              <a:t>.</a:t>
            </a:r>
            <a:endParaRPr lang="en-US" sz="2800" dirty="0" smtClean="0"/>
          </a:p>
          <a:p>
            <a:r>
              <a:rPr lang="pt-BR" sz="3200" dirty="0" smtClean="0"/>
              <a:t>Restated : Partion P1 i </a:t>
            </a:r>
            <a:r>
              <a:rPr lang="pt-BR" sz="3200" i="1" dirty="0" smtClean="0"/>
              <a:t>finer</a:t>
            </a:r>
            <a:r>
              <a:rPr lang="pt-BR" sz="3200" dirty="0" smtClean="0"/>
              <a:t> than P2 </a:t>
            </a:r>
            <a:r>
              <a:rPr lang="en-US" sz="3200" i="1" dirty="0" err="1" smtClean="0"/>
              <a:t>iff</a:t>
            </a:r>
            <a:endParaRPr lang="en-US" sz="3200" i="1" dirty="0" smtClean="0"/>
          </a:p>
          <a:p>
            <a:pPr lvl="1"/>
            <a:r>
              <a:rPr lang="pt-BR" dirty="0" smtClean="0"/>
              <a:t> </a:t>
            </a:r>
            <a:r>
              <a:rPr lang="pt-BR" sz="2800" dirty="0" smtClean="0"/>
              <a:t>every set in P1 is a subset of a set in P2</a:t>
            </a:r>
            <a:endParaRPr lang="pt-BR" dirty="0" smtClean="0"/>
          </a:p>
          <a:p>
            <a:r>
              <a:rPr lang="pt-BR" sz="3200" dirty="0" smtClean="0"/>
              <a:t>An example. Given: A </a:t>
            </a:r>
            <a:r>
              <a:rPr lang="pt-BR" sz="3200" dirty="0" smtClean="0"/>
              <a:t>=</a:t>
            </a:r>
            <a:r>
              <a:rPr lang="pt-BR" sz="3200" i="1" dirty="0" smtClean="0"/>
              <a:t> {1, 2, 3, 4}</a:t>
            </a:r>
          </a:p>
          <a:p>
            <a:r>
              <a:rPr lang="en-US" sz="3200" dirty="0" smtClean="0"/>
              <a:t>What’s the finest partition?</a:t>
            </a:r>
          </a:p>
          <a:p>
            <a:r>
              <a:rPr lang="en-US" sz="3200" dirty="0" smtClean="0"/>
              <a:t>{{1}, {2}, {3}, {4}}</a:t>
            </a:r>
          </a:p>
          <a:p>
            <a:r>
              <a:rPr lang="en-US" sz="3200" dirty="0" smtClean="0"/>
              <a:t>The least fine?</a:t>
            </a:r>
          </a:p>
          <a:p>
            <a:r>
              <a:rPr lang="en-US" sz="3200" dirty="0" smtClean="0"/>
              <a:t>{{1, 2, 3, 4}}</a:t>
            </a:r>
            <a:endParaRPr lang="en-US" sz="32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2/17/2019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CMPU 334 --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b="0" dirty="0" smtClean="0"/>
              <a:t>Are equivalence relations and  partitions the same thing?</a:t>
            </a:r>
            <a:r>
              <a:rPr lang="en-US" altLang="ko-KR" sz="3200" dirty="0" smtClean="0"/>
              <a:t>*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They are </a:t>
            </a:r>
            <a:r>
              <a:rPr lang="en-US" b="1" dirty="0" smtClean="0"/>
              <a:t>not </a:t>
            </a:r>
            <a:r>
              <a:rPr lang="en-US" dirty="0" smtClean="0"/>
              <a:t>the same… the definitions don’t match!</a:t>
            </a:r>
            <a:endParaRPr lang="en-US" dirty="0" smtClean="0"/>
          </a:p>
          <a:p>
            <a:pPr lvl="1"/>
            <a:r>
              <a:rPr lang="en-US" sz="2800" i="1" dirty="0" smtClean="0"/>
              <a:t>Equivalence Relation: </a:t>
            </a:r>
          </a:p>
          <a:p>
            <a:pPr lvl="2"/>
            <a:r>
              <a:rPr lang="en-US" dirty="0" smtClean="0"/>
              <a:t>∀ </a:t>
            </a:r>
            <a:r>
              <a:rPr lang="en-US" i="1" dirty="0" smtClean="0"/>
              <a:t>a ∈ A, (a, a) ∈ R</a:t>
            </a:r>
            <a:endParaRPr lang="en-US" dirty="0" smtClean="0"/>
          </a:p>
          <a:p>
            <a:pPr lvl="2"/>
            <a:r>
              <a:rPr lang="en-US" dirty="0" smtClean="0"/>
              <a:t>∀</a:t>
            </a:r>
            <a:r>
              <a:rPr lang="pt-BR" dirty="0" smtClean="0"/>
              <a:t>(</a:t>
            </a:r>
            <a:r>
              <a:rPr lang="pt-BR" i="1" dirty="0" smtClean="0"/>
              <a:t>a, b) ∈ R, (b, a) ∈ R.</a:t>
            </a:r>
            <a:endParaRPr lang="en-US" dirty="0" smtClean="0"/>
          </a:p>
          <a:p>
            <a:pPr lvl="2"/>
            <a:r>
              <a:rPr lang="en-US" dirty="0" smtClean="0"/>
              <a:t>∀</a:t>
            </a:r>
            <a:r>
              <a:rPr lang="en-US" i="1" dirty="0" smtClean="0"/>
              <a:t>(a, b) ∈  R and (b, c) ∈ R, then (a, c) ∈ R.</a:t>
            </a:r>
          </a:p>
          <a:p>
            <a:endParaRPr lang="en-US" dirty="0" smtClean="0"/>
          </a:p>
          <a:p>
            <a:r>
              <a:rPr lang="en-US" dirty="0" smtClean="0"/>
              <a:t>Partition: </a:t>
            </a:r>
          </a:p>
          <a:p>
            <a:pPr lvl="1"/>
            <a:r>
              <a:rPr lang="en-US" i="1" dirty="0" err="1" smtClean="0"/>
              <a:t>p</a:t>
            </a:r>
            <a:r>
              <a:rPr lang="en-US" i="1" baseline="-25000" dirty="0" err="1" smtClean="0"/>
              <a:t>i</a:t>
            </a:r>
            <a:r>
              <a:rPr lang="en-US" dirty="0" err="1" smtClean="0"/>
              <a:t>∩</a:t>
            </a:r>
            <a:r>
              <a:rPr lang="en-US" i="1" dirty="0" err="1" smtClean="0"/>
              <a:t>p</a:t>
            </a:r>
            <a:r>
              <a:rPr lang="en-US" i="1" baseline="-25000" dirty="0" err="1" smtClean="0"/>
              <a:t>j</a:t>
            </a:r>
            <a:r>
              <a:rPr lang="en-US" dirty="0" smtClean="0"/>
              <a:t>=∅ ∀</a:t>
            </a:r>
            <a:r>
              <a:rPr lang="en-US" i="1" dirty="0" smtClean="0"/>
              <a:t>p</a:t>
            </a:r>
            <a:r>
              <a:rPr lang="en-US" i="1" baseline="-25000" dirty="0" smtClean="0"/>
              <a:t>i</a:t>
            </a:r>
            <a:r>
              <a:rPr lang="en-US" dirty="0" smtClean="0"/>
              <a:t>,</a:t>
            </a:r>
            <a:r>
              <a:rPr lang="en-US" i="1" dirty="0" smtClean="0"/>
              <a:t>p</a:t>
            </a:r>
            <a:r>
              <a:rPr lang="en-US" i="1" baseline="-25000" dirty="0" smtClean="0"/>
              <a:t>j</a:t>
            </a:r>
            <a:r>
              <a:rPr lang="en-US" dirty="0" smtClean="0"/>
              <a:t>∈2</a:t>
            </a:r>
            <a:r>
              <a:rPr lang="en-US" i="1" baseline="30000" dirty="0" smtClean="0"/>
              <a:t>A</a:t>
            </a:r>
            <a:r>
              <a:rPr lang="en-US" dirty="0" smtClean="0"/>
              <a:t> with </a:t>
            </a:r>
            <a:r>
              <a:rPr lang="en-US" i="1" dirty="0" err="1" smtClean="0"/>
              <a:t>p</a:t>
            </a:r>
            <a:r>
              <a:rPr lang="en-US" i="1" baseline="-25000" dirty="0" err="1" smtClean="0"/>
              <a:t>i</a:t>
            </a:r>
            <a:r>
              <a:rPr lang="en-US" dirty="0" err="1" smtClean="0"/>
              <a:t>≠</a:t>
            </a:r>
            <a:r>
              <a:rPr lang="en-US" i="1" dirty="0" err="1" smtClean="0"/>
              <a:t>p</a:t>
            </a:r>
            <a:r>
              <a:rPr lang="en-US" i="1" baseline="-25000" dirty="0" err="1" smtClean="0"/>
              <a:t>j</a:t>
            </a:r>
            <a:endParaRPr lang="en-US" i="1" baseline="-25000" dirty="0" smtClean="0"/>
          </a:p>
          <a:p>
            <a:pPr lvl="1"/>
            <a:r>
              <a:rPr lang="en-US" dirty="0" smtClean="0"/>
              <a:t>∀ </a:t>
            </a:r>
            <a:r>
              <a:rPr lang="en-US" i="1" dirty="0" err="1" smtClean="0"/>
              <a:t>i</a:t>
            </a:r>
            <a:r>
              <a:rPr lang="en-US" i="1" dirty="0" smtClean="0"/>
              <a:t>, j ∈ I, if B</a:t>
            </a:r>
            <a:r>
              <a:rPr lang="en-US" i="1" baseline="-25000" dirty="0" smtClean="0"/>
              <a:t>i</a:t>
            </a:r>
            <a:r>
              <a:rPr lang="en-US" i="1" dirty="0" smtClean="0"/>
              <a:t> ≠ </a:t>
            </a:r>
            <a:r>
              <a:rPr lang="en-US" i="1" dirty="0" err="1" smtClean="0"/>
              <a:t>B</a:t>
            </a:r>
            <a:r>
              <a:rPr lang="en-US" i="1" baseline="-25000" dirty="0" err="1" smtClean="0"/>
              <a:t>j</a:t>
            </a:r>
            <a:r>
              <a:rPr lang="en-US" i="1" dirty="0" smtClean="0"/>
              <a:t>, then B</a:t>
            </a:r>
            <a:r>
              <a:rPr lang="en-US" i="1" baseline="-25000" dirty="0" smtClean="0"/>
              <a:t>i</a:t>
            </a:r>
            <a:r>
              <a:rPr lang="en-US" i="1" dirty="0" smtClean="0"/>
              <a:t> ∩ </a:t>
            </a:r>
            <a:r>
              <a:rPr lang="en-US" i="1" dirty="0" err="1" smtClean="0"/>
              <a:t>B</a:t>
            </a:r>
            <a:r>
              <a:rPr lang="en-US" i="1" baseline="-25000" dirty="0" err="1" smtClean="0"/>
              <a:t>j</a:t>
            </a:r>
            <a:r>
              <a:rPr lang="en-US" i="1" dirty="0" smtClean="0"/>
              <a:t> = ∅.</a:t>
            </a:r>
            <a:endParaRPr lang="en-US" i="1" dirty="0" smtClean="0"/>
          </a:p>
          <a:p>
            <a:pPr lvl="1"/>
            <a:r>
              <a:rPr lang="en-US" i="1" dirty="0" smtClean="0"/>
              <a:t>∪</a:t>
            </a:r>
            <a:r>
              <a:rPr lang="en-US" i="1" dirty="0" smtClean="0"/>
              <a:t>{B</a:t>
            </a:r>
            <a:r>
              <a:rPr lang="en-US" i="1" baseline="-25000" dirty="0" smtClean="0"/>
              <a:t>i</a:t>
            </a:r>
            <a:r>
              <a:rPr lang="en-US" i="1" dirty="0" smtClean="0"/>
              <a:t>}</a:t>
            </a:r>
            <a:r>
              <a:rPr lang="en-US" i="1" baseline="-25000" dirty="0" err="1" smtClean="0"/>
              <a:t>i∈I</a:t>
            </a:r>
            <a:r>
              <a:rPr lang="en-US" i="1" baseline="-25000" dirty="0" smtClean="0"/>
              <a:t> </a:t>
            </a:r>
            <a:r>
              <a:rPr lang="en-US" i="1" dirty="0" smtClean="0"/>
              <a:t>= A</a:t>
            </a: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2/17/2019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9" name="Footer Placeholder 6"/>
          <p:cNvSpPr txBox="1">
            <a:spLocks/>
          </p:cNvSpPr>
          <p:nvPr/>
        </p:nvSpPr>
        <p:spPr>
          <a:xfrm>
            <a:off x="605318" y="5764214"/>
            <a:ext cx="105010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lvl="0"/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C143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*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C143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Question inspired by</a:t>
            </a:r>
            <a:r>
              <a:rPr lang="en-US" sz="1200" dirty="0" smtClean="0">
                <a:solidFill>
                  <a:srgbClr val="9C1431"/>
                </a:solidFill>
              </a:rPr>
              <a:t>:  https://math.stackexchange.com/questions/2992845/why-are-partitions-and-equivalence-relations-the-same-thing?rq=1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9C143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b="0" dirty="0" smtClean="0"/>
              <a:t>Are equivalence relations and  partitions the same thing?</a:t>
            </a:r>
            <a:r>
              <a:rPr lang="en-US" altLang="ko-KR" sz="3200" dirty="0" smtClean="0"/>
              <a:t>*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OK… do they </a:t>
            </a:r>
            <a:r>
              <a:rPr lang="en-US" i="1" dirty="0" smtClean="0"/>
              <a:t>refer</a:t>
            </a:r>
            <a:r>
              <a:rPr lang="en-US" dirty="0" smtClean="0"/>
              <a:t> to the same thing?</a:t>
            </a:r>
            <a:endParaRPr lang="en-US" dirty="0" smtClean="0"/>
          </a:p>
          <a:p>
            <a:pPr lvl="1"/>
            <a:r>
              <a:rPr lang="en-US" sz="2800" dirty="0" smtClean="0"/>
              <a:t>Does every Equivalence Relation over A determine a partition over A? </a:t>
            </a:r>
          </a:p>
          <a:p>
            <a:pPr lvl="1"/>
            <a:r>
              <a:rPr lang="en-US" dirty="0" smtClean="0"/>
              <a:t>And, </a:t>
            </a:r>
          </a:p>
          <a:p>
            <a:pPr lvl="1"/>
            <a:r>
              <a:rPr lang="en-US" sz="2800" dirty="0" smtClean="0"/>
              <a:t>Does every partition over A determine an equivalence relation over A?</a:t>
            </a:r>
          </a:p>
          <a:p>
            <a:pPr lvl="1"/>
            <a:endParaRPr lang="en-US" sz="2800" i="1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2/17/2019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9" name="Footer Placeholder 6"/>
          <p:cNvSpPr txBox="1">
            <a:spLocks/>
          </p:cNvSpPr>
          <p:nvPr/>
        </p:nvSpPr>
        <p:spPr>
          <a:xfrm>
            <a:off x="605318" y="5764214"/>
            <a:ext cx="105010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lvl="0"/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C143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*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C143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Question inspired by</a:t>
            </a:r>
            <a:r>
              <a:rPr lang="en-US" sz="1200" dirty="0" smtClean="0">
                <a:solidFill>
                  <a:srgbClr val="9C1431"/>
                </a:solidFill>
              </a:rPr>
              <a:t>:  https://math.stackexchange.com/questions/2992845/why-are-partitions-and-equivalence-relations-the-same-thing?rq=1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9C143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0" dirty="0" smtClean="0"/>
              <a:t>On proving the Partition/Equivalence Relation </a:t>
            </a:r>
            <a:r>
              <a:rPr lang="en-US" b="0" dirty="0" err="1" smtClean="0"/>
              <a:t>Relation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521324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Theorem: Let </a:t>
            </a:r>
            <a:r>
              <a:rPr lang="en-US" sz="3200" b="1" i="1" dirty="0" smtClean="0"/>
              <a:t>R</a:t>
            </a:r>
            <a:r>
              <a:rPr lang="en-US" sz="3200" i="1" dirty="0" smtClean="0"/>
              <a:t> be an equivalence relation over the </a:t>
            </a:r>
            <a:r>
              <a:rPr lang="en-US" sz="3200" i="1" dirty="0" smtClean="0"/>
              <a:t>set </a:t>
            </a:r>
            <a:r>
              <a:rPr lang="en-US" sz="3200" b="1" i="1" dirty="0" smtClean="0"/>
              <a:t>A</a:t>
            </a:r>
            <a:r>
              <a:rPr lang="en-US" sz="3200" i="1" dirty="0" smtClean="0"/>
              <a:t> </a:t>
            </a:r>
            <a:r>
              <a:rPr lang="en-US" sz="3200" i="1" dirty="0" smtClean="0"/>
              <a:t>= {a</a:t>
            </a:r>
            <a:r>
              <a:rPr lang="en-US" sz="3200" i="1" baseline="-25000" dirty="0" smtClean="0"/>
              <a:t>1</a:t>
            </a:r>
            <a:r>
              <a:rPr lang="en-US" sz="3200" i="1" dirty="0" smtClean="0"/>
              <a:t>, a</a:t>
            </a:r>
            <a:r>
              <a:rPr lang="en-US" sz="3200" i="1" baseline="-25000" dirty="0" smtClean="0"/>
              <a:t>2</a:t>
            </a:r>
            <a:r>
              <a:rPr lang="en-US" sz="3200" i="1" dirty="0" smtClean="0"/>
              <a:t>, ..., a</a:t>
            </a:r>
            <a:r>
              <a:rPr lang="en-US" sz="3200" i="1" baseline="-25000" dirty="0" smtClean="0"/>
              <a:t>n</a:t>
            </a:r>
            <a:r>
              <a:rPr lang="en-US" sz="3200" i="1" dirty="0" smtClean="0"/>
              <a:t>}.</a:t>
            </a:r>
          </a:p>
          <a:p>
            <a:r>
              <a:rPr lang="en-US" sz="3200" dirty="0" smtClean="0"/>
              <a:t>Let </a:t>
            </a:r>
            <a:r>
              <a:rPr lang="en-US" sz="3200" b="1" i="1" dirty="0" smtClean="0"/>
              <a:t>P</a:t>
            </a:r>
            <a:r>
              <a:rPr lang="en-US" sz="3200" i="1" dirty="0" smtClean="0"/>
              <a:t> = {B</a:t>
            </a:r>
            <a:r>
              <a:rPr lang="en-US" sz="3200" i="1" baseline="-25000" dirty="0" smtClean="0"/>
              <a:t>1</a:t>
            </a:r>
            <a:r>
              <a:rPr lang="en-US" sz="3200" i="1" dirty="0" smtClean="0"/>
              <a:t>, B</a:t>
            </a:r>
            <a:r>
              <a:rPr lang="en-US" sz="3200" i="1" baseline="-25000" dirty="0" smtClean="0"/>
              <a:t>2</a:t>
            </a:r>
            <a:r>
              <a:rPr lang="en-US" sz="3200" i="1" dirty="0" smtClean="0"/>
              <a:t>, ..., </a:t>
            </a:r>
            <a:r>
              <a:rPr lang="en-US" sz="3200" i="1" dirty="0" err="1" smtClean="0"/>
              <a:t>B</a:t>
            </a:r>
            <a:r>
              <a:rPr lang="en-US" sz="3200" i="1" baseline="-25000" dirty="0" err="1" smtClean="0"/>
              <a:t>n</a:t>
            </a:r>
            <a:r>
              <a:rPr lang="en-US" sz="3200" i="1" dirty="0" smtClean="0"/>
              <a:t>} be a collection of subsets of </a:t>
            </a:r>
            <a:r>
              <a:rPr lang="en-US" sz="3200" b="1" i="1" dirty="0" smtClean="0"/>
              <a:t>A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s.t</a:t>
            </a:r>
            <a:r>
              <a:rPr lang="en-US" sz="3200" i="1" dirty="0" smtClean="0"/>
              <a:t>. </a:t>
            </a:r>
            <a:r>
              <a:rPr lang="en-US" sz="3200" dirty="0" smtClean="0"/>
              <a:t>for </a:t>
            </a:r>
            <a:r>
              <a:rPr lang="en-US" sz="3200" dirty="0" smtClean="0"/>
              <a:t>each </a:t>
            </a:r>
            <a:r>
              <a:rPr lang="en-US" sz="3200" i="1" dirty="0" err="1" smtClean="0"/>
              <a:t>i</a:t>
            </a:r>
            <a:r>
              <a:rPr lang="en-US" sz="3200" i="1" dirty="0" smtClean="0"/>
              <a:t>, B</a:t>
            </a:r>
            <a:r>
              <a:rPr lang="en-US" sz="3200" i="1" baseline="-25000" dirty="0" smtClean="0"/>
              <a:t>i</a:t>
            </a:r>
            <a:r>
              <a:rPr lang="en-US" sz="3200" i="1" dirty="0" smtClean="0"/>
              <a:t> = {a | (</a:t>
            </a:r>
            <a:r>
              <a:rPr lang="en-US" sz="3200" i="1" dirty="0" err="1" smtClean="0"/>
              <a:t>a</a:t>
            </a:r>
            <a:r>
              <a:rPr lang="en-US" sz="3200" i="1" baseline="-25000" dirty="0" err="1" smtClean="0"/>
              <a:t>i</a:t>
            </a:r>
            <a:r>
              <a:rPr lang="en-US" sz="3200" i="1" dirty="0" smtClean="0"/>
              <a:t>, a) ∈ </a:t>
            </a:r>
            <a:r>
              <a:rPr lang="en-US" sz="3200" b="1" i="1" dirty="0" smtClean="0"/>
              <a:t>R</a:t>
            </a:r>
            <a:r>
              <a:rPr lang="en-US" sz="3200" i="1" dirty="0" smtClean="0"/>
              <a:t>}.</a:t>
            </a:r>
          </a:p>
          <a:p>
            <a:r>
              <a:rPr lang="en-US" sz="3200" dirty="0" smtClean="0"/>
              <a:t>Then </a:t>
            </a:r>
            <a:r>
              <a:rPr lang="en-US" sz="3200" b="1" i="1" dirty="0" smtClean="0"/>
              <a:t>P</a:t>
            </a:r>
            <a:r>
              <a:rPr lang="en-US" sz="3200" i="1" dirty="0" smtClean="0"/>
              <a:t> is a partition of </a:t>
            </a:r>
            <a:r>
              <a:rPr lang="en-US" sz="3200" b="1" i="1" dirty="0" smtClean="0"/>
              <a:t>A</a:t>
            </a:r>
            <a:r>
              <a:rPr lang="en-US" sz="3200" i="1" dirty="0" smtClean="0"/>
              <a:t>.</a:t>
            </a:r>
            <a:endParaRPr lang="en-US" sz="32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2/17/2019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CMPU 334 --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smtClean="0"/>
              <a:t>The</a:t>
            </a:r>
            <a:r>
              <a:rPr lang="en-US" dirty="0" smtClean="0"/>
              <a:t>  “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b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c’</a:t>
            </a:r>
            <a:r>
              <a:rPr lang="en-US" b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b="0" dirty="0" smtClean="0"/>
              <a:t>of</a:t>
            </a:r>
            <a:r>
              <a:rPr lang="en-US" dirty="0" smtClean="0"/>
              <a:t>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 s</a:t>
            </a:r>
            <a:r>
              <a:rPr lang="en-US" dirty="0" smtClean="0"/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t’</a:t>
            </a:r>
            <a:r>
              <a:rPr lang="en-US" b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en-US" dirty="0" smtClean="0"/>
              <a:t>” – review page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 any sets </a:t>
            </a:r>
            <a:r>
              <a:rPr lang="en-US" i="1" dirty="0" smtClean="0"/>
              <a:t>A and B, a </a:t>
            </a:r>
            <a:r>
              <a:rPr lang="en-US" b="1" i="1" dirty="0" smtClean="0"/>
              <a:t>binary relation </a:t>
            </a:r>
            <a:r>
              <a:rPr lang="en-US" i="1" dirty="0" smtClean="0"/>
              <a:t>from A to B is a subset of the </a:t>
            </a:r>
            <a:r>
              <a:rPr lang="en-US" dirty="0" smtClean="0"/>
              <a:t>Cartesian product </a:t>
            </a:r>
            <a:r>
              <a:rPr lang="en-US" i="1" dirty="0" smtClean="0"/>
              <a:t>A×B.</a:t>
            </a:r>
          </a:p>
          <a:p>
            <a:r>
              <a:rPr lang="en-US" dirty="0" smtClean="0"/>
              <a:t>A </a:t>
            </a:r>
            <a:r>
              <a:rPr lang="en-US" b="1" dirty="0" smtClean="0"/>
              <a:t>relation</a:t>
            </a:r>
            <a:r>
              <a:rPr lang="en-US" dirty="0" smtClean="0"/>
              <a:t> is determined by the ordered pairs it covers.</a:t>
            </a:r>
          </a:p>
          <a:p>
            <a:r>
              <a:rPr lang="en-US" dirty="0" smtClean="0"/>
              <a:t>A relation </a:t>
            </a:r>
            <a:r>
              <a:rPr lang="en-US" i="1" dirty="0" smtClean="0"/>
              <a:t>R is </a:t>
            </a:r>
            <a:r>
              <a:rPr lang="en-US" b="1" i="1" dirty="0" smtClean="0"/>
              <a:t>reflexive</a:t>
            </a:r>
            <a:r>
              <a:rPr lang="en-US" i="1" dirty="0" smtClean="0"/>
              <a:t> over a set A </a:t>
            </a:r>
            <a:r>
              <a:rPr lang="en-US" i="1" dirty="0" err="1" smtClean="0"/>
              <a:t>iff</a:t>
            </a:r>
            <a:endParaRPr lang="en-US" i="1" dirty="0" smtClean="0"/>
          </a:p>
          <a:p>
            <a:pPr lvl="1"/>
            <a:r>
              <a:rPr lang="en-US" sz="2800" dirty="0" smtClean="0"/>
              <a:t>∀ </a:t>
            </a:r>
            <a:r>
              <a:rPr lang="en-US" sz="2800" i="1" dirty="0" smtClean="0"/>
              <a:t>a </a:t>
            </a:r>
            <a:r>
              <a:rPr lang="en-US" sz="2800" i="1" dirty="0" smtClean="0"/>
              <a:t>∈ A, (a, a) ∈ R</a:t>
            </a:r>
            <a:endParaRPr lang="en-US" dirty="0" smtClean="0"/>
          </a:p>
          <a:p>
            <a:r>
              <a:rPr lang="en-US" dirty="0" smtClean="0"/>
              <a:t>A relation </a:t>
            </a:r>
            <a:r>
              <a:rPr lang="en-US" i="1" dirty="0" smtClean="0"/>
              <a:t>R is </a:t>
            </a:r>
            <a:r>
              <a:rPr lang="en-US" b="1" i="1" dirty="0" smtClean="0"/>
              <a:t>symmetric</a:t>
            </a:r>
            <a:r>
              <a:rPr lang="en-US" i="1" dirty="0" smtClean="0"/>
              <a:t> </a:t>
            </a:r>
            <a:r>
              <a:rPr lang="en-US" i="1" dirty="0" err="1" smtClean="0"/>
              <a:t>iff</a:t>
            </a:r>
            <a:r>
              <a:rPr lang="en-US" i="1" dirty="0" smtClean="0"/>
              <a:t> </a:t>
            </a:r>
          </a:p>
          <a:p>
            <a:pPr lvl="1"/>
            <a:r>
              <a:rPr lang="en-US" sz="2800" dirty="0" smtClean="0"/>
              <a:t>∀</a:t>
            </a:r>
            <a:r>
              <a:rPr lang="pt-BR" sz="2800" dirty="0" smtClean="0"/>
              <a:t>(</a:t>
            </a:r>
            <a:r>
              <a:rPr lang="pt-BR" sz="2800" i="1" dirty="0" smtClean="0"/>
              <a:t>a, b) ∈ R, (b, a) ∈ R.</a:t>
            </a:r>
            <a:endParaRPr lang="en-US" dirty="0" smtClean="0"/>
          </a:p>
          <a:p>
            <a:r>
              <a:rPr lang="en-US" dirty="0" smtClean="0"/>
              <a:t>A relation </a:t>
            </a:r>
            <a:r>
              <a:rPr lang="en-US" i="1" dirty="0" smtClean="0"/>
              <a:t>R is </a:t>
            </a:r>
            <a:r>
              <a:rPr lang="en-US" b="1" i="1" dirty="0" smtClean="0"/>
              <a:t>transitive</a:t>
            </a:r>
            <a:r>
              <a:rPr lang="en-US" i="1" dirty="0" smtClean="0"/>
              <a:t> </a:t>
            </a:r>
            <a:r>
              <a:rPr lang="en-US" i="1" dirty="0" err="1" smtClean="0"/>
              <a:t>iff</a:t>
            </a:r>
            <a:r>
              <a:rPr lang="en-US" i="1" dirty="0" smtClean="0"/>
              <a:t> </a:t>
            </a:r>
          </a:p>
          <a:p>
            <a:pPr lvl="1"/>
            <a:r>
              <a:rPr lang="en-US" sz="2800" dirty="0" smtClean="0"/>
              <a:t>∀</a:t>
            </a:r>
            <a:r>
              <a:rPr lang="en-US" sz="2800" i="1" dirty="0" smtClean="0"/>
              <a:t>(</a:t>
            </a:r>
            <a:r>
              <a:rPr lang="en-US" sz="2800" i="1" dirty="0" smtClean="0"/>
              <a:t>a, b) ∈  R and (b, c) ∈ R, then (a, c) ∈ R.</a:t>
            </a:r>
          </a:p>
          <a:p>
            <a:pPr lvl="1">
              <a:buNone/>
            </a:pPr>
            <a:endParaRPr lang="en-US" sz="2800" i="1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2/17/2019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CMPU 334 --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0" dirty="0" smtClean="0"/>
              <a:t>On proving the Partition/Equivalence Relation </a:t>
            </a:r>
            <a:r>
              <a:rPr lang="en-US" b="0" dirty="0" err="1" smtClean="0"/>
              <a:t>Relation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521324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bg2">
                    <a:lumMod val="75000"/>
                  </a:schemeClr>
                </a:solidFill>
              </a:rPr>
              <a:t>Theorem: Let </a:t>
            </a:r>
            <a:r>
              <a:rPr lang="en-US" sz="3200" b="1" i="1" dirty="0" smtClean="0">
                <a:solidFill>
                  <a:schemeClr val="bg2">
                    <a:lumMod val="75000"/>
                  </a:schemeClr>
                </a:solidFill>
              </a:rPr>
              <a:t>R</a:t>
            </a:r>
            <a:r>
              <a:rPr lang="en-US" sz="3200" i="1" dirty="0" smtClean="0">
                <a:solidFill>
                  <a:schemeClr val="bg2">
                    <a:lumMod val="75000"/>
                  </a:schemeClr>
                </a:solidFill>
              </a:rPr>
              <a:t> be an equivalence relation over the </a:t>
            </a:r>
            <a:r>
              <a:rPr lang="en-US" sz="3200" i="1" dirty="0" smtClean="0">
                <a:solidFill>
                  <a:schemeClr val="bg2">
                    <a:lumMod val="75000"/>
                  </a:schemeClr>
                </a:solidFill>
              </a:rPr>
              <a:t>set </a:t>
            </a:r>
            <a:r>
              <a:rPr lang="en-US" sz="3200" b="1" i="1" dirty="0" smtClean="0">
                <a:solidFill>
                  <a:schemeClr val="bg2">
                    <a:lumMod val="75000"/>
                  </a:schemeClr>
                </a:solidFill>
              </a:rPr>
              <a:t>A</a:t>
            </a:r>
            <a:r>
              <a:rPr lang="en-US" sz="3200" i="1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US" sz="3200" i="1" dirty="0" smtClean="0">
                <a:solidFill>
                  <a:schemeClr val="bg2">
                    <a:lumMod val="75000"/>
                  </a:schemeClr>
                </a:solidFill>
              </a:rPr>
              <a:t>= {a</a:t>
            </a:r>
            <a:r>
              <a:rPr lang="en-US" sz="3200" i="1" baseline="-25000" dirty="0" smtClean="0">
                <a:solidFill>
                  <a:schemeClr val="bg2">
                    <a:lumMod val="75000"/>
                  </a:schemeClr>
                </a:solidFill>
              </a:rPr>
              <a:t>1</a:t>
            </a:r>
            <a:r>
              <a:rPr lang="en-US" sz="3200" i="1" dirty="0" smtClean="0">
                <a:solidFill>
                  <a:schemeClr val="bg2">
                    <a:lumMod val="75000"/>
                  </a:schemeClr>
                </a:solidFill>
              </a:rPr>
              <a:t>, a</a:t>
            </a:r>
            <a:r>
              <a:rPr lang="en-US" sz="3200" i="1" baseline="-25000" dirty="0" smtClean="0">
                <a:solidFill>
                  <a:schemeClr val="bg2">
                    <a:lumMod val="75000"/>
                  </a:schemeClr>
                </a:solidFill>
              </a:rPr>
              <a:t>2</a:t>
            </a:r>
            <a:r>
              <a:rPr lang="en-US" sz="3200" i="1" dirty="0" smtClean="0">
                <a:solidFill>
                  <a:schemeClr val="bg2">
                    <a:lumMod val="75000"/>
                  </a:schemeClr>
                </a:solidFill>
              </a:rPr>
              <a:t>, ..., a</a:t>
            </a:r>
            <a:r>
              <a:rPr lang="en-US" sz="3200" i="1" baseline="-25000" dirty="0" smtClean="0">
                <a:solidFill>
                  <a:schemeClr val="bg2">
                    <a:lumMod val="75000"/>
                  </a:schemeClr>
                </a:solidFill>
              </a:rPr>
              <a:t>n</a:t>
            </a:r>
            <a:r>
              <a:rPr lang="en-US" sz="3200" i="1" dirty="0" smtClean="0">
                <a:solidFill>
                  <a:schemeClr val="bg2">
                    <a:lumMod val="75000"/>
                  </a:schemeClr>
                </a:solidFill>
              </a:rPr>
              <a:t>}.</a:t>
            </a:r>
          </a:p>
          <a:p>
            <a:r>
              <a:rPr lang="en-US" sz="3200" dirty="0" smtClean="0"/>
              <a:t>Let </a:t>
            </a:r>
            <a:r>
              <a:rPr lang="en-US" sz="3200" b="1" i="1" dirty="0" smtClean="0"/>
              <a:t>P</a:t>
            </a:r>
            <a:r>
              <a:rPr lang="en-US" sz="3200" i="1" dirty="0" smtClean="0"/>
              <a:t> = {B</a:t>
            </a:r>
            <a:r>
              <a:rPr lang="en-US" sz="3200" i="1" baseline="-25000" dirty="0" smtClean="0"/>
              <a:t>1</a:t>
            </a:r>
            <a:r>
              <a:rPr lang="en-US" sz="3200" i="1" dirty="0" smtClean="0"/>
              <a:t>, B</a:t>
            </a:r>
            <a:r>
              <a:rPr lang="en-US" sz="3200" i="1" baseline="-25000" dirty="0" smtClean="0"/>
              <a:t>2</a:t>
            </a:r>
            <a:r>
              <a:rPr lang="en-US" sz="3200" i="1" dirty="0" smtClean="0"/>
              <a:t>, ..., </a:t>
            </a:r>
            <a:r>
              <a:rPr lang="en-US" sz="3200" i="1" dirty="0" err="1" smtClean="0"/>
              <a:t>B</a:t>
            </a:r>
            <a:r>
              <a:rPr lang="en-US" sz="3200" i="1" baseline="-25000" dirty="0" err="1" smtClean="0"/>
              <a:t>n</a:t>
            </a:r>
            <a:r>
              <a:rPr lang="en-US" sz="3200" i="1" dirty="0" smtClean="0"/>
              <a:t>} be a collection of subsets of </a:t>
            </a:r>
            <a:r>
              <a:rPr lang="en-US" sz="3200" b="1" i="1" dirty="0" smtClean="0"/>
              <a:t>A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s.t</a:t>
            </a:r>
            <a:r>
              <a:rPr lang="en-US" sz="3200" i="1" dirty="0" smtClean="0"/>
              <a:t>. </a:t>
            </a:r>
            <a:r>
              <a:rPr lang="en-US" sz="3200" dirty="0" smtClean="0"/>
              <a:t>for </a:t>
            </a:r>
            <a:r>
              <a:rPr lang="en-US" sz="3200" dirty="0" smtClean="0"/>
              <a:t>each </a:t>
            </a:r>
            <a:r>
              <a:rPr lang="en-US" sz="3200" i="1" dirty="0" err="1" smtClean="0"/>
              <a:t>i</a:t>
            </a:r>
            <a:r>
              <a:rPr lang="en-US" sz="3200" i="1" dirty="0" smtClean="0"/>
              <a:t>, B</a:t>
            </a:r>
            <a:r>
              <a:rPr lang="en-US" sz="3200" i="1" baseline="-25000" dirty="0" smtClean="0"/>
              <a:t>i</a:t>
            </a:r>
            <a:r>
              <a:rPr lang="en-US" sz="3200" i="1" dirty="0" smtClean="0"/>
              <a:t> = {a | (</a:t>
            </a:r>
            <a:r>
              <a:rPr lang="en-US" sz="3200" i="1" dirty="0" err="1" smtClean="0"/>
              <a:t>a</a:t>
            </a:r>
            <a:r>
              <a:rPr lang="en-US" sz="3200" i="1" baseline="-25000" dirty="0" err="1" smtClean="0"/>
              <a:t>i</a:t>
            </a:r>
            <a:r>
              <a:rPr lang="en-US" sz="3200" i="1" dirty="0" smtClean="0"/>
              <a:t>, a) ∈ </a:t>
            </a:r>
            <a:r>
              <a:rPr lang="en-US" sz="3200" b="1" i="1" dirty="0" smtClean="0"/>
              <a:t>R</a:t>
            </a:r>
            <a:r>
              <a:rPr lang="en-US" sz="3200" i="1" dirty="0" smtClean="0"/>
              <a:t>}.</a:t>
            </a:r>
          </a:p>
          <a:p>
            <a:r>
              <a:rPr lang="en-US" sz="3200" dirty="0" smtClean="0">
                <a:solidFill>
                  <a:schemeClr val="bg2">
                    <a:lumMod val="75000"/>
                  </a:schemeClr>
                </a:solidFill>
              </a:rPr>
              <a:t>Then </a:t>
            </a:r>
            <a:r>
              <a:rPr lang="en-US" sz="3200" b="1" i="1" dirty="0" smtClean="0">
                <a:solidFill>
                  <a:schemeClr val="bg2">
                    <a:lumMod val="75000"/>
                  </a:schemeClr>
                </a:solidFill>
              </a:rPr>
              <a:t>P</a:t>
            </a:r>
            <a:r>
              <a:rPr lang="en-US" sz="3200" i="1" dirty="0" smtClean="0">
                <a:solidFill>
                  <a:schemeClr val="bg2">
                    <a:lumMod val="75000"/>
                  </a:schemeClr>
                </a:solidFill>
              </a:rPr>
              <a:t> is a partition of </a:t>
            </a:r>
            <a:r>
              <a:rPr lang="en-US" sz="3200" b="1" i="1" dirty="0" smtClean="0">
                <a:solidFill>
                  <a:schemeClr val="bg2">
                    <a:lumMod val="75000"/>
                  </a:schemeClr>
                </a:solidFill>
              </a:rPr>
              <a:t>A</a:t>
            </a:r>
            <a:r>
              <a:rPr lang="en-US" sz="3200" i="1" dirty="0" smtClean="0">
                <a:solidFill>
                  <a:schemeClr val="bg2">
                    <a:lumMod val="75000"/>
                  </a:schemeClr>
                </a:solidFill>
              </a:rPr>
              <a:t>.</a:t>
            </a:r>
          </a:p>
          <a:p>
            <a:r>
              <a:rPr lang="en-US" sz="3200" dirty="0" smtClean="0"/>
              <a:t>Consider </a:t>
            </a:r>
            <a:r>
              <a:rPr lang="en-US" sz="3200" i="1" dirty="0" smtClean="0"/>
              <a:t>B</a:t>
            </a:r>
            <a:r>
              <a:rPr lang="en-US" sz="3200" i="1" baseline="-25000" dirty="0" smtClean="0"/>
              <a:t>1</a:t>
            </a:r>
            <a:r>
              <a:rPr lang="en-US" sz="3200" i="1" dirty="0" smtClean="0"/>
              <a:t> to be </a:t>
            </a:r>
            <a:r>
              <a:rPr lang="en-US" sz="3200" i="1" dirty="0" smtClean="0"/>
              <a:t>the set of </a:t>
            </a:r>
            <a:r>
              <a:rPr lang="en-US" sz="3200" i="1" dirty="0" err="1" smtClean="0"/>
              <a:t>a’s</a:t>
            </a:r>
            <a:r>
              <a:rPr lang="en-US" sz="3200" i="1" dirty="0" smtClean="0"/>
              <a:t> </a:t>
            </a:r>
            <a:r>
              <a:rPr lang="en-US" sz="3200" i="1" dirty="0" smtClean="0"/>
              <a:t>that are related to a</a:t>
            </a:r>
            <a:r>
              <a:rPr lang="en-US" sz="3200" i="1" baseline="-25000" dirty="0" smtClean="0"/>
              <a:t>1</a:t>
            </a:r>
            <a:r>
              <a:rPr lang="en-US" sz="3200" i="1" dirty="0" smtClean="0"/>
              <a:t>; B</a:t>
            </a:r>
            <a:r>
              <a:rPr lang="en-US" sz="3200" i="1" baseline="-25000" dirty="0" smtClean="0"/>
              <a:t>2</a:t>
            </a:r>
            <a:r>
              <a:rPr lang="en-US" sz="3200" i="1" dirty="0" smtClean="0"/>
              <a:t> </a:t>
            </a:r>
            <a:r>
              <a:rPr lang="en-US" sz="3200" i="1" dirty="0" smtClean="0"/>
              <a:t>to be </a:t>
            </a:r>
            <a:r>
              <a:rPr lang="en-US" sz="3200" dirty="0" smtClean="0"/>
              <a:t>the </a:t>
            </a:r>
            <a:r>
              <a:rPr lang="en-US" sz="3200" dirty="0" smtClean="0"/>
              <a:t>set of </a:t>
            </a:r>
            <a:r>
              <a:rPr lang="en-US" sz="3200" i="1" dirty="0" err="1" smtClean="0"/>
              <a:t>a’s</a:t>
            </a:r>
            <a:r>
              <a:rPr lang="en-US" sz="3200" i="1" dirty="0" smtClean="0"/>
              <a:t> </a:t>
            </a:r>
            <a:r>
              <a:rPr lang="en-US" sz="3200" i="1" dirty="0" smtClean="0"/>
              <a:t>that are related to </a:t>
            </a:r>
            <a:r>
              <a:rPr lang="en-US" sz="3200" i="1" dirty="0" smtClean="0"/>
              <a:t>a</a:t>
            </a:r>
            <a:r>
              <a:rPr lang="en-US" sz="3200" i="1" baseline="-25000" dirty="0" smtClean="0"/>
              <a:t>2</a:t>
            </a:r>
            <a:r>
              <a:rPr lang="en-US" sz="3200" i="1" dirty="0" smtClean="0"/>
              <a:t> , etc. etc. etc.</a:t>
            </a:r>
            <a:endParaRPr lang="en-US" sz="3200" i="1" dirty="0" smtClean="0"/>
          </a:p>
          <a:p>
            <a:endParaRPr lang="en-US" sz="32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2/17/2019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CMPU 334 --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0" dirty="0" smtClean="0"/>
              <a:t>On proving the Partition/Equivalence Relation </a:t>
            </a:r>
            <a:r>
              <a:rPr lang="en-US" b="0" dirty="0" err="1" smtClean="0"/>
              <a:t>Relation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521324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bg2">
                    <a:lumMod val="75000"/>
                  </a:schemeClr>
                </a:solidFill>
              </a:rPr>
              <a:t>Theorem: Let </a:t>
            </a:r>
            <a:r>
              <a:rPr lang="en-US" sz="3200" b="1" i="1" dirty="0" smtClean="0">
                <a:solidFill>
                  <a:schemeClr val="bg2">
                    <a:lumMod val="75000"/>
                  </a:schemeClr>
                </a:solidFill>
              </a:rPr>
              <a:t>R</a:t>
            </a:r>
            <a:r>
              <a:rPr lang="en-US" sz="3200" i="1" dirty="0" smtClean="0">
                <a:solidFill>
                  <a:schemeClr val="bg2">
                    <a:lumMod val="75000"/>
                  </a:schemeClr>
                </a:solidFill>
              </a:rPr>
              <a:t> be an equivalence relation over the </a:t>
            </a:r>
            <a:r>
              <a:rPr lang="en-US" sz="3200" i="1" dirty="0" smtClean="0">
                <a:solidFill>
                  <a:schemeClr val="bg2">
                    <a:lumMod val="75000"/>
                  </a:schemeClr>
                </a:solidFill>
              </a:rPr>
              <a:t>set </a:t>
            </a:r>
            <a:r>
              <a:rPr lang="en-US" sz="3200" b="1" i="1" dirty="0" smtClean="0">
                <a:solidFill>
                  <a:schemeClr val="bg2">
                    <a:lumMod val="75000"/>
                  </a:schemeClr>
                </a:solidFill>
              </a:rPr>
              <a:t>A</a:t>
            </a:r>
            <a:r>
              <a:rPr lang="en-US" sz="3200" i="1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US" sz="3200" i="1" dirty="0" smtClean="0">
                <a:solidFill>
                  <a:schemeClr val="bg2">
                    <a:lumMod val="75000"/>
                  </a:schemeClr>
                </a:solidFill>
              </a:rPr>
              <a:t>= {a</a:t>
            </a:r>
            <a:r>
              <a:rPr lang="en-US" sz="3200" i="1" baseline="-25000" dirty="0" smtClean="0">
                <a:solidFill>
                  <a:schemeClr val="bg2">
                    <a:lumMod val="75000"/>
                  </a:schemeClr>
                </a:solidFill>
              </a:rPr>
              <a:t>1</a:t>
            </a:r>
            <a:r>
              <a:rPr lang="en-US" sz="3200" i="1" dirty="0" smtClean="0">
                <a:solidFill>
                  <a:schemeClr val="bg2">
                    <a:lumMod val="75000"/>
                  </a:schemeClr>
                </a:solidFill>
              </a:rPr>
              <a:t>, a</a:t>
            </a:r>
            <a:r>
              <a:rPr lang="en-US" sz="3200" i="1" baseline="-25000" dirty="0" smtClean="0">
                <a:solidFill>
                  <a:schemeClr val="bg2">
                    <a:lumMod val="75000"/>
                  </a:schemeClr>
                </a:solidFill>
              </a:rPr>
              <a:t>2</a:t>
            </a:r>
            <a:r>
              <a:rPr lang="en-US" sz="3200" i="1" dirty="0" smtClean="0">
                <a:solidFill>
                  <a:schemeClr val="bg2">
                    <a:lumMod val="75000"/>
                  </a:schemeClr>
                </a:solidFill>
              </a:rPr>
              <a:t>, ..., a</a:t>
            </a:r>
            <a:r>
              <a:rPr lang="en-US" sz="3200" i="1" baseline="-25000" dirty="0" smtClean="0">
                <a:solidFill>
                  <a:schemeClr val="bg2">
                    <a:lumMod val="75000"/>
                  </a:schemeClr>
                </a:solidFill>
              </a:rPr>
              <a:t>n</a:t>
            </a:r>
            <a:r>
              <a:rPr lang="en-US" sz="3200" i="1" dirty="0" smtClean="0">
                <a:solidFill>
                  <a:schemeClr val="bg2">
                    <a:lumMod val="75000"/>
                  </a:schemeClr>
                </a:solidFill>
              </a:rPr>
              <a:t>}.</a:t>
            </a:r>
          </a:p>
          <a:p>
            <a:r>
              <a:rPr lang="en-US" sz="3200" dirty="0" smtClean="0"/>
              <a:t>Let </a:t>
            </a:r>
            <a:r>
              <a:rPr lang="en-US" sz="3200" b="1" i="1" dirty="0" smtClean="0"/>
              <a:t>P</a:t>
            </a:r>
            <a:r>
              <a:rPr lang="en-US" sz="3200" i="1" dirty="0" smtClean="0"/>
              <a:t> = {B</a:t>
            </a:r>
            <a:r>
              <a:rPr lang="en-US" sz="3200" i="1" baseline="-25000" dirty="0" smtClean="0"/>
              <a:t>1</a:t>
            </a:r>
            <a:r>
              <a:rPr lang="en-US" sz="3200" i="1" dirty="0" smtClean="0"/>
              <a:t>, B</a:t>
            </a:r>
            <a:r>
              <a:rPr lang="en-US" sz="3200" i="1" baseline="-25000" dirty="0" smtClean="0"/>
              <a:t>2</a:t>
            </a:r>
            <a:r>
              <a:rPr lang="en-US" sz="3200" i="1" dirty="0" smtClean="0"/>
              <a:t>, ..., </a:t>
            </a:r>
            <a:r>
              <a:rPr lang="en-US" sz="3200" i="1" dirty="0" err="1" smtClean="0"/>
              <a:t>B</a:t>
            </a:r>
            <a:r>
              <a:rPr lang="en-US" sz="3200" i="1" baseline="-25000" dirty="0" err="1" smtClean="0"/>
              <a:t>n</a:t>
            </a:r>
            <a:r>
              <a:rPr lang="en-US" sz="3200" i="1" dirty="0" smtClean="0"/>
              <a:t>} be a collection of subsets of </a:t>
            </a:r>
            <a:r>
              <a:rPr lang="en-US" sz="3200" b="1" i="1" dirty="0" smtClean="0"/>
              <a:t>A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s.t</a:t>
            </a:r>
            <a:r>
              <a:rPr lang="en-US" sz="3200" i="1" dirty="0" smtClean="0"/>
              <a:t>. </a:t>
            </a:r>
            <a:r>
              <a:rPr lang="en-US" sz="3200" dirty="0" smtClean="0"/>
              <a:t>for </a:t>
            </a:r>
            <a:r>
              <a:rPr lang="en-US" sz="3200" dirty="0" smtClean="0"/>
              <a:t>each </a:t>
            </a:r>
            <a:r>
              <a:rPr lang="en-US" sz="3200" i="1" dirty="0" err="1" smtClean="0"/>
              <a:t>i</a:t>
            </a:r>
            <a:r>
              <a:rPr lang="en-US" sz="3200" i="1" dirty="0" smtClean="0"/>
              <a:t>, B</a:t>
            </a:r>
            <a:r>
              <a:rPr lang="en-US" sz="3200" i="1" baseline="-25000" dirty="0" smtClean="0"/>
              <a:t>i</a:t>
            </a:r>
            <a:r>
              <a:rPr lang="en-US" sz="3200" i="1" dirty="0" smtClean="0"/>
              <a:t> = {a | (</a:t>
            </a:r>
            <a:r>
              <a:rPr lang="en-US" sz="3200" i="1" dirty="0" err="1" smtClean="0"/>
              <a:t>a</a:t>
            </a:r>
            <a:r>
              <a:rPr lang="en-US" sz="3200" i="1" baseline="-25000" dirty="0" err="1" smtClean="0"/>
              <a:t>i</a:t>
            </a:r>
            <a:r>
              <a:rPr lang="en-US" sz="3200" i="1" dirty="0" smtClean="0"/>
              <a:t>, a) ∈ </a:t>
            </a:r>
            <a:r>
              <a:rPr lang="en-US" sz="3200" b="1" i="1" dirty="0" smtClean="0"/>
              <a:t>R</a:t>
            </a:r>
            <a:r>
              <a:rPr lang="en-US" sz="3200" i="1" dirty="0" smtClean="0"/>
              <a:t>}.</a:t>
            </a:r>
          </a:p>
          <a:p>
            <a:r>
              <a:rPr lang="en-US" sz="3200" dirty="0" smtClean="0">
                <a:solidFill>
                  <a:schemeClr val="bg2">
                    <a:lumMod val="75000"/>
                  </a:schemeClr>
                </a:solidFill>
              </a:rPr>
              <a:t>Then </a:t>
            </a:r>
            <a:r>
              <a:rPr lang="en-US" sz="3200" b="1" i="1" dirty="0" smtClean="0">
                <a:solidFill>
                  <a:schemeClr val="bg2">
                    <a:lumMod val="75000"/>
                  </a:schemeClr>
                </a:solidFill>
              </a:rPr>
              <a:t>P</a:t>
            </a:r>
            <a:r>
              <a:rPr lang="en-US" sz="3200" i="1" dirty="0" smtClean="0">
                <a:solidFill>
                  <a:schemeClr val="bg2">
                    <a:lumMod val="75000"/>
                  </a:schemeClr>
                </a:solidFill>
              </a:rPr>
              <a:t> is a partition of </a:t>
            </a:r>
            <a:r>
              <a:rPr lang="en-US" sz="3200" b="1" i="1" dirty="0" smtClean="0">
                <a:solidFill>
                  <a:schemeClr val="bg2">
                    <a:lumMod val="75000"/>
                  </a:schemeClr>
                </a:solidFill>
              </a:rPr>
              <a:t>A</a:t>
            </a:r>
            <a:r>
              <a:rPr lang="en-US" sz="3200" i="1" dirty="0" smtClean="0">
                <a:solidFill>
                  <a:schemeClr val="bg2">
                    <a:lumMod val="75000"/>
                  </a:schemeClr>
                </a:solidFill>
              </a:rPr>
              <a:t>.</a:t>
            </a:r>
          </a:p>
          <a:p>
            <a:r>
              <a:rPr lang="en-US" sz="3200" dirty="0" smtClean="0">
                <a:solidFill>
                  <a:schemeClr val="bg2">
                    <a:lumMod val="75000"/>
                  </a:schemeClr>
                </a:solidFill>
              </a:rPr>
              <a:t>Consider </a:t>
            </a:r>
            <a:r>
              <a:rPr lang="en-US" sz="3200" i="1" dirty="0" smtClean="0">
                <a:solidFill>
                  <a:schemeClr val="bg2">
                    <a:lumMod val="75000"/>
                  </a:schemeClr>
                </a:solidFill>
              </a:rPr>
              <a:t>B</a:t>
            </a:r>
            <a:r>
              <a:rPr lang="en-US" sz="3200" i="1" baseline="-25000" dirty="0" smtClean="0">
                <a:solidFill>
                  <a:schemeClr val="bg2">
                    <a:lumMod val="75000"/>
                  </a:schemeClr>
                </a:solidFill>
              </a:rPr>
              <a:t>1</a:t>
            </a:r>
            <a:r>
              <a:rPr lang="en-US" sz="3200" i="1" dirty="0" smtClean="0">
                <a:solidFill>
                  <a:schemeClr val="bg2">
                    <a:lumMod val="75000"/>
                  </a:schemeClr>
                </a:solidFill>
              </a:rPr>
              <a:t> to be </a:t>
            </a:r>
            <a:r>
              <a:rPr lang="en-US" sz="3200" i="1" dirty="0" smtClean="0">
                <a:solidFill>
                  <a:schemeClr val="bg2">
                    <a:lumMod val="75000"/>
                  </a:schemeClr>
                </a:solidFill>
              </a:rPr>
              <a:t>the set of </a:t>
            </a:r>
            <a:r>
              <a:rPr lang="en-US" sz="3200" i="1" dirty="0" err="1" smtClean="0">
                <a:solidFill>
                  <a:schemeClr val="bg2">
                    <a:lumMod val="75000"/>
                  </a:schemeClr>
                </a:solidFill>
              </a:rPr>
              <a:t>a’s</a:t>
            </a:r>
            <a:r>
              <a:rPr lang="en-US" sz="3200" i="1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US" sz="3200" i="1" dirty="0" smtClean="0">
                <a:solidFill>
                  <a:schemeClr val="bg2">
                    <a:lumMod val="75000"/>
                  </a:schemeClr>
                </a:solidFill>
              </a:rPr>
              <a:t>that are related to a</a:t>
            </a:r>
            <a:r>
              <a:rPr lang="en-US" sz="3200" i="1" baseline="-25000" dirty="0" smtClean="0">
                <a:solidFill>
                  <a:schemeClr val="bg2">
                    <a:lumMod val="75000"/>
                  </a:schemeClr>
                </a:solidFill>
              </a:rPr>
              <a:t>1</a:t>
            </a:r>
            <a:r>
              <a:rPr lang="en-US" sz="3200" i="1" dirty="0" smtClean="0">
                <a:solidFill>
                  <a:schemeClr val="bg2">
                    <a:lumMod val="75000"/>
                  </a:schemeClr>
                </a:solidFill>
              </a:rPr>
              <a:t>; B</a:t>
            </a:r>
            <a:r>
              <a:rPr lang="en-US" sz="3200" i="1" baseline="-25000" dirty="0" smtClean="0">
                <a:solidFill>
                  <a:schemeClr val="bg2">
                    <a:lumMod val="75000"/>
                  </a:schemeClr>
                </a:solidFill>
              </a:rPr>
              <a:t>2</a:t>
            </a:r>
            <a:r>
              <a:rPr lang="en-US" sz="3200" i="1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US" sz="3200" i="1" dirty="0" smtClean="0">
                <a:solidFill>
                  <a:schemeClr val="bg2">
                    <a:lumMod val="75000"/>
                  </a:schemeClr>
                </a:solidFill>
              </a:rPr>
              <a:t>to be </a:t>
            </a:r>
            <a:r>
              <a:rPr lang="en-US" sz="3200" dirty="0" smtClean="0">
                <a:solidFill>
                  <a:schemeClr val="bg2">
                    <a:lumMod val="75000"/>
                  </a:schemeClr>
                </a:solidFill>
              </a:rPr>
              <a:t>the </a:t>
            </a:r>
            <a:r>
              <a:rPr lang="en-US" sz="3200" dirty="0" smtClean="0">
                <a:solidFill>
                  <a:schemeClr val="bg2">
                    <a:lumMod val="75000"/>
                  </a:schemeClr>
                </a:solidFill>
              </a:rPr>
              <a:t>set of </a:t>
            </a:r>
            <a:r>
              <a:rPr lang="en-US" sz="3200" i="1" dirty="0" err="1" smtClean="0">
                <a:solidFill>
                  <a:schemeClr val="bg2">
                    <a:lumMod val="75000"/>
                  </a:schemeClr>
                </a:solidFill>
              </a:rPr>
              <a:t>a’s</a:t>
            </a:r>
            <a:r>
              <a:rPr lang="en-US" sz="3200" i="1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US" sz="3200" i="1" dirty="0" smtClean="0">
                <a:solidFill>
                  <a:schemeClr val="bg2">
                    <a:lumMod val="75000"/>
                  </a:schemeClr>
                </a:solidFill>
              </a:rPr>
              <a:t>that are related to </a:t>
            </a:r>
            <a:r>
              <a:rPr lang="en-US" sz="3200" i="1" dirty="0" smtClean="0">
                <a:solidFill>
                  <a:schemeClr val="bg2">
                    <a:lumMod val="75000"/>
                  </a:schemeClr>
                </a:solidFill>
              </a:rPr>
              <a:t>a</a:t>
            </a:r>
            <a:r>
              <a:rPr lang="en-US" sz="3200" i="1" baseline="-25000" dirty="0" smtClean="0">
                <a:solidFill>
                  <a:schemeClr val="bg2">
                    <a:lumMod val="75000"/>
                  </a:schemeClr>
                </a:solidFill>
              </a:rPr>
              <a:t>2</a:t>
            </a:r>
            <a:r>
              <a:rPr lang="en-US" sz="3200" i="1" dirty="0" smtClean="0">
                <a:solidFill>
                  <a:schemeClr val="bg2">
                    <a:lumMod val="75000"/>
                  </a:schemeClr>
                </a:solidFill>
              </a:rPr>
              <a:t> , etc. etc. etc.</a:t>
            </a:r>
          </a:p>
          <a:p>
            <a:r>
              <a:rPr lang="en-US" sz="3200" dirty="0" smtClean="0"/>
              <a:t>Also known as the </a:t>
            </a:r>
            <a:r>
              <a:rPr lang="en-US" sz="3200" b="1" i="1" dirty="0" smtClean="0"/>
              <a:t>image </a:t>
            </a:r>
            <a:r>
              <a:rPr lang="en-US" sz="3200" i="1" dirty="0" smtClean="0"/>
              <a:t>of </a:t>
            </a:r>
            <a:r>
              <a:rPr lang="en-US" sz="3200" i="1" dirty="0" err="1" smtClean="0"/>
              <a:t>a</a:t>
            </a:r>
            <a:r>
              <a:rPr lang="en-US" sz="3200" i="1" baseline="-25000" dirty="0" err="1" smtClean="0"/>
              <a:t>i</a:t>
            </a:r>
            <a:r>
              <a:rPr lang="en-US" sz="3200" i="1" dirty="0" smtClean="0"/>
              <a:t> under R</a:t>
            </a:r>
          </a:p>
          <a:p>
            <a:endParaRPr lang="en-US" sz="32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2/17/2019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CMPU 334 --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0" dirty="0" smtClean="0"/>
              <a:t>On proving the Partition/Equivalence Relation </a:t>
            </a:r>
            <a:r>
              <a:rPr lang="en-US" b="0" dirty="0" err="1" smtClean="0"/>
              <a:t>Relation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521324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bg2">
                    <a:lumMod val="75000"/>
                  </a:schemeClr>
                </a:solidFill>
              </a:rPr>
              <a:t>Theorem: Let </a:t>
            </a:r>
            <a:r>
              <a:rPr lang="en-US" sz="3200" b="1" i="1" dirty="0" smtClean="0">
                <a:solidFill>
                  <a:schemeClr val="bg2">
                    <a:lumMod val="75000"/>
                  </a:schemeClr>
                </a:solidFill>
              </a:rPr>
              <a:t>R</a:t>
            </a:r>
            <a:r>
              <a:rPr lang="en-US" sz="3200" i="1" dirty="0" smtClean="0">
                <a:solidFill>
                  <a:schemeClr val="bg2">
                    <a:lumMod val="75000"/>
                  </a:schemeClr>
                </a:solidFill>
              </a:rPr>
              <a:t> be an equivalence relation over the </a:t>
            </a:r>
            <a:r>
              <a:rPr lang="en-US" sz="3200" i="1" dirty="0" smtClean="0">
                <a:solidFill>
                  <a:schemeClr val="bg2">
                    <a:lumMod val="75000"/>
                  </a:schemeClr>
                </a:solidFill>
              </a:rPr>
              <a:t>set </a:t>
            </a:r>
            <a:r>
              <a:rPr lang="en-US" sz="3200" b="1" i="1" dirty="0" smtClean="0">
                <a:solidFill>
                  <a:schemeClr val="bg2">
                    <a:lumMod val="75000"/>
                  </a:schemeClr>
                </a:solidFill>
              </a:rPr>
              <a:t>A</a:t>
            </a:r>
            <a:r>
              <a:rPr lang="en-US" sz="3200" i="1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US" sz="3200" i="1" dirty="0" smtClean="0">
                <a:solidFill>
                  <a:schemeClr val="bg2">
                    <a:lumMod val="75000"/>
                  </a:schemeClr>
                </a:solidFill>
              </a:rPr>
              <a:t>= {a</a:t>
            </a:r>
            <a:r>
              <a:rPr lang="en-US" sz="3200" i="1" baseline="-25000" dirty="0" smtClean="0">
                <a:solidFill>
                  <a:schemeClr val="bg2">
                    <a:lumMod val="75000"/>
                  </a:schemeClr>
                </a:solidFill>
              </a:rPr>
              <a:t>1</a:t>
            </a:r>
            <a:r>
              <a:rPr lang="en-US" sz="3200" i="1" dirty="0" smtClean="0">
                <a:solidFill>
                  <a:schemeClr val="bg2">
                    <a:lumMod val="75000"/>
                  </a:schemeClr>
                </a:solidFill>
              </a:rPr>
              <a:t>, a</a:t>
            </a:r>
            <a:r>
              <a:rPr lang="en-US" sz="3200" i="1" baseline="-25000" dirty="0" smtClean="0">
                <a:solidFill>
                  <a:schemeClr val="bg2">
                    <a:lumMod val="75000"/>
                  </a:schemeClr>
                </a:solidFill>
              </a:rPr>
              <a:t>2</a:t>
            </a:r>
            <a:r>
              <a:rPr lang="en-US" sz="3200" i="1" dirty="0" smtClean="0">
                <a:solidFill>
                  <a:schemeClr val="bg2">
                    <a:lumMod val="75000"/>
                  </a:schemeClr>
                </a:solidFill>
              </a:rPr>
              <a:t>, ..., a</a:t>
            </a:r>
            <a:r>
              <a:rPr lang="en-US" sz="3200" i="1" baseline="-25000" dirty="0" smtClean="0">
                <a:solidFill>
                  <a:schemeClr val="bg2">
                    <a:lumMod val="75000"/>
                  </a:schemeClr>
                </a:solidFill>
              </a:rPr>
              <a:t>n</a:t>
            </a:r>
            <a:r>
              <a:rPr lang="en-US" sz="3200" i="1" dirty="0" smtClean="0">
                <a:solidFill>
                  <a:schemeClr val="bg2">
                    <a:lumMod val="75000"/>
                  </a:schemeClr>
                </a:solidFill>
              </a:rPr>
              <a:t>}.</a:t>
            </a:r>
          </a:p>
          <a:p>
            <a:r>
              <a:rPr lang="en-US" sz="3200" dirty="0" smtClean="0"/>
              <a:t>Let </a:t>
            </a:r>
            <a:r>
              <a:rPr lang="en-US" sz="3200" b="1" i="1" dirty="0" smtClean="0"/>
              <a:t>P</a:t>
            </a:r>
            <a:r>
              <a:rPr lang="en-US" sz="3200" i="1" dirty="0" smtClean="0"/>
              <a:t> = {B</a:t>
            </a:r>
            <a:r>
              <a:rPr lang="en-US" sz="3200" i="1" baseline="-25000" dirty="0" smtClean="0"/>
              <a:t>1</a:t>
            </a:r>
            <a:r>
              <a:rPr lang="en-US" sz="3200" i="1" dirty="0" smtClean="0"/>
              <a:t>, B</a:t>
            </a:r>
            <a:r>
              <a:rPr lang="en-US" sz="3200" i="1" baseline="-25000" dirty="0" smtClean="0"/>
              <a:t>2</a:t>
            </a:r>
            <a:r>
              <a:rPr lang="en-US" sz="3200" i="1" dirty="0" smtClean="0"/>
              <a:t>, ..., </a:t>
            </a:r>
            <a:r>
              <a:rPr lang="en-US" sz="3200" i="1" dirty="0" err="1" smtClean="0"/>
              <a:t>B</a:t>
            </a:r>
            <a:r>
              <a:rPr lang="en-US" sz="3200" i="1" baseline="-25000" dirty="0" err="1" smtClean="0"/>
              <a:t>n</a:t>
            </a:r>
            <a:r>
              <a:rPr lang="en-US" sz="3200" i="1" dirty="0" smtClean="0"/>
              <a:t>} be a collection of subsets of </a:t>
            </a:r>
            <a:r>
              <a:rPr lang="en-US" sz="3200" b="1" i="1" dirty="0" smtClean="0"/>
              <a:t>A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s.t</a:t>
            </a:r>
            <a:r>
              <a:rPr lang="en-US" sz="3200" i="1" dirty="0" smtClean="0"/>
              <a:t>. </a:t>
            </a:r>
            <a:r>
              <a:rPr lang="en-US" sz="3200" dirty="0" smtClean="0"/>
              <a:t>for </a:t>
            </a:r>
            <a:r>
              <a:rPr lang="en-US" sz="3200" dirty="0" smtClean="0"/>
              <a:t>each </a:t>
            </a:r>
            <a:r>
              <a:rPr lang="en-US" sz="3200" i="1" dirty="0" err="1" smtClean="0"/>
              <a:t>i</a:t>
            </a:r>
            <a:r>
              <a:rPr lang="en-US" sz="3200" i="1" dirty="0" smtClean="0"/>
              <a:t>, B</a:t>
            </a:r>
            <a:r>
              <a:rPr lang="en-US" sz="3200" i="1" baseline="-25000" dirty="0" smtClean="0"/>
              <a:t>i</a:t>
            </a:r>
            <a:r>
              <a:rPr lang="en-US" sz="3200" i="1" dirty="0" smtClean="0"/>
              <a:t> = {a | (</a:t>
            </a:r>
            <a:r>
              <a:rPr lang="en-US" sz="3200" i="1" dirty="0" err="1" smtClean="0"/>
              <a:t>a</a:t>
            </a:r>
            <a:r>
              <a:rPr lang="en-US" sz="3200" i="1" baseline="-25000" dirty="0" err="1" smtClean="0"/>
              <a:t>i</a:t>
            </a:r>
            <a:r>
              <a:rPr lang="en-US" sz="3200" i="1" dirty="0" smtClean="0"/>
              <a:t>, a) ∈ </a:t>
            </a:r>
            <a:r>
              <a:rPr lang="en-US" sz="3200" b="1" i="1" dirty="0" smtClean="0"/>
              <a:t>R</a:t>
            </a:r>
            <a:r>
              <a:rPr lang="en-US" sz="3200" i="1" dirty="0" smtClean="0"/>
              <a:t>}.</a:t>
            </a:r>
          </a:p>
          <a:p>
            <a:r>
              <a:rPr lang="en-US" sz="3200" dirty="0" smtClean="0">
                <a:solidFill>
                  <a:schemeClr val="bg2">
                    <a:lumMod val="75000"/>
                  </a:schemeClr>
                </a:solidFill>
              </a:rPr>
              <a:t>Then </a:t>
            </a:r>
            <a:r>
              <a:rPr lang="en-US" sz="3200" b="1" i="1" dirty="0" smtClean="0">
                <a:solidFill>
                  <a:schemeClr val="bg2">
                    <a:lumMod val="75000"/>
                  </a:schemeClr>
                </a:solidFill>
              </a:rPr>
              <a:t>P</a:t>
            </a:r>
            <a:r>
              <a:rPr lang="en-US" sz="3200" i="1" dirty="0" smtClean="0">
                <a:solidFill>
                  <a:schemeClr val="bg2">
                    <a:lumMod val="75000"/>
                  </a:schemeClr>
                </a:solidFill>
              </a:rPr>
              <a:t> is a partition of </a:t>
            </a:r>
            <a:r>
              <a:rPr lang="en-US" sz="3200" b="1" i="1" dirty="0" smtClean="0">
                <a:solidFill>
                  <a:schemeClr val="bg2">
                    <a:lumMod val="75000"/>
                  </a:schemeClr>
                </a:solidFill>
              </a:rPr>
              <a:t>A</a:t>
            </a:r>
            <a:r>
              <a:rPr lang="en-US" sz="3200" i="1" dirty="0" smtClean="0">
                <a:solidFill>
                  <a:schemeClr val="bg2">
                    <a:lumMod val="75000"/>
                  </a:schemeClr>
                </a:solidFill>
              </a:rPr>
              <a:t>.</a:t>
            </a:r>
          </a:p>
          <a:p>
            <a:r>
              <a:rPr lang="en-US" sz="3200" dirty="0" smtClean="0">
                <a:solidFill>
                  <a:schemeClr val="bg2">
                    <a:lumMod val="75000"/>
                  </a:schemeClr>
                </a:solidFill>
              </a:rPr>
              <a:t>Consider </a:t>
            </a:r>
            <a:r>
              <a:rPr lang="en-US" sz="3200" i="1" dirty="0" smtClean="0">
                <a:solidFill>
                  <a:schemeClr val="bg2">
                    <a:lumMod val="75000"/>
                  </a:schemeClr>
                </a:solidFill>
              </a:rPr>
              <a:t>B</a:t>
            </a:r>
            <a:r>
              <a:rPr lang="en-US" sz="3200" i="1" baseline="-25000" dirty="0" smtClean="0">
                <a:solidFill>
                  <a:schemeClr val="bg2">
                    <a:lumMod val="75000"/>
                  </a:schemeClr>
                </a:solidFill>
              </a:rPr>
              <a:t>1</a:t>
            </a:r>
            <a:r>
              <a:rPr lang="en-US" sz="3200" i="1" dirty="0" smtClean="0">
                <a:solidFill>
                  <a:schemeClr val="bg2">
                    <a:lumMod val="75000"/>
                  </a:schemeClr>
                </a:solidFill>
              </a:rPr>
              <a:t> to be </a:t>
            </a:r>
            <a:r>
              <a:rPr lang="en-US" sz="3200" i="1" dirty="0" smtClean="0">
                <a:solidFill>
                  <a:schemeClr val="bg2">
                    <a:lumMod val="75000"/>
                  </a:schemeClr>
                </a:solidFill>
              </a:rPr>
              <a:t>the set of </a:t>
            </a:r>
            <a:r>
              <a:rPr lang="en-US" sz="3200" i="1" dirty="0" err="1" smtClean="0">
                <a:solidFill>
                  <a:schemeClr val="bg2">
                    <a:lumMod val="75000"/>
                  </a:schemeClr>
                </a:solidFill>
              </a:rPr>
              <a:t>a’s</a:t>
            </a:r>
            <a:r>
              <a:rPr lang="en-US" sz="3200" i="1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US" sz="3200" i="1" dirty="0" smtClean="0">
                <a:solidFill>
                  <a:schemeClr val="bg2">
                    <a:lumMod val="75000"/>
                  </a:schemeClr>
                </a:solidFill>
              </a:rPr>
              <a:t>that are related to a</a:t>
            </a:r>
            <a:r>
              <a:rPr lang="en-US" sz="3200" i="1" baseline="-25000" dirty="0" smtClean="0">
                <a:solidFill>
                  <a:schemeClr val="bg2">
                    <a:lumMod val="75000"/>
                  </a:schemeClr>
                </a:solidFill>
              </a:rPr>
              <a:t>1</a:t>
            </a:r>
            <a:r>
              <a:rPr lang="en-US" sz="3200" i="1" dirty="0" smtClean="0">
                <a:solidFill>
                  <a:schemeClr val="bg2">
                    <a:lumMod val="75000"/>
                  </a:schemeClr>
                </a:solidFill>
              </a:rPr>
              <a:t>; B</a:t>
            </a:r>
            <a:r>
              <a:rPr lang="en-US" sz="3200" i="1" baseline="-25000" dirty="0" smtClean="0">
                <a:solidFill>
                  <a:schemeClr val="bg2">
                    <a:lumMod val="75000"/>
                  </a:schemeClr>
                </a:solidFill>
              </a:rPr>
              <a:t>2</a:t>
            </a:r>
            <a:r>
              <a:rPr lang="en-US" sz="3200" i="1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US" sz="3200" i="1" dirty="0" smtClean="0">
                <a:solidFill>
                  <a:schemeClr val="bg2">
                    <a:lumMod val="75000"/>
                  </a:schemeClr>
                </a:solidFill>
              </a:rPr>
              <a:t>to be </a:t>
            </a:r>
            <a:r>
              <a:rPr lang="en-US" sz="3200" dirty="0" smtClean="0">
                <a:solidFill>
                  <a:schemeClr val="bg2">
                    <a:lumMod val="75000"/>
                  </a:schemeClr>
                </a:solidFill>
              </a:rPr>
              <a:t>the </a:t>
            </a:r>
            <a:r>
              <a:rPr lang="en-US" sz="3200" dirty="0" smtClean="0">
                <a:solidFill>
                  <a:schemeClr val="bg2">
                    <a:lumMod val="75000"/>
                  </a:schemeClr>
                </a:solidFill>
              </a:rPr>
              <a:t>set of </a:t>
            </a:r>
            <a:r>
              <a:rPr lang="en-US" sz="3200" i="1" dirty="0" err="1" smtClean="0">
                <a:solidFill>
                  <a:schemeClr val="bg2">
                    <a:lumMod val="75000"/>
                  </a:schemeClr>
                </a:solidFill>
              </a:rPr>
              <a:t>a’s</a:t>
            </a:r>
            <a:r>
              <a:rPr lang="en-US" sz="3200" i="1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US" sz="3200" i="1" dirty="0" smtClean="0">
                <a:solidFill>
                  <a:schemeClr val="bg2">
                    <a:lumMod val="75000"/>
                  </a:schemeClr>
                </a:solidFill>
              </a:rPr>
              <a:t>that are related to </a:t>
            </a:r>
            <a:r>
              <a:rPr lang="en-US" sz="3200" i="1" dirty="0" smtClean="0">
                <a:solidFill>
                  <a:schemeClr val="bg2">
                    <a:lumMod val="75000"/>
                  </a:schemeClr>
                </a:solidFill>
              </a:rPr>
              <a:t>a</a:t>
            </a:r>
            <a:r>
              <a:rPr lang="en-US" sz="3200" i="1" baseline="-25000" dirty="0" smtClean="0">
                <a:solidFill>
                  <a:schemeClr val="bg2">
                    <a:lumMod val="75000"/>
                  </a:schemeClr>
                </a:solidFill>
              </a:rPr>
              <a:t>2</a:t>
            </a:r>
            <a:r>
              <a:rPr lang="en-US" sz="3200" i="1" dirty="0" smtClean="0">
                <a:solidFill>
                  <a:schemeClr val="bg2">
                    <a:lumMod val="75000"/>
                  </a:schemeClr>
                </a:solidFill>
              </a:rPr>
              <a:t> , etc. etc. etc.</a:t>
            </a:r>
          </a:p>
          <a:p>
            <a:r>
              <a:rPr lang="en-US" sz="3200" dirty="0" smtClean="0"/>
              <a:t>Also known as the </a:t>
            </a:r>
            <a:r>
              <a:rPr lang="en-US" sz="3200" b="1" i="1" dirty="0" smtClean="0"/>
              <a:t>image </a:t>
            </a:r>
            <a:r>
              <a:rPr lang="en-US" sz="3200" i="1" dirty="0" smtClean="0"/>
              <a:t>of </a:t>
            </a:r>
            <a:r>
              <a:rPr lang="en-US" sz="3200" i="1" dirty="0" err="1" smtClean="0"/>
              <a:t>a</a:t>
            </a:r>
            <a:r>
              <a:rPr lang="en-US" sz="3200" i="1" baseline="-25000" dirty="0" err="1" smtClean="0"/>
              <a:t>i</a:t>
            </a:r>
            <a:r>
              <a:rPr lang="en-US" sz="3200" i="1" dirty="0" smtClean="0"/>
              <a:t> under R</a:t>
            </a:r>
          </a:p>
          <a:p>
            <a:endParaRPr lang="en-US" sz="32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2/17/2019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CMPU 334 --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dirty="0" smtClean="0"/>
              <a:t>What is this… </a:t>
            </a:r>
            <a:r>
              <a:rPr lang="en-US" i="1" dirty="0" smtClean="0"/>
              <a:t>image… </a:t>
            </a:r>
            <a:r>
              <a:rPr lang="en-US" b="0" dirty="0" smtClean="0"/>
              <a:t>you speak of?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521324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Let </a:t>
            </a:r>
            <a:r>
              <a:rPr lang="en-US" sz="3200" i="1" dirty="0" smtClean="0"/>
              <a:t>R </a:t>
            </a:r>
            <a:r>
              <a:rPr lang="en-US" sz="3200" dirty="0" smtClean="0"/>
              <a:t>be a</a:t>
            </a:r>
            <a:r>
              <a:rPr lang="en-US" sz="3200" i="1" dirty="0" smtClean="0"/>
              <a:t> relation </a:t>
            </a:r>
            <a:r>
              <a:rPr lang="en-US" sz="3200" dirty="0" smtClean="0"/>
              <a:t>from set A  to set B.</a:t>
            </a:r>
          </a:p>
          <a:p>
            <a:r>
              <a:rPr lang="en-US" sz="3200" dirty="0" smtClean="0"/>
              <a:t>Let </a:t>
            </a:r>
            <a:r>
              <a:rPr lang="en-US" sz="3200" i="1" dirty="0" smtClean="0"/>
              <a:t>a </a:t>
            </a:r>
            <a:r>
              <a:rPr lang="en-US" sz="3200" i="1" dirty="0" smtClean="0"/>
              <a:t>∈ </a:t>
            </a:r>
            <a:r>
              <a:rPr lang="en-US" sz="3200" i="1" dirty="0" smtClean="0"/>
              <a:t>A.</a:t>
            </a:r>
          </a:p>
          <a:p>
            <a:r>
              <a:rPr lang="en-US" sz="3200" dirty="0" smtClean="0"/>
              <a:t>The image of a under R, </a:t>
            </a:r>
            <a:r>
              <a:rPr lang="en-US" sz="3200" b="1" dirty="0" smtClean="0"/>
              <a:t>R(a)</a:t>
            </a:r>
            <a:r>
              <a:rPr lang="en-US" sz="3200" dirty="0" smtClean="0"/>
              <a:t>,  is </a:t>
            </a:r>
            <a:r>
              <a:rPr lang="en-US" sz="3200" i="1" dirty="0" smtClean="0"/>
              <a:t>the </a:t>
            </a:r>
            <a:r>
              <a:rPr lang="en-US" sz="3200" i="1" dirty="0" smtClean="0"/>
              <a:t>set of </a:t>
            </a:r>
            <a:r>
              <a:rPr lang="en-US" sz="3200" i="1" dirty="0" smtClean="0"/>
              <a:t>all b ∈ B such that </a:t>
            </a:r>
          </a:p>
          <a:p>
            <a:pPr lvl="1"/>
            <a:r>
              <a:rPr lang="en-US" sz="3200" i="1" dirty="0" smtClean="0"/>
              <a:t>(</a:t>
            </a:r>
            <a:r>
              <a:rPr lang="en-US" sz="3200" i="1" dirty="0" err="1" smtClean="0"/>
              <a:t>a,b</a:t>
            </a:r>
            <a:r>
              <a:rPr lang="en-US" sz="3200" i="1" dirty="0" smtClean="0"/>
              <a:t>) </a:t>
            </a:r>
            <a:r>
              <a:rPr lang="en-US" sz="3200" i="1" dirty="0" smtClean="0"/>
              <a:t>∈ A</a:t>
            </a:r>
            <a:endParaRPr lang="en-US" sz="3200" i="1" dirty="0" smtClean="0"/>
          </a:p>
          <a:p>
            <a:r>
              <a:rPr lang="en-US" sz="3200" dirty="0" smtClean="0"/>
              <a:t>If, for example, “&lt;=“ is the relation R, over the set of positive integers,  the image “&lt;=(7)” is the set of positive integers 1 to 7.   </a:t>
            </a:r>
            <a:endParaRPr lang="en-US" sz="3200" dirty="0" smtClean="0"/>
          </a:p>
          <a:p>
            <a:endParaRPr lang="en-US" sz="32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2/17/2019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CMPU 334 --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dirty="0" smtClean="0"/>
              <a:t>Proof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521324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Let </a:t>
            </a:r>
            <a:r>
              <a:rPr lang="en-US" sz="3200" i="1" dirty="0" smtClean="0"/>
              <a:t>R be an equivalence relation over set A, </a:t>
            </a:r>
            <a:endParaRPr lang="en-US" sz="3200" i="1" dirty="0" smtClean="0"/>
          </a:p>
          <a:p>
            <a:r>
              <a:rPr lang="en-US" sz="3200" i="1" dirty="0" smtClean="0"/>
              <a:t>Let P </a:t>
            </a:r>
            <a:r>
              <a:rPr lang="en-US" sz="3200" i="1" dirty="0" smtClean="0"/>
              <a:t>be a set </a:t>
            </a:r>
            <a:r>
              <a:rPr lang="en-US" sz="3200" i="1" dirty="0" smtClean="0"/>
              <a:t>of </a:t>
            </a:r>
            <a:r>
              <a:rPr lang="en-US" sz="3200" dirty="0" smtClean="0"/>
              <a:t>the </a:t>
            </a:r>
            <a:r>
              <a:rPr lang="en-US" sz="3200" dirty="0" smtClean="0"/>
              <a:t>image of each element of </a:t>
            </a:r>
            <a:r>
              <a:rPr lang="en-US" sz="3200" i="1" dirty="0" smtClean="0"/>
              <a:t>A under </a:t>
            </a:r>
            <a:r>
              <a:rPr lang="en-US" sz="3200" i="1" dirty="0" smtClean="0"/>
              <a:t>R</a:t>
            </a:r>
          </a:p>
          <a:p>
            <a:pPr lvl="1"/>
            <a:r>
              <a:rPr lang="en-US" i="1" dirty="0" smtClean="0"/>
              <a:t>as stated in the theorem</a:t>
            </a:r>
            <a:r>
              <a:rPr lang="en-US" sz="3200" dirty="0" smtClean="0"/>
              <a:t>.</a:t>
            </a:r>
          </a:p>
          <a:p>
            <a:r>
              <a:rPr lang="en-US" sz="3600" dirty="0" smtClean="0"/>
              <a:t>We will show that </a:t>
            </a:r>
            <a:r>
              <a:rPr lang="en-US" sz="3200" b="1" dirty="0" smtClean="0"/>
              <a:t> </a:t>
            </a:r>
            <a:r>
              <a:rPr lang="en-US" sz="3200" b="1" i="1" dirty="0" smtClean="0"/>
              <a:t>P is a partition over A.</a:t>
            </a:r>
          </a:p>
          <a:p>
            <a:r>
              <a:rPr lang="en-US" sz="3200" dirty="0" smtClean="0"/>
              <a:t>How? </a:t>
            </a:r>
            <a:r>
              <a:rPr lang="en-US" sz="3200" dirty="0" smtClean="0"/>
              <a:t> &lt;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checks definition of a partition</a:t>
            </a:r>
            <a:r>
              <a:rPr lang="en-US" sz="3200" dirty="0" smtClean="0"/>
              <a:t>…&gt; by showing that:</a:t>
            </a:r>
            <a:endParaRPr lang="en-US" sz="32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Each </a:t>
            </a:r>
            <a:r>
              <a:rPr lang="en-US" sz="3200" i="1" dirty="0" smtClean="0"/>
              <a:t>B</a:t>
            </a:r>
            <a:r>
              <a:rPr lang="en-US" sz="3200" i="1" baseline="-25000" dirty="0" smtClean="0"/>
              <a:t>i</a:t>
            </a:r>
            <a:r>
              <a:rPr lang="en-US" sz="3200" i="1" dirty="0" smtClean="0"/>
              <a:t> is a non-empty subset of A.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The </a:t>
            </a:r>
            <a:r>
              <a:rPr lang="en-US" sz="3200" dirty="0" smtClean="0"/>
              <a:t>collection {</a:t>
            </a:r>
            <a:r>
              <a:rPr lang="en-US" sz="3200" i="1" dirty="0" smtClean="0"/>
              <a:t>B</a:t>
            </a:r>
            <a:r>
              <a:rPr lang="en-US" sz="3200" i="1" baseline="-25000" dirty="0" smtClean="0"/>
              <a:t>1</a:t>
            </a:r>
            <a:r>
              <a:rPr lang="en-US" sz="3200" i="1" dirty="0" smtClean="0"/>
              <a:t>, B</a:t>
            </a:r>
            <a:r>
              <a:rPr lang="en-US" sz="3200" i="1" baseline="-25000" dirty="0" smtClean="0"/>
              <a:t>2</a:t>
            </a:r>
            <a:r>
              <a:rPr lang="en-US" sz="3200" i="1" dirty="0" smtClean="0"/>
              <a:t>, ..., </a:t>
            </a:r>
            <a:r>
              <a:rPr lang="en-US" sz="3200" i="1" dirty="0" err="1" smtClean="0"/>
              <a:t>B</a:t>
            </a:r>
            <a:r>
              <a:rPr lang="en-US" sz="3200" i="1" baseline="-25000" dirty="0" err="1" smtClean="0"/>
              <a:t>n</a:t>
            </a:r>
            <a:r>
              <a:rPr lang="en-US" sz="3200" i="1" dirty="0" smtClean="0"/>
              <a:t>} exhausts A.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The </a:t>
            </a:r>
            <a:r>
              <a:rPr lang="en-US" sz="3200" dirty="0" smtClean="0"/>
              <a:t>elements of </a:t>
            </a:r>
            <a:r>
              <a:rPr lang="en-US" sz="3200" i="1" dirty="0" smtClean="0"/>
              <a:t>P are </a:t>
            </a:r>
            <a:r>
              <a:rPr lang="en-US" sz="3200" i="1" dirty="0" err="1" smtClean="0"/>
              <a:t>pairwise</a:t>
            </a:r>
            <a:r>
              <a:rPr lang="en-US" sz="3200" i="1" dirty="0" smtClean="0"/>
              <a:t> disjoint.</a:t>
            </a:r>
            <a:endParaRPr lang="en-US" sz="32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2/17/2019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CMPU 334 --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dirty="0" smtClean="0"/>
              <a:t>Proof: </a:t>
            </a:r>
            <a:r>
              <a:rPr lang="en-US" dirty="0" smtClean="0"/>
              <a:t>Each </a:t>
            </a:r>
            <a:r>
              <a:rPr lang="en-US" i="1" dirty="0" smtClean="0"/>
              <a:t>B</a:t>
            </a:r>
            <a:r>
              <a:rPr lang="en-US" i="1" baseline="-25000" dirty="0" smtClean="0"/>
              <a:t>i</a:t>
            </a:r>
            <a:r>
              <a:rPr lang="en-US" i="1" dirty="0" smtClean="0"/>
              <a:t> is a non-empty subset of A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521324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Since </a:t>
            </a:r>
            <a:r>
              <a:rPr lang="en-US" sz="3200" i="1" dirty="0" smtClean="0"/>
              <a:t>R is an </a:t>
            </a:r>
            <a:r>
              <a:rPr lang="en-US" sz="3200" i="1" dirty="0" smtClean="0"/>
              <a:t>equivalence relation over set A, </a:t>
            </a:r>
            <a:endParaRPr lang="en-US" sz="3200" i="1" dirty="0" smtClean="0"/>
          </a:p>
          <a:p>
            <a:pPr lvl="1"/>
            <a:r>
              <a:rPr lang="en-US" sz="3600" dirty="0" smtClean="0"/>
              <a:t>∀ </a:t>
            </a:r>
            <a:r>
              <a:rPr lang="en-US" sz="3600" dirty="0" err="1" smtClean="0"/>
              <a:t>a</a:t>
            </a:r>
            <a:r>
              <a:rPr lang="en-US" sz="3600" baseline="-250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smtClean="0"/>
              <a:t>∈ A, (</a:t>
            </a:r>
            <a:r>
              <a:rPr lang="en-US" sz="3600" dirty="0" err="1" smtClean="0"/>
              <a:t>a</a:t>
            </a:r>
            <a:r>
              <a:rPr lang="en-US" sz="3600" baseline="-25000" dirty="0" err="1" smtClean="0"/>
              <a:t>i</a:t>
            </a:r>
            <a:r>
              <a:rPr lang="en-US" sz="3600" dirty="0" smtClean="0"/>
              <a:t>, </a:t>
            </a:r>
            <a:r>
              <a:rPr lang="en-US" sz="3600" dirty="0" err="1" smtClean="0"/>
              <a:t>a</a:t>
            </a:r>
            <a:r>
              <a:rPr lang="en-US" sz="3600" baseline="-25000" dirty="0" err="1" smtClean="0"/>
              <a:t>i</a:t>
            </a:r>
            <a:r>
              <a:rPr lang="en-US" sz="3600" dirty="0" smtClean="0"/>
              <a:t>) </a:t>
            </a:r>
            <a:r>
              <a:rPr lang="en-US" sz="3600" dirty="0" smtClean="0"/>
              <a:t>∈ </a:t>
            </a:r>
            <a:r>
              <a:rPr lang="en-US" sz="3600" dirty="0" smtClean="0"/>
              <a:t>R</a:t>
            </a:r>
          </a:p>
          <a:p>
            <a:r>
              <a:rPr lang="en-US" sz="3200" dirty="0" smtClean="0"/>
              <a:t>Each set each </a:t>
            </a:r>
            <a:r>
              <a:rPr lang="en-US" sz="3200" i="1" dirty="0" smtClean="0"/>
              <a:t>B</a:t>
            </a:r>
            <a:r>
              <a:rPr lang="en-US" sz="3200" i="1" baseline="-25000" dirty="0" smtClean="0"/>
              <a:t>i</a:t>
            </a:r>
            <a:r>
              <a:rPr lang="en-US" sz="3200" i="1" dirty="0" smtClean="0"/>
              <a:t> </a:t>
            </a:r>
            <a:r>
              <a:rPr lang="en-US" sz="3200" i="1" u="sng" dirty="0" smtClean="0"/>
              <a:t>must</a:t>
            </a:r>
            <a:r>
              <a:rPr lang="en-US" sz="3200" i="1" dirty="0" smtClean="0"/>
              <a:t> </a:t>
            </a:r>
            <a:r>
              <a:rPr lang="en-US" sz="3200" dirty="0" smtClean="0"/>
              <a:t>contain at least one element, namely:  </a:t>
            </a:r>
            <a:r>
              <a:rPr lang="en-US" sz="3200" dirty="0" err="1" smtClean="0"/>
              <a:t>a</a:t>
            </a:r>
            <a:r>
              <a:rPr lang="en-US" sz="3200" baseline="-25000" dirty="0" err="1" smtClean="0"/>
              <a:t>i</a:t>
            </a:r>
            <a:r>
              <a:rPr lang="en-US" sz="3200" dirty="0" smtClean="0"/>
              <a:t> </a:t>
            </a:r>
          </a:p>
          <a:p>
            <a:endParaRPr lang="en-US" sz="3200" dirty="0" smtClean="0"/>
          </a:p>
          <a:p>
            <a:r>
              <a:rPr lang="en-US" sz="3200" dirty="0" smtClean="0"/>
              <a:t>We also know that </a:t>
            </a:r>
            <a:r>
              <a:rPr lang="en-US" sz="3200" dirty="0" smtClean="0"/>
              <a:t>each </a:t>
            </a:r>
            <a:r>
              <a:rPr lang="en-US" sz="3200" dirty="0" smtClean="0"/>
              <a:t>B</a:t>
            </a:r>
            <a:r>
              <a:rPr lang="en-US" sz="3200" baseline="-25000" dirty="0" smtClean="0"/>
              <a:t>i</a:t>
            </a:r>
            <a:r>
              <a:rPr lang="en-US" sz="3200" dirty="0" smtClean="0"/>
              <a:t> </a:t>
            </a:r>
            <a:r>
              <a:rPr lang="en-US" sz="3200" dirty="0" smtClean="0"/>
              <a:t>⊆ A since R is a relation over A;</a:t>
            </a:r>
          </a:p>
          <a:p>
            <a:pPr lvl="1"/>
            <a:r>
              <a:rPr lang="en-US" sz="3600" dirty="0" smtClean="0"/>
              <a:t>The only items </a:t>
            </a:r>
            <a:r>
              <a:rPr lang="en-US" sz="3600" dirty="0" smtClean="0"/>
              <a:t>that can be related to </a:t>
            </a:r>
            <a:r>
              <a:rPr lang="en-US" sz="3600" dirty="0" err="1" smtClean="0"/>
              <a:t>a</a:t>
            </a:r>
            <a:r>
              <a:rPr lang="en-US" sz="3600" baseline="-25000" dirty="0" err="1" smtClean="0"/>
              <a:t>i</a:t>
            </a:r>
            <a:r>
              <a:rPr lang="en-US" sz="3600" dirty="0" smtClean="0"/>
              <a:t> …</a:t>
            </a:r>
          </a:p>
          <a:p>
            <a:pPr lvl="1"/>
            <a:r>
              <a:rPr lang="en-US" sz="3600" dirty="0" smtClean="0"/>
              <a:t>are elements of A!</a:t>
            </a:r>
            <a:endParaRPr lang="en-US" sz="36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2/17/2019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CMPU 334 --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dirty="0" smtClean="0"/>
              <a:t>Proof: </a:t>
            </a:r>
            <a:r>
              <a:rPr lang="en-US" dirty="0" smtClean="0"/>
              <a:t>The collection {</a:t>
            </a:r>
            <a:r>
              <a:rPr lang="en-US" i="1" dirty="0" smtClean="0"/>
              <a:t>B</a:t>
            </a:r>
            <a:r>
              <a:rPr lang="en-US" i="1" baseline="-25000" dirty="0" smtClean="0"/>
              <a:t>1</a:t>
            </a:r>
            <a:r>
              <a:rPr lang="en-US" i="1" dirty="0" smtClean="0"/>
              <a:t>, B</a:t>
            </a:r>
            <a:r>
              <a:rPr lang="en-US" i="1" baseline="-25000" dirty="0" smtClean="0"/>
              <a:t>2</a:t>
            </a:r>
            <a:r>
              <a:rPr lang="en-US" i="1" dirty="0" smtClean="0"/>
              <a:t>, ..., </a:t>
            </a:r>
            <a:r>
              <a:rPr lang="en-US" i="1" dirty="0" err="1" smtClean="0"/>
              <a:t>B</a:t>
            </a:r>
            <a:r>
              <a:rPr lang="en-US" i="1" baseline="-25000" dirty="0" err="1" smtClean="0"/>
              <a:t>n</a:t>
            </a:r>
            <a:r>
              <a:rPr lang="en-US" i="1" dirty="0" smtClean="0"/>
              <a:t>} exhausts A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521324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Let </a:t>
            </a:r>
            <a:r>
              <a:rPr lang="en-US" sz="3200" i="1" dirty="0" smtClean="0"/>
              <a:t>U be the union of all the </a:t>
            </a:r>
            <a:r>
              <a:rPr lang="en-US" sz="3200" i="1" dirty="0" err="1" smtClean="0"/>
              <a:t>B</a:t>
            </a:r>
            <a:r>
              <a:rPr lang="en-US" sz="3200" i="1" baseline="-25000" dirty="0" err="1" smtClean="0"/>
              <a:t>i</a:t>
            </a:r>
            <a:r>
              <a:rPr lang="en-US" sz="3200" i="1" dirty="0" err="1" smtClean="0"/>
              <a:t>s</a:t>
            </a:r>
            <a:r>
              <a:rPr lang="en-US" sz="3200" i="1" dirty="0" smtClean="0"/>
              <a:t>.</a:t>
            </a:r>
          </a:p>
          <a:p>
            <a:r>
              <a:rPr lang="en-US" sz="3200" dirty="0" smtClean="0"/>
              <a:t>We </a:t>
            </a:r>
            <a:r>
              <a:rPr lang="en-US" sz="3200" dirty="0" smtClean="0"/>
              <a:t>will show </a:t>
            </a:r>
            <a:r>
              <a:rPr lang="en-US" sz="3200" dirty="0" smtClean="0"/>
              <a:t>that </a:t>
            </a:r>
            <a:r>
              <a:rPr lang="en-US" sz="3200" i="1" dirty="0" smtClean="0"/>
              <a:t>A = </a:t>
            </a:r>
            <a:r>
              <a:rPr lang="en-US" sz="3200" i="1" dirty="0" smtClean="0"/>
              <a:t>U, in other words, U </a:t>
            </a:r>
            <a:r>
              <a:rPr lang="en-US" sz="3200" i="1" dirty="0" smtClean="0"/>
              <a:t>⊆ </a:t>
            </a:r>
            <a:r>
              <a:rPr lang="en-US" sz="3200" i="1" dirty="0" smtClean="0"/>
              <a:t>A </a:t>
            </a:r>
            <a:r>
              <a:rPr lang="en-US" sz="3200" i="1" u="sng" dirty="0" smtClean="0"/>
              <a:t>and</a:t>
            </a:r>
            <a:r>
              <a:rPr lang="en-US" sz="3200" i="1" dirty="0" smtClean="0"/>
              <a:t> A </a:t>
            </a:r>
            <a:r>
              <a:rPr lang="en-US" sz="3200" i="1" dirty="0" smtClean="0"/>
              <a:t>⊆ </a:t>
            </a:r>
            <a:r>
              <a:rPr lang="en-US" sz="3200" i="1" dirty="0" smtClean="0"/>
              <a:t>U </a:t>
            </a:r>
            <a:endParaRPr lang="en-US" sz="32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U </a:t>
            </a:r>
            <a:r>
              <a:rPr lang="en-US" sz="3200" dirty="0" smtClean="0"/>
              <a:t>⊆ </a:t>
            </a:r>
            <a:r>
              <a:rPr lang="en-US" sz="3200" dirty="0" smtClean="0"/>
              <a:t>A: this is true </a:t>
            </a:r>
            <a:r>
              <a:rPr lang="en-US" sz="3200" i="1" dirty="0" smtClean="0"/>
              <a:t>because</a:t>
            </a:r>
            <a:r>
              <a:rPr lang="en-US" sz="3200" dirty="0" smtClean="0"/>
              <a:t> each </a:t>
            </a:r>
            <a:r>
              <a:rPr lang="en-US" sz="3200" i="1" dirty="0" smtClean="0"/>
              <a:t>B</a:t>
            </a:r>
            <a:r>
              <a:rPr lang="en-US" sz="3200" i="1" baseline="-25000" dirty="0" smtClean="0"/>
              <a:t>i</a:t>
            </a:r>
            <a:r>
              <a:rPr lang="en-US" sz="3200" i="1" dirty="0" smtClean="0"/>
              <a:t> ⊆ </a:t>
            </a:r>
            <a:r>
              <a:rPr lang="en-US" sz="3200" i="1" dirty="0" smtClean="0"/>
              <a:t>A.</a:t>
            </a:r>
          </a:p>
          <a:p>
            <a:pPr marL="971550" lvl="1" indent="-514350"/>
            <a:r>
              <a:rPr lang="en-US" dirty="0" smtClean="0"/>
              <a:t>Let x be any element of U.</a:t>
            </a:r>
          </a:p>
          <a:p>
            <a:pPr marL="971550" lvl="1" indent="-514350"/>
            <a:r>
              <a:rPr lang="en-US" dirty="0" smtClean="0"/>
              <a:t>Then x is an element of at least one of the subsets </a:t>
            </a:r>
            <a:r>
              <a:rPr lang="en-US" dirty="0" err="1" smtClean="0"/>
              <a:t>B</a:t>
            </a:r>
            <a:r>
              <a:rPr lang="en-US" i="1" baseline="-25000" dirty="0" err="1" smtClean="0"/>
              <a:t>a</a:t>
            </a:r>
            <a:endParaRPr lang="en-US" i="1" baseline="-25000" dirty="0" smtClean="0"/>
          </a:p>
          <a:p>
            <a:pPr marL="971550" lvl="1" indent="-514350"/>
            <a:r>
              <a:rPr lang="en-US" dirty="0" smtClean="0"/>
              <a:t>Meaning that there is some </a:t>
            </a:r>
            <a:r>
              <a:rPr lang="en-US" i="1" dirty="0" smtClean="0"/>
              <a:t>q </a:t>
            </a:r>
            <a:r>
              <a:rPr lang="en-US" i="1" dirty="0" smtClean="0"/>
              <a:t>∈ A, such that x ∈ </a:t>
            </a:r>
            <a:r>
              <a:rPr lang="en-US" i="1" dirty="0" err="1" smtClean="0"/>
              <a:t>B</a:t>
            </a:r>
            <a:r>
              <a:rPr lang="en-US" i="1" baseline="-25000" dirty="0" err="1" smtClean="0"/>
              <a:t>q</a:t>
            </a:r>
            <a:endParaRPr lang="en-US" i="1" dirty="0" smtClean="0"/>
          </a:p>
          <a:p>
            <a:pPr marL="1428750" lvl="2" indent="-514350"/>
            <a:r>
              <a:rPr lang="en-US" dirty="0" smtClean="0"/>
              <a:t>Because, each  subset </a:t>
            </a:r>
            <a:r>
              <a:rPr lang="en-US" dirty="0" err="1" smtClean="0"/>
              <a:t>B</a:t>
            </a:r>
            <a:r>
              <a:rPr lang="en-US" i="1" baseline="-25000" dirty="0" err="1" smtClean="0"/>
              <a:t>a</a:t>
            </a:r>
            <a:r>
              <a:rPr lang="en-US" i="1" baseline="-25000" dirty="0" smtClean="0"/>
              <a:t> </a:t>
            </a:r>
            <a:r>
              <a:rPr lang="en-US" dirty="0" smtClean="0"/>
              <a:t>  comes from a particular element in A.</a:t>
            </a:r>
          </a:p>
          <a:p>
            <a:pPr marL="971550" lvl="1" indent="-514350"/>
            <a:r>
              <a:rPr lang="en-US" dirty="0" smtClean="0"/>
              <a:t>Since  x is an element of </a:t>
            </a:r>
            <a:r>
              <a:rPr lang="en-US" i="1" dirty="0" err="1" smtClean="0"/>
              <a:t>B</a:t>
            </a:r>
            <a:r>
              <a:rPr lang="en-US" i="1" baseline="-25000" dirty="0" err="1" smtClean="0"/>
              <a:t>q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 (</a:t>
            </a:r>
            <a:r>
              <a:rPr lang="en-US" dirty="0" err="1" smtClean="0">
                <a:sym typeface="Wingdings" pitchFamily="2" charset="2"/>
              </a:rPr>
              <a:t>q,x</a:t>
            </a:r>
            <a:r>
              <a:rPr lang="en-US" dirty="0" smtClean="0">
                <a:sym typeface="Wingdings" pitchFamily="2" charset="2"/>
              </a:rPr>
              <a:t>) </a:t>
            </a:r>
            <a:r>
              <a:rPr lang="en-US" i="1" dirty="0" smtClean="0"/>
              <a:t>∈ </a:t>
            </a:r>
            <a:r>
              <a:rPr lang="en-US" i="1" dirty="0" smtClean="0"/>
              <a:t> R.</a:t>
            </a:r>
            <a:endParaRPr lang="en-US" dirty="0" smtClean="0"/>
          </a:p>
          <a:p>
            <a:pPr marL="971550" lvl="1" indent="-514350"/>
            <a:r>
              <a:rPr lang="en-US" dirty="0" smtClean="0"/>
              <a:t>And, since R is a relation over A, x is an element of A too.</a:t>
            </a:r>
          </a:p>
          <a:p>
            <a:pPr marL="1428750" lvl="2" indent="-514350"/>
            <a:r>
              <a:rPr lang="en-US" i="1" dirty="0" smtClean="0"/>
              <a:t>Essentially, the union of all the </a:t>
            </a:r>
            <a:r>
              <a:rPr lang="en-US" i="1" dirty="0" err="1" smtClean="0"/>
              <a:t>B</a:t>
            </a:r>
            <a:r>
              <a:rPr lang="en-US" i="1" baseline="-25000" dirty="0" err="1" smtClean="0"/>
              <a:t>i</a:t>
            </a:r>
            <a:r>
              <a:rPr lang="en-US" i="1" dirty="0" err="1" smtClean="0"/>
              <a:t>s</a:t>
            </a:r>
            <a:r>
              <a:rPr lang="en-US" i="1" dirty="0" smtClean="0"/>
              <a:t> means that U </a:t>
            </a:r>
            <a:r>
              <a:rPr lang="en-US" i="1" dirty="0" smtClean="0"/>
              <a:t>⊆ </a:t>
            </a:r>
            <a:r>
              <a:rPr lang="en-US" i="1" dirty="0" smtClean="0"/>
              <a:t>A.</a:t>
            </a:r>
            <a:endParaRPr lang="en-US" i="1" baseline="-25000" dirty="0" smtClean="0"/>
          </a:p>
          <a:p>
            <a:pPr marL="971550" lvl="1" indent="-514350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2/17/2019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CMPU 334 --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dirty="0" smtClean="0"/>
              <a:t>Proof: </a:t>
            </a:r>
            <a:r>
              <a:rPr lang="en-US" dirty="0" smtClean="0"/>
              <a:t>The collection {</a:t>
            </a:r>
            <a:r>
              <a:rPr lang="en-US" i="1" dirty="0" smtClean="0"/>
              <a:t>B</a:t>
            </a:r>
            <a:r>
              <a:rPr lang="en-US" i="1" baseline="-25000" dirty="0" smtClean="0"/>
              <a:t>1</a:t>
            </a:r>
            <a:r>
              <a:rPr lang="en-US" i="1" dirty="0" smtClean="0"/>
              <a:t>, B</a:t>
            </a:r>
            <a:r>
              <a:rPr lang="en-US" i="1" baseline="-25000" dirty="0" smtClean="0"/>
              <a:t>2</a:t>
            </a:r>
            <a:r>
              <a:rPr lang="en-US" i="1" dirty="0" smtClean="0"/>
              <a:t>, ..., </a:t>
            </a:r>
            <a:r>
              <a:rPr lang="en-US" i="1" dirty="0" err="1" smtClean="0"/>
              <a:t>B</a:t>
            </a:r>
            <a:r>
              <a:rPr lang="en-US" i="1" baseline="-25000" dirty="0" err="1" smtClean="0"/>
              <a:t>n</a:t>
            </a:r>
            <a:r>
              <a:rPr lang="en-US" i="1" dirty="0" smtClean="0"/>
              <a:t>} exhausts A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521324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Let </a:t>
            </a:r>
            <a:r>
              <a:rPr lang="en-US" sz="3200" i="1" dirty="0" smtClean="0"/>
              <a:t>U be the union of all the </a:t>
            </a:r>
            <a:r>
              <a:rPr lang="en-US" sz="3200" i="1" dirty="0" err="1" smtClean="0"/>
              <a:t>B</a:t>
            </a:r>
            <a:r>
              <a:rPr lang="en-US" sz="3200" i="1" baseline="-25000" dirty="0" err="1" smtClean="0"/>
              <a:t>i</a:t>
            </a:r>
            <a:r>
              <a:rPr lang="en-US" sz="3200" i="1" dirty="0" err="1" smtClean="0"/>
              <a:t>s</a:t>
            </a:r>
            <a:r>
              <a:rPr lang="en-US" sz="3200" i="1" dirty="0" smtClean="0"/>
              <a:t>.</a:t>
            </a:r>
          </a:p>
          <a:p>
            <a:r>
              <a:rPr lang="en-US" sz="3200" dirty="0" smtClean="0"/>
              <a:t>We </a:t>
            </a:r>
            <a:r>
              <a:rPr lang="en-US" sz="3200" dirty="0" smtClean="0"/>
              <a:t>will show </a:t>
            </a:r>
            <a:r>
              <a:rPr lang="en-US" sz="3200" dirty="0" smtClean="0"/>
              <a:t>that </a:t>
            </a:r>
            <a:r>
              <a:rPr lang="en-US" sz="3200" i="1" dirty="0" smtClean="0"/>
              <a:t>A = </a:t>
            </a:r>
            <a:r>
              <a:rPr lang="en-US" sz="3200" i="1" dirty="0" smtClean="0"/>
              <a:t>U, in other words, U </a:t>
            </a:r>
            <a:r>
              <a:rPr lang="en-US" sz="3200" i="1" dirty="0" smtClean="0"/>
              <a:t>⊆ </a:t>
            </a:r>
            <a:r>
              <a:rPr lang="en-US" sz="3200" i="1" dirty="0" smtClean="0"/>
              <a:t>A </a:t>
            </a:r>
            <a:r>
              <a:rPr lang="en-US" sz="3200" i="1" u="sng" dirty="0" smtClean="0"/>
              <a:t>and</a:t>
            </a:r>
            <a:r>
              <a:rPr lang="en-US" sz="3200" i="1" dirty="0" smtClean="0"/>
              <a:t> A </a:t>
            </a:r>
            <a:r>
              <a:rPr lang="en-US" sz="3200" i="1" dirty="0" smtClean="0"/>
              <a:t>⊆ </a:t>
            </a:r>
            <a:r>
              <a:rPr lang="en-US" sz="3200" i="1" dirty="0" smtClean="0"/>
              <a:t>U </a:t>
            </a:r>
            <a:endParaRPr lang="en-US" sz="32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U </a:t>
            </a:r>
            <a:r>
              <a:rPr lang="en-US" sz="3200" dirty="0" smtClean="0"/>
              <a:t>⊆ </a:t>
            </a:r>
            <a:r>
              <a:rPr lang="en-US" sz="3200" dirty="0" smtClean="0"/>
              <a:t>A: done.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A </a:t>
            </a:r>
            <a:r>
              <a:rPr lang="en-US" sz="3200" dirty="0" smtClean="0"/>
              <a:t>⊆ </a:t>
            </a:r>
            <a:r>
              <a:rPr lang="en-US" sz="3200" dirty="0" smtClean="0"/>
              <a:t>U: (let’s restate and use reflexivity definition)</a:t>
            </a:r>
            <a:endParaRPr lang="en-US" sz="3200" i="1" dirty="0" smtClean="0"/>
          </a:p>
          <a:p>
            <a:pPr marL="971550" lvl="1" indent="-514350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2/17/2019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CMPU 334 --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dirty="0" smtClean="0"/>
              <a:t>Proof: </a:t>
            </a:r>
            <a:r>
              <a:rPr lang="en-US" dirty="0" smtClean="0"/>
              <a:t>The collection {</a:t>
            </a:r>
            <a:r>
              <a:rPr lang="en-US" i="1" dirty="0" smtClean="0"/>
              <a:t>B</a:t>
            </a:r>
            <a:r>
              <a:rPr lang="en-US" i="1" baseline="-25000" dirty="0" smtClean="0"/>
              <a:t>1</a:t>
            </a:r>
            <a:r>
              <a:rPr lang="en-US" i="1" dirty="0" smtClean="0"/>
              <a:t>, B</a:t>
            </a:r>
            <a:r>
              <a:rPr lang="en-US" i="1" baseline="-25000" dirty="0" smtClean="0"/>
              <a:t>2</a:t>
            </a:r>
            <a:r>
              <a:rPr lang="en-US" i="1" dirty="0" smtClean="0"/>
              <a:t>, ..., </a:t>
            </a:r>
            <a:r>
              <a:rPr lang="en-US" i="1" dirty="0" err="1" smtClean="0"/>
              <a:t>B</a:t>
            </a:r>
            <a:r>
              <a:rPr lang="en-US" i="1" baseline="-25000" dirty="0" err="1" smtClean="0"/>
              <a:t>n</a:t>
            </a:r>
            <a:r>
              <a:rPr lang="en-US" i="1" dirty="0" smtClean="0"/>
              <a:t>} exhausts A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521324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Let </a:t>
            </a:r>
            <a:r>
              <a:rPr lang="en-US" sz="3200" i="1" dirty="0" smtClean="0"/>
              <a:t>U be the union of all the </a:t>
            </a:r>
            <a:r>
              <a:rPr lang="en-US" sz="3200" i="1" dirty="0" err="1" smtClean="0"/>
              <a:t>B</a:t>
            </a:r>
            <a:r>
              <a:rPr lang="en-US" sz="3200" i="1" baseline="-25000" dirty="0" err="1" smtClean="0"/>
              <a:t>i</a:t>
            </a:r>
            <a:r>
              <a:rPr lang="en-US" sz="3200" i="1" dirty="0" err="1" smtClean="0"/>
              <a:t>s</a:t>
            </a:r>
            <a:r>
              <a:rPr lang="en-US" sz="3200" i="1" dirty="0" smtClean="0"/>
              <a:t>.</a:t>
            </a:r>
          </a:p>
          <a:p>
            <a:r>
              <a:rPr lang="en-US" sz="3200" dirty="0" smtClean="0"/>
              <a:t>We </a:t>
            </a:r>
            <a:r>
              <a:rPr lang="en-US" sz="3200" dirty="0" smtClean="0"/>
              <a:t>will show </a:t>
            </a:r>
            <a:r>
              <a:rPr lang="en-US" sz="3200" dirty="0" smtClean="0"/>
              <a:t>that </a:t>
            </a:r>
            <a:r>
              <a:rPr lang="en-US" sz="3200" i="1" dirty="0" smtClean="0"/>
              <a:t>A = </a:t>
            </a:r>
            <a:r>
              <a:rPr lang="en-US" sz="3200" i="1" dirty="0" smtClean="0"/>
              <a:t>U, in other words, U </a:t>
            </a:r>
            <a:r>
              <a:rPr lang="en-US" sz="3200" i="1" dirty="0" smtClean="0"/>
              <a:t>⊆ </a:t>
            </a:r>
            <a:r>
              <a:rPr lang="en-US" sz="3200" i="1" dirty="0" smtClean="0"/>
              <a:t>A </a:t>
            </a:r>
            <a:r>
              <a:rPr lang="en-US" sz="3200" i="1" u="sng" dirty="0" smtClean="0"/>
              <a:t>and</a:t>
            </a:r>
            <a:r>
              <a:rPr lang="en-US" sz="3200" i="1" dirty="0" smtClean="0"/>
              <a:t> A </a:t>
            </a:r>
            <a:r>
              <a:rPr lang="en-US" sz="3200" i="1" dirty="0" smtClean="0"/>
              <a:t>⊆ </a:t>
            </a:r>
            <a:r>
              <a:rPr lang="en-US" sz="3200" i="1" dirty="0" smtClean="0"/>
              <a:t>U </a:t>
            </a:r>
            <a:endParaRPr lang="en-US" sz="32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U </a:t>
            </a:r>
            <a:r>
              <a:rPr lang="en-US" sz="3200" dirty="0" smtClean="0"/>
              <a:t>⊆ </a:t>
            </a:r>
            <a:r>
              <a:rPr lang="en-US" sz="3200" dirty="0" smtClean="0"/>
              <a:t>A: done.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A </a:t>
            </a:r>
            <a:r>
              <a:rPr lang="en-US" sz="3200" dirty="0" smtClean="0"/>
              <a:t>⊆ </a:t>
            </a:r>
            <a:r>
              <a:rPr lang="en-US" sz="3200" dirty="0" smtClean="0"/>
              <a:t>U: (let’s restate and use reflexivity definition)</a:t>
            </a:r>
            <a:endParaRPr lang="en-US" sz="3200" i="1" dirty="0" smtClean="0"/>
          </a:p>
          <a:p>
            <a:pPr marL="514350" indent="-514350"/>
            <a:r>
              <a:rPr lang="en-US" dirty="0" smtClean="0"/>
              <a:t>Let’s show that for any x, if x </a:t>
            </a:r>
            <a:r>
              <a:rPr lang="en-US" i="1" dirty="0" smtClean="0"/>
              <a:t>∈ </a:t>
            </a:r>
            <a:r>
              <a:rPr lang="en-US" i="1" dirty="0" smtClean="0"/>
              <a:t> A, then x </a:t>
            </a:r>
            <a:r>
              <a:rPr lang="en-US" i="1" dirty="0" smtClean="0"/>
              <a:t>∈ </a:t>
            </a:r>
            <a:r>
              <a:rPr lang="en-US" i="1" dirty="0" smtClean="0"/>
              <a:t> </a:t>
            </a:r>
            <a:r>
              <a:rPr lang="en-US" dirty="0" smtClean="0"/>
              <a:t>U.</a:t>
            </a:r>
          </a:p>
          <a:p>
            <a:pPr marL="971550" lvl="1" indent="-514350"/>
            <a:r>
              <a:rPr lang="en-US" dirty="0" smtClean="0"/>
              <a:t>We know that R is reflexive: (</a:t>
            </a:r>
            <a:r>
              <a:rPr lang="en-US" dirty="0" err="1" smtClean="0"/>
              <a:t>x,x</a:t>
            </a:r>
            <a:r>
              <a:rPr lang="en-US" dirty="0" smtClean="0"/>
              <a:t>) </a:t>
            </a:r>
            <a:r>
              <a:rPr lang="en-US" i="1" dirty="0" smtClean="0"/>
              <a:t>∈ R</a:t>
            </a:r>
            <a:endParaRPr lang="en-US" i="1" baseline="-25000" dirty="0" smtClean="0"/>
          </a:p>
          <a:p>
            <a:pPr marL="971550" lvl="1" indent="-514350"/>
            <a:r>
              <a:rPr lang="en-US" dirty="0" smtClean="0"/>
              <a:t>Meaning that </a:t>
            </a:r>
            <a:r>
              <a:rPr lang="en-US" i="1" dirty="0" smtClean="0"/>
              <a:t>x </a:t>
            </a:r>
            <a:r>
              <a:rPr lang="en-US" i="1" dirty="0" smtClean="0"/>
              <a:t>∈ </a:t>
            </a:r>
            <a:r>
              <a:rPr lang="en-US" i="1" dirty="0" err="1" smtClean="0"/>
              <a:t>B</a:t>
            </a:r>
            <a:r>
              <a:rPr lang="en-US" i="1" baseline="-25000" dirty="0" err="1" smtClean="0"/>
              <a:t>x</a:t>
            </a:r>
            <a:r>
              <a:rPr lang="en-US" i="1" baseline="-25000" dirty="0" smtClean="0"/>
              <a:t>  </a:t>
            </a:r>
            <a:r>
              <a:rPr lang="en-US" dirty="0" smtClean="0"/>
              <a:t>and x </a:t>
            </a:r>
            <a:r>
              <a:rPr lang="en-US" i="1" dirty="0" smtClean="0"/>
              <a:t>∈ </a:t>
            </a:r>
            <a:r>
              <a:rPr lang="en-US" i="1" dirty="0" smtClean="0"/>
              <a:t> </a:t>
            </a:r>
            <a:r>
              <a:rPr lang="en-US" dirty="0" smtClean="0"/>
              <a:t>U.</a:t>
            </a:r>
          </a:p>
          <a:p>
            <a:pPr marL="971550" lvl="1" indent="-514350">
              <a:buNone/>
            </a:pPr>
            <a:endParaRPr lang="en-US" i="1" baseline="-25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2/17/2019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CMPU 334 --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dirty="0" smtClean="0"/>
              <a:t>Proof: </a:t>
            </a:r>
            <a:r>
              <a:rPr lang="en-US" dirty="0" smtClean="0"/>
              <a:t>The collection {</a:t>
            </a:r>
            <a:r>
              <a:rPr lang="en-US" i="1" dirty="0" smtClean="0"/>
              <a:t>B</a:t>
            </a:r>
            <a:r>
              <a:rPr lang="en-US" i="1" baseline="-25000" dirty="0" smtClean="0"/>
              <a:t>1</a:t>
            </a:r>
            <a:r>
              <a:rPr lang="en-US" i="1" dirty="0" smtClean="0"/>
              <a:t>, B</a:t>
            </a:r>
            <a:r>
              <a:rPr lang="en-US" i="1" baseline="-25000" dirty="0" smtClean="0"/>
              <a:t>2</a:t>
            </a:r>
            <a:r>
              <a:rPr lang="en-US" i="1" dirty="0" smtClean="0"/>
              <a:t>, ..., </a:t>
            </a:r>
            <a:r>
              <a:rPr lang="en-US" i="1" dirty="0" err="1" smtClean="0"/>
              <a:t>B</a:t>
            </a:r>
            <a:r>
              <a:rPr lang="en-US" i="1" baseline="-25000" dirty="0" err="1" smtClean="0"/>
              <a:t>n</a:t>
            </a:r>
            <a:r>
              <a:rPr lang="en-US" i="1" dirty="0" smtClean="0"/>
              <a:t>} exhausts A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521324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Let </a:t>
            </a:r>
            <a:r>
              <a:rPr lang="en-US" sz="3200" i="1" dirty="0" smtClean="0"/>
              <a:t>U be the union of all the </a:t>
            </a:r>
            <a:r>
              <a:rPr lang="en-US" sz="3200" i="1" dirty="0" err="1" smtClean="0"/>
              <a:t>B</a:t>
            </a:r>
            <a:r>
              <a:rPr lang="en-US" sz="3200" i="1" baseline="-25000" dirty="0" err="1" smtClean="0"/>
              <a:t>i</a:t>
            </a:r>
            <a:r>
              <a:rPr lang="en-US" sz="3200" i="1" dirty="0" err="1" smtClean="0"/>
              <a:t>s</a:t>
            </a:r>
            <a:r>
              <a:rPr lang="en-US" sz="3200" i="1" dirty="0" smtClean="0"/>
              <a:t>.</a:t>
            </a:r>
          </a:p>
          <a:p>
            <a:r>
              <a:rPr lang="en-US" sz="3200" dirty="0" smtClean="0"/>
              <a:t>We </a:t>
            </a:r>
            <a:r>
              <a:rPr lang="en-US" sz="3200" dirty="0" smtClean="0"/>
              <a:t>will show </a:t>
            </a:r>
            <a:r>
              <a:rPr lang="en-US" sz="3200" dirty="0" smtClean="0"/>
              <a:t>that </a:t>
            </a:r>
            <a:r>
              <a:rPr lang="en-US" sz="3200" i="1" dirty="0" smtClean="0"/>
              <a:t>A = </a:t>
            </a:r>
            <a:r>
              <a:rPr lang="en-US" sz="3200" i="1" dirty="0" smtClean="0"/>
              <a:t>U, in other words, U </a:t>
            </a:r>
            <a:r>
              <a:rPr lang="en-US" sz="3200" i="1" dirty="0" smtClean="0"/>
              <a:t>⊆ </a:t>
            </a:r>
            <a:r>
              <a:rPr lang="en-US" sz="3200" i="1" dirty="0" smtClean="0"/>
              <a:t>A </a:t>
            </a:r>
            <a:r>
              <a:rPr lang="en-US" sz="3200" i="1" u="sng" dirty="0" smtClean="0"/>
              <a:t>and</a:t>
            </a:r>
            <a:r>
              <a:rPr lang="en-US" sz="3200" i="1" dirty="0" smtClean="0"/>
              <a:t> A </a:t>
            </a:r>
            <a:r>
              <a:rPr lang="en-US" sz="3200" i="1" dirty="0" smtClean="0"/>
              <a:t>⊆ </a:t>
            </a:r>
            <a:r>
              <a:rPr lang="en-US" sz="3200" i="1" dirty="0" smtClean="0"/>
              <a:t>U </a:t>
            </a:r>
            <a:endParaRPr lang="en-US" sz="32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U </a:t>
            </a:r>
            <a:r>
              <a:rPr lang="en-US" sz="3200" dirty="0" smtClean="0"/>
              <a:t>⊆ </a:t>
            </a:r>
            <a:r>
              <a:rPr lang="en-US" sz="3200" dirty="0" smtClean="0"/>
              <a:t>A: done.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A </a:t>
            </a:r>
            <a:r>
              <a:rPr lang="en-US" sz="3200" dirty="0" smtClean="0"/>
              <a:t>⊆ </a:t>
            </a:r>
            <a:r>
              <a:rPr lang="en-US" sz="3200" dirty="0" smtClean="0"/>
              <a:t>U: done.</a:t>
            </a:r>
            <a:endParaRPr lang="en-US" sz="3200" i="1" dirty="0" smtClean="0"/>
          </a:p>
          <a:p>
            <a:pPr marL="514350" indent="-514350"/>
            <a:r>
              <a:rPr lang="en-US" dirty="0" smtClean="0"/>
              <a:t>So</a:t>
            </a:r>
            <a:r>
              <a:rPr lang="en-US" dirty="0" smtClean="0"/>
              <a:t>, </a:t>
            </a:r>
            <a:r>
              <a:rPr lang="en-US" dirty="0" smtClean="0"/>
              <a:t>the </a:t>
            </a:r>
            <a:r>
              <a:rPr lang="en-US" dirty="0" smtClean="0"/>
              <a:t>collection {</a:t>
            </a:r>
            <a:r>
              <a:rPr lang="en-US" i="1" dirty="0" smtClean="0"/>
              <a:t>B</a:t>
            </a:r>
            <a:r>
              <a:rPr lang="en-US" i="1" baseline="-25000" dirty="0" smtClean="0"/>
              <a:t>1</a:t>
            </a:r>
            <a:r>
              <a:rPr lang="en-US" i="1" dirty="0" smtClean="0"/>
              <a:t>, B</a:t>
            </a:r>
            <a:r>
              <a:rPr lang="en-US" i="1" baseline="-25000" dirty="0" smtClean="0"/>
              <a:t>2</a:t>
            </a:r>
            <a:r>
              <a:rPr lang="en-US" i="1" dirty="0" smtClean="0"/>
              <a:t>, ..., </a:t>
            </a:r>
            <a:r>
              <a:rPr lang="en-US" i="1" dirty="0" err="1" smtClean="0"/>
              <a:t>B</a:t>
            </a:r>
            <a:r>
              <a:rPr lang="en-US" i="1" baseline="-25000" dirty="0" err="1" smtClean="0"/>
              <a:t>n</a:t>
            </a:r>
            <a:r>
              <a:rPr lang="en-US" i="1" dirty="0" smtClean="0"/>
              <a:t>} exhausts </a:t>
            </a:r>
            <a:r>
              <a:rPr lang="en-US" i="1" dirty="0" smtClean="0"/>
              <a:t>A.</a:t>
            </a:r>
            <a:endParaRPr lang="en-US" i="1" baseline="-25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2/17/2019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CMPU 334 --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smtClean="0"/>
              <a:t>The Equivalence relation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5213240"/>
          </a:xfrm>
        </p:spPr>
        <p:txBody>
          <a:bodyPr/>
          <a:lstStyle/>
          <a:p>
            <a:r>
              <a:rPr lang="en-US" dirty="0" smtClean="0"/>
              <a:t>If </a:t>
            </a:r>
            <a:r>
              <a:rPr lang="en-US" dirty="0" smtClean="0"/>
              <a:t>a relation is reflexive and symmetric, it is a </a:t>
            </a:r>
            <a:r>
              <a:rPr lang="en-US" b="1" i="1" dirty="0" smtClean="0"/>
              <a:t>similarity relation</a:t>
            </a:r>
            <a:r>
              <a:rPr lang="en-US" i="1" dirty="0" smtClean="0"/>
              <a:t>.</a:t>
            </a:r>
          </a:p>
          <a:p>
            <a:pPr lvl="1"/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(RSSR </a:t>
            </a:r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)</a:t>
            </a:r>
            <a:endParaRPr lang="en-US" dirty="0" smtClean="0">
              <a:solidFill>
                <a:schemeClr val="bg2">
                  <a:lumMod val="75000"/>
                </a:schemeClr>
              </a:solidFill>
            </a:endParaRPr>
          </a:p>
          <a:p>
            <a:r>
              <a:rPr lang="en-US" dirty="0" smtClean="0"/>
              <a:t>If a relation is reflexive, symmetric, and transitive, it is an </a:t>
            </a:r>
            <a:r>
              <a:rPr lang="en-US" b="1" i="1" dirty="0" smtClean="0"/>
              <a:t>equivalence relation.</a:t>
            </a:r>
          </a:p>
          <a:p>
            <a:pPr lvl="1"/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(</a:t>
            </a:r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RSTER)</a:t>
            </a:r>
            <a:endParaRPr lang="en-US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2/17/2019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CMPU 334 --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dirty="0" smtClean="0"/>
              <a:t>Proof: </a:t>
            </a:r>
            <a:r>
              <a:rPr lang="en-US" dirty="0" smtClean="0"/>
              <a:t>The elements of </a:t>
            </a:r>
            <a:r>
              <a:rPr lang="en-US" i="1" dirty="0" smtClean="0"/>
              <a:t>P are </a:t>
            </a:r>
            <a:r>
              <a:rPr lang="en-US" i="1" dirty="0" smtClean="0"/>
              <a:t>pair-wise </a:t>
            </a:r>
            <a:r>
              <a:rPr lang="en-US" i="1" dirty="0" smtClean="0"/>
              <a:t>disjoint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521324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How? </a:t>
            </a:r>
            <a:r>
              <a:rPr lang="en-US" sz="3600" dirty="0" smtClean="0"/>
              <a:t>&lt;</a:t>
            </a:r>
            <a:r>
              <a:rPr lang="en-US" sz="3200" dirty="0" smtClean="0">
                <a:solidFill>
                  <a:schemeClr val="bg2">
                    <a:lumMod val="50000"/>
                  </a:schemeClr>
                </a:solidFill>
              </a:rPr>
              <a:t>checks definition of a </a:t>
            </a:r>
            <a:r>
              <a:rPr lang="en-US" sz="3200" dirty="0" smtClean="0">
                <a:solidFill>
                  <a:schemeClr val="bg2">
                    <a:lumMod val="50000"/>
                  </a:schemeClr>
                </a:solidFill>
              </a:rPr>
              <a:t>disjoint</a:t>
            </a:r>
            <a:r>
              <a:rPr lang="en-US" sz="3600" dirty="0" smtClean="0"/>
              <a:t>…&gt; </a:t>
            </a:r>
            <a:r>
              <a:rPr lang="en-US" sz="3200" dirty="0" smtClean="0"/>
              <a:t>By showing that: </a:t>
            </a:r>
            <a:endParaRPr lang="en-US" sz="3200" i="1" dirty="0" smtClean="0"/>
          </a:p>
          <a:p>
            <a:r>
              <a:rPr lang="en-US" sz="3200" dirty="0" smtClean="0"/>
              <a:t>For </a:t>
            </a:r>
            <a:r>
              <a:rPr lang="en-US" sz="3200" dirty="0" smtClean="0"/>
              <a:t>any sets </a:t>
            </a:r>
            <a:r>
              <a:rPr lang="en-US" sz="3200" i="1" dirty="0" smtClean="0"/>
              <a:t>B</a:t>
            </a:r>
            <a:r>
              <a:rPr lang="en-US" sz="3200" i="1" baseline="-25000" dirty="0" smtClean="0"/>
              <a:t>i</a:t>
            </a:r>
            <a:r>
              <a:rPr lang="en-US" sz="3200" i="1" dirty="0" smtClean="0"/>
              <a:t> and </a:t>
            </a:r>
            <a:r>
              <a:rPr lang="en-US" sz="3200" i="1" dirty="0" err="1" smtClean="0"/>
              <a:t>B</a:t>
            </a:r>
            <a:r>
              <a:rPr lang="en-US" sz="3200" i="1" baseline="-25000" dirty="0" err="1" smtClean="0"/>
              <a:t>j</a:t>
            </a:r>
            <a:r>
              <a:rPr lang="en-US" sz="3200" i="1" dirty="0" smtClean="0"/>
              <a:t>, in P, if B</a:t>
            </a:r>
            <a:r>
              <a:rPr lang="en-US" sz="3200" i="1" baseline="-25000" dirty="0" smtClean="0"/>
              <a:t>i </a:t>
            </a:r>
            <a:r>
              <a:rPr lang="en-US" sz="3200" i="1" dirty="0" smtClean="0"/>
              <a:t>∩ </a:t>
            </a:r>
            <a:r>
              <a:rPr lang="en-US" sz="3200" i="1" dirty="0" err="1" smtClean="0"/>
              <a:t>B</a:t>
            </a:r>
            <a:r>
              <a:rPr lang="en-US" sz="3200" i="1" baseline="-25000" dirty="0" err="1" smtClean="0"/>
              <a:t>j</a:t>
            </a:r>
            <a:r>
              <a:rPr lang="en-US" sz="3200" i="1" baseline="-25000" dirty="0" smtClean="0"/>
              <a:t> </a:t>
            </a:r>
            <a:r>
              <a:rPr lang="en-US" sz="3200" dirty="0" smtClean="0"/>
              <a:t>is non-empty, </a:t>
            </a:r>
            <a:r>
              <a:rPr lang="en-US" sz="3200" dirty="0" smtClean="0"/>
              <a:t>then </a:t>
            </a:r>
            <a:r>
              <a:rPr lang="en-US" sz="3200" i="1" dirty="0" smtClean="0"/>
              <a:t>B</a:t>
            </a:r>
            <a:r>
              <a:rPr lang="en-US" sz="3200" i="1" baseline="-25000" dirty="0" smtClean="0"/>
              <a:t>i</a:t>
            </a:r>
            <a:r>
              <a:rPr lang="en-US" sz="3200" i="1" dirty="0" smtClean="0"/>
              <a:t> </a:t>
            </a:r>
            <a:r>
              <a:rPr lang="en-US" sz="3200" i="1" dirty="0" smtClean="0"/>
              <a:t>= </a:t>
            </a:r>
            <a:r>
              <a:rPr lang="en-US" sz="3200" i="1" dirty="0" err="1" smtClean="0"/>
              <a:t>B</a:t>
            </a:r>
            <a:r>
              <a:rPr lang="en-US" sz="3200" i="1" baseline="-25000" dirty="0" err="1" smtClean="0"/>
              <a:t>j</a:t>
            </a:r>
            <a:endParaRPr lang="en-US" sz="3200" i="1" baseline="-25000" dirty="0" smtClean="0"/>
          </a:p>
          <a:p>
            <a:endParaRPr lang="en-US" sz="3200" dirty="0" smtClean="0"/>
          </a:p>
          <a:p>
            <a:r>
              <a:rPr lang="en-US" sz="3200" dirty="0" smtClean="0"/>
              <a:t>Let </a:t>
            </a:r>
            <a:r>
              <a:rPr lang="en-US" sz="3200" i="1" dirty="0" smtClean="0"/>
              <a:t>B</a:t>
            </a:r>
            <a:r>
              <a:rPr lang="en-US" sz="3200" i="1" baseline="-25000" dirty="0" smtClean="0"/>
              <a:t>i</a:t>
            </a:r>
            <a:r>
              <a:rPr lang="en-US" sz="3200" i="1" dirty="0" smtClean="0"/>
              <a:t> and </a:t>
            </a:r>
            <a:r>
              <a:rPr lang="en-US" sz="3200" i="1" dirty="0" err="1" smtClean="0"/>
              <a:t>B</a:t>
            </a:r>
            <a:r>
              <a:rPr lang="en-US" sz="3200" i="1" baseline="-25000" dirty="0" err="1" smtClean="0"/>
              <a:t>j</a:t>
            </a:r>
            <a:r>
              <a:rPr lang="en-US" sz="3200" i="1" dirty="0" smtClean="0"/>
              <a:t>, </a:t>
            </a:r>
            <a:r>
              <a:rPr lang="en-US" sz="3200" i="1" dirty="0" smtClean="0"/>
              <a:t>be any  sets in P such that </a:t>
            </a:r>
            <a:r>
              <a:rPr lang="en-US" sz="3200" i="1" dirty="0" smtClean="0"/>
              <a:t>B</a:t>
            </a:r>
            <a:r>
              <a:rPr lang="en-US" sz="3200" i="1" baseline="-25000" dirty="0" smtClean="0"/>
              <a:t>i </a:t>
            </a:r>
            <a:r>
              <a:rPr lang="en-US" sz="3200" i="1" dirty="0" smtClean="0"/>
              <a:t>∩ </a:t>
            </a:r>
            <a:r>
              <a:rPr lang="en-US" sz="3200" i="1" dirty="0" err="1" smtClean="0"/>
              <a:t>B</a:t>
            </a:r>
            <a:r>
              <a:rPr lang="en-US" sz="3200" i="1" baseline="-25000" dirty="0" err="1" smtClean="0"/>
              <a:t>j</a:t>
            </a:r>
            <a:r>
              <a:rPr lang="en-US" sz="3200" i="1" baseline="-25000" dirty="0" smtClean="0"/>
              <a:t> </a:t>
            </a:r>
            <a:r>
              <a:rPr lang="en-US" sz="3200" dirty="0" smtClean="0"/>
              <a:t>is </a:t>
            </a:r>
            <a:r>
              <a:rPr lang="en-US" sz="3200" dirty="0" smtClean="0"/>
              <a:t>non-empty</a:t>
            </a:r>
          </a:p>
          <a:p>
            <a:r>
              <a:rPr lang="en-US" sz="3200" dirty="0" smtClean="0"/>
              <a:t>We will show that </a:t>
            </a:r>
            <a:r>
              <a:rPr lang="en-US" sz="3200" i="1" dirty="0" smtClean="0"/>
              <a:t>B</a:t>
            </a:r>
            <a:r>
              <a:rPr lang="en-US" sz="3200" i="1" baseline="-25000" dirty="0" smtClean="0"/>
              <a:t>i</a:t>
            </a:r>
            <a:r>
              <a:rPr lang="en-US" sz="3200" i="1" dirty="0" smtClean="0"/>
              <a:t> = </a:t>
            </a:r>
            <a:r>
              <a:rPr lang="en-US" sz="3200" i="1" dirty="0" err="1" smtClean="0"/>
              <a:t>B</a:t>
            </a:r>
            <a:r>
              <a:rPr lang="en-US" sz="3200" i="1" baseline="-25000" dirty="0" err="1" smtClean="0"/>
              <a:t>j</a:t>
            </a:r>
            <a:endParaRPr lang="en-US" sz="3200" i="1" baseline="-25000" dirty="0" smtClean="0"/>
          </a:p>
          <a:p>
            <a:pPr lvl="1"/>
            <a:r>
              <a:rPr lang="en-US" sz="3200" dirty="0" smtClean="0"/>
              <a:t>Similar to our earlier procedure, we do that by showing that</a:t>
            </a:r>
          </a:p>
          <a:p>
            <a:pPr lvl="1"/>
            <a:r>
              <a:rPr lang="en-US" sz="3200" i="1" dirty="0" smtClean="0"/>
              <a:t>B</a:t>
            </a:r>
            <a:r>
              <a:rPr lang="en-US" sz="3200" i="1" baseline="-25000" dirty="0" smtClean="0"/>
              <a:t>i</a:t>
            </a:r>
            <a:r>
              <a:rPr lang="en-US" sz="3200" i="1" dirty="0" smtClean="0"/>
              <a:t> </a:t>
            </a:r>
            <a:r>
              <a:rPr lang="en-US" sz="3200" dirty="0" smtClean="0"/>
              <a:t>⊆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B</a:t>
            </a:r>
            <a:r>
              <a:rPr lang="en-US" sz="3200" i="1" baseline="-25000" dirty="0" err="1" smtClean="0"/>
              <a:t>j</a:t>
            </a:r>
            <a:r>
              <a:rPr lang="en-US" sz="3200" i="1" baseline="-25000" dirty="0" smtClean="0"/>
              <a:t> </a:t>
            </a:r>
          </a:p>
          <a:p>
            <a:pPr lvl="2"/>
            <a:r>
              <a:rPr lang="en-US" sz="2800" dirty="0" smtClean="0"/>
              <a:t>and </a:t>
            </a:r>
          </a:p>
          <a:p>
            <a:pPr lvl="1"/>
            <a:r>
              <a:rPr lang="en-US" sz="3200" i="1" dirty="0" err="1" smtClean="0"/>
              <a:t>B</a:t>
            </a:r>
            <a:r>
              <a:rPr lang="en-US" sz="3200" i="1" baseline="-25000" dirty="0" err="1" smtClean="0"/>
              <a:t>j</a:t>
            </a:r>
            <a:r>
              <a:rPr lang="en-US" sz="3200" i="1" dirty="0" smtClean="0"/>
              <a:t> </a:t>
            </a:r>
            <a:r>
              <a:rPr lang="en-US" sz="3200" dirty="0" smtClean="0"/>
              <a:t>⊆</a:t>
            </a:r>
            <a:r>
              <a:rPr lang="en-US" sz="3200" i="1" dirty="0" smtClean="0"/>
              <a:t> </a:t>
            </a:r>
            <a:r>
              <a:rPr lang="en-US" sz="3200" i="1" dirty="0" smtClean="0"/>
              <a:t>B</a:t>
            </a:r>
            <a:r>
              <a:rPr lang="en-US" sz="3200" i="1" baseline="-25000" dirty="0" smtClean="0"/>
              <a:t>i</a:t>
            </a:r>
            <a:endParaRPr lang="en-US" sz="3200" dirty="0" smtClean="0"/>
          </a:p>
          <a:p>
            <a:pPr>
              <a:buNone/>
            </a:pPr>
            <a:endParaRPr lang="en-US" sz="32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2/17/2019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CMPU 334 --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7" name="Down Arrow 6"/>
          <p:cNvSpPr/>
          <p:nvPr/>
        </p:nvSpPr>
        <p:spPr>
          <a:xfrm rot="2241497">
            <a:off x="2293845" y="2160132"/>
            <a:ext cx="535576" cy="82339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own Arrow 7"/>
          <p:cNvSpPr/>
          <p:nvPr/>
        </p:nvSpPr>
        <p:spPr>
          <a:xfrm rot="19321890">
            <a:off x="6925778" y="2169299"/>
            <a:ext cx="535576" cy="82339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rot="10800000" flipV="1">
            <a:off x="4849402" y="2352782"/>
            <a:ext cx="5476126" cy="13150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dirty="0" smtClean="0"/>
              <a:t>Proof: </a:t>
            </a:r>
            <a:r>
              <a:rPr lang="en-US" dirty="0" smtClean="0"/>
              <a:t>The elements of </a:t>
            </a:r>
            <a:r>
              <a:rPr lang="en-US" i="1" dirty="0" smtClean="0"/>
              <a:t>P are </a:t>
            </a:r>
            <a:r>
              <a:rPr lang="en-US" i="1" dirty="0" smtClean="0"/>
              <a:t>pair-wise </a:t>
            </a:r>
            <a:r>
              <a:rPr lang="en-US" i="1" dirty="0" smtClean="0"/>
              <a:t>disjoint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521324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How? </a:t>
            </a:r>
            <a:r>
              <a:rPr lang="en-US" sz="3600" dirty="0" smtClean="0"/>
              <a:t>&lt;</a:t>
            </a:r>
            <a:r>
              <a:rPr lang="en-US" sz="3200" dirty="0" smtClean="0">
                <a:solidFill>
                  <a:schemeClr val="bg2">
                    <a:lumMod val="50000"/>
                  </a:schemeClr>
                </a:solidFill>
              </a:rPr>
              <a:t>checks definition of a </a:t>
            </a:r>
            <a:r>
              <a:rPr lang="en-US" sz="3200" dirty="0" smtClean="0">
                <a:solidFill>
                  <a:schemeClr val="bg2">
                    <a:lumMod val="50000"/>
                  </a:schemeClr>
                </a:solidFill>
              </a:rPr>
              <a:t>disjoint</a:t>
            </a:r>
            <a:r>
              <a:rPr lang="en-US" sz="3600" dirty="0" smtClean="0"/>
              <a:t>…&gt; </a:t>
            </a:r>
            <a:r>
              <a:rPr lang="en-US" sz="3200" dirty="0" smtClean="0"/>
              <a:t>By showing that: </a:t>
            </a:r>
            <a:endParaRPr lang="en-US" sz="3200" i="1" dirty="0" smtClean="0"/>
          </a:p>
          <a:p>
            <a:r>
              <a:rPr lang="en-US" sz="3200" dirty="0" smtClean="0"/>
              <a:t>For </a:t>
            </a:r>
            <a:r>
              <a:rPr lang="en-US" sz="3200" dirty="0" smtClean="0"/>
              <a:t>any sets </a:t>
            </a:r>
            <a:r>
              <a:rPr lang="en-US" sz="3200" i="1" dirty="0" smtClean="0"/>
              <a:t>B</a:t>
            </a:r>
            <a:r>
              <a:rPr lang="en-US" sz="3200" i="1" baseline="-25000" dirty="0" smtClean="0"/>
              <a:t>i</a:t>
            </a:r>
            <a:r>
              <a:rPr lang="en-US" sz="3200" i="1" dirty="0" smtClean="0"/>
              <a:t> and </a:t>
            </a:r>
            <a:r>
              <a:rPr lang="en-US" sz="3200" i="1" dirty="0" err="1" smtClean="0"/>
              <a:t>B</a:t>
            </a:r>
            <a:r>
              <a:rPr lang="en-US" sz="3200" i="1" baseline="-25000" dirty="0" err="1" smtClean="0"/>
              <a:t>j</a:t>
            </a:r>
            <a:r>
              <a:rPr lang="en-US" sz="3200" i="1" dirty="0" smtClean="0"/>
              <a:t>, in P, if B</a:t>
            </a:r>
            <a:r>
              <a:rPr lang="en-US" sz="3200" i="1" baseline="-25000" dirty="0" smtClean="0"/>
              <a:t>i </a:t>
            </a:r>
            <a:r>
              <a:rPr lang="en-US" sz="3200" i="1" dirty="0" smtClean="0"/>
              <a:t>∩ </a:t>
            </a:r>
            <a:r>
              <a:rPr lang="en-US" sz="3200" i="1" dirty="0" err="1" smtClean="0"/>
              <a:t>B</a:t>
            </a:r>
            <a:r>
              <a:rPr lang="en-US" sz="3200" i="1" baseline="-25000" dirty="0" err="1" smtClean="0"/>
              <a:t>j</a:t>
            </a:r>
            <a:r>
              <a:rPr lang="en-US" sz="3200" i="1" baseline="-25000" dirty="0" smtClean="0"/>
              <a:t> </a:t>
            </a:r>
            <a:r>
              <a:rPr lang="en-US" sz="3200" dirty="0" smtClean="0"/>
              <a:t>is non-empty, </a:t>
            </a:r>
            <a:r>
              <a:rPr lang="en-US" sz="3200" dirty="0" smtClean="0"/>
              <a:t>then </a:t>
            </a:r>
            <a:r>
              <a:rPr lang="en-US" sz="3200" i="1" dirty="0" smtClean="0"/>
              <a:t>B</a:t>
            </a:r>
            <a:r>
              <a:rPr lang="en-US" sz="3200" i="1" baseline="-25000" dirty="0" smtClean="0"/>
              <a:t>i</a:t>
            </a:r>
            <a:r>
              <a:rPr lang="en-US" sz="3200" i="1" dirty="0" smtClean="0"/>
              <a:t> </a:t>
            </a:r>
            <a:r>
              <a:rPr lang="en-US" sz="3200" i="1" dirty="0" smtClean="0"/>
              <a:t>= </a:t>
            </a:r>
            <a:r>
              <a:rPr lang="en-US" sz="3200" i="1" dirty="0" err="1" smtClean="0"/>
              <a:t>B</a:t>
            </a:r>
            <a:r>
              <a:rPr lang="en-US" sz="3200" i="1" baseline="-25000" dirty="0" err="1" smtClean="0"/>
              <a:t>j</a:t>
            </a:r>
            <a:endParaRPr lang="en-US" sz="3200" i="1" baseline="-250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3200" i="1" dirty="0" smtClean="0"/>
              <a:t>B</a:t>
            </a:r>
            <a:r>
              <a:rPr lang="en-US" sz="3200" i="1" baseline="-25000" dirty="0" smtClean="0"/>
              <a:t>i</a:t>
            </a:r>
            <a:r>
              <a:rPr lang="en-US" sz="3200" i="1" dirty="0" smtClean="0"/>
              <a:t> </a:t>
            </a:r>
            <a:r>
              <a:rPr lang="en-US" sz="3200" i="1" dirty="0" smtClean="0"/>
              <a:t>⊆ </a:t>
            </a:r>
            <a:r>
              <a:rPr lang="en-US" sz="3200" i="1" dirty="0" err="1" smtClean="0"/>
              <a:t>B</a:t>
            </a:r>
            <a:r>
              <a:rPr lang="en-US" sz="3200" i="1" baseline="-25000" dirty="0" err="1" smtClean="0"/>
              <a:t>j</a:t>
            </a:r>
            <a:r>
              <a:rPr lang="en-US" sz="3200" i="1" dirty="0" smtClean="0"/>
              <a:t> </a:t>
            </a:r>
            <a:endParaRPr lang="en-US" sz="3200" i="1" dirty="0" smtClean="0"/>
          </a:p>
          <a:p>
            <a:r>
              <a:rPr lang="en-US" sz="3200" dirty="0" smtClean="0"/>
              <a:t>Let </a:t>
            </a:r>
            <a:r>
              <a:rPr lang="en-US" sz="3200" i="1" dirty="0" smtClean="0"/>
              <a:t>x be any element of B</a:t>
            </a:r>
            <a:r>
              <a:rPr lang="en-US" sz="3200" i="1" baseline="-25000" dirty="0" smtClean="0"/>
              <a:t>i</a:t>
            </a:r>
            <a:r>
              <a:rPr lang="en-US" sz="3200" i="1" dirty="0" smtClean="0"/>
              <a:t> </a:t>
            </a:r>
            <a:r>
              <a:rPr lang="en-US" sz="3200" i="1" dirty="0" smtClean="0"/>
              <a:t>. </a:t>
            </a:r>
            <a:r>
              <a:rPr lang="en-US" sz="3200" i="1" dirty="0" smtClean="0"/>
              <a:t>We must show that x ∈ </a:t>
            </a:r>
            <a:r>
              <a:rPr lang="en-US" sz="3200" i="1" dirty="0" err="1" smtClean="0"/>
              <a:t>B</a:t>
            </a:r>
            <a:r>
              <a:rPr lang="en-US" sz="3200" i="1" baseline="-25000" dirty="0" err="1" smtClean="0"/>
              <a:t>j</a:t>
            </a:r>
            <a:r>
              <a:rPr lang="en-US" sz="3200" i="1" dirty="0" smtClean="0"/>
              <a:t> </a:t>
            </a:r>
            <a:r>
              <a:rPr lang="en-US" sz="3200" i="1" dirty="0" smtClean="0"/>
              <a:t>.</a:t>
            </a:r>
            <a:endParaRPr lang="en-US" sz="3200" i="1" dirty="0" smtClean="0"/>
          </a:p>
          <a:p>
            <a:r>
              <a:rPr lang="en-US" sz="3200" dirty="0" smtClean="0"/>
              <a:t>We  assumed </a:t>
            </a:r>
            <a:r>
              <a:rPr lang="en-US" sz="3200" i="1" dirty="0" smtClean="0"/>
              <a:t>B</a:t>
            </a:r>
            <a:r>
              <a:rPr lang="en-US" sz="3200" i="1" baseline="-25000" dirty="0" smtClean="0"/>
              <a:t>i </a:t>
            </a:r>
            <a:r>
              <a:rPr lang="en-US" sz="3200" i="1" dirty="0" smtClean="0"/>
              <a:t>∩ </a:t>
            </a:r>
            <a:r>
              <a:rPr lang="en-US" sz="3200" i="1" dirty="0" err="1" smtClean="0"/>
              <a:t>B</a:t>
            </a:r>
            <a:r>
              <a:rPr lang="en-US" sz="3200" i="1" baseline="-25000" dirty="0" err="1" smtClean="0"/>
              <a:t>j</a:t>
            </a:r>
            <a:r>
              <a:rPr lang="en-US" sz="3200" i="1" baseline="-25000" dirty="0" smtClean="0"/>
              <a:t> </a:t>
            </a:r>
            <a:r>
              <a:rPr lang="en-US" sz="3200" i="1" dirty="0" smtClean="0"/>
              <a:t>is </a:t>
            </a:r>
            <a:r>
              <a:rPr lang="en-US" sz="3200" i="1" dirty="0" smtClean="0"/>
              <a:t>non-empty. </a:t>
            </a:r>
            <a:endParaRPr lang="en-US" sz="3200" i="1" dirty="0" smtClean="0"/>
          </a:p>
          <a:p>
            <a:r>
              <a:rPr lang="en-US" sz="3200" i="1" dirty="0" smtClean="0"/>
              <a:t>Meaning: there is </a:t>
            </a:r>
            <a:r>
              <a:rPr lang="en-US" sz="3200" dirty="0" smtClean="0"/>
              <a:t>some </a:t>
            </a:r>
            <a:r>
              <a:rPr lang="en-US" sz="3200" i="1" dirty="0" smtClean="0"/>
              <a:t>y in both B</a:t>
            </a:r>
            <a:r>
              <a:rPr lang="en-US" sz="3200" i="1" baseline="-25000" dirty="0" smtClean="0"/>
              <a:t>i </a:t>
            </a:r>
            <a:r>
              <a:rPr lang="en-US" sz="3200" i="1" dirty="0" smtClean="0"/>
              <a:t>and </a:t>
            </a:r>
            <a:r>
              <a:rPr lang="en-US" sz="3200" i="1" dirty="0" err="1" smtClean="0"/>
              <a:t>B</a:t>
            </a:r>
            <a:r>
              <a:rPr lang="en-US" sz="3200" i="1" baseline="-25000" dirty="0" err="1" smtClean="0"/>
              <a:t>j</a:t>
            </a:r>
            <a:r>
              <a:rPr lang="en-US" sz="3200" i="1" baseline="-25000" dirty="0" smtClean="0"/>
              <a:t> </a:t>
            </a:r>
            <a:r>
              <a:rPr lang="en-US" sz="3200" i="1" dirty="0" smtClean="0"/>
              <a:t>. </a:t>
            </a:r>
          </a:p>
          <a:p>
            <a:r>
              <a:rPr lang="en-US" sz="3200" i="1" dirty="0" smtClean="0"/>
              <a:t>By </a:t>
            </a:r>
            <a:r>
              <a:rPr lang="en-US" sz="3200" i="1" dirty="0" smtClean="0"/>
              <a:t>definition of </a:t>
            </a:r>
            <a:r>
              <a:rPr lang="en-US" sz="3200" i="1" dirty="0" smtClean="0"/>
              <a:t>sets </a:t>
            </a:r>
            <a:r>
              <a:rPr lang="en-US" sz="3200" i="1" dirty="0" smtClean="0"/>
              <a:t>B</a:t>
            </a:r>
            <a:r>
              <a:rPr lang="en-US" sz="3200" i="1" baseline="-25000" dirty="0" smtClean="0"/>
              <a:t>i </a:t>
            </a:r>
            <a:r>
              <a:rPr lang="en-US" sz="3200" i="1" dirty="0" smtClean="0"/>
              <a:t>and </a:t>
            </a:r>
            <a:r>
              <a:rPr lang="en-US" sz="3200" i="1" dirty="0" err="1" smtClean="0"/>
              <a:t>B</a:t>
            </a:r>
            <a:r>
              <a:rPr lang="en-US" sz="3200" i="1" baseline="-25000" dirty="0" err="1" smtClean="0"/>
              <a:t>j</a:t>
            </a:r>
            <a:r>
              <a:rPr lang="en-US" sz="3200" i="1" baseline="-25000" dirty="0" smtClean="0"/>
              <a:t> </a:t>
            </a:r>
            <a:r>
              <a:rPr lang="en-US" sz="3200" i="1" dirty="0" smtClean="0"/>
              <a:t>, </a:t>
            </a:r>
            <a:r>
              <a:rPr lang="en-US" sz="3200" i="1" dirty="0" smtClean="0"/>
              <a:t>it follows that (</a:t>
            </a:r>
            <a:r>
              <a:rPr lang="en-US" sz="3200" i="1" dirty="0" err="1" smtClean="0"/>
              <a:t>a</a:t>
            </a:r>
            <a:r>
              <a:rPr lang="en-US" sz="3200" i="1" baseline="-25000" dirty="0" err="1" smtClean="0"/>
              <a:t>i</a:t>
            </a:r>
            <a:r>
              <a:rPr lang="en-US" sz="3200" i="1" dirty="0" smtClean="0"/>
              <a:t>, y</a:t>
            </a:r>
            <a:r>
              <a:rPr lang="en-US" sz="3200" i="1" dirty="0" smtClean="0"/>
              <a:t>), </a:t>
            </a:r>
            <a:r>
              <a:rPr lang="en-US" sz="3200" i="1" dirty="0" smtClean="0"/>
              <a:t>(</a:t>
            </a:r>
            <a:r>
              <a:rPr lang="en-US" sz="3200" i="1" dirty="0" err="1" smtClean="0"/>
              <a:t>a</a:t>
            </a:r>
            <a:r>
              <a:rPr lang="en-US" sz="3200" i="1" baseline="-25000" dirty="0" err="1" smtClean="0"/>
              <a:t>j</a:t>
            </a:r>
            <a:r>
              <a:rPr lang="en-US" sz="3200" i="1" dirty="0" smtClean="0"/>
              <a:t>, y) are in R.</a:t>
            </a:r>
            <a:endParaRPr lang="en-US" sz="32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2/17/2019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CMPU 334 --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dirty="0" smtClean="0"/>
              <a:t>Proof: </a:t>
            </a:r>
            <a:r>
              <a:rPr lang="en-US" dirty="0" smtClean="0"/>
              <a:t>The elements of </a:t>
            </a:r>
            <a:r>
              <a:rPr lang="en-US" i="1" dirty="0" smtClean="0"/>
              <a:t>P are </a:t>
            </a:r>
            <a:r>
              <a:rPr lang="en-US" i="1" dirty="0" smtClean="0"/>
              <a:t>pair-wise </a:t>
            </a:r>
            <a:r>
              <a:rPr lang="en-US" i="1" dirty="0" smtClean="0"/>
              <a:t>disjoint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521324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How? </a:t>
            </a:r>
            <a:r>
              <a:rPr lang="en-US" sz="3600" dirty="0" smtClean="0"/>
              <a:t>&lt;</a:t>
            </a:r>
            <a:r>
              <a:rPr lang="en-US" sz="3200" dirty="0" smtClean="0">
                <a:solidFill>
                  <a:schemeClr val="bg2">
                    <a:lumMod val="50000"/>
                  </a:schemeClr>
                </a:solidFill>
              </a:rPr>
              <a:t>checks definition of a </a:t>
            </a:r>
            <a:r>
              <a:rPr lang="en-US" sz="3200" dirty="0" smtClean="0">
                <a:solidFill>
                  <a:schemeClr val="bg2">
                    <a:lumMod val="50000"/>
                  </a:schemeClr>
                </a:solidFill>
              </a:rPr>
              <a:t>disjoint</a:t>
            </a:r>
            <a:r>
              <a:rPr lang="en-US" sz="3600" dirty="0" smtClean="0"/>
              <a:t>…&gt; </a:t>
            </a:r>
            <a:r>
              <a:rPr lang="en-US" sz="3200" dirty="0" smtClean="0"/>
              <a:t>By showing that: </a:t>
            </a:r>
            <a:endParaRPr lang="en-US" sz="3200" i="1" dirty="0" smtClean="0"/>
          </a:p>
          <a:p>
            <a:r>
              <a:rPr lang="en-US" sz="3200" dirty="0" smtClean="0"/>
              <a:t>For </a:t>
            </a:r>
            <a:r>
              <a:rPr lang="en-US" sz="3200" dirty="0" smtClean="0"/>
              <a:t>any sets </a:t>
            </a:r>
            <a:r>
              <a:rPr lang="en-US" sz="3200" i="1" dirty="0" smtClean="0"/>
              <a:t>B</a:t>
            </a:r>
            <a:r>
              <a:rPr lang="en-US" sz="3200" i="1" baseline="-25000" dirty="0" smtClean="0"/>
              <a:t>i</a:t>
            </a:r>
            <a:r>
              <a:rPr lang="en-US" sz="3200" i="1" dirty="0" smtClean="0"/>
              <a:t> and </a:t>
            </a:r>
            <a:r>
              <a:rPr lang="en-US" sz="3200" i="1" dirty="0" err="1" smtClean="0"/>
              <a:t>B</a:t>
            </a:r>
            <a:r>
              <a:rPr lang="en-US" sz="3200" i="1" baseline="-25000" dirty="0" err="1" smtClean="0"/>
              <a:t>j</a:t>
            </a:r>
            <a:r>
              <a:rPr lang="en-US" sz="3200" i="1" dirty="0" smtClean="0"/>
              <a:t>, in P, if B</a:t>
            </a:r>
            <a:r>
              <a:rPr lang="en-US" sz="3200" i="1" baseline="-25000" dirty="0" smtClean="0"/>
              <a:t>i </a:t>
            </a:r>
            <a:r>
              <a:rPr lang="en-US" sz="3200" i="1" dirty="0" smtClean="0"/>
              <a:t>∩ </a:t>
            </a:r>
            <a:r>
              <a:rPr lang="en-US" sz="3200" i="1" dirty="0" err="1" smtClean="0"/>
              <a:t>B</a:t>
            </a:r>
            <a:r>
              <a:rPr lang="en-US" sz="3200" i="1" baseline="-25000" dirty="0" err="1" smtClean="0"/>
              <a:t>j</a:t>
            </a:r>
            <a:r>
              <a:rPr lang="en-US" sz="3200" i="1" baseline="-25000" dirty="0" smtClean="0"/>
              <a:t> </a:t>
            </a:r>
            <a:r>
              <a:rPr lang="en-US" sz="3200" dirty="0" smtClean="0"/>
              <a:t>is non-empty, </a:t>
            </a:r>
            <a:r>
              <a:rPr lang="en-US" sz="3200" dirty="0" smtClean="0"/>
              <a:t>then </a:t>
            </a:r>
            <a:r>
              <a:rPr lang="en-US" sz="3200" i="1" dirty="0" smtClean="0"/>
              <a:t>B</a:t>
            </a:r>
            <a:r>
              <a:rPr lang="en-US" sz="3200" i="1" baseline="-25000" dirty="0" smtClean="0"/>
              <a:t>i</a:t>
            </a:r>
            <a:r>
              <a:rPr lang="en-US" sz="3200" i="1" dirty="0" smtClean="0"/>
              <a:t> </a:t>
            </a:r>
            <a:r>
              <a:rPr lang="en-US" sz="3200" i="1" dirty="0" smtClean="0"/>
              <a:t>= </a:t>
            </a:r>
            <a:r>
              <a:rPr lang="en-US" sz="3200" i="1" dirty="0" err="1" smtClean="0"/>
              <a:t>B</a:t>
            </a:r>
            <a:r>
              <a:rPr lang="en-US" sz="3200" i="1" baseline="-25000" dirty="0" err="1" smtClean="0"/>
              <a:t>j</a:t>
            </a:r>
            <a:endParaRPr lang="en-US" sz="3200" i="1" baseline="-250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3200" i="1" dirty="0" smtClean="0"/>
              <a:t>B</a:t>
            </a:r>
            <a:r>
              <a:rPr lang="en-US" sz="3200" i="1" baseline="-25000" dirty="0" smtClean="0"/>
              <a:t>i</a:t>
            </a:r>
            <a:r>
              <a:rPr lang="en-US" sz="3200" i="1" dirty="0" smtClean="0"/>
              <a:t> </a:t>
            </a:r>
            <a:r>
              <a:rPr lang="en-US" sz="3200" i="1" dirty="0" smtClean="0"/>
              <a:t>⊆ </a:t>
            </a:r>
            <a:r>
              <a:rPr lang="en-US" sz="3200" i="1" dirty="0" err="1" smtClean="0"/>
              <a:t>B</a:t>
            </a:r>
            <a:r>
              <a:rPr lang="en-US" sz="3200" i="1" baseline="-25000" dirty="0" err="1" smtClean="0"/>
              <a:t>j</a:t>
            </a:r>
            <a:r>
              <a:rPr lang="en-US" sz="3200" i="1" dirty="0" smtClean="0"/>
              <a:t> </a:t>
            </a:r>
            <a:endParaRPr lang="en-US" sz="3200" i="1" dirty="0" smtClean="0"/>
          </a:p>
          <a:p>
            <a:r>
              <a:rPr lang="en-US" sz="3200" dirty="0" smtClean="0"/>
              <a:t>Let </a:t>
            </a:r>
            <a:r>
              <a:rPr lang="en-US" sz="3200" i="1" dirty="0" smtClean="0"/>
              <a:t>x be any element of B</a:t>
            </a:r>
            <a:r>
              <a:rPr lang="en-US" sz="3200" i="1" baseline="-25000" dirty="0" smtClean="0"/>
              <a:t>i</a:t>
            </a:r>
            <a:r>
              <a:rPr lang="en-US" sz="3200" i="1" dirty="0" smtClean="0"/>
              <a:t> </a:t>
            </a:r>
            <a:r>
              <a:rPr lang="en-US" sz="3200" i="1" dirty="0" smtClean="0"/>
              <a:t>. </a:t>
            </a:r>
            <a:r>
              <a:rPr lang="en-US" sz="3200" i="1" dirty="0" smtClean="0"/>
              <a:t>We must show that x ∈ </a:t>
            </a:r>
            <a:r>
              <a:rPr lang="en-US" sz="3200" i="1" dirty="0" err="1" smtClean="0"/>
              <a:t>B</a:t>
            </a:r>
            <a:r>
              <a:rPr lang="en-US" sz="3200" i="1" baseline="-25000" dirty="0" err="1" smtClean="0"/>
              <a:t>j</a:t>
            </a:r>
            <a:r>
              <a:rPr lang="en-US" sz="3200" i="1" dirty="0" smtClean="0"/>
              <a:t> </a:t>
            </a:r>
            <a:r>
              <a:rPr lang="en-US" sz="3200" i="1" dirty="0" smtClean="0"/>
              <a:t>.</a:t>
            </a:r>
            <a:endParaRPr lang="en-US" sz="3200" i="1" dirty="0" smtClean="0"/>
          </a:p>
          <a:p>
            <a:r>
              <a:rPr lang="en-US" sz="3200" dirty="0" smtClean="0"/>
              <a:t>We  assumed </a:t>
            </a:r>
            <a:r>
              <a:rPr lang="en-US" sz="3200" i="1" dirty="0" smtClean="0"/>
              <a:t>B</a:t>
            </a:r>
            <a:r>
              <a:rPr lang="en-US" sz="3200" i="1" baseline="-25000" dirty="0" smtClean="0"/>
              <a:t>i </a:t>
            </a:r>
            <a:r>
              <a:rPr lang="en-US" sz="3200" i="1" dirty="0" smtClean="0"/>
              <a:t>∩ </a:t>
            </a:r>
            <a:r>
              <a:rPr lang="en-US" sz="3200" i="1" dirty="0" err="1" smtClean="0"/>
              <a:t>B</a:t>
            </a:r>
            <a:r>
              <a:rPr lang="en-US" sz="3200" i="1" baseline="-25000" dirty="0" err="1" smtClean="0"/>
              <a:t>j</a:t>
            </a:r>
            <a:r>
              <a:rPr lang="en-US" sz="3200" i="1" baseline="-25000" dirty="0" smtClean="0"/>
              <a:t> </a:t>
            </a:r>
            <a:r>
              <a:rPr lang="en-US" sz="3200" i="1" dirty="0" smtClean="0"/>
              <a:t>is </a:t>
            </a:r>
            <a:r>
              <a:rPr lang="en-US" sz="3200" i="1" dirty="0" smtClean="0"/>
              <a:t>non-empty. </a:t>
            </a:r>
            <a:endParaRPr lang="en-US" sz="3200" i="1" dirty="0" smtClean="0"/>
          </a:p>
          <a:p>
            <a:r>
              <a:rPr lang="en-US" sz="3200" i="1" dirty="0" smtClean="0"/>
              <a:t>Meaning: there is </a:t>
            </a:r>
            <a:r>
              <a:rPr lang="en-US" sz="3200" dirty="0" smtClean="0"/>
              <a:t>some </a:t>
            </a:r>
            <a:r>
              <a:rPr lang="en-US" sz="3200" i="1" dirty="0" smtClean="0"/>
              <a:t>y in both B</a:t>
            </a:r>
            <a:r>
              <a:rPr lang="en-US" sz="3200" i="1" baseline="-25000" dirty="0" smtClean="0"/>
              <a:t>i </a:t>
            </a:r>
            <a:r>
              <a:rPr lang="en-US" sz="3200" i="1" dirty="0" smtClean="0"/>
              <a:t>and </a:t>
            </a:r>
            <a:r>
              <a:rPr lang="en-US" sz="3200" i="1" dirty="0" err="1" smtClean="0"/>
              <a:t>B</a:t>
            </a:r>
            <a:r>
              <a:rPr lang="en-US" sz="3200" i="1" baseline="-25000" dirty="0" err="1" smtClean="0"/>
              <a:t>j</a:t>
            </a:r>
            <a:r>
              <a:rPr lang="en-US" sz="3200" i="1" baseline="-25000" dirty="0" smtClean="0"/>
              <a:t> </a:t>
            </a:r>
            <a:r>
              <a:rPr lang="en-US" sz="3200" i="1" dirty="0" smtClean="0"/>
              <a:t>. </a:t>
            </a:r>
          </a:p>
          <a:p>
            <a:r>
              <a:rPr lang="en-US" sz="3200" i="1" dirty="0" smtClean="0"/>
              <a:t>By </a:t>
            </a:r>
            <a:r>
              <a:rPr lang="en-US" sz="3200" i="1" dirty="0" smtClean="0"/>
              <a:t>definition of </a:t>
            </a:r>
            <a:r>
              <a:rPr lang="en-US" sz="3200" i="1" dirty="0" smtClean="0"/>
              <a:t>sets </a:t>
            </a:r>
            <a:r>
              <a:rPr lang="en-US" sz="3200" i="1" dirty="0" smtClean="0"/>
              <a:t>B</a:t>
            </a:r>
            <a:r>
              <a:rPr lang="en-US" sz="3200" i="1" baseline="-25000" dirty="0" smtClean="0"/>
              <a:t>i </a:t>
            </a:r>
            <a:r>
              <a:rPr lang="en-US" sz="3200" i="1" dirty="0" smtClean="0"/>
              <a:t>and </a:t>
            </a:r>
            <a:r>
              <a:rPr lang="en-US" sz="3200" i="1" dirty="0" err="1" smtClean="0"/>
              <a:t>B</a:t>
            </a:r>
            <a:r>
              <a:rPr lang="en-US" sz="3200" i="1" baseline="-25000" dirty="0" err="1" smtClean="0"/>
              <a:t>j</a:t>
            </a:r>
            <a:r>
              <a:rPr lang="en-US" sz="3200" i="1" baseline="-25000" dirty="0" smtClean="0"/>
              <a:t> </a:t>
            </a:r>
            <a:r>
              <a:rPr lang="en-US" sz="3200" i="1" dirty="0" smtClean="0"/>
              <a:t>, </a:t>
            </a:r>
            <a:r>
              <a:rPr lang="en-US" sz="3200" i="1" dirty="0" smtClean="0"/>
              <a:t>it follows that (</a:t>
            </a:r>
            <a:r>
              <a:rPr lang="en-US" sz="3200" i="1" dirty="0" err="1" smtClean="0"/>
              <a:t>a</a:t>
            </a:r>
            <a:r>
              <a:rPr lang="en-US" sz="3200" i="1" baseline="-25000" dirty="0" err="1" smtClean="0"/>
              <a:t>i</a:t>
            </a:r>
            <a:r>
              <a:rPr lang="en-US" sz="3200" i="1" dirty="0" smtClean="0"/>
              <a:t>, y</a:t>
            </a:r>
            <a:r>
              <a:rPr lang="en-US" sz="3200" i="1" dirty="0" smtClean="0"/>
              <a:t>), </a:t>
            </a:r>
            <a:r>
              <a:rPr lang="en-US" sz="3200" i="1" dirty="0" smtClean="0"/>
              <a:t>(</a:t>
            </a:r>
            <a:r>
              <a:rPr lang="en-US" sz="3200" i="1" dirty="0" err="1" smtClean="0"/>
              <a:t>a</a:t>
            </a:r>
            <a:r>
              <a:rPr lang="en-US" sz="3200" i="1" baseline="-25000" dirty="0" err="1" smtClean="0"/>
              <a:t>j</a:t>
            </a:r>
            <a:r>
              <a:rPr lang="en-US" sz="3200" i="1" dirty="0" smtClean="0"/>
              <a:t>, y) are in </a:t>
            </a:r>
            <a:r>
              <a:rPr lang="en-US" sz="3200" i="1" dirty="0" smtClean="0"/>
              <a:t>R.</a:t>
            </a:r>
          </a:p>
          <a:p>
            <a:pPr lvl="1"/>
            <a:r>
              <a:rPr lang="en-US" i="1" dirty="0" smtClean="0"/>
              <a:t>Let’s recall definitions of symmetry and transitivity to continue.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2/17/2019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CMPU 334 --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dirty="0" smtClean="0"/>
              <a:t>Proof: </a:t>
            </a:r>
            <a:r>
              <a:rPr lang="en-US" dirty="0" smtClean="0"/>
              <a:t>The elements of </a:t>
            </a:r>
            <a:r>
              <a:rPr lang="en-US" i="1" dirty="0" smtClean="0"/>
              <a:t>P are </a:t>
            </a:r>
            <a:r>
              <a:rPr lang="en-US" i="1" dirty="0" smtClean="0"/>
              <a:t>pair-wise </a:t>
            </a:r>
            <a:r>
              <a:rPr lang="en-US" i="1" dirty="0" smtClean="0"/>
              <a:t>disjoint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521324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i="1" dirty="0" smtClean="0"/>
              <a:t>B</a:t>
            </a:r>
            <a:r>
              <a:rPr lang="en-US" sz="3200" i="1" baseline="-25000" dirty="0" smtClean="0"/>
              <a:t>i</a:t>
            </a:r>
            <a:r>
              <a:rPr lang="en-US" sz="3200" i="1" dirty="0" smtClean="0"/>
              <a:t> </a:t>
            </a:r>
            <a:r>
              <a:rPr lang="en-US" sz="3200" i="1" dirty="0" smtClean="0"/>
              <a:t>⊆ </a:t>
            </a:r>
            <a:r>
              <a:rPr lang="en-US" sz="3200" i="1" dirty="0" err="1" smtClean="0"/>
              <a:t>B</a:t>
            </a:r>
            <a:r>
              <a:rPr lang="en-US" sz="3200" i="1" baseline="-25000" dirty="0" err="1" smtClean="0"/>
              <a:t>j</a:t>
            </a:r>
            <a:r>
              <a:rPr lang="en-US" sz="3200" i="1" dirty="0" smtClean="0"/>
              <a:t> </a:t>
            </a:r>
            <a:endParaRPr lang="en-US" sz="3200" i="1" dirty="0" smtClean="0"/>
          </a:p>
          <a:p>
            <a:r>
              <a:rPr lang="en-US" sz="3200" dirty="0" smtClean="0"/>
              <a:t>Let </a:t>
            </a:r>
            <a:r>
              <a:rPr lang="en-US" sz="3200" i="1" dirty="0" smtClean="0"/>
              <a:t>x be any element of B</a:t>
            </a:r>
            <a:r>
              <a:rPr lang="en-US" sz="3200" i="1" baseline="-25000" dirty="0" smtClean="0"/>
              <a:t>i</a:t>
            </a:r>
            <a:r>
              <a:rPr lang="en-US" sz="3200" i="1" dirty="0" smtClean="0"/>
              <a:t> </a:t>
            </a:r>
            <a:r>
              <a:rPr lang="en-US" sz="3200" i="1" dirty="0" smtClean="0"/>
              <a:t>. </a:t>
            </a:r>
            <a:r>
              <a:rPr lang="en-US" sz="3200" i="1" dirty="0" smtClean="0"/>
              <a:t>We must show that x ∈ </a:t>
            </a:r>
            <a:r>
              <a:rPr lang="en-US" sz="3200" i="1" dirty="0" err="1" smtClean="0"/>
              <a:t>B</a:t>
            </a:r>
            <a:r>
              <a:rPr lang="en-US" sz="3200" i="1" baseline="-25000" dirty="0" err="1" smtClean="0"/>
              <a:t>j</a:t>
            </a:r>
            <a:r>
              <a:rPr lang="en-US" sz="3200" i="1" dirty="0" smtClean="0"/>
              <a:t> </a:t>
            </a:r>
            <a:r>
              <a:rPr lang="en-US" sz="3200" i="1" dirty="0" smtClean="0"/>
              <a:t>.</a:t>
            </a:r>
            <a:endParaRPr lang="en-US" sz="3200" i="1" dirty="0" smtClean="0"/>
          </a:p>
          <a:p>
            <a:r>
              <a:rPr lang="en-US" sz="3200" dirty="0" smtClean="0"/>
              <a:t>We  assumed </a:t>
            </a:r>
            <a:r>
              <a:rPr lang="en-US" sz="3200" i="1" dirty="0" smtClean="0"/>
              <a:t>B</a:t>
            </a:r>
            <a:r>
              <a:rPr lang="en-US" sz="3200" i="1" baseline="-25000" dirty="0" smtClean="0"/>
              <a:t>i </a:t>
            </a:r>
            <a:r>
              <a:rPr lang="en-US" sz="3200" i="1" dirty="0" smtClean="0"/>
              <a:t>∩ </a:t>
            </a:r>
            <a:r>
              <a:rPr lang="en-US" sz="3200" i="1" dirty="0" err="1" smtClean="0"/>
              <a:t>B</a:t>
            </a:r>
            <a:r>
              <a:rPr lang="en-US" sz="3200" i="1" baseline="-25000" dirty="0" err="1" smtClean="0"/>
              <a:t>j</a:t>
            </a:r>
            <a:r>
              <a:rPr lang="en-US" sz="3200" i="1" baseline="-25000" dirty="0" smtClean="0"/>
              <a:t> </a:t>
            </a:r>
            <a:r>
              <a:rPr lang="en-US" sz="3200" i="1" dirty="0" smtClean="0"/>
              <a:t>is </a:t>
            </a:r>
            <a:r>
              <a:rPr lang="en-US" sz="3200" i="1" dirty="0" smtClean="0"/>
              <a:t>non-empty. </a:t>
            </a:r>
            <a:endParaRPr lang="en-US" sz="3200" i="1" dirty="0" smtClean="0"/>
          </a:p>
          <a:p>
            <a:r>
              <a:rPr lang="en-US" sz="3200" i="1" dirty="0" smtClean="0"/>
              <a:t>Meaning: there is </a:t>
            </a:r>
            <a:r>
              <a:rPr lang="en-US" sz="3200" dirty="0" smtClean="0"/>
              <a:t>some </a:t>
            </a:r>
            <a:r>
              <a:rPr lang="en-US" sz="3200" i="1" dirty="0" smtClean="0"/>
              <a:t>y in both B</a:t>
            </a:r>
            <a:r>
              <a:rPr lang="en-US" sz="3200" i="1" baseline="-25000" dirty="0" smtClean="0"/>
              <a:t>i </a:t>
            </a:r>
            <a:r>
              <a:rPr lang="en-US" sz="3200" i="1" dirty="0" smtClean="0"/>
              <a:t>and </a:t>
            </a:r>
            <a:r>
              <a:rPr lang="en-US" sz="3200" i="1" dirty="0" err="1" smtClean="0"/>
              <a:t>B</a:t>
            </a:r>
            <a:r>
              <a:rPr lang="en-US" sz="3200" i="1" baseline="-25000" dirty="0" err="1" smtClean="0"/>
              <a:t>j</a:t>
            </a:r>
            <a:r>
              <a:rPr lang="en-US" sz="3200" i="1" baseline="-25000" dirty="0" smtClean="0"/>
              <a:t> </a:t>
            </a:r>
            <a:r>
              <a:rPr lang="en-US" sz="3200" i="1" dirty="0" smtClean="0"/>
              <a:t>. </a:t>
            </a:r>
          </a:p>
          <a:p>
            <a:r>
              <a:rPr lang="en-US" sz="3200" i="1" dirty="0" smtClean="0"/>
              <a:t>By </a:t>
            </a:r>
            <a:r>
              <a:rPr lang="en-US" sz="3200" i="1" dirty="0" smtClean="0"/>
              <a:t>definition of </a:t>
            </a:r>
            <a:r>
              <a:rPr lang="en-US" sz="3200" i="1" dirty="0" smtClean="0"/>
              <a:t>sets </a:t>
            </a:r>
            <a:r>
              <a:rPr lang="en-US" sz="3200" i="1" dirty="0" smtClean="0"/>
              <a:t>B</a:t>
            </a:r>
            <a:r>
              <a:rPr lang="en-US" sz="3200" i="1" baseline="-25000" dirty="0" smtClean="0"/>
              <a:t>i </a:t>
            </a:r>
            <a:r>
              <a:rPr lang="en-US" sz="3200" i="1" dirty="0" smtClean="0"/>
              <a:t>and </a:t>
            </a:r>
            <a:r>
              <a:rPr lang="en-US" sz="3200" i="1" dirty="0" err="1" smtClean="0"/>
              <a:t>B</a:t>
            </a:r>
            <a:r>
              <a:rPr lang="en-US" sz="3200" i="1" baseline="-25000" dirty="0" err="1" smtClean="0"/>
              <a:t>j</a:t>
            </a:r>
            <a:r>
              <a:rPr lang="en-US" sz="3200" i="1" baseline="-25000" dirty="0" smtClean="0"/>
              <a:t> </a:t>
            </a:r>
            <a:r>
              <a:rPr lang="en-US" sz="3200" i="1" dirty="0" smtClean="0"/>
              <a:t>, </a:t>
            </a:r>
            <a:r>
              <a:rPr lang="en-US" sz="3200" i="1" dirty="0" smtClean="0"/>
              <a:t>it follows that (</a:t>
            </a:r>
            <a:r>
              <a:rPr lang="en-US" sz="3200" i="1" dirty="0" err="1" smtClean="0"/>
              <a:t>a</a:t>
            </a:r>
            <a:r>
              <a:rPr lang="en-US" sz="3200" i="1" baseline="-25000" dirty="0" err="1" smtClean="0"/>
              <a:t>i</a:t>
            </a:r>
            <a:r>
              <a:rPr lang="en-US" sz="3200" i="1" dirty="0" smtClean="0"/>
              <a:t>, y</a:t>
            </a:r>
            <a:r>
              <a:rPr lang="en-US" sz="3200" i="1" dirty="0" smtClean="0"/>
              <a:t>), </a:t>
            </a:r>
            <a:r>
              <a:rPr lang="en-US" sz="3200" i="1" dirty="0" smtClean="0"/>
              <a:t>(</a:t>
            </a:r>
            <a:r>
              <a:rPr lang="en-US" sz="3200" i="1" dirty="0" err="1" smtClean="0"/>
              <a:t>a</a:t>
            </a:r>
            <a:r>
              <a:rPr lang="en-US" sz="3200" i="1" baseline="-25000" dirty="0" err="1" smtClean="0"/>
              <a:t>j</a:t>
            </a:r>
            <a:r>
              <a:rPr lang="en-US" sz="3200" i="1" dirty="0" smtClean="0"/>
              <a:t>, y) are in R</a:t>
            </a:r>
            <a:r>
              <a:rPr lang="en-US" sz="3200" i="1" dirty="0" smtClean="0"/>
              <a:t>.</a:t>
            </a:r>
          </a:p>
          <a:p>
            <a:pPr lvl="1"/>
            <a:r>
              <a:rPr lang="en-US" sz="2800" dirty="0" smtClean="0"/>
              <a:t>Since (</a:t>
            </a:r>
            <a:r>
              <a:rPr lang="en-US" sz="2800" i="1" dirty="0" err="1" smtClean="0"/>
              <a:t>a</a:t>
            </a:r>
            <a:r>
              <a:rPr lang="en-US" sz="2800" i="1" baseline="-25000" dirty="0" err="1" smtClean="0"/>
              <a:t>i</a:t>
            </a:r>
            <a:r>
              <a:rPr lang="en-US" sz="2800" i="1" dirty="0" smtClean="0"/>
              <a:t>, </a:t>
            </a:r>
            <a:r>
              <a:rPr lang="en-US" sz="2800" i="1" dirty="0" smtClean="0"/>
              <a:t>x) ∈ R, and R is symmetric, it follows </a:t>
            </a:r>
            <a:r>
              <a:rPr lang="en-US" sz="2800" i="1" dirty="0" smtClean="0"/>
              <a:t>that:</a:t>
            </a:r>
          </a:p>
          <a:p>
            <a:r>
              <a:rPr lang="en-US" dirty="0" smtClean="0"/>
              <a:t>(</a:t>
            </a:r>
            <a:r>
              <a:rPr lang="en-US" i="1" dirty="0" smtClean="0"/>
              <a:t>x, </a:t>
            </a:r>
            <a:r>
              <a:rPr lang="en-US" i="1" dirty="0" err="1" smtClean="0"/>
              <a:t>a</a:t>
            </a:r>
            <a:r>
              <a:rPr lang="en-US" i="1" baseline="-25000" dirty="0" err="1" smtClean="0"/>
              <a:t>i</a:t>
            </a:r>
            <a:r>
              <a:rPr lang="en-US" i="1" dirty="0" smtClean="0"/>
              <a:t>) and (</a:t>
            </a:r>
            <a:r>
              <a:rPr lang="en-US" i="1" dirty="0" err="1" smtClean="0"/>
              <a:t>a</a:t>
            </a:r>
            <a:r>
              <a:rPr lang="en-US" i="1" baseline="-25000" dirty="0" err="1" smtClean="0"/>
              <a:t>i</a:t>
            </a:r>
            <a:r>
              <a:rPr lang="en-US" i="1" dirty="0" smtClean="0"/>
              <a:t>, y) are both in R. </a:t>
            </a:r>
          </a:p>
          <a:p>
            <a:r>
              <a:rPr lang="en-US" sz="3000" dirty="0" smtClean="0"/>
              <a:t>Since </a:t>
            </a:r>
            <a:r>
              <a:rPr lang="en-US" sz="3000" i="1" dirty="0" smtClean="0"/>
              <a:t>R is transitive, it follows </a:t>
            </a:r>
            <a:r>
              <a:rPr lang="en-US" sz="3000" i="1" dirty="0" smtClean="0"/>
              <a:t>that  </a:t>
            </a:r>
            <a:r>
              <a:rPr lang="en-US" sz="3000" dirty="0" smtClean="0"/>
              <a:t>(</a:t>
            </a:r>
            <a:r>
              <a:rPr lang="en-US" sz="3000" i="1" dirty="0" smtClean="0"/>
              <a:t>x, y) ∈ R</a:t>
            </a:r>
            <a:r>
              <a:rPr lang="en-US" sz="800" i="1" dirty="0" smtClean="0"/>
              <a:t>.</a:t>
            </a:r>
            <a:endParaRPr lang="en-US" i="1" dirty="0" smtClean="0"/>
          </a:p>
          <a:p>
            <a:pPr lvl="1"/>
            <a:endParaRPr lang="en-US" i="1" dirty="0" smtClean="0"/>
          </a:p>
          <a:p>
            <a:pPr lvl="1"/>
            <a:endParaRPr lang="en-US" i="1" dirty="0" smtClean="0"/>
          </a:p>
          <a:p>
            <a:pPr lvl="1"/>
            <a:r>
              <a:rPr lang="en-US" i="1" dirty="0" smtClean="0"/>
              <a:t> ok so far?</a:t>
            </a:r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2/17/2019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CMPU 334 --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33</a:t>
            </a:fld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996593" y="4417888"/>
            <a:ext cx="5311740" cy="49315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2897312" y="4417888"/>
            <a:ext cx="3801439" cy="32877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dirty="0" smtClean="0"/>
              <a:t>Proof: </a:t>
            </a:r>
            <a:r>
              <a:rPr lang="en-US" dirty="0" smtClean="0"/>
              <a:t>The elements of </a:t>
            </a:r>
            <a:r>
              <a:rPr lang="en-US" i="1" dirty="0" smtClean="0"/>
              <a:t>P are </a:t>
            </a:r>
            <a:r>
              <a:rPr lang="en-US" i="1" dirty="0" smtClean="0"/>
              <a:t>pair-wise </a:t>
            </a:r>
            <a:r>
              <a:rPr lang="en-US" i="1" dirty="0" smtClean="0"/>
              <a:t>disjoint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5422186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i="1" dirty="0" smtClean="0"/>
              <a:t>B</a:t>
            </a:r>
            <a:r>
              <a:rPr lang="en-US" sz="3200" i="1" baseline="-25000" dirty="0" smtClean="0"/>
              <a:t>i</a:t>
            </a:r>
            <a:r>
              <a:rPr lang="en-US" sz="3200" i="1" dirty="0" smtClean="0"/>
              <a:t> </a:t>
            </a:r>
            <a:r>
              <a:rPr lang="en-US" sz="3200" i="1" dirty="0" smtClean="0"/>
              <a:t>⊆ </a:t>
            </a:r>
            <a:r>
              <a:rPr lang="en-US" sz="3200" i="1" dirty="0" err="1" smtClean="0"/>
              <a:t>B</a:t>
            </a:r>
            <a:r>
              <a:rPr lang="en-US" sz="3200" i="1" baseline="-25000" dirty="0" err="1" smtClean="0"/>
              <a:t>j</a:t>
            </a:r>
            <a:r>
              <a:rPr lang="en-US" sz="3200" i="1" dirty="0" smtClean="0"/>
              <a:t> </a:t>
            </a:r>
            <a:endParaRPr lang="en-US" sz="3200" i="1" dirty="0" smtClean="0"/>
          </a:p>
          <a:p>
            <a:r>
              <a:rPr lang="en-US" dirty="0" smtClean="0"/>
              <a:t>Let </a:t>
            </a:r>
            <a:r>
              <a:rPr lang="en-US" i="1" dirty="0" smtClean="0"/>
              <a:t>x be any element of B</a:t>
            </a:r>
            <a:r>
              <a:rPr lang="en-US" i="1" baseline="-25000" dirty="0" smtClean="0"/>
              <a:t>i</a:t>
            </a:r>
            <a:r>
              <a:rPr lang="en-US" i="1" dirty="0" smtClean="0"/>
              <a:t> </a:t>
            </a:r>
            <a:r>
              <a:rPr lang="en-US" i="1" dirty="0" smtClean="0"/>
              <a:t>. </a:t>
            </a:r>
            <a:r>
              <a:rPr lang="en-US" b="1" i="1" dirty="0" smtClean="0">
                <a:solidFill>
                  <a:srgbClr val="0070C0"/>
                </a:solidFill>
              </a:rPr>
              <a:t>We must show that x ∈ </a:t>
            </a:r>
            <a:r>
              <a:rPr lang="en-US" b="1" i="1" dirty="0" err="1" smtClean="0">
                <a:solidFill>
                  <a:srgbClr val="0070C0"/>
                </a:solidFill>
              </a:rPr>
              <a:t>B</a:t>
            </a:r>
            <a:r>
              <a:rPr lang="en-US" b="1" i="1" baseline="-25000" dirty="0" err="1" smtClean="0">
                <a:solidFill>
                  <a:srgbClr val="0070C0"/>
                </a:solidFill>
              </a:rPr>
              <a:t>j</a:t>
            </a:r>
            <a:r>
              <a:rPr lang="en-US" b="1" i="1" dirty="0" smtClean="0">
                <a:solidFill>
                  <a:srgbClr val="0070C0"/>
                </a:solidFill>
              </a:rPr>
              <a:t> </a:t>
            </a:r>
            <a:r>
              <a:rPr lang="en-US" i="1" dirty="0" smtClean="0"/>
              <a:t>.</a:t>
            </a:r>
            <a:endParaRPr lang="en-US" i="1" dirty="0" smtClean="0"/>
          </a:p>
          <a:p>
            <a:r>
              <a:rPr lang="en-US" dirty="0" smtClean="0"/>
              <a:t>We  assumed </a:t>
            </a:r>
            <a:r>
              <a:rPr lang="en-US" i="1" dirty="0" smtClean="0"/>
              <a:t>B</a:t>
            </a:r>
            <a:r>
              <a:rPr lang="en-US" i="1" baseline="-25000" dirty="0" smtClean="0"/>
              <a:t>i </a:t>
            </a:r>
            <a:r>
              <a:rPr lang="en-US" i="1" dirty="0" smtClean="0"/>
              <a:t>∩ </a:t>
            </a:r>
            <a:r>
              <a:rPr lang="en-US" i="1" dirty="0" err="1" smtClean="0"/>
              <a:t>B</a:t>
            </a:r>
            <a:r>
              <a:rPr lang="en-US" i="1" baseline="-25000" dirty="0" err="1" smtClean="0"/>
              <a:t>j</a:t>
            </a:r>
            <a:r>
              <a:rPr lang="en-US" i="1" baseline="-25000" dirty="0" smtClean="0"/>
              <a:t> </a:t>
            </a:r>
            <a:r>
              <a:rPr lang="en-US" i="1" dirty="0" smtClean="0"/>
              <a:t>is </a:t>
            </a:r>
            <a:r>
              <a:rPr lang="en-US" i="1" dirty="0" smtClean="0"/>
              <a:t>non-empty. </a:t>
            </a:r>
            <a:endParaRPr lang="en-US" i="1" dirty="0" smtClean="0"/>
          </a:p>
          <a:p>
            <a:r>
              <a:rPr lang="en-US" i="1" dirty="0" smtClean="0"/>
              <a:t>Meaning: there is </a:t>
            </a:r>
            <a:r>
              <a:rPr lang="en-US" dirty="0" smtClean="0"/>
              <a:t>some </a:t>
            </a:r>
            <a:r>
              <a:rPr lang="en-US" b="1" i="1" dirty="0" smtClean="0"/>
              <a:t>y</a:t>
            </a:r>
            <a:r>
              <a:rPr lang="en-US" i="1" dirty="0" smtClean="0"/>
              <a:t> in both B</a:t>
            </a:r>
            <a:r>
              <a:rPr lang="en-US" i="1" baseline="-25000" dirty="0" smtClean="0"/>
              <a:t>i </a:t>
            </a:r>
            <a:r>
              <a:rPr lang="en-US" i="1" dirty="0" smtClean="0"/>
              <a:t>and </a:t>
            </a:r>
            <a:r>
              <a:rPr lang="en-US" i="1" dirty="0" err="1" smtClean="0"/>
              <a:t>B</a:t>
            </a:r>
            <a:r>
              <a:rPr lang="en-US" i="1" baseline="-25000" dirty="0" err="1" smtClean="0"/>
              <a:t>j</a:t>
            </a:r>
            <a:r>
              <a:rPr lang="en-US" i="1" baseline="-25000" dirty="0" smtClean="0"/>
              <a:t> </a:t>
            </a:r>
            <a:r>
              <a:rPr lang="en-US" i="1" dirty="0" smtClean="0"/>
              <a:t>. </a:t>
            </a:r>
          </a:p>
          <a:p>
            <a:r>
              <a:rPr lang="en-US" i="1" dirty="0" smtClean="0"/>
              <a:t>By </a:t>
            </a:r>
            <a:r>
              <a:rPr lang="en-US" i="1" dirty="0" smtClean="0"/>
              <a:t>definition of </a:t>
            </a:r>
            <a:r>
              <a:rPr lang="en-US" i="1" dirty="0" smtClean="0"/>
              <a:t>sets </a:t>
            </a:r>
            <a:r>
              <a:rPr lang="en-US" i="1" dirty="0" smtClean="0"/>
              <a:t>B</a:t>
            </a:r>
            <a:r>
              <a:rPr lang="en-US" i="1" baseline="-25000" dirty="0" smtClean="0"/>
              <a:t>i </a:t>
            </a:r>
            <a:r>
              <a:rPr lang="en-US" i="1" dirty="0" smtClean="0"/>
              <a:t>and </a:t>
            </a:r>
            <a:r>
              <a:rPr lang="en-US" i="1" dirty="0" err="1" smtClean="0"/>
              <a:t>B</a:t>
            </a:r>
            <a:r>
              <a:rPr lang="en-US" i="1" baseline="-25000" dirty="0" err="1" smtClean="0"/>
              <a:t>j</a:t>
            </a:r>
            <a:r>
              <a:rPr lang="en-US" i="1" baseline="-25000" dirty="0" smtClean="0"/>
              <a:t> </a:t>
            </a:r>
            <a:r>
              <a:rPr lang="en-US" i="1" dirty="0" smtClean="0"/>
              <a:t>, </a:t>
            </a:r>
            <a:r>
              <a:rPr lang="en-US" i="1" dirty="0" smtClean="0"/>
              <a:t>it follows that (</a:t>
            </a:r>
            <a:r>
              <a:rPr lang="en-US" i="1" dirty="0" err="1" smtClean="0"/>
              <a:t>a</a:t>
            </a:r>
            <a:r>
              <a:rPr lang="en-US" i="1" baseline="-25000" dirty="0" err="1" smtClean="0"/>
              <a:t>i</a:t>
            </a:r>
            <a:r>
              <a:rPr lang="en-US" i="1" dirty="0" smtClean="0"/>
              <a:t>, </a:t>
            </a:r>
            <a:r>
              <a:rPr lang="en-US" b="1" i="1" dirty="0" smtClean="0"/>
              <a:t>y</a:t>
            </a:r>
            <a:r>
              <a:rPr lang="en-US" i="1" dirty="0" smtClean="0"/>
              <a:t>), </a:t>
            </a:r>
            <a:r>
              <a:rPr lang="en-US" i="1" dirty="0" smtClean="0"/>
              <a:t>(</a:t>
            </a:r>
            <a:r>
              <a:rPr lang="en-US" i="1" dirty="0" err="1" smtClean="0"/>
              <a:t>a</a:t>
            </a:r>
            <a:r>
              <a:rPr lang="en-US" i="1" baseline="-25000" dirty="0" err="1" smtClean="0"/>
              <a:t>j</a:t>
            </a:r>
            <a:r>
              <a:rPr lang="en-US" i="1" dirty="0" smtClean="0"/>
              <a:t>, </a:t>
            </a:r>
            <a:r>
              <a:rPr lang="en-US" b="1" i="1" dirty="0" smtClean="0"/>
              <a:t>y</a:t>
            </a:r>
            <a:r>
              <a:rPr lang="en-US" i="1" dirty="0" smtClean="0"/>
              <a:t>) are in R</a:t>
            </a:r>
            <a:r>
              <a:rPr lang="en-US" i="1" dirty="0" smtClean="0"/>
              <a:t>.</a:t>
            </a:r>
          </a:p>
          <a:p>
            <a:r>
              <a:rPr lang="en-US" sz="3200" dirty="0" smtClean="0"/>
              <a:t>Since (</a:t>
            </a:r>
            <a:r>
              <a:rPr lang="en-US" sz="3200" i="1" dirty="0" err="1" smtClean="0"/>
              <a:t>a</a:t>
            </a:r>
            <a:r>
              <a:rPr lang="en-US" sz="3200" i="1" baseline="-25000" dirty="0" err="1" smtClean="0"/>
              <a:t>i</a:t>
            </a:r>
            <a:r>
              <a:rPr lang="en-US" sz="3200" i="1" dirty="0" smtClean="0"/>
              <a:t>, </a:t>
            </a:r>
            <a:r>
              <a:rPr lang="en-US" sz="3200" i="1" dirty="0" smtClean="0"/>
              <a:t>x) ∈ R, </a:t>
            </a:r>
            <a:r>
              <a:rPr lang="en-US" sz="3200" i="1" dirty="0" smtClean="0"/>
              <a:t>&amp; R </a:t>
            </a:r>
            <a:r>
              <a:rPr lang="en-US" sz="3200" i="1" dirty="0" smtClean="0"/>
              <a:t>is symmetric, it follows that (x, </a:t>
            </a:r>
            <a:r>
              <a:rPr lang="en-US" sz="3200" i="1" dirty="0" err="1" smtClean="0"/>
              <a:t>a</a:t>
            </a:r>
            <a:r>
              <a:rPr lang="en-US" sz="3200" i="1" baseline="-25000" dirty="0" err="1" smtClean="0"/>
              <a:t>i</a:t>
            </a:r>
            <a:r>
              <a:rPr lang="en-US" sz="3200" i="1" dirty="0" smtClean="0"/>
              <a:t>) </a:t>
            </a:r>
            <a:r>
              <a:rPr lang="en-US" sz="3200" i="1" dirty="0" smtClean="0"/>
              <a:t>∈ </a:t>
            </a:r>
            <a:r>
              <a:rPr lang="en-US" sz="3200" i="1" dirty="0" smtClean="0"/>
              <a:t>R and </a:t>
            </a:r>
            <a:r>
              <a:rPr lang="en-US" dirty="0" smtClean="0"/>
              <a:t>(</a:t>
            </a:r>
            <a:r>
              <a:rPr lang="en-US" i="1" dirty="0" smtClean="0"/>
              <a:t>x, </a:t>
            </a:r>
            <a:r>
              <a:rPr lang="en-US" i="1" dirty="0" err="1" smtClean="0"/>
              <a:t>a</a:t>
            </a:r>
            <a:r>
              <a:rPr lang="en-US" i="1" baseline="-25000" dirty="0" err="1" smtClean="0"/>
              <a:t>i</a:t>
            </a:r>
            <a:r>
              <a:rPr lang="en-US" i="1" dirty="0" smtClean="0"/>
              <a:t>) &amp; (</a:t>
            </a:r>
            <a:r>
              <a:rPr lang="en-US" i="1" dirty="0" err="1" smtClean="0"/>
              <a:t>a</a:t>
            </a:r>
            <a:r>
              <a:rPr lang="en-US" i="1" baseline="-25000" dirty="0" err="1" smtClean="0"/>
              <a:t>i</a:t>
            </a:r>
            <a:r>
              <a:rPr lang="en-US" i="1" dirty="0" smtClean="0"/>
              <a:t>, </a:t>
            </a:r>
            <a:r>
              <a:rPr lang="en-US" b="1" i="1" dirty="0" smtClean="0"/>
              <a:t>y</a:t>
            </a:r>
            <a:r>
              <a:rPr lang="en-US" i="1" dirty="0" smtClean="0"/>
              <a:t>) are both in R. </a:t>
            </a:r>
          </a:p>
          <a:p>
            <a:r>
              <a:rPr lang="en-US" sz="3300" dirty="0" smtClean="0"/>
              <a:t>Since </a:t>
            </a:r>
            <a:r>
              <a:rPr lang="en-US" sz="3300" i="1" dirty="0" smtClean="0"/>
              <a:t>R is transitive, it follows </a:t>
            </a:r>
            <a:r>
              <a:rPr lang="en-US" sz="3300" i="1" dirty="0" smtClean="0"/>
              <a:t>that  </a:t>
            </a:r>
            <a:r>
              <a:rPr lang="en-US" sz="3300" dirty="0" smtClean="0"/>
              <a:t>(</a:t>
            </a:r>
            <a:r>
              <a:rPr lang="en-US" sz="3300" i="1" dirty="0" smtClean="0"/>
              <a:t>x, </a:t>
            </a:r>
            <a:r>
              <a:rPr lang="en-US" sz="3300" b="1" i="1" dirty="0" smtClean="0"/>
              <a:t>y</a:t>
            </a:r>
            <a:r>
              <a:rPr lang="en-US" sz="3300" i="1" dirty="0" smtClean="0"/>
              <a:t>) ∈ R.</a:t>
            </a:r>
            <a:endParaRPr lang="en-US" sz="3300" i="1" dirty="0" smtClean="0"/>
          </a:p>
          <a:p>
            <a:r>
              <a:rPr lang="en-US" sz="3300" dirty="0" smtClean="0"/>
              <a:t>Since (</a:t>
            </a:r>
            <a:r>
              <a:rPr lang="en-US" sz="3300" i="1" dirty="0" err="1" smtClean="0"/>
              <a:t>a</a:t>
            </a:r>
            <a:r>
              <a:rPr lang="en-US" sz="3300" i="1" baseline="-25000" dirty="0" err="1" smtClean="0"/>
              <a:t>j</a:t>
            </a:r>
            <a:r>
              <a:rPr lang="en-US" sz="3300" i="1" dirty="0" smtClean="0"/>
              <a:t>, </a:t>
            </a:r>
            <a:r>
              <a:rPr lang="en-US" sz="3300" b="1" i="1" dirty="0" smtClean="0"/>
              <a:t>y</a:t>
            </a:r>
            <a:r>
              <a:rPr lang="en-US" sz="3300" i="1" dirty="0" smtClean="0"/>
              <a:t>) ∈ R, and R is symmetric, it follows that (</a:t>
            </a:r>
            <a:r>
              <a:rPr lang="en-US" sz="3300" b="1" i="1" dirty="0" smtClean="0"/>
              <a:t>y</a:t>
            </a:r>
            <a:r>
              <a:rPr lang="en-US" sz="3300" i="1" dirty="0" smtClean="0"/>
              <a:t>, </a:t>
            </a:r>
            <a:r>
              <a:rPr lang="en-US" sz="3300" i="1" dirty="0" err="1" smtClean="0"/>
              <a:t>a</a:t>
            </a:r>
            <a:r>
              <a:rPr lang="en-US" sz="3300" i="1" baseline="-25000" dirty="0" err="1" smtClean="0"/>
              <a:t>j</a:t>
            </a:r>
            <a:r>
              <a:rPr lang="en-US" sz="3300" i="1" dirty="0" smtClean="0"/>
              <a:t>) </a:t>
            </a:r>
            <a:r>
              <a:rPr lang="en-US" sz="3300" i="1" dirty="0" smtClean="0"/>
              <a:t>∈ R.</a:t>
            </a:r>
          </a:p>
          <a:p>
            <a:r>
              <a:rPr lang="en-US" sz="3300" dirty="0" smtClean="0"/>
              <a:t>Thus, both (</a:t>
            </a:r>
            <a:r>
              <a:rPr lang="en-US" sz="3300" i="1" dirty="0" smtClean="0"/>
              <a:t>x, </a:t>
            </a:r>
            <a:r>
              <a:rPr lang="en-US" sz="3300" b="1" i="1" dirty="0" smtClean="0"/>
              <a:t>y</a:t>
            </a:r>
            <a:r>
              <a:rPr lang="en-US" sz="3300" i="1" dirty="0" smtClean="0"/>
              <a:t>) and (</a:t>
            </a:r>
            <a:r>
              <a:rPr lang="en-US" sz="3300" b="1" i="1" dirty="0" smtClean="0"/>
              <a:t>y</a:t>
            </a:r>
            <a:r>
              <a:rPr lang="en-US" sz="3300" i="1" dirty="0" smtClean="0"/>
              <a:t>, </a:t>
            </a:r>
            <a:r>
              <a:rPr lang="en-US" sz="3300" i="1" dirty="0" err="1" smtClean="0"/>
              <a:t>a</a:t>
            </a:r>
            <a:r>
              <a:rPr lang="en-US" sz="3300" i="1" baseline="-25000" dirty="0" err="1" smtClean="0"/>
              <a:t>j</a:t>
            </a:r>
            <a:r>
              <a:rPr lang="en-US" sz="3300" i="1" dirty="0" smtClean="0"/>
              <a:t>) </a:t>
            </a:r>
            <a:r>
              <a:rPr lang="en-US" sz="3300" i="1" dirty="0" smtClean="0"/>
              <a:t>are in R. Since R is transitive, it follows </a:t>
            </a:r>
            <a:r>
              <a:rPr lang="en-US" sz="3300" i="1" dirty="0" smtClean="0"/>
              <a:t>that </a:t>
            </a:r>
            <a:r>
              <a:rPr lang="en-US" sz="3300" dirty="0" smtClean="0"/>
              <a:t>(</a:t>
            </a:r>
            <a:r>
              <a:rPr lang="en-US" sz="3300" i="1" dirty="0" smtClean="0"/>
              <a:t>x, </a:t>
            </a:r>
            <a:r>
              <a:rPr lang="en-US" sz="3300" i="1" dirty="0" err="1" smtClean="0"/>
              <a:t>a</a:t>
            </a:r>
            <a:r>
              <a:rPr lang="en-US" sz="3300" i="1" baseline="-25000" dirty="0" err="1" smtClean="0"/>
              <a:t>j</a:t>
            </a:r>
            <a:r>
              <a:rPr lang="en-US" sz="3300" i="1" dirty="0" smtClean="0"/>
              <a:t>) </a:t>
            </a:r>
            <a:r>
              <a:rPr lang="en-US" sz="3300" i="1" dirty="0" smtClean="0"/>
              <a:t>∈ R.</a:t>
            </a:r>
          </a:p>
          <a:p>
            <a:r>
              <a:rPr lang="en-US" sz="3300" dirty="0" smtClean="0"/>
              <a:t>And by symmetry, (</a:t>
            </a:r>
            <a:r>
              <a:rPr lang="en-US" sz="3300" i="1" dirty="0" err="1" smtClean="0"/>
              <a:t>a</a:t>
            </a:r>
            <a:r>
              <a:rPr lang="en-US" sz="3300" i="1" baseline="-25000" dirty="0" err="1" smtClean="0"/>
              <a:t>j</a:t>
            </a:r>
            <a:r>
              <a:rPr lang="en-US" sz="3300" i="1" dirty="0" smtClean="0"/>
              <a:t>, </a:t>
            </a:r>
            <a:r>
              <a:rPr lang="en-US" sz="3300" i="1" dirty="0" smtClean="0"/>
              <a:t>x) must be in R.</a:t>
            </a:r>
          </a:p>
          <a:p>
            <a:r>
              <a:rPr lang="en-US" sz="3300" dirty="0" smtClean="0"/>
              <a:t>By </a:t>
            </a:r>
            <a:r>
              <a:rPr lang="en-US" sz="3300" dirty="0" smtClean="0"/>
              <a:t>definition of </a:t>
            </a:r>
            <a:r>
              <a:rPr lang="en-US" sz="3300" i="1" dirty="0" err="1" smtClean="0"/>
              <a:t>B</a:t>
            </a:r>
            <a:r>
              <a:rPr lang="en-US" sz="3300" i="1" baseline="-25000" dirty="0" err="1" smtClean="0"/>
              <a:t>j</a:t>
            </a:r>
            <a:r>
              <a:rPr lang="en-US" sz="3300" i="1" dirty="0" smtClean="0"/>
              <a:t>, </a:t>
            </a:r>
            <a:r>
              <a:rPr lang="en-US" sz="3300" i="1" dirty="0" smtClean="0"/>
              <a:t>it follows that </a:t>
            </a:r>
            <a:r>
              <a:rPr lang="en-US" sz="3300" b="1" i="1" dirty="0" smtClean="0">
                <a:solidFill>
                  <a:srgbClr val="0070C0"/>
                </a:solidFill>
              </a:rPr>
              <a:t>x ∈ </a:t>
            </a:r>
            <a:r>
              <a:rPr lang="en-US" sz="3300" b="1" i="1" dirty="0" err="1" smtClean="0">
                <a:solidFill>
                  <a:srgbClr val="0070C0"/>
                </a:solidFill>
              </a:rPr>
              <a:t>B</a:t>
            </a:r>
            <a:r>
              <a:rPr lang="en-US" sz="3300" b="1" i="1" baseline="-25000" dirty="0" err="1" smtClean="0">
                <a:solidFill>
                  <a:srgbClr val="0070C0"/>
                </a:solidFill>
              </a:rPr>
              <a:t>j</a:t>
            </a:r>
            <a:r>
              <a:rPr lang="en-US" sz="3300" b="1" i="1" dirty="0" smtClean="0">
                <a:solidFill>
                  <a:srgbClr val="0070C0"/>
                </a:solidFill>
              </a:rPr>
              <a:t>.</a:t>
            </a:r>
          </a:p>
          <a:p>
            <a:r>
              <a:rPr lang="en-US" dirty="0" smtClean="0"/>
              <a:t>(similar proof for part 2 </a:t>
            </a:r>
            <a:r>
              <a:rPr lang="en-US" i="1" dirty="0" err="1" smtClean="0"/>
              <a:t>B</a:t>
            </a:r>
            <a:r>
              <a:rPr lang="en-US" i="1" baseline="-25000" dirty="0" err="1" smtClean="0"/>
              <a:t>j</a:t>
            </a:r>
            <a:r>
              <a:rPr lang="en-US" i="1" dirty="0" smtClean="0"/>
              <a:t> </a:t>
            </a:r>
            <a:r>
              <a:rPr lang="en-US" i="1" dirty="0" smtClean="0"/>
              <a:t>⊆ </a:t>
            </a:r>
            <a:r>
              <a:rPr lang="en-US" i="1" dirty="0" smtClean="0"/>
              <a:t>B</a:t>
            </a:r>
            <a:r>
              <a:rPr lang="en-US" i="1" baseline="-25000" dirty="0" smtClean="0"/>
              <a:t>i</a:t>
            </a:r>
            <a:r>
              <a:rPr lang="en-US" i="1" dirty="0" smtClean="0"/>
              <a:t> ).</a:t>
            </a:r>
            <a:endParaRPr lang="en-US" i="1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2/17/2019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CMPU 334 --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dirty="0" smtClean="0"/>
              <a:t>Proof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521324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Recall we are trying to show this: </a:t>
            </a:r>
          </a:p>
          <a:p>
            <a:pPr lvl="1"/>
            <a:r>
              <a:rPr lang="en-US" sz="2800" dirty="0" smtClean="0">
                <a:solidFill>
                  <a:srgbClr val="0070C0"/>
                </a:solidFill>
              </a:rPr>
              <a:t>Does </a:t>
            </a:r>
            <a:r>
              <a:rPr lang="en-US" sz="2800" dirty="0" smtClean="0">
                <a:solidFill>
                  <a:srgbClr val="0070C0"/>
                </a:solidFill>
              </a:rPr>
              <a:t>every Equivalence Relation over A determine a partition over A? </a:t>
            </a:r>
          </a:p>
          <a:p>
            <a:pPr lvl="1"/>
            <a:r>
              <a:rPr lang="en-US" dirty="0" smtClean="0"/>
              <a:t>And, </a:t>
            </a:r>
          </a:p>
          <a:p>
            <a:pPr lvl="1"/>
            <a:r>
              <a:rPr lang="en-US" sz="2800" dirty="0" smtClean="0"/>
              <a:t>Does every partition over A determine an equivalence relation over A?</a:t>
            </a:r>
          </a:p>
          <a:p>
            <a:r>
              <a:rPr lang="en-US" sz="3200" dirty="0" smtClean="0"/>
              <a:t>We have proven the “</a:t>
            </a:r>
            <a:r>
              <a:rPr lang="en-US" sz="3200" dirty="0" smtClean="0">
                <a:solidFill>
                  <a:srgbClr val="0070C0"/>
                </a:solidFill>
              </a:rPr>
              <a:t>blue part</a:t>
            </a:r>
            <a:r>
              <a:rPr lang="en-US" sz="3200" dirty="0" smtClean="0"/>
              <a:t>”</a:t>
            </a:r>
          </a:p>
          <a:p>
            <a:r>
              <a:rPr lang="en-US" sz="3200" dirty="0" smtClean="0"/>
              <a:t>Next time, we’ll show the proof in the opposite direction…</a:t>
            </a:r>
          </a:p>
          <a:p>
            <a:r>
              <a:rPr lang="en-US" sz="3200" i="1" dirty="0" smtClean="0"/>
              <a:t>For every partition, there is a corresponding equivalence relation.</a:t>
            </a:r>
            <a:endParaRPr lang="en-US" sz="3200" i="1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2/17/2019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CMPU 334 --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smtClean="0"/>
              <a:t>The Equivalence relation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5213240"/>
          </a:xfrm>
        </p:spPr>
        <p:txBody>
          <a:bodyPr/>
          <a:lstStyle/>
          <a:p>
            <a:r>
              <a:rPr lang="en-US" dirty="0" smtClean="0"/>
              <a:t>If </a:t>
            </a:r>
            <a:r>
              <a:rPr lang="en-US" i="1" dirty="0" smtClean="0"/>
              <a:t>R is an equivalence relation, then it induces </a:t>
            </a:r>
            <a:r>
              <a:rPr lang="en-US" b="1" i="1" dirty="0" smtClean="0"/>
              <a:t>equivalence classes </a:t>
            </a:r>
            <a:r>
              <a:rPr lang="en-US" i="1" dirty="0" smtClean="0"/>
              <a:t>on the elements.</a:t>
            </a:r>
          </a:p>
          <a:p>
            <a:r>
              <a:rPr lang="en-US" dirty="0" smtClean="0"/>
              <a:t>For equivalence relation </a:t>
            </a:r>
            <a:r>
              <a:rPr lang="en-US" i="1" dirty="0" smtClean="0"/>
              <a:t>R and any element a, let C</a:t>
            </a:r>
            <a:r>
              <a:rPr lang="en-US" i="1" baseline="-25000" dirty="0" smtClean="0"/>
              <a:t>a</a:t>
            </a:r>
            <a:r>
              <a:rPr lang="en-US" i="1" dirty="0" smtClean="0"/>
              <a:t> </a:t>
            </a:r>
            <a:r>
              <a:rPr lang="en-US" dirty="0" smtClean="0"/>
              <a:t>be all elements related to element </a:t>
            </a:r>
            <a:r>
              <a:rPr lang="en-US" i="1" dirty="0" smtClean="0"/>
              <a:t>a in </a:t>
            </a:r>
            <a:r>
              <a:rPr lang="en-US" i="1" dirty="0" smtClean="0"/>
              <a:t>R:</a:t>
            </a:r>
            <a:endParaRPr lang="en-US" i="1" dirty="0" smtClean="0"/>
          </a:p>
          <a:p>
            <a:pPr lvl="1"/>
            <a:r>
              <a:rPr lang="en-US" i="1" dirty="0" smtClean="0"/>
              <a:t>C</a:t>
            </a:r>
            <a:r>
              <a:rPr lang="en-US" i="1" baseline="-25000" dirty="0" smtClean="0"/>
              <a:t>a</a:t>
            </a:r>
            <a:r>
              <a:rPr lang="en-US" i="1" dirty="0" smtClean="0"/>
              <a:t> = {b | (a, b) ∈ R}</a:t>
            </a:r>
          </a:p>
          <a:p>
            <a:r>
              <a:rPr lang="en-US" dirty="0" smtClean="0"/>
              <a:t>Then equivalence class </a:t>
            </a:r>
            <a:r>
              <a:rPr lang="en-US" dirty="0" smtClean="0"/>
              <a:t>C</a:t>
            </a:r>
            <a:r>
              <a:rPr lang="en-US" baseline="-25000" dirty="0" smtClean="0"/>
              <a:t>a</a:t>
            </a:r>
            <a:r>
              <a:rPr lang="en-US" dirty="0" smtClean="0"/>
              <a:t> = </a:t>
            </a:r>
            <a:r>
              <a:rPr lang="en-US" dirty="0" smtClean="0"/>
              <a:t>equivalence </a:t>
            </a:r>
            <a:r>
              <a:rPr lang="en-US" dirty="0" smtClean="0"/>
              <a:t>class </a:t>
            </a:r>
            <a:r>
              <a:rPr lang="en-US" dirty="0" err="1" smtClean="0"/>
              <a:t>C</a:t>
            </a:r>
            <a:r>
              <a:rPr lang="en-US" baseline="-25000" dirty="0" err="1" smtClean="0"/>
              <a:t>b</a:t>
            </a:r>
            <a:r>
              <a:rPr lang="en-US" dirty="0" smtClean="0"/>
              <a:t> </a:t>
            </a:r>
            <a:r>
              <a:rPr lang="en-US" i="1" dirty="0" smtClean="0"/>
              <a:t>whenever </a:t>
            </a:r>
            <a:r>
              <a:rPr lang="en-US" dirty="0" smtClean="0"/>
              <a:t>(a, b) ∈ R</a:t>
            </a:r>
            <a:r>
              <a:rPr lang="en-US" i="1" dirty="0" smtClean="0"/>
              <a:t>.</a:t>
            </a:r>
          </a:p>
          <a:p>
            <a:pPr lvl="1"/>
            <a:r>
              <a:rPr lang="en-US" i="1" dirty="0" smtClean="0"/>
              <a:t>More properly written as </a:t>
            </a:r>
            <a:r>
              <a:rPr lang="en-US" dirty="0" smtClean="0"/>
              <a:t>C</a:t>
            </a:r>
            <a:r>
              <a:rPr lang="en-US" baseline="-25000" dirty="0" smtClean="0"/>
              <a:t>a</a:t>
            </a:r>
            <a:r>
              <a:rPr lang="en-US" dirty="0" smtClean="0"/>
              <a:t> = </a:t>
            </a:r>
            <a:r>
              <a:rPr lang="en-US" dirty="0" err="1" smtClean="0"/>
              <a:t>C</a:t>
            </a:r>
            <a:r>
              <a:rPr lang="en-US" baseline="-25000" dirty="0" err="1" smtClean="0"/>
              <a:t>b</a:t>
            </a:r>
            <a:r>
              <a:rPr lang="en-US" dirty="0" smtClean="0"/>
              <a:t> </a:t>
            </a:r>
            <a:endParaRPr lang="en-US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2/17/2019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CMPU 334 --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smtClean="0"/>
              <a:t>The Equivalence relation: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5213240"/>
          </a:xfrm>
        </p:spPr>
        <p:txBody>
          <a:bodyPr/>
          <a:lstStyle/>
          <a:p>
            <a:r>
              <a:rPr lang="en-US" dirty="0" smtClean="0"/>
              <a:t>Some equivalence relations over natural numbers:</a:t>
            </a:r>
          </a:p>
          <a:p>
            <a:pPr lvl="1"/>
            <a:r>
              <a:rPr lang="en-US" dirty="0" smtClean="0"/>
              <a:t>Numbers </a:t>
            </a:r>
            <a:r>
              <a:rPr lang="en-US" i="1" dirty="0" smtClean="0"/>
              <a:t>a and b are both even</a:t>
            </a:r>
          </a:p>
          <a:p>
            <a:pPr lvl="1"/>
            <a:r>
              <a:rPr lang="en-US" dirty="0" smtClean="0"/>
              <a:t>Numbers </a:t>
            </a:r>
            <a:r>
              <a:rPr lang="en-US" i="1" dirty="0" smtClean="0"/>
              <a:t>a and b are both odd</a:t>
            </a:r>
          </a:p>
          <a:p>
            <a:r>
              <a:rPr lang="en-US" dirty="0" smtClean="0"/>
              <a:t>Polygons </a:t>
            </a:r>
            <a:r>
              <a:rPr lang="en-US" i="1" dirty="0" smtClean="0"/>
              <a:t>a and b have the same number of </a:t>
            </a:r>
            <a:r>
              <a:rPr lang="en-US" dirty="0" smtClean="0"/>
              <a:t>sides</a:t>
            </a:r>
          </a:p>
          <a:p>
            <a:r>
              <a:rPr lang="en-US" dirty="0" smtClean="0"/>
              <a:t>Persons </a:t>
            </a:r>
            <a:r>
              <a:rPr lang="en-US" i="1" dirty="0" smtClean="0"/>
              <a:t>a and b have the same hair color</a:t>
            </a:r>
            <a:endParaRPr lang="en-US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2/17/2019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CMPU 334 --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smtClean="0"/>
              <a:t>The Equivalence relation: Identity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5213240"/>
          </a:xfrm>
        </p:spPr>
        <p:txBody>
          <a:bodyPr/>
          <a:lstStyle/>
          <a:p>
            <a:r>
              <a:rPr lang="en-US" dirty="0" smtClean="0"/>
              <a:t>One can write </a:t>
            </a:r>
            <a:r>
              <a:rPr lang="en-US" b="1" i="1" dirty="0" smtClean="0"/>
              <a:t>a ≈ b</a:t>
            </a:r>
          </a:p>
          <a:p>
            <a:pPr lvl="1"/>
            <a:r>
              <a:rPr lang="en-US" dirty="0" smtClean="0"/>
              <a:t>rather than (</a:t>
            </a:r>
            <a:r>
              <a:rPr lang="en-US" i="1" dirty="0" smtClean="0"/>
              <a:t>a, b) ∈ R to emphasize that they </a:t>
            </a:r>
            <a:r>
              <a:rPr lang="en-US" dirty="0" smtClean="0"/>
              <a:t>behave like identity.</a:t>
            </a:r>
          </a:p>
          <a:p>
            <a:r>
              <a:rPr lang="en-US" dirty="0" smtClean="0"/>
              <a:t>Identity (=) allows substitution in all cases;</a:t>
            </a:r>
          </a:p>
          <a:p>
            <a:r>
              <a:rPr lang="en-US" smtClean="0"/>
              <a:t>Equivalence </a:t>
            </a:r>
            <a:r>
              <a:rPr lang="en-US" dirty="0" smtClean="0"/>
              <a:t>(≈) does not.</a:t>
            </a:r>
            <a:endParaRPr lang="en-US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2/17/2019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CMPU 334 --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smtClean="0"/>
              <a:t>Partitions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5213240"/>
          </a:xfrm>
        </p:spPr>
        <p:txBody>
          <a:bodyPr>
            <a:normAutofit/>
          </a:bodyPr>
          <a:lstStyle/>
          <a:p>
            <a:r>
              <a:rPr lang="en-US" dirty="0" smtClean="0"/>
              <a:t>What does it mean to partition something</a:t>
            </a:r>
            <a:r>
              <a:rPr lang="en-US" dirty="0" smtClean="0"/>
              <a:t>?</a:t>
            </a:r>
          </a:p>
          <a:p>
            <a:r>
              <a:rPr lang="en-US" i="1" dirty="0" smtClean="0"/>
              <a:t>Let’s look at an example with </a:t>
            </a:r>
            <a:r>
              <a:rPr lang="en-US" dirty="0" smtClean="0"/>
              <a:t>IBM</a:t>
            </a:r>
            <a:r>
              <a:rPr lang="en-US" i="1" dirty="0" smtClean="0"/>
              <a:t>.</a:t>
            </a:r>
            <a:endParaRPr lang="en-US" i="1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2/17/2019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CMPU 334 --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smtClean="0"/>
              <a:t>Partitions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5213240"/>
          </a:xfrm>
        </p:spPr>
        <p:txBody>
          <a:bodyPr>
            <a:normAutofit/>
          </a:bodyPr>
          <a:lstStyle/>
          <a:p>
            <a:r>
              <a:rPr lang="en-US" dirty="0" smtClean="0"/>
              <a:t>What does it mean to partition something</a:t>
            </a:r>
            <a:r>
              <a:rPr lang="en-US" dirty="0" smtClean="0"/>
              <a:t>?</a:t>
            </a:r>
          </a:p>
          <a:p>
            <a:r>
              <a:rPr lang="en-US" i="1" dirty="0" smtClean="0"/>
              <a:t>Let’s look at an example with </a:t>
            </a:r>
            <a:r>
              <a:rPr lang="en-US" dirty="0" smtClean="0"/>
              <a:t>IBM</a:t>
            </a:r>
            <a:r>
              <a:rPr lang="en-US" i="1" dirty="0" smtClean="0"/>
              <a:t>.</a:t>
            </a:r>
          </a:p>
          <a:p>
            <a:r>
              <a:rPr lang="en-US" dirty="0" smtClean="0"/>
              <a:t>Reference link with a diagram:</a:t>
            </a:r>
          </a:p>
          <a:p>
            <a:pPr>
              <a:buNone/>
            </a:pPr>
            <a:r>
              <a:rPr lang="en-US" sz="1800" dirty="0" smtClean="0">
                <a:hlinkClick r:id="rId2"/>
              </a:rPr>
              <a:t>https://</a:t>
            </a:r>
            <a:r>
              <a:rPr lang="en-US" sz="1800" dirty="0" smtClean="0">
                <a:hlinkClick r:id="rId2"/>
              </a:rPr>
              <a:t>www.ibm.com/support/knowledgecenter/zosbasics/com.ibm.zos.zmainframe/zconc_mfhwsyspart.htm</a:t>
            </a:r>
            <a:endParaRPr lang="en-US" sz="1800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2/17/2019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CMPU 334 --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smtClean="0"/>
              <a:t>Partitions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521324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What does it mean to partition something?</a:t>
            </a:r>
            <a:endParaRPr lang="en-US" i="1" dirty="0" smtClean="0"/>
          </a:p>
          <a:p>
            <a:r>
              <a:rPr lang="en-US" dirty="0" smtClean="0"/>
              <a:t>IBM makes mainframe computers and can:</a:t>
            </a:r>
          </a:p>
          <a:p>
            <a:pPr lvl="1"/>
            <a:r>
              <a:rPr lang="en-US" b="1" dirty="0" smtClean="0"/>
              <a:t>divide</a:t>
            </a:r>
            <a:r>
              <a:rPr lang="en-US" dirty="0" smtClean="0"/>
              <a:t> the mainframe into </a:t>
            </a:r>
            <a:r>
              <a:rPr lang="en-US" i="1" dirty="0" smtClean="0"/>
              <a:t>Logical Partitions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LPARS allow more than one computer to run on one mainframe.  The machine’s resources can be shared and/or physically separated.</a:t>
            </a:r>
          </a:p>
          <a:p>
            <a:pPr lvl="2"/>
            <a:r>
              <a:rPr lang="en-US" dirty="0" smtClean="0"/>
              <a:t>For example, CPU’s can be shared and unique memory can be allocated between LPARS</a:t>
            </a:r>
          </a:p>
          <a:p>
            <a:pPr lvl="2"/>
            <a:r>
              <a:rPr lang="en-US" dirty="0" smtClean="0"/>
              <a:t>A separate (possibly different) operating system runs in each LPAR. </a:t>
            </a:r>
          </a:p>
          <a:p>
            <a:pPr lvl="2"/>
            <a:r>
              <a:rPr lang="en-US" dirty="0" smtClean="0"/>
              <a:t>Different applications run on each operating system</a:t>
            </a:r>
          </a:p>
          <a:p>
            <a:pPr lvl="2"/>
            <a:r>
              <a:rPr lang="en-US" dirty="0" smtClean="0"/>
              <a:t>Provides more efficient use of machine processing power</a:t>
            </a:r>
          </a:p>
          <a:p>
            <a:pPr lvl="1"/>
            <a:r>
              <a:rPr lang="en-US" dirty="0" smtClean="0"/>
              <a:t>Think of each machine feature as a </a:t>
            </a:r>
            <a:r>
              <a:rPr lang="en-US" b="1" dirty="0" smtClean="0"/>
              <a:t>unique</a:t>
            </a:r>
            <a:r>
              <a:rPr lang="en-US" dirty="0" smtClean="0"/>
              <a:t> category: OS, memory, CPUs, etc.</a:t>
            </a:r>
          </a:p>
          <a:p>
            <a:pPr lvl="2"/>
            <a:r>
              <a:rPr lang="en-US" dirty="0" smtClean="0"/>
              <a:t>Every feature belong to some category, but not more than one. </a:t>
            </a:r>
          </a:p>
          <a:p>
            <a:pPr lvl="2"/>
            <a:endParaRPr lang="en-US" dirty="0" smtClean="0"/>
          </a:p>
          <a:p>
            <a:r>
              <a:rPr lang="en-US" dirty="0" smtClean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www.ibm.com/support/knowledgecenter/zosbasics/com.ibm.zos.zmainframe/zconc_mfhwlpar.htm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2/17/2019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CMPU 334 --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MPU_334_Template" id="{39FFEC9C-0264-604D-9C75-9C2480044B0C}" vid="{0EAECD1E-6EA1-004D-8285-92F601F138C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CMPU_334_Template</Template>
  <TotalTime>33280</TotalTime>
  <Words>3273</Words>
  <Application>Microsoft Office PowerPoint</Application>
  <PresentationFormat>Custom</PresentationFormat>
  <Paragraphs>368</Paragraphs>
  <Slides>35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Office Theme</vt:lpstr>
      <vt:lpstr>CMPU-145: Foundations of Computer Science Spring, 2019</vt:lpstr>
      <vt:lpstr>The  “a b c’s  of r s t’s” – review page</vt:lpstr>
      <vt:lpstr>The Equivalence relation</vt:lpstr>
      <vt:lpstr>The Equivalence relation</vt:lpstr>
      <vt:lpstr>The Equivalence relation: Examples</vt:lpstr>
      <vt:lpstr>The Equivalence relation: Identity</vt:lpstr>
      <vt:lpstr>Partitions</vt:lpstr>
      <vt:lpstr>Partitions</vt:lpstr>
      <vt:lpstr>Partitions</vt:lpstr>
      <vt:lpstr>Partitions</vt:lpstr>
      <vt:lpstr>Partitions</vt:lpstr>
      <vt:lpstr>Partitions</vt:lpstr>
      <vt:lpstr>Partitions</vt:lpstr>
      <vt:lpstr>Fine Partitions</vt:lpstr>
      <vt:lpstr>Fine Partitions</vt:lpstr>
      <vt:lpstr>Fine Partitions</vt:lpstr>
      <vt:lpstr>Are equivalence relations and  partitions the same thing?*</vt:lpstr>
      <vt:lpstr>Are equivalence relations and  partitions the same thing?*</vt:lpstr>
      <vt:lpstr>On proving the Partition/Equivalence Relation Relation</vt:lpstr>
      <vt:lpstr>On proving the Partition/Equivalence Relation Relation</vt:lpstr>
      <vt:lpstr>On proving the Partition/Equivalence Relation Relation</vt:lpstr>
      <vt:lpstr>On proving the Partition/Equivalence Relation Relation</vt:lpstr>
      <vt:lpstr>What is this… image… you speak of?</vt:lpstr>
      <vt:lpstr>Proof</vt:lpstr>
      <vt:lpstr>Proof: Each Bi is a non-empty subset of A</vt:lpstr>
      <vt:lpstr>Proof: The collection {B1, B2, ..., Bn} exhausts A</vt:lpstr>
      <vt:lpstr>Proof: The collection {B1, B2, ..., Bn} exhausts A</vt:lpstr>
      <vt:lpstr>Proof: The collection {B1, B2, ..., Bn} exhausts A</vt:lpstr>
      <vt:lpstr>Proof: The collection {B1, B2, ..., Bn} exhausts A</vt:lpstr>
      <vt:lpstr>Proof: The elements of P are pair-wise disjoint</vt:lpstr>
      <vt:lpstr>Proof: The elements of P are pair-wise disjoint</vt:lpstr>
      <vt:lpstr>Proof: The elements of P are pair-wise disjoint</vt:lpstr>
      <vt:lpstr>Proof: The elements of P are pair-wise disjoint</vt:lpstr>
      <vt:lpstr>Proof: The elements of P are pair-wise disjoint</vt:lpstr>
      <vt:lpstr>Proof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Condition Variables</dc:title>
  <dc:creator>Peter Lemieszewski</dc:creator>
  <cp:lastModifiedBy>lemieszewski</cp:lastModifiedBy>
  <cp:revision>133</cp:revision>
  <dcterms:created xsi:type="dcterms:W3CDTF">2017-10-22T03:23:41Z</dcterms:created>
  <dcterms:modified xsi:type="dcterms:W3CDTF">2019-02-18T03:41:25Z</dcterms:modified>
</cp:coreProperties>
</file>