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256" r:id="rId2"/>
    <p:sldId id="313" r:id="rId3"/>
    <p:sldId id="362" r:id="rId4"/>
    <p:sldId id="363" r:id="rId5"/>
    <p:sldId id="365" r:id="rId6"/>
    <p:sldId id="366" r:id="rId7"/>
    <p:sldId id="368" r:id="rId8"/>
    <p:sldId id="372" r:id="rId9"/>
    <p:sldId id="370" r:id="rId10"/>
    <p:sldId id="375" r:id="rId11"/>
    <p:sldId id="374" r:id="rId12"/>
    <p:sldId id="376" r:id="rId13"/>
    <p:sldId id="371" r:id="rId14"/>
    <p:sldId id="377" r:id="rId15"/>
    <p:sldId id="378" r:id="rId16"/>
    <p:sldId id="380" r:id="rId17"/>
    <p:sldId id="381" r:id="rId18"/>
    <p:sldId id="382" r:id="rId19"/>
    <p:sldId id="383" r:id="rId20"/>
    <p:sldId id="384" r:id="rId21"/>
    <p:sldId id="385" r:id="rId22"/>
    <p:sldId id="387" r:id="rId23"/>
    <p:sldId id="388" r:id="rId24"/>
    <p:sldId id="386" r:id="rId25"/>
    <p:sldId id="389" r:id="rId26"/>
    <p:sldId id="390" r:id="rId27"/>
    <p:sldId id="391" r:id="rId28"/>
    <p:sldId id="392" r:id="rId29"/>
    <p:sldId id="393" r:id="rId30"/>
    <p:sldId id="394" r:id="rId31"/>
    <p:sldId id="395" r:id="rId32"/>
    <p:sldId id="396" r:id="rId33"/>
    <p:sldId id="398" r:id="rId34"/>
    <p:sldId id="399" r:id="rId3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C1431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328"/>
    <p:restoredTop sz="94651"/>
  </p:normalViewPr>
  <p:slideViewPr>
    <p:cSldViewPr snapToGrid="0" snapToObjects="1">
      <p:cViewPr varScale="1">
        <p:scale>
          <a:sx n="93" d="100"/>
          <a:sy n="93" d="100"/>
        </p:scale>
        <p:origin x="-144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24" d="100"/>
          <a:sy n="124" d="100"/>
        </p:scale>
        <p:origin x="2824" y="168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57A9A7-5935-D64E-96CF-CC145DAFC7A9}" type="datetimeFigureOut">
              <a:rPr lang="en-US" smtClean="0"/>
              <a:pPr/>
              <a:t>2/17/2019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03582B-E260-7642-9B40-EC0FE41F2D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14732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8EFE1C-A424-EF43-BFD1-0978FAE0A6B5}" type="datetimeFigureOut">
              <a:rPr lang="en-US" smtClean="0"/>
              <a:pPr/>
              <a:t>2/17/2019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E2EF5B-C282-734F-B256-3C04FB339C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96439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434126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25720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0248" y="1122363"/>
            <a:ext cx="11417372" cy="167163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46868" y="3822630"/>
            <a:ext cx="5929129" cy="427039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2" name="TextBox 11"/>
          <p:cNvSpPr txBox="1"/>
          <p:nvPr userDrawn="1"/>
        </p:nvSpPr>
        <p:spPr>
          <a:xfrm>
            <a:off x="1524000" y="3772693"/>
            <a:ext cx="606845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Chapter</a:t>
            </a:r>
            <a:r>
              <a:rPr lang="en-US" sz="2400" dirty="0"/>
              <a:t>		</a:t>
            </a:r>
          </a:p>
          <a:p>
            <a:r>
              <a:rPr lang="en-US" sz="2400" dirty="0"/>
              <a:t>			</a:t>
            </a:r>
          </a:p>
          <a:p>
            <a:r>
              <a:rPr lang="en-US" sz="2400" dirty="0"/>
              <a:t>CMPU </a:t>
            </a:r>
            <a:r>
              <a:rPr lang="en-US" sz="2400" dirty="0" smtClean="0"/>
              <a:t>145 </a:t>
            </a:r>
            <a:r>
              <a:rPr lang="en-US" sz="2400" dirty="0"/>
              <a:t>– </a:t>
            </a:r>
            <a:r>
              <a:rPr lang="en-US" sz="2400" dirty="0" smtClean="0"/>
              <a:t>Foundations</a:t>
            </a:r>
            <a:r>
              <a:rPr lang="en-US" sz="2400" baseline="0" dirty="0" smtClean="0"/>
              <a:t> of Computer Science</a:t>
            </a:r>
            <a:r>
              <a:rPr lang="en-US" sz="2400" dirty="0" smtClean="0"/>
              <a:t> </a:t>
            </a:r>
            <a:endParaRPr lang="en-US" sz="2400" dirty="0"/>
          </a:p>
          <a:p>
            <a:r>
              <a:rPr lang="en-US" sz="2400" dirty="0" smtClean="0"/>
              <a:t>Peter</a:t>
            </a:r>
            <a:r>
              <a:rPr lang="en-US" sz="2400" baseline="0" dirty="0" smtClean="0"/>
              <a:t> Lemieszewski</a:t>
            </a:r>
            <a:endParaRPr lang="en-US" sz="240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F645D-9004-7A42-A938-C08906505B03}" type="datetime1">
              <a:rPr lang="en-US" smtClean="0"/>
              <a:pPr/>
              <a:t>2/17/2019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56935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1AE5-7142-424F-B251-89BC3CCBD4E1}" type="datetime1">
              <a:rPr lang="en-US" smtClean="0"/>
              <a:pPr/>
              <a:t>2/17/2019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81695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71550-F5C5-F94F-BD20-7DDE5152D8FA}" type="datetime1">
              <a:rPr lang="en-US" smtClean="0"/>
              <a:pPr/>
              <a:t>2/17/2019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29635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95485"/>
            <a:ext cx="5562600" cy="508147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095485"/>
            <a:ext cx="5559552" cy="508147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542FE-3F4F-3041-8D34-22107D8DB0A4}" type="datetime1">
              <a:rPr lang="en-US" smtClean="0"/>
              <a:pPr/>
              <a:t>2/17/2019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3083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31DAA-0CA5-BA48-A68A-9C20F5C2F6F1}" type="datetime1">
              <a:rPr lang="en-US" smtClean="0"/>
              <a:pPr/>
              <a:t>2/17/2019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65817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C98EF-D1D4-9C46-8D5B-6AAC3B65B7DF}" type="datetime1">
              <a:rPr lang="en-US" smtClean="0"/>
              <a:pPr/>
              <a:t>2/17/2019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14829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2EE2-1D7E-E348-B41A-BC83834F4422}" type="datetime1">
              <a:rPr lang="en-US" smtClean="0"/>
              <a:pPr/>
              <a:t>2/17/2019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94618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7200" y="228599"/>
            <a:ext cx="11274552" cy="5972175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charset="0"/>
              <a:buNone/>
              <a:defRPr sz="1400">
                <a:latin typeface="Courier" charset="0"/>
                <a:ea typeface="Courier" charset="0"/>
                <a:cs typeface="Courier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6FA6A59-1D34-1A4A-8A1E-C3C15C41A7A0}" type="datetime1">
              <a:rPr lang="en-US" smtClean="0"/>
              <a:pPr/>
              <a:t>2/17/2019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92672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 with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7200" y="1100138"/>
            <a:ext cx="11274552" cy="5072064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charset="0"/>
              <a:buNone/>
              <a:defRPr sz="1400">
                <a:latin typeface="Courier" charset="0"/>
                <a:ea typeface="Courier" charset="0"/>
                <a:cs typeface="Courier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A49A04B-30C5-2A4C-BAA1-09B916AD92B3}" type="datetime1">
              <a:rPr lang="en-US" smtClean="0"/>
              <a:pPr/>
              <a:t>2/17/2019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94840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10472792" cy="6874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43001"/>
            <a:ext cx="11274552" cy="4986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0248" y="6356242"/>
            <a:ext cx="34402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9C1431"/>
                </a:solidFill>
              </a:defRPr>
            </a:lvl1pPr>
          </a:lstStyle>
          <a:p>
            <a:fld id="{9A33CC39-C11B-B744-91F5-9354715C8722}" type="datetime1">
              <a:rPr lang="en-US" smtClean="0"/>
              <a:pPr/>
              <a:t>2/17/2019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37380" y="6356241"/>
            <a:ext cx="34402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9C1431"/>
                </a:solidFill>
              </a:defRPr>
            </a:lvl1pPr>
          </a:lstStyle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030005" y="148541"/>
            <a:ext cx="847615" cy="847615"/>
          </a:xfrm>
          <a:prstGeom prst="rect">
            <a:avLst/>
          </a:prstGeom>
        </p:spPr>
      </p:pic>
      <p:sp>
        <p:nvSpPr>
          <p:cNvPr id="8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9C1431"/>
                </a:solidFill>
              </a:defRPr>
            </a:lvl1pPr>
          </a:lstStyle>
          <a:p>
            <a:r>
              <a:rPr lang="en-US"/>
              <a:t>CMPU 334 -- Operating Systems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41512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6" r:id="rId7"/>
    <p:sldLayoutId id="2147483657" r:id="rId8"/>
    <p:sldLayoutId id="2147483658" r:id="rId9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i="0" kern="1200">
          <a:solidFill>
            <a:srgbClr val="9C1431"/>
          </a:solidFill>
          <a:latin typeface="Calibri Light" charset="0"/>
          <a:ea typeface="Calibri Light" charset="0"/>
          <a:cs typeface="Calibri Light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9C1431"/>
        </a:buClr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CMPU-145: Foundations of Computer Science</a:t>
            </a:r>
            <a:br>
              <a:rPr lang="en-US" sz="4800" dirty="0" smtClean="0"/>
            </a:br>
            <a:r>
              <a:rPr lang="en-US" sz="4800" dirty="0" smtClean="0"/>
              <a:t>Spring, 2019</a:t>
            </a:r>
            <a:endParaRPr lang="en-US" sz="48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646868" y="3822630"/>
            <a:ext cx="7750579" cy="427039"/>
          </a:xfrm>
        </p:spPr>
        <p:txBody>
          <a:bodyPr>
            <a:noAutofit/>
          </a:bodyPr>
          <a:lstStyle/>
          <a:p>
            <a:r>
              <a:rPr lang="en-US" dirty="0" smtClean="0"/>
              <a:t>2 - </a:t>
            </a:r>
            <a:r>
              <a:rPr lang="en-US" dirty="0" smtClean="0"/>
              <a:t>2.5 2.6 2.7: Equivalence/Partitions/Order/Closure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144968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0" dirty="0" smtClean="0"/>
              <a:t>Proof: </a:t>
            </a:r>
            <a:r>
              <a:rPr lang="en-US" dirty="0" smtClean="0"/>
              <a:t>The collection {</a:t>
            </a:r>
            <a:r>
              <a:rPr lang="en-US" i="1" dirty="0" smtClean="0"/>
              <a:t>B</a:t>
            </a:r>
            <a:r>
              <a:rPr lang="en-US" i="1" baseline="-25000" dirty="0" smtClean="0"/>
              <a:t>1</a:t>
            </a:r>
            <a:r>
              <a:rPr lang="en-US" i="1" dirty="0" smtClean="0"/>
              <a:t>, B</a:t>
            </a:r>
            <a:r>
              <a:rPr lang="en-US" i="1" baseline="-25000" dirty="0" smtClean="0"/>
              <a:t>2</a:t>
            </a:r>
            <a:r>
              <a:rPr lang="en-US" i="1" dirty="0" smtClean="0"/>
              <a:t>, ..., </a:t>
            </a:r>
            <a:r>
              <a:rPr lang="en-US" i="1" dirty="0" err="1" smtClean="0"/>
              <a:t>B</a:t>
            </a:r>
            <a:r>
              <a:rPr lang="en-US" i="1" baseline="-25000" dirty="0" err="1" smtClean="0"/>
              <a:t>n</a:t>
            </a:r>
            <a:r>
              <a:rPr lang="en-US" i="1" dirty="0" smtClean="0"/>
              <a:t>} exhausts A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521324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Let </a:t>
            </a:r>
            <a:r>
              <a:rPr lang="en-US" sz="3200" i="1" dirty="0" smtClean="0"/>
              <a:t>U be the union of all the </a:t>
            </a:r>
            <a:r>
              <a:rPr lang="en-US" sz="3200" i="1" dirty="0" err="1" smtClean="0"/>
              <a:t>B</a:t>
            </a:r>
            <a:r>
              <a:rPr lang="en-US" sz="3200" i="1" baseline="-25000" dirty="0" err="1" smtClean="0"/>
              <a:t>i</a:t>
            </a:r>
            <a:r>
              <a:rPr lang="en-US" sz="3200" i="1" dirty="0" err="1" smtClean="0"/>
              <a:t>s</a:t>
            </a:r>
            <a:r>
              <a:rPr lang="en-US" sz="3200" i="1" dirty="0" smtClean="0"/>
              <a:t>.</a:t>
            </a:r>
          </a:p>
          <a:p>
            <a:r>
              <a:rPr lang="en-US" sz="3200" dirty="0" smtClean="0"/>
              <a:t>We </a:t>
            </a:r>
            <a:r>
              <a:rPr lang="en-US" sz="3200" dirty="0" smtClean="0"/>
              <a:t>will show </a:t>
            </a:r>
            <a:r>
              <a:rPr lang="en-US" sz="3200" dirty="0" smtClean="0"/>
              <a:t>that </a:t>
            </a:r>
            <a:r>
              <a:rPr lang="en-US" sz="3200" i="1" dirty="0" smtClean="0"/>
              <a:t>A = </a:t>
            </a:r>
            <a:r>
              <a:rPr lang="en-US" sz="3200" i="1" dirty="0" smtClean="0"/>
              <a:t>U, in other words, U </a:t>
            </a:r>
            <a:r>
              <a:rPr lang="en-US" sz="3200" i="1" dirty="0" smtClean="0"/>
              <a:t>⊆ </a:t>
            </a:r>
            <a:r>
              <a:rPr lang="en-US" sz="3200" i="1" dirty="0" smtClean="0"/>
              <a:t>A </a:t>
            </a:r>
            <a:r>
              <a:rPr lang="en-US" sz="3200" i="1" u="sng" dirty="0" smtClean="0"/>
              <a:t>and</a:t>
            </a:r>
            <a:r>
              <a:rPr lang="en-US" sz="3200" i="1" dirty="0" smtClean="0"/>
              <a:t> A </a:t>
            </a:r>
            <a:r>
              <a:rPr lang="en-US" sz="3200" i="1" dirty="0" smtClean="0"/>
              <a:t>⊆ </a:t>
            </a:r>
            <a:r>
              <a:rPr lang="en-US" sz="3200" i="1" dirty="0" smtClean="0"/>
              <a:t>U </a:t>
            </a:r>
            <a:endParaRPr lang="en-US" sz="32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U </a:t>
            </a:r>
            <a:r>
              <a:rPr lang="en-US" sz="3200" dirty="0" smtClean="0"/>
              <a:t>⊆ </a:t>
            </a:r>
            <a:r>
              <a:rPr lang="en-US" sz="3200" dirty="0" smtClean="0"/>
              <a:t>A: done.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A </a:t>
            </a:r>
            <a:r>
              <a:rPr lang="en-US" sz="3200" dirty="0" smtClean="0"/>
              <a:t>⊆ </a:t>
            </a:r>
            <a:r>
              <a:rPr lang="en-US" sz="3200" dirty="0" smtClean="0"/>
              <a:t>U: (let’s restate and use reflexivity definition)</a:t>
            </a:r>
            <a:endParaRPr lang="en-US" sz="3200" i="1" dirty="0" smtClean="0"/>
          </a:p>
          <a:p>
            <a:pPr marL="971550" lvl="1" indent="-514350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1AE5-7142-424F-B251-89BC3CCBD4E1}" type="datetime1">
              <a:rPr lang="en-US" smtClean="0"/>
              <a:pPr/>
              <a:t>2/17/2019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CMPU 334 --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0" dirty="0" smtClean="0"/>
              <a:t>Proof: </a:t>
            </a:r>
            <a:r>
              <a:rPr lang="en-US" dirty="0" smtClean="0"/>
              <a:t>The collection {</a:t>
            </a:r>
            <a:r>
              <a:rPr lang="en-US" i="1" dirty="0" smtClean="0"/>
              <a:t>B</a:t>
            </a:r>
            <a:r>
              <a:rPr lang="en-US" i="1" baseline="-25000" dirty="0" smtClean="0"/>
              <a:t>1</a:t>
            </a:r>
            <a:r>
              <a:rPr lang="en-US" i="1" dirty="0" smtClean="0"/>
              <a:t>, B</a:t>
            </a:r>
            <a:r>
              <a:rPr lang="en-US" i="1" baseline="-25000" dirty="0" smtClean="0"/>
              <a:t>2</a:t>
            </a:r>
            <a:r>
              <a:rPr lang="en-US" i="1" dirty="0" smtClean="0"/>
              <a:t>, ..., </a:t>
            </a:r>
            <a:r>
              <a:rPr lang="en-US" i="1" dirty="0" err="1" smtClean="0"/>
              <a:t>B</a:t>
            </a:r>
            <a:r>
              <a:rPr lang="en-US" i="1" baseline="-25000" dirty="0" err="1" smtClean="0"/>
              <a:t>n</a:t>
            </a:r>
            <a:r>
              <a:rPr lang="en-US" i="1" dirty="0" smtClean="0"/>
              <a:t>} exhausts A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521324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Let </a:t>
            </a:r>
            <a:r>
              <a:rPr lang="en-US" sz="3200" i="1" dirty="0" smtClean="0"/>
              <a:t>U be the union of all the </a:t>
            </a:r>
            <a:r>
              <a:rPr lang="en-US" sz="3200" i="1" dirty="0" err="1" smtClean="0"/>
              <a:t>B</a:t>
            </a:r>
            <a:r>
              <a:rPr lang="en-US" sz="3200" i="1" baseline="-25000" dirty="0" err="1" smtClean="0"/>
              <a:t>i</a:t>
            </a:r>
            <a:r>
              <a:rPr lang="en-US" sz="3200" i="1" dirty="0" err="1" smtClean="0"/>
              <a:t>s</a:t>
            </a:r>
            <a:r>
              <a:rPr lang="en-US" sz="3200" i="1" dirty="0" smtClean="0"/>
              <a:t>.</a:t>
            </a:r>
          </a:p>
          <a:p>
            <a:r>
              <a:rPr lang="en-US" sz="3200" dirty="0" smtClean="0"/>
              <a:t>We </a:t>
            </a:r>
            <a:r>
              <a:rPr lang="en-US" sz="3200" dirty="0" smtClean="0"/>
              <a:t>will show </a:t>
            </a:r>
            <a:r>
              <a:rPr lang="en-US" sz="3200" dirty="0" smtClean="0"/>
              <a:t>that </a:t>
            </a:r>
            <a:r>
              <a:rPr lang="en-US" sz="3200" i="1" dirty="0" smtClean="0"/>
              <a:t>A = </a:t>
            </a:r>
            <a:r>
              <a:rPr lang="en-US" sz="3200" i="1" dirty="0" smtClean="0"/>
              <a:t>U, in other words, U </a:t>
            </a:r>
            <a:r>
              <a:rPr lang="en-US" sz="3200" i="1" dirty="0" smtClean="0"/>
              <a:t>⊆ </a:t>
            </a:r>
            <a:r>
              <a:rPr lang="en-US" sz="3200" i="1" dirty="0" smtClean="0"/>
              <a:t>A </a:t>
            </a:r>
            <a:r>
              <a:rPr lang="en-US" sz="3200" i="1" u="sng" dirty="0" smtClean="0"/>
              <a:t>and</a:t>
            </a:r>
            <a:r>
              <a:rPr lang="en-US" sz="3200" i="1" dirty="0" smtClean="0"/>
              <a:t> A </a:t>
            </a:r>
            <a:r>
              <a:rPr lang="en-US" sz="3200" i="1" dirty="0" smtClean="0"/>
              <a:t>⊆ </a:t>
            </a:r>
            <a:r>
              <a:rPr lang="en-US" sz="3200" i="1" dirty="0" smtClean="0"/>
              <a:t>U </a:t>
            </a:r>
            <a:endParaRPr lang="en-US" sz="32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U </a:t>
            </a:r>
            <a:r>
              <a:rPr lang="en-US" sz="3200" dirty="0" smtClean="0"/>
              <a:t>⊆ </a:t>
            </a:r>
            <a:r>
              <a:rPr lang="en-US" sz="3200" dirty="0" smtClean="0"/>
              <a:t>A: done.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A </a:t>
            </a:r>
            <a:r>
              <a:rPr lang="en-US" sz="3200" dirty="0" smtClean="0"/>
              <a:t>⊆ </a:t>
            </a:r>
            <a:r>
              <a:rPr lang="en-US" sz="3200" dirty="0" smtClean="0"/>
              <a:t>U: (let’s restate and use reflexivity definition)</a:t>
            </a:r>
            <a:endParaRPr lang="en-US" sz="3200" i="1" dirty="0" smtClean="0"/>
          </a:p>
          <a:p>
            <a:pPr marL="514350" indent="-514350"/>
            <a:r>
              <a:rPr lang="en-US" dirty="0" smtClean="0"/>
              <a:t>Let’s show that for any x, if x </a:t>
            </a:r>
            <a:r>
              <a:rPr lang="en-US" i="1" dirty="0" smtClean="0"/>
              <a:t>∈ </a:t>
            </a:r>
            <a:r>
              <a:rPr lang="en-US" i="1" dirty="0" smtClean="0"/>
              <a:t> A, then x </a:t>
            </a:r>
            <a:r>
              <a:rPr lang="en-US" i="1" dirty="0" smtClean="0"/>
              <a:t>∈ </a:t>
            </a:r>
            <a:r>
              <a:rPr lang="en-US" i="1" dirty="0" smtClean="0"/>
              <a:t> </a:t>
            </a:r>
            <a:r>
              <a:rPr lang="en-US" dirty="0" smtClean="0"/>
              <a:t>U.</a:t>
            </a:r>
          </a:p>
          <a:p>
            <a:pPr marL="971550" lvl="1" indent="-514350"/>
            <a:r>
              <a:rPr lang="en-US" dirty="0" smtClean="0"/>
              <a:t>We know that R is reflexive: (</a:t>
            </a:r>
            <a:r>
              <a:rPr lang="en-US" dirty="0" err="1" smtClean="0"/>
              <a:t>x,x</a:t>
            </a:r>
            <a:r>
              <a:rPr lang="en-US" dirty="0" smtClean="0"/>
              <a:t>) </a:t>
            </a:r>
            <a:r>
              <a:rPr lang="en-US" i="1" dirty="0" smtClean="0"/>
              <a:t>∈ R</a:t>
            </a:r>
            <a:endParaRPr lang="en-US" i="1" baseline="-25000" dirty="0" smtClean="0"/>
          </a:p>
          <a:p>
            <a:pPr marL="971550" lvl="1" indent="-514350"/>
            <a:r>
              <a:rPr lang="en-US" dirty="0" smtClean="0"/>
              <a:t>Meaning that </a:t>
            </a:r>
            <a:r>
              <a:rPr lang="en-US" i="1" dirty="0" smtClean="0"/>
              <a:t>x </a:t>
            </a:r>
            <a:r>
              <a:rPr lang="en-US" i="1" dirty="0" smtClean="0"/>
              <a:t>∈ </a:t>
            </a:r>
            <a:r>
              <a:rPr lang="en-US" i="1" dirty="0" err="1" smtClean="0"/>
              <a:t>B</a:t>
            </a:r>
            <a:r>
              <a:rPr lang="en-US" i="1" baseline="-25000" dirty="0" err="1" smtClean="0"/>
              <a:t>x</a:t>
            </a:r>
            <a:r>
              <a:rPr lang="en-US" i="1" baseline="-25000" dirty="0" smtClean="0"/>
              <a:t>  </a:t>
            </a:r>
            <a:r>
              <a:rPr lang="en-US" dirty="0" smtClean="0"/>
              <a:t>and x </a:t>
            </a:r>
            <a:r>
              <a:rPr lang="en-US" i="1" dirty="0" smtClean="0"/>
              <a:t>∈ </a:t>
            </a:r>
            <a:r>
              <a:rPr lang="en-US" i="1" dirty="0" smtClean="0"/>
              <a:t> </a:t>
            </a:r>
            <a:r>
              <a:rPr lang="en-US" dirty="0" smtClean="0"/>
              <a:t>U. – that’s it!</a:t>
            </a:r>
          </a:p>
          <a:p>
            <a:pPr marL="971550" lvl="1" indent="-514350">
              <a:buNone/>
            </a:pPr>
            <a:endParaRPr lang="en-US" i="1" baseline="-25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1AE5-7142-424F-B251-89BC3CCBD4E1}" type="datetime1">
              <a:rPr lang="en-US" smtClean="0"/>
              <a:pPr/>
              <a:t>2/17/2019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CMPU 334 --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0" dirty="0" smtClean="0"/>
              <a:t>Proof: </a:t>
            </a:r>
            <a:r>
              <a:rPr lang="en-US" dirty="0" smtClean="0"/>
              <a:t>The collection {</a:t>
            </a:r>
            <a:r>
              <a:rPr lang="en-US" i="1" dirty="0" smtClean="0"/>
              <a:t>B</a:t>
            </a:r>
            <a:r>
              <a:rPr lang="en-US" i="1" baseline="-25000" dirty="0" smtClean="0"/>
              <a:t>1</a:t>
            </a:r>
            <a:r>
              <a:rPr lang="en-US" i="1" dirty="0" smtClean="0"/>
              <a:t>, B</a:t>
            </a:r>
            <a:r>
              <a:rPr lang="en-US" i="1" baseline="-25000" dirty="0" smtClean="0"/>
              <a:t>2</a:t>
            </a:r>
            <a:r>
              <a:rPr lang="en-US" i="1" dirty="0" smtClean="0"/>
              <a:t>, ..., </a:t>
            </a:r>
            <a:r>
              <a:rPr lang="en-US" i="1" dirty="0" err="1" smtClean="0"/>
              <a:t>B</a:t>
            </a:r>
            <a:r>
              <a:rPr lang="en-US" i="1" baseline="-25000" dirty="0" err="1" smtClean="0"/>
              <a:t>n</a:t>
            </a:r>
            <a:r>
              <a:rPr lang="en-US" i="1" dirty="0" smtClean="0"/>
              <a:t>} exhausts A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521324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Let </a:t>
            </a:r>
            <a:r>
              <a:rPr lang="en-US" sz="3200" i="1" dirty="0" smtClean="0"/>
              <a:t>U be the union of all the </a:t>
            </a:r>
            <a:r>
              <a:rPr lang="en-US" sz="3200" i="1" dirty="0" err="1" smtClean="0"/>
              <a:t>B</a:t>
            </a:r>
            <a:r>
              <a:rPr lang="en-US" sz="3200" i="1" baseline="-25000" dirty="0" err="1" smtClean="0"/>
              <a:t>i</a:t>
            </a:r>
            <a:r>
              <a:rPr lang="en-US" sz="3200" i="1" dirty="0" err="1" smtClean="0"/>
              <a:t>s</a:t>
            </a:r>
            <a:r>
              <a:rPr lang="en-US" sz="3200" i="1" dirty="0" smtClean="0"/>
              <a:t>.</a:t>
            </a:r>
          </a:p>
          <a:p>
            <a:r>
              <a:rPr lang="en-US" sz="3200" dirty="0" smtClean="0"/>
              <a:t>We </a:t>
            </a:r>
            <a:r>
              <a:rPr lang="en-US" sz="3200" dirty="0" smtClean="0"/>
              <a:t>will show </a:t>
            </a:r>
            <a:r>
              <a:rPr lang="en-US" sz="3200" dirty="0" smtClean="0"/>
              <a:t>that </a:t>
            </a:r>
            <a:r>
              <a:rPr lang="en-US" sz="3200" i="1" dirty="0" smtClean="0"/>
              <a:t>A = </a:t>
            </a:r>
            <a:r>
              <a:rPr lang="en-US" sz="3200" i="1" dirty="0" smtClean="0"/>
              <a:t>U, in other words, U </a:t>
            </a:r>
            <a:r>
              <a:rPr lang="en-US" sz="3200" i="1" dirty="0" smtClean="0"/>
              <a:t>⊆ </a:t>
            </a:r>
            <a:r>
              <a:rPr lang="en-US" sz="3200" i="1" dirty="0" smtClean="0"/>
              <a:t>A </a:t>
            </a:r>
            <a:r>
              <a:rPr lang="en-US" sz="3200" i="1" u="sng" dirty="0" smtClean="0"/>
              <a:t>and</a:t>
            </a:r>
            <a:r>
              <a:rPr lang="en-US" sz="3200" i="1" dirty="0" smtClean="0"/>
              <a:t> A </a:t>
            </a:r>
            <a:r>
              <a:rPr lang="en-US" sz="3200" i="1" dirty="0" smtClean="0"/>
              <a:t>⊆ </a:t>
            </a:r>
            <a:r>
              <a:rPr lang="en-US" sz="3200" i="1" dirty="0" smtClean="0"/>
              <a:t>U </a:t>
            </a:r>
            <a:endParaRPr lang="en-US" sz="32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U </a:t>
            </a:r>
            <a:r>
              <a:rPr lang="en-US" sz="3200" dirty="0" smtClean="0"/>
              <a:t>⊆ </a:t>
            </a:r>
            <a:r>
              <a:rPr lang="en-US" sz="3200" dirty="0" smtClean="0"/>
              <a:t>A: done.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A </a:t>
            </a:r>
            <a:r>
              <a:rPr lang="en-US" sz="3200" dirty="0" smtClean="0"/>
              <a:t>⊆ </a:t>
            </a:r>
            <a:r>
              <a:rPr lang="en-US" sz="3200" dirty="0" smtClean="0"/>
              <a:t>U: done.</a:t>
            </a:r>
            <a:endParaRPr lang="en-US" sz="3200" i="1" dirty="0" smtClean="0"/>
          </a:p>
          <a:p>
            <a:pPr marL="514350" indent="-514350"/>
            <a:r>
              <a:rPr lang="en-US" dirty="0" smtClean="0"/>
              <a:t>So</a:t>
            </a:r>
            <a:r>
              <a:rPr lang="en-US" dirty="0" smtClean="0"/>
              <a:t>, </a:t>
            </a:r>
            <a:r>
              <a:rPr lang="en-US" dirty="0" smtClean="0"/>
              <a:t>the </a:t>
            </a:r>
            <a:r>
              <a:rPr lang="en-US" dirty="0" smtClean="0"/>
              <a:t>collection {</a:t>
            </a:r>
            <a:r>
              <a:rPr lang="en-US" i="1" dirty="0" smtClean="0"/>
              <a:t>B</a:t>
            </a:r>
            <a:r>
              <a:rPr lang="en-US" i="1" baseline="-25000" dirty="0" smtClean="0"/>
              <a:t>1</a:t>
            </a:r>
            <a:r>
              <a:rPr lang="en-US" i="1" dirty="0" smtClean="0"/>
              <a:t>, B</a:t>
            </a:r>
            <a:r>
              <a:rPr lang="en-US" i="1" baseline="-25000" dirty="0" smtClean="0"/>
              <a:t>2</a:t>
            </a:r>
            <a:r>
              <a:rPr lang="en-US" i="1" dirty="0" smtClean="0"/>
              <a:t>, ..., </a:t>
            </a:r>
            <a:r>
              <a:rPr lang="en-US" i="1" dirty="0" err="1" smtClean="0"/>
              <a:t>B</a:t>
            </a:r>
            <a:r>
              <a:rPr lang="en-US" i="1" baseline="-25000" dirty="0" err="1" smtClean="0"/>
              <a:t>n</a:t>
            </a:r>
            <a:r>
              <a:rPr lang="en-US" i="1" dirty="0" smtClean="0"/>
              <a:t>} exhausts </a:t>
            </a:r>
            <a:r>
              <a:rPr lang="en-US" i="1" dirty="0" smtClean="0"/>
              <a:t>A.</a:t>
            </a:r>
            <a:endParaRPr lang="en-US" i="1" baseline="-25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1AE5-7142-424F-B251-89BC3CCBD4E1}" type="datetime1">
              <a:rPr lang="en-US" smtClean="0"/>
              <a:pPr/>
              <a:t>2/17/2019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CMPU 334 --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0" dirty="0" smtClean="0"/>
              <a:t>Proof: </a:t>
            </a:r>
            <a:r>
              <a:rPr lang="en-US" dirty="0" smtClean="0"/>
              <a:t>The elements of </a:t>
            </a:r>
            <a:r>
              <a:rPr lang="en-US" i="1" dirty="0" smtClean="0"/>
              <a:t>P are </a:t>
            </a:r>
            <a:r>
              <a:rPr lang="en-US" i="1" dirty="0" smtClean="0"/>
              <a:t>pair-wise </a:t>
            </a:r>
            <a:r>
              <a:rPr lang="en-US" i="1" dirty="0" smtClean="0"/>
              <a:t>disjoint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521324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How? </a:t>
            </a:r>
            <a:r>
              <a:rPr lang="en-US" sz="3600" dirty="0" smtClean="0"/>
              <a:t>&lt;</a:t>
            </a:r>
            <a:r>
              <a:rPr lang="en-US" sz="3200" dirty="0" smtClean="0">
                <a:solidFill>
                  <a:schemeClr val="bg2">
                    <a:lumMod val="50000"/>
                  </a:schemeClr>
                </a:solidFill>
              </a:rPr>
              <a:t>checks definition of a </a:t>
            </a:r>
            <a:r>
              <a:rPr lang="en-US" sz="3200" dirty="0" smtClean="0">
                <a:solidFill>
                  <a:schemeClr val="bg2">
                    <a:lumMod val="50000"/>
                  </a:schemeClr>
                </a:solidFill>
              </a:rPr>
              <a:t>disjoint</a:t>
            </a:r>
            <a:r>
              <a:rPr lang="en-US" sz="3600" dirty="0" smtClean="0"/>
              <a:t>…&gt; </a:t>
            </a:r>
            <a:r>
              <a:rPr lang="en-US" sz="3200" dirty="0" smtClean="0"/>
              <a:t>By showing that: </a:t>
            </a:r>
            <a:endParaRPr lang="en-US" sz="3200" i="1" dirty="0" smtClean="0"/>
          </a:p>
          <a:p>
            <a:r>
              <a:rPr lang="en-US" sz="3200" dirty="0" smtClean="0"/>
              <a:t>For </a:t>
            </a:r>
            <a:r>
              <a:rPr lang="en-US" sz="3200" dirty="0" smtClean="0"/>
              <a:t>any sets </a:t>
            </a:r>
            <a:r>
              <a:rPr lang="en-US" sz="3200" i="1" dirty="0" smtClean="0"/>
              <a:t>B</a:t>
            </a:r>
            <a:r>
              <a:rPr lang="en-US" sz="3200" i="1" baseline="-25000" dirty="0" smtClean="0"/>
              <a:t>i</a:t>
            </a:r>
            <a:r>
              <a:rPr lang="en-US" sz="3200" i="1" dirty="0" smtClean="0"/>
              <a:t> and </a:t>
            </a:r>
            <a:r>
              <a:rPr lang="en-US" sz="3200" i="1" dirty="0" err="1" smtClean="0"/>
              <a:t>B</a:t>
            </a:r>
            <a:r>
              <a:rPr lang="en-US" sz="3200" i="1" baseline="-25000" dirty="0" err="1" smtClean="0"/>
              <a:t>j</a:t>
            </a:r>
            <a:r>
              <a:rPr lang="en-US" sz="3200" i="1" dirty="0" smtClean="0"/>
              <a:t>, in P, if B</a:t>
            </a:r>
            <a:r>
              <a:rPr lang="en-US" sz="3200" i="1" baseline="-25000" dirty="0" smtClean="0"/>
              <a:t>i </a:t>
            </a:r>
            <a:r>
              <a:rPr lang="en-US" sz="3200" i="1" dirty="0" smtClean="0"/>
              <a:t>∩ </a:t>
            </a:r>
            <a:r>
              <a:rPr lang="en-US" sz="3200" i="1" dirty="0" err="1" smtClean="0"/>
              <a:t>B</a:t>
            </a:r>
            <a:r>
              <a:rPr lang="en-US" sz="3200" i="1" baseline="-25000" dirty="0" err="1" smtClean="0"/>
              <a:t>j</a:t>
            </a:r>
            <a:r>
              <a:rPr lang="en-US" sz="3200" i="1" baseline="-25000" dirty="0" smtClean="0"/>
              <a:t> </a:t>
            </a:r>
            <a:r>
              <a:rPr lang="en-US" sz="3200" dirty="0" smtClean="0"/>
              <a:t>is non-empty, </a:t>
            </a:r>
            <a:r>
              <a:rPr lang="en-US" sz="3200" dirty="0" smtClean="0"/>
              <a:t>then </a:t>
            </a:r>
            <a:r>
              <a:rPr lang="en-US" sz="3200" i="1" dirty="0" smtClean="0"/>
              <a:t>B</a:t>
            </a:r>
            <a:r>
              <a:rPr lang="en-US" sz="3200" i="1" baseline="-25000" dirty="0" smtClean="0"/>
              <a:t>i</a:t>
            </a:r>
            <a:r>
              <a:rPr lang="en-US" sz="3200" i="1" dirty="0" smtClean="0"/>
              <a:t> </a:t>
            </a:r>
            <a:r>
              <a:rPr lang="en-US" sz="3200" i="1" dirty="0" smtClean="0"/>
              <a:t>= </a:t>
            </a:r>
            <a:r>
              <a:rPr lang="en-US" sz="3200" i="1" dirty="0" err="1" smtClean="0"/>
              <a:t>B</a:t>
            </a:r>
            <a:r>
              <a:rPr lang="en-US" sz="3200" i="1" baseline="-25000" dirty="0" err="1" smtClean="0"/>
              <a:t>j</a:t>
            </a:r>
            <a:endParaRPr lang="en-US" sz="3200" i="1" baseline="-25000" dirty="0" smtClean="0"/>
          </a:p>
          <a:p>
            <a:endParaRPr lang="en-US" sz="3200" dirty="0" smtClean="0"/>
          </a:p>
          <a:p>
            <a:r>
              <a:rPr lang="en-US" sz="3200" dirty="0" smtClean="0"/>
              <a:t>Let </a:t>
            </a:r>
            <a:r>
              <a:rPr lang="en-US" sz="3200" i="1" dirty="0" smtClean="0"/>
              <a:t>B</a:t>
            </a:r>
            <a:r>
              <a:rPr lang="en-US" sz="3200" i="1" baseline="-25000" dirty="0" smtClean="0"/>
              <a:t>i</a:t>
            </a:r>
            <a:r>
              <a:rPr lang="en-US" sz="3200" i="1" dirty="0" smtClean="0"/>
              <a:t> and </a:t>
            </a:r>
            <a:r>
              <a:rPr lang="en-US" sz="3200" i="1" dirty="0" err="1" smtClean="0"/>
              <a:t>B</a:t>
            </a:r>
            <a:r>
              <a:rPr lang="en-US" sz="3200" i="1" baseline="-25000" dirty="0" err="1" smtClean="0"/>
              <a:t>j</a:t>
            </a:r>
            <a:r>
              <a:rPr lang="en-US" sz="3200" i="1" dirty="0" smtClean="0"/>
              <a:t>, </a:t>
            </a:r>
            <a:r>
              <a:rPr lang="en-US" sz="3200" i="1" dirty="0" smtClean="0"/>
              <a:t>be any  sets in P such that </a:t>
            </a:r>
            <a:r>
              <a:rPr lang="en-US" sz="3200" i="1" dirty="0" smtClean="0"/>
              <a:t>B</a:t>
            </a:r>
            <a:r>
              <a:rPr lang="en-US" sz="3200" i="1" baseline="-25000" dirty="0" smtClean="0"/>
              <a:t>i </a:t>
            </a:r>
            <a:r>
              <a:rPr lang="en-US" sz="3200" i="1" dirty="0" smtClean="0"/>
              <a:t>∩ </a:t>
            </a:r>
            <a:r>
              <a:rPr lang="en-US" sz="3200" i="1" dirty="0" err="1" smtClean="0"/>
              <a:t>B</a:t>
            </a:r>
            <a:r>
              <a:rPr lang="en-US" sz="3200" i="1" baseline="-25000" dirty="0" err="1" smtClean="0"/>
              <a:t>j</a:t>
            </a:r>
            <a:r>
              <a:rPr lang="en-US" sz="3200" i="1" baseline="-25000" dirty="0" smtClean="0"/>
              <a:t> </a:t>
            </a:r>
            <a:r>
              <a:rPr lang="en-US" sz="3200" dirty="0" smtClean="0"/>
              <a:t>is </a:t>
            </a:r>
            <a:r>
              <a:rPr lang="en-US" sz="3200" dirty="0" smtClean="0"/>
              <a:t>non-empty</a:t>
            </a:r>
          </a:p>
          <a:p>
            <a:r>
              <a:rPr lang="en-US" sz="3200" dirty="0" smtClean="0"/>
              <a:t>We will show that </a:t>
            </a:r>
            <a:r>
              <a:rPr lang="en-US" sz="3200" i="1" dirty="0" smtClean="0"/>
              <a:t>B</a:t>
            </a:r>
            <a:r>
              <a:rPr lang="en-US" sz="3200" i="1" baseline="-25000" dirty="0" smtClean="0"/>
              <a:t>i</a:t>
            </a:r>
            <a:r>
              <a:rPr lang="en-US" sz="3200" i="1" dirty="0" smtClean="0"/>
              <a:t> = </a:t>
            </a:r>
            <a:r>
              <a:rPr lang="en-US" sz="3200" i="1" dirty="0" err="1" smtClean="0"/>
              <a:t>B</a:t>
            </a:r>
            <a:r>
              <a:rPr lang="en-US" sz="3200" i="1" baseline="-25000" dirty="0" err="1" smtClean="0"/>
              <a:t>j</a:t>
            </a:r>
            <a:endParaRPr lang="en-US" sz="3200" i="1" baseline="-25000" dirty="0" smtClean="0"/>
          </a:p>
          <a:p>
            <a:pPr lvl="1"/>
            <a:r>
              <a:rPr lang="en-US" sz="3200" dirty="0" smtClean="0"/>
              <a:t>Similar to our earlier procedure, we do that by showing that</a:t>
            </a:r>
          </a:p>
          <a:p>
            <a:pPr lvl="1"/>
            <a:r>
              <a:rPr lang="en-US" sz="3200" i="1" dirty="0" smtClean="0"/>
              <a:t>B</a:t>
            </a:r>
            <a:r>
              <a:rPr lang="en-US" sz="3200" i="1" baseline="-25000" dirty="0" smtClean="0"/>
              <a:t>i</a:t>
            </a:r>
            <a:r>
              <a:rPr lang="en-US" sz="3200" i="1" dirty="0" smtClean="0"/>
              <a:t> </a:t>
            </a:r>
            <a:r>
              <a:rPr lang="en-US" sz="3200" dirty="0" smtClean="0"/>
              <a:t>⊆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B</a:t>
            </a:r>
            <a:r>
              <a:rPr lang="en-US" sz="3200" i="1" baseline="-25000" dirty="0" err="1" smtClean="0"/>
              <a:t>j</a:t>
            </a:r>
            <a:r>
              <a:rPr lang="en-US" sz="3200" i="1" baseline="-25000" dirty="0" smtClean="0"/>
              <a:t> </a:t>
            </a:r>
          </a:p>
          <a:p>
            <a:pPr lvl="2"/>
            <a:r>
              <a:rPr lang="en-US" sz="2800" dirty="0" smtClean="0"/>
              <a:t>and </a:t>
            </a:r>
          </a:p>
          <a:p>
            <a:pPr lvl="1"/>
            <a:r>
              <a:rPr lang="en-US" sz="3200" i="1" dirty="0" err="1" smtClean="0"/>
              <a:t>B</a:t>
            </a:r>
            <a:r>
              <a:rPr lang="en-US" sz="3200" i="1" baseline="-25000" dirty="0" err="1" smtClean="0"/>
              <a:t>j</a:t>
            </a:r>
            <a:r>
              <a:rPr lang="en-US" sz="3200" i="1" dirty="0" smtClean="0"/>
              <a:t> </a:t>
            </a:r>
            <a:r>
              <a:rPr lang="en-US" sz="3200" dirty="0" smtClean="0"/>
              <a:t>⊆</a:t>
            </a:r>
            <a:r>
              <a:rPr lang="en-US" sz="3200" i="1" dirty="0" smtClean="0"/>
              <a:t> </a:t>
            </a:r>
            <a:r>
              <a:rPr lang="en-US" sz="3200" i="1" dirty="0" smtClean="0"/>
              <a:t>B</a:t>
            </a:r>
            <a:r>
              <a:rPr lang="en-US" sz="3200" i="1" baseline="-25000" dirty="0" smtClean="0"/>
              <a:t>i</a:t>
            </a:r>
            <a:endParaRPr lang="en-US" sz="3200" dirty="0" smtClean="0"/>
          </a:p>
          <a:p>
            <a:pPr>
              <a:buNone/>
            </a:pPr>
            <a:endParaRPr lang="en-US" sz="32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1AE5-7142-424F-B251-89BC3CCBD4E1}" type="datetime1">
              <a:rPr lang="en-US" smtClean="0"/>
              <a:pPr/>
              <a:t>2/17/2019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CMPU 334 --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7" name="Down Arrow 6"/>
          <p:cNvSpPr/>
          <p:nvPr/>
        </p:nvSpPr>
        <p:spPr>
          <a:xfrm rot="2241497">
            <a:off x="2293845" y="2160132"/>
            <a:ext cx="535576" cy="82339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own Arrow 7"/>
          <p:cNvSpPr/>
          <p:nvPr/>
        </p:nvSpPr>
        <p:spPr>
          <a:xfrm rot="19321890">
            <a:off x="6925778" y="2169299"/>
            <a:ext cx="535576" cy="82339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 rot="10800000" flipV="1">
            <a:off x="4849402" y="2352782"/>
            <a:ext cx="5476126" cy="13150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0" dirty="0" smtClean="0"/>
              <a:t>Proof: </a:t>
            </a:r>
            <a:r>
              <a:rPr lang="en-US" dirty="0" smtClean="0"/>
              <a:t>The elements of </a:t>
            </a:r>
            <a:r>
              <a:rPr lang="en-US" i="1" dirty="0" smtClean="0"/>
              <a:t>P are </a:t>
            </a:r>
            <a:r>
              <a:rPr lang="en-US" i="1" dirty="0" smtClean="0"/>
              <a:t>pair-wise </a:t>
            </a:r>
            <a:r>
              <a:rPr lang="en-US" i="1" dirty="0" smtClean="0"/>
              <a:t>disjoint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521324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How? </a:t>
            </a:r>
            <a:r>
              <a:rPr lang="en-US" sz="3600" dirty="0" smtClean="0"/>
              <a:t>&lt;</a:t>
            </a:r>
            <a:r>
              <a:rPr lang="en-US" sz="3200" dirty="0" smtClean="0">
                <a:solidFill>
                  <a:schemeClr val="bg2">
                    <a:lumMod val="50000"/>
                  </a:schemeClr>
                </a:solidFill>
              </a:rPr>
              <a:t>checks definition of a </a:t>
            </a:r>
            <a:r>
              <a:rPr lang="en-US" sz="3200" dirty="0" smtClean="0">
                <a:solidFill>
                  <a:schemeClr val="bg2">
                    <a:lumMod val="50000"/>
                  </a:schemeClr>
                </a:solidFill>
              </a:rPr>
              <a:t>disjoint</a:t>
            </a:r>
            <a:r>
              <a:rPr lang="en-US" sz="3600" dirty="0" smtClean="0"/>
              <a:t>…&gt; </a:t>
            </a:r>
            <a:r>
              <a:rPr lang="en-US" sz="3200" dirty="0" smtClean="0"/>
              <a:t>By showing that: </a:t>
            </a:r>
            <a:endParaRPr lang="en-US" sz="3200" i="1" dirty="0" smtClean="0"/>
          </a:p>
          <a:p>
            <a:r>
              <a:rPr lang="en-US" sz="3200" dirty="0" smtClean="0"/>
              <a:t>For </a:t>
            </a:r>
            <a:r>
              <a:rPr lang="en-US" sz="3200" dirty="0" smtClean="0"/>
              <a:t>any sets </a:t>
            </a:r>
            <a:r>
              <a:rPr lang="en-US" sz="3200" i="1" dirty="0" smtClean="0"/>
              <a:t>B</a:t>
            </a:r>
            <a:r>
              <a:rPr lang="en-US" sz="3200" i="1" baseline="-25000" dirty="0" smtClean="0"/>
              <a:t>i</a:t>
            </a:r>
            <a:r>
              <a:rPr lang="en-US" sz="3200" i="1" dirty="0" smtClean="0"/>
              <a:t> and </a:t>
            </a:r>
            <a:r>
              <a:rPr lang="en-US" sz="3200" i="1" dirty="0" err="1" smtClean="0"/>
              <a:t>B</a:t>
            </a:r>
            <a:r>
              <a:rPr lang="en-US" sz="3200" i="1" baseline="-25000" dirty="0" err="1" smtClean="0"/>
              <a:t>j</a:t>
            </a:r>
            <a:r>
              <a:rPr lang="en-US" sz="3200" i="1" dirty="0" smtClean="0"/>
              <a:t>, in P, if B</a:t>
            </a:r>
            <a:r>
              <a:rPr lang="en-US" sz="3200" i="1" baseline="-25000" dirty="0" smtClean="0"/>
              <a:t>i </a:t>
            </a:r>
            <a:r>
              <a:rPr lang="en-US" sz="3200" i="1" dirty="0" smtClean="0"/>
              <a:t>∩ </a:t>
            </a:r>
            <a:r>
              <a:rPr lang="en-US" sz="3200" i="1" dirty="0" err="1" smtClean="0"/>
              <a:t>B</a:t>
            </a:r>
            <a:r>
              <a:rPr lang="en-US" sz="3200" i="1" baseline="-25000" dirty="0" err="1" smtClean="0"/>
              <a:t>j</a:t>
            </a:r>
            <a:r>
              <a:rPr lang="en-US" sz="3200" i="1" baseline="-25000" dirty="0" smtClean="0"/>
              <a:t> </a:t>
            </a:r>
            <a:r>
              <a:rPr lang="en-US" sz="3200" dirty="0" smtClean="0"/>
              <a:t>is non-empty, </a:t>
            </a:r>
            <a:r>
              <a:rPr lang="en-US" sz="3200" dirty="0" smtClean="0"/>
              <a:t>then </a:t>
            </a:r>
            <a:r>
              <a:rPr lang="en-US" sz="3200" i="1" dirty="0" smtClean="0"/>
              <a:t>B</a:t>
            </a:r>
            <a:r>
              <a:rPr lang="en-US" sz="3200" i="1" baseline="-25000" dirty="0" smtClean="0"/>
              <a:t>i</a:t>
            </a:r>
            <a:r>
              <a:rPr lang="en-US" sz="3200" i="1" dirty="0" smtClean="0"/>
              <a:t> </a:t>
            </a:r>
            <a:r>
              <a:rPr lang="en-US" sz="3200" i="1" dirty="0" smtClean="0"/>
              <a:t>= </a:t>
            </a:r>
            <a:r>
              <a:rPr lang="en-US" sz="3200" i="1" dirty="0" err="1" smtClean="0"/>
              <a:t>B</a:t>
            </a:r>
            <a:r>
              <a:rPr lang="en-US" sz="3200" i="1" baseline="-25000" dirty="0" err="1" smtClean="0"/>
              <a:t>j</a:t>
            </a:r>
            <a:endParaRPr lang="en-US" sz="3200" i="1" baseline="-250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3200" i="1" dirty="0" smtClean="0"/>
              <a:t>B</a:t>
            </a:r>
            <a:r>
              <a:rPr lang="en-US" sz="3200" i="1" baseline="-25000" dirty="0" smtClean="0"/>
              <a:t>i</a:t>
            </a:r>
            <a:r>
              <a:rPr lang="en-US" sz="3200" i="1" dirty="0" smtClean="0"/>
              <a:t> </a:t>
            </a:r>
            <a:r>
              <a:rPr lang="en-US" sz="3200" i="1" dirty="0" smtClean="0"/>
              <a:t>⊆ </a:t>
            </a:r>
            <a:r>
              <a:rPr lang="en-US" sz="3200" i="1" dirty="0" err="1" smtClean="0"/>
              <a:t>B</a:t>
            </a:r>
            <a:r>
              <a:rPr lang="en-US" sz="3200" i="1" baseline="-25000" dirty="0" err="1" smtClean="0"/>
              <a:t>j</a:t>
            </a:r>
            <a:r>
              <a:rPr lang="en-US" sz="3200" i="1" dirty="0" smtClean="0"/>
              <a:t> </a:t>
            </a:r>
            <a:endParaRPr lang="en-US" sz="3200" i="1" dirty="0" smtClean="0"/>
          </a:p>
          <a:p>
            <a:r>
              <a:rPr lang="en-US" sz="3200" dirty="0" smtClean="0"/>
              <a:t>Let </a:t>
            </a:r>
            <a:r>
              <a:rPr lang="en-US" sz="3200" i="1" dirty="0" smtClean="0"/>
              <a:t>x be any element of B</a:t>
            </a:r>
            <a:r>
              <a:rPr lang="en-US" sz="3200" i="1" baseline="-25000" dirty="0" smtClean="0"/>
              <a:t>i</a:t>
            </a:r>
            <a:r>
              <a:rPr lang="en-US" sz="3200" i="1" dirty="0" smtClean="0"/>
              <a:t> </a:t>
            </a:r>
            <a:r>
              <a:rPr lang="en-US" sz="3200" i="1" dirty="0" smtClean="0"/>
              <a:t>. </a:t>
            </a:r>
            <a:r>
              <a:rPr lang="en-US" sz="3200" i="1" dirty="0" smtClean="0"/>
              <a:t>We must show that x ∈ </a:t>
            </a:r>
            <a:r>
              <a:rPr lang="en-US" sz="3200" i="1" dirty="0" err="1" smtClean="0"/>
              <a:t>B</a:t>
            </a:r>
            <a:r>
              <a:rPr lang="en-US" sz="3200" i="1" baseline="-25000" dirty="0" err="1" smtClean="0"/>
              <a:t>j</a:t>
            </a:r>
            <a:r>
              <a:rPr lang="en-US" sz="3200" i="1" dirty="0" smtClean="0"/>
              <a:t> </a:t>
            </a:r>
            <a:r>
              <a:rPr lang="en-US" sz="3200" i="1" dirty="0" smtClean="0"/>
              <a:t>.</a:t>
            </a:r>
            <a:endParaRPr lang="en-US" sz="3200" i="1" dirty="0" smtClean="0"/>
          </a:p>
          <a:p>
            <a:r>
              <a:rPr lang="en-US" sz="3200" dirty="0" smtClean="0"/>
              <a:t>We  assumed </a:t>
            </a:r>
            <a:r>
              <a:rPr lang="en-US" sz="3200" i="1" dirty="0" smtClean="0"/>
              <a:t>B</a:t>
            </a:r>
            <a:r>
              <a:rPr lang="en-US" sz="3200" i="1" baseline="-25000" dirty="0" smtClean="0"/>
              <a:t>i </a:t>
            </a:r>
            <a:r>
              <a:rPr lang="en-US" sz="3200" i="1" dirty="0" smtClean="0"/>
              <a:t>∩ </a:t>
            </a:r>
            <a:r>
              <a:rPr lang="en-US" sz="3200" i="1" dirty="0" err="1" smtClean="0"/>
              <a:t>B</a:t>
            </a:r>
            <a:r>
              <a:rPr lang="en-US" sz="3200" i="1" baseline="-25000" dirty="0" err="1" smtClean="0"/>
              <a:t>j</a:t>
            </a:r>
            <a:r>
              <a:rPr lang="en-US" sz="3200" i="1" baseline="-25000" dirty="0" smtClean="0"/>
              <a:t> </a:t>
            </a:r>
            <a:r>
              <a:rPr lang="en-US" sz="3200" i="1" dirty="0" smtClean="0"/>
              <a:t>is </a:t>
            </a:r>
            <a:r>
              <a:rPr lang="en-US" sz="3200" i="1" dirty="0" smtClean="0"/>
              <a:t>non-empty. </a:t>
            </a:r>
            <a:endParaRPr lang="en-US" sz="3200" i="1" dirty="0" smtClean="0"/>
          </a:p>
          <a:p>
            <a:r>
              <a:rPr lang="en-US" sz="3200" i="1" dirty="0" smtClean="0"/>
              <a:t>Meaning: there is </a:t>
            </a:r>
            <a:r>
              <a:rPr lang="en-US" sz="3200" dirty="0" smtClean="0"/>
              <a:t>some </a:t>
            </a:r>
            <a:r>
              <a:rPr lang="en-US" sz="3200" i="1" dirty="0" smtClean="0"/>
              <a:t>y in both B</a:t>
            </a:r>
            <a:r>
              <a:rPr lang="en-US" sz="3200" i="1" baseline="-25000" dirty="0" smtClean="0"/>
              <a:t>i </a:t>
            </a:r>
            <a:r>
              <a:rPr lang="en-US" sz="3200" i="1" dirty="0" smtClean="0"/>
              <a:t>and </a:t>
            </a:r>
            <a:r>
              <a:rPr lang="en-US" sz="3200" i="1" dirty="0" err="1" smtClean="0"/>
              <a:t>B</a:t>
            </a:r>
            <a:r>
              <a:rPr lang="en-US" sz="3200" i="1" baseline="-25000" dirty="0" err="1" smtClean="0"/>
              <a:t>j</a:t>
            </a:r>
            <a:r>
              <a:rPr lang="en-US" sz="3200" i="1" baseline="-25000" dirty="0" smtClean="0"/>
              <a:t> </a:t>
            </a:r>
            <a:r>
              <a:rPr lang="en-US" sz="3200" i="1" dirty="0" smtClean="0"/>
              <a:t>. </a:t>
            </a:r>
          </a:p>
          <a:p>
            <a:r>
              <a:rPr lang="en-US" sz="3200" i="1" dirty="0" smtClean="0"/>
              <a:t>By </a:t>
            </a:r>
            <a:r>
              <a:rPr lang="en-US" sz="3200" i="1" dirty="0" smtClean="0"/>
              <a:t>definition of </a:t>
            </a:r>
            <a:r>
              <a:rPr lang="en-US" sz="3200" i="1" dirty="0" smtClean="0"/>
              <a:t>sets </a:t>
            </a:r>
            <a:r>
              <a:rPr lang="en-US" sz="3200" i="1" dirty="0" smtClean="0"/>
              <a:t>B</a:t>
            </a:r>
            <a:r>
              <a:rPr lang="en-US" sz="3200" i="1" baseline="-25000" dirty="0" smtClean="0"/>
              <a:t>i </a:t>
            </a:r>
            <a:r>
              <a:rPr lang="en-US" sz="3200" i="1" dirty="0" smtClean="0"/>
              <a:t>and </a:t>
            </a:r>
            <a:r>
              <a:rPr lang="en-US" sz="3200" i="1" dirty="0" err="1" smtClean="0"/>
              <a:t>B</a:t>
            </a:r>
            <a:r>
              <a:rPr lang="en-US" sz="3200" i="1" baseline="-25000" dirty="0" err="1" smtClean="0"/>
              <a:t>j</a:t>
            </a:r>
            <a:r>
              <a:rPr lang="en-US" sz="3200" i="1" baseline="-25000" dirty="0" smtClean="0"/>
              <a:t> </a:t>
            </a:r>
            <a:r>
              <a:rPr lang="en-US" sz="3200" i="1" dirty="0" smtClean="0"/>
              <a:t>, </a:t>
            </a:r>
            <a:r>
              <a:rPr lang="en-US" sz="3200" i="1" dirty="0" smtClean="0"/>
              <a:t>it follows that (</a:t>
            </a:r>
            <a:r>
              <a:rPr lang="en-US" sz="3200" i="1" dirty="0" err="1" smtClean="0"/>
              <a:t>a</a:t>
            </a:r>
            <a:r>
              <a:rPr lang="en-US" sz="3200" i="1" baseline="-25000" dirty="0" err="1" smtClean="0"/>
              <a:t>i</a:t>
            </a:r>
            <a:r>
              <a:rPr lang="en-US" sz="3200" i="1" dirty="0" smtClean="0"/>
              <a:t>, y</a:t>
            </a:r>
            <a:r>
              <a:rPr lang="en-US" sz="3200" i="1" dirty="0" smtClean="0"/>
              <a:t>), </a:t>
            </a:r>
            <a:r>
              <a:rPr lang="en-US" sz="3200" i="1" dirty="0" smtClean="0"/>
              <a:t>(</a:t>
            </a:r>
            <a:r>
              <a:rPr lang="en-US" sz="3200" i="1" dirty="0" err="1" smtClean="0"/>
              <a:t>a</a:t>
            </a:r>
            <a:r>
              <a:rPr lang="en-US" sz="3200" i="1" baseline="-25000" dirty="0" err="1" smtClean="0"/>
              <a:t>j</a:t>
            </a:r>
            <a:r>
              <a:rPr lang="en-US" sz="3200" i="1" dirty="0" smtClean="0"/>
              <a:t>, y) are in R.</a:t>
            </a:r>
            <a:endParaRPr lang="en-US" sz="32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1AE5-7142-424F-B251-89BC3CCBD4E1}" type="datetime1">
              <a:rPr lang="en-US" smtClean="0"/>
              <a:pPr/>
              <a:t>2/17/2019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CMPU 334 --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0" dirty="0" smtClean="0"/>
              <a:t>Proof: </a:t>
            </a:r>
            <a:r>
              <a:rPr lang="en-US" dirty="0" smtClean="0"/>
              <a:t>The elements of </a:t>
            </a:r>
            <a:r>
              <a:rPr lang="en-US" i="1" dirty="0" smtClean="0"/>
              <a:t>P are </a:t>
            </a:r>
            <a:r>
              <a:rPr lang="en-US" i="1" dirty="0" smtClean="0"/>
              <a:t>pair-wise </a:t>
            </a:r>
            <a:r>
              <a:rPr lang="en-US" i="1" dirty="0" smtClean="0"/>
              <a:t>disjoint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5213240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i="1" dirty="0" smtClean="0"/>
              <a:t>B</a:t>
            </a:r>
            <a:r>
              <a:rPr lang="en-US" sz="3200" i="1" baseline="-25000" dirty="0" smtClean="0"/>
              <a:t>i</a:t>
            </a:r>
            <a:r>
              <a:rPr lang="en-US" sz="3200" i="1" dirty="0" smtClean="0"/>
              <a:t> </a:t>
            </a:r>
            <a:r>
              <a:rPr lang="en-US" sz="3200" i="1" dirty="0" smtClean="0"/>
              <a:t>⊆ </a:t>
            </a:r>
            <a:r>
              <a:rPr lang="en-US" sz="3200" i="1" dirty="0" err="1" smtClean="0"/>
              <a:t>B</a:t>
            </a:r>
            <a:r>
              <a:rPr lang="en-US" sz="3200" i="1" baseline="-25000" dirty="0" err="1" smtClean="0"/>
              <a:t>j</a:t>
            </a:r>
            <a:r>
              <a:rPr lang="en-US" sz="3200" i="1" dirty="0" smtClean="0"/>
              <a:t> </a:t>
            </a:r>
            <a:endParaRPr lang="en-US" sz="3200" i="1" dirty="0" smtClean="0"/>
          </a:p>
          <a:p>
            <a:r>
              <a:rPr lang="en-US" sz="3200" dirty="0" smtClean="0"/>
              <a:t>Let </a:t>
            </a:r>
            <a:r>
              <a:rPr lang="en-US" sz="3200" i="1" dirty="0" smtClean="0"/>
              <a:t>x be any element of B</a:t>
            </a:r>
            <a:r>
              <a:rPr lang="en-US" sz="3200" i="1" baseline="-25000" dirty="0" smtClean="0"/>
              <a:t>i</a:t>
            </a:r>
            <a:r>
              <a:rPr lang="en-US" sz="3200" i="1" dirty="0" smtClean="0"/>
              <a:t> </a:t>
            </a:r>
            <a:r>
              <a:rPr lang="en-US" sz="3200" i="1" dirty="0" smtClean="0"/>
              <a:t>. </a:t>
            </a:r>
            <a:r>
              <a:rPr lang="en-US" sz="3200" i="1" dirty="0" smtClean="0"/>
              <a:t>We must show that x ∈ </a:t>
            </a:r>
            <a:r>
              <a:rPr lang="en-US" sz="3200" i="1" dirty="0" err="1" smtClean="0"/>
              <a:t>B</a:t>
            </a:r>
            <a:r>
              <a:rPr lang="en-US" sz="3200" i="1" baseline="-25000" dirty="0" err="1" smtClean="0"/>
              <a:t>j</a:t>
            </a:r>
            <a:r>
              <a:rPr lang="en-US" sz="3200" i="1" dirty="0" smtClean="0"/>
              <a:t> </a:t>
            </a:r>
            <a:r>
              <a:rPr lang="en-US" sz="3200" i="1" dirty="0" smtClean="0"/>
              <a:t>.</a:t>
            </a:r>
            <a:endParaRPr lang="en-US" sz="3200" i="1" dirty="0" smtClean="0"/>
          </a:p>
          <a:p>
            <a:r>
              <a:rPr lang="en-US" sz="3200" dirty="0" smtClean="0"/>
              <a:t>We  assumed </a:t>
            </a:r>
            <a:r>
              <a:rPr lang="en-US" sz="3200" i="1" dirty="0" smtClean="0"/>
              <a:t>B</a:t>
            </a:r>
            <a:r>
              <a:rPr lang="en-US" sz="3200" i="1" baseline="-25000" dirty="0" smtClean="0"/>
              <a:t>i </a:t>
            </a:r>
            <a:r>
              <a:rPr lang="en-US" sz="3200" i="1" dirty="0" smtClean="0"/>
              <a:t>∩ </a:t>
            </a:r>
            <a:r>
              <a:rPr lang="en-US" sz="3200" i="1" dirty="0" err="1" smtClean="0"/>
              <a:t>B</a:t>
            </a:r>
            <a:r>
              <a:rPr lang="en-US" sz="3200" i="1" baseline="-25000" dirty="0" err="1" smtClean="0"/>
              <a:t>j</a:t>
            </a:r>
            <a:r>
              <a:rPr lang="en-US" sz="3200" i="1" baseline="-25000" dirty="0" smtClean="0"/>
              <a:t> </a:t>
            </a:r>
            <a:r>
              <a:rPr lang="en-US" sz="3200" i="1" dirty="0" smtClean="0"/>
              <a:t>is </a:t>
            </a:r>
            <a:r>
              <a:rPr lang="en-US" sz="3200" i="1" dirty="0" smtClean="0"/>
              <a:t>non-empty. </a:t>
            </a:r>
            <a:endParaRPr lang="en-US" sz="3200" i="1" dirty="0" smtClean="0"/>
          </a:p>
          <a:p>
            <a:r>
              <a:rPr lang="en-US" sz="3200" i="1" dirty="0" smtClean="0"/>
              <a:t>Meaning: there is </a:t>
            </a:r>
            <a:r>
              <a:rPr lang="en-US" sz="3200" dirty="0" smtClean="0"/>
              <a:t>some </a:t>
            </a:r>
            <a:r>
              <a:rPr lang="en-US" sz="3200" i="1" dirty="0" smtClean="0"/>
              <a:t>y in both B</a:t>
            </a:r>
            <a:r>
              <a:rPr lang="en-US" sz="3200" i="1" baseline="-25000" dirty="0" smtClean="0"/>
              <a:t>i </a:t>
            </a:r>
            <a:r>
              <a:rPr lang="en-US" sz="3200" i="1" dirty="0" smtClean="0"/>
              <a:t>and </a:t>
            </a:r>
            <a:r>
              <a:rPr lang="en-US" sz="3200" i="1" dirty="0" err="1" smtClean="0"/>
              <a:t>B</a:t>
            </a:r>
            <a:r>
              <a:rPr lang="en-US" sz="3200" i="1" baseline="-25000" dirty="0" err="1" smtClean="0"/>
              <a:t>j</a:t>
            </a:r>
            <a:r>
              <a:rPr lang="en-US" sz="3200" i="1" baseline="-25000" dirty="0" smtClean="0"/>
              <a:t> </a:t>
            </a:r>
            <a:r>
              <a:rPr lang="en-US" sz="3200" i="1" dirty="0" smtClean="0"/>
              <a:t>. </a:t>
            </a:r>
          </a:p>
          <a:p>
            <a:r>
              <a:rPr lang="en-US" sz="3200" i="1" dirty="0" smtClean="0"/>
              <a:t>By </a:t>
            </a:r>
            <a:r>
              <a:rPr lang="en-US" sz="3200" i="1" dirty="0" smtClean="0"/>
              <a:t>definition of </a:t>
            </a:r>
            <a:r>
              <a:rPr lang="en-US" sz="3200" i="1" dirty="0" smtClean="0"/>
              <a:t>sets </a:t>
            </a:r>
            <a:r>
              <a:rPr lang="en-US" sz="3200" i="1" dirty="0" smtClean="0"/>
              <a:t>B</a:t>
            </a:r>
            <a:r>
              <a:rPr lang="en-US" sz="3200" i="1" baseline="-25000" dirty="0" smtClean="0"/>
              <a:t>i </a:t>
            </a:r>
            <a:r>
              <a:rPr lang="en-US" sz="3200" i="1" dirty="0" smtClean="0"/>
              <a:t>and </a:t>
            </a:r>
            <a:r>
              <a:rPr lang="en-US" sz="3200" i="1" dirty="0" err="1" smtClean="0"/>
              <a:t>B</a:t>
            </a:r>
            <a:r>
              <a:rPr lang="en-US" sz="3200" i="1" baseline="-25000" dirty="0" err="1" smtClean="0"/>
              <a:t>j</a:t>
            </a:r>
            <a:r>
              <a:rPr lang="en-US" sz="3200" i="1" baseline="-25000" dirty="0" smtClean="0"/>
              <a:t> </a:t>
            </a:r>
            <a:r>
              <a:rPr lang="en-US" sz="3200" i="1" dirty="0" smtClean="0"/>
              <a:t>, </a:t>
            </a:r>
            <a:r>
              <a:rPr lang="en-US" sz="3200" i="1" dirty="0" smtClean="0"/>
              <a:t>it follows that (</a:t>
            </a:r>
            <a:r>
              <a:rPr lang="en-US" sz="3200" i="1" dirty="0" err="1" smtClean="0"/>
              <a:t>a</a:t>
            </a:r>
            <a:r>
              <a:rPr lang="en-US" sz="3200" i="1" baseline="-25000" dirty="0" err="1" smtClean="0"/>
              <a:t>i</a:t>
            </a:r>
            <a:r>
              <a:rPr lang="en-US" sz="3200" i="1" dirty="0" smtClean="0"/>
              <a:t>, y</a:t>
            </a:r>
            <a:r>
              <a:rPr lang="en-US" sz="3200" i="1" dirty="0" smtClean="0"/>
              <a:t>), </a:t>
            </a:r>
            <a:r>
              <a:rPr lang="en-US" sz="3200" i="1" dirty="0" smtClean="0"/>
              <a:t>(</a:t>
            </a:r>
            <a:r>
              <a:rPr lang="en-US" sz="3200" i="1" dirty="0" err="1" smtClean="0"/>
              <a:t>a</a:t>
            </a:r>
            <a:r>
              <a:rPr lang="en-US" sz="3200" i="1" baseline="-25000" dirty="0" err="1" smtClean="0"/>
              <a:t>j</a:t>
            </a:r>
            <a:r>
              <a:rPr lang="en-US" sz="3200" i="1" dirty="0" smtClean="0"/>
              <a:t>, y) are in R</a:t>
            </a:r>
            <a:r>
              <a:rPr lang="en-US" sz="3200" i="1" dirty="0" smtClean="0"/>
              <a:t>.</a:t>
            </a:r>
          </a:p>
          <a:p>
            <a:pPr lvl="1"/>
            <a:r>
              <a:rPr lang="en-US" sz="2800" dirty="0" smtClean="0"/>
              <a:t>Since (</a:t>
            </a:r>
            <a:r>
              <a:rPr lang="en-US" sz="2800" i="1" dirty="0" err="1" smtClean="0"/>
              <a:t>a</a:t>
            </a:r>
            <a:r>
              <a:rPr lang="en-US" sz="2800" i="1" baseline="-25000" dirty="0" err="1" smtClean="0"/>
              <a:t>i</a:t>
            </a:r>
            <a:r>
              <a:rPr lang="en-US" sz="2800" i="1" dirty="0" smtClean="0"/>
              <a:t>, </a:t>
            </a:r>
            <a:r>
              <a:rPr lang="en-US" sz="2800" i="1" dirty="0" smtClean="0"/>
              <a:t>x) ∈ R, and R is symmetric, it follows </a:t>
            </a:r>
            <a:r>
              <a:rPr lang="en-US" sz="2800" i="1" dirty="0" smtClean="0"/>
              <a:t>that:</a:t>
            </a:r>
          </a:p>
          <a:p>
            <a:r>
              <a:rPr lang="en-US" dirty="0" smtClean="0"/>
              <a:t>(</a:t>
            </a:r>
            <a:r>
              <a:rPr lang="en-US" i="1" dirty="0" smtClean="0"/>
              <a:t>x, </a:t>
            </a:r>
            <a:r>
              <a:rPr lang="en-US" i="1" dirty="0" err="1" smtClean="0"/>
              <a:t>a</a:t>
            </a:r>
            <a:r>
              <a:rPr lang="en-US" i="1" baseline="-25000" dirty="0" err="1" smtClean="0"/>
              <a:t>i</a:t>
            </a:r>
            <a:r>
              <a:rPr lang="en-US" i="1" dirty="0" smtClean="0"/>
              <a:t>) and (</a:t>
            </a:r>
            <a:r>
              <a:rPr lang="en-US" i="1" dirty="0" err="1" smtClean="0"/>
              <a:t>a</a:t>
            </a:r>
            <a:r>
              <a:rPr lang="en-US" i="1" baseline="-25000" dirty="0" err="1" smtClean="0"/>
              <a:t>i</a:t>
            </a:r>
            <a:r>
              <a:rPr lang="en-US" i="1" dirty="0" smtClean="0"/>
              <a:t>, y) are both in R. </a:t>
            </a:r>
          </a:p>
          <a:p>
            <a:r>
              <a:rPr lang="en-US" sz="3000" dirty="0" smtClean="0"/>
              <a:t>Since </a:t>
            </a:r>
            <a:r>
              <a:rPr lang="en-US" sz="3000" i="1" dirty="0" smtClean="0"/>
              <a:t>R is transitive, it follows </a:t>
            </a:r>
            <a:r>
              <a:rPr lang="en-US" sz="3000" i="1" dirty="0" smtClean="0"/>
              <a:t>that  </a:t>
            </a:r>
            <a:r>
              <a:rPr lang="en-US" sz="3000" dirty="0" smtClean="0"/>
              <a:t>(</a:t>
            </a:r>
            <a:r>
              <a:rPr lang="en-US" sz="3000" i="1" dirty="0" smtClean="0"/>
              <a:t>x, y) ∈ R</a:t>
            </a:r>
            <a:r>
              <a:rPr lang="en-US" sz="800" i="1" dirty="0" smtClean="0"/>
              <a:t>.</a:t>
            </a:r>
            <a:endParaRPr lang="en-US" i="1" dirty="0" smtClean="0"/>
          </a:p>
          <a:p>
            <a:pPr lvl="1"/>
            <a:endParaRPr lang="en-US" i="1" dirty="0" smtClean="0"/>
          </a:p>
          <a:p>
            <a:pPr lvl="1"/>
            <a:endParaRPr lang="en-US" i="1" dirty="0" smtClean="0"/>
          </a:p>
          <a:p>
            <a:pPr lvl="1"/>
            <a:r>
              <a:rPr lang="en-US" i="1" dirty="0" smtClean="0"/>
              <a:t> ok so far?</a:t>
            </a:r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1AE5-7142-424F-B251-89BC3CCBD4E1}" type="datetime1">
              <a:rPr lang="en-US" smtClean="0"/>
              <a:pPr/>
              <a:t>2/17/2019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CMPU 334 --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15</a:t>
            </a:fld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996593" y="4417888"/>
            <a:ext cx="5311740" cy="49315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2897312" y="4417888"/>
            <a:ext cx="3801439" cy="32877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0" dirty="0" smtClean="0"/>
              <a:t>Proof: </a:t>
            </a:r>
            <a:r>
              <a:rPr lang="en-US" dirty="0" smtClean="0"/>
              <a:t>The elements of </a:t>
            </a:r>
            <a:r>
              <a:rPr lang="en-US" i="1" dirty="0" smtClean="0"/>
              <a:t>P are </a:t>
            </a:r>
            <a:r>
              <a:rPr lang="en-US" i="1" dirty="0" smtClean="0"/>
              <a:t>pair-wise </a:t>
            </a:r>
            <a:r>
              <a:rPr lang="en-US" i="1" dirty="0" smtClean="0"/>
              <a:t>disjoint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5422186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i="1" dirty="0" smtClean="0"/>
              <a:t>B</a:t>
            </a:r>
            <a:r>
              <a:rPr lang="en-US" sz="3200" i="1" baseline="-25000" dirty="0" smtClean="0"/>
              <a:t>i</a:t>
            </a:r>
            <a:r>
              <a:rPr lang="en-US" sz="3200" i="1" dirty="0" smtClean="0"/>
              <a:t> </a:t>
            </a:r>
            <a:r>
              <a:rPr lang="en-US" sz="3200" i="1" dirty="0" smtClean="0"/>
              <a:t>⊆ </a:t>
            </a:r>
            <a:r>
              <a:rPr lang="en-US" sz="3200" i="1" dirty="0" err="1" smtClean="0"/>
              <a:t>B</a:t>
            </a:r>
            <a:r>
              <a:rPr lang="en-US" sz="3200" i="1" baseline="-25000" dirty="0" err="1" smtClean="0"/>
              <a:t>j</a:t>
            </a:r>
            <a:r>
              <a:rPr lang="en-US" sz="3200" i="1" dirty="0" smtClean="0"/>
              <a:t> </a:t>
            </a:r>
            <a:endParaRPr lang="en-US" sz="3200" i="1" dirty="0" smtClean="0"/>
          </a:p>
          <a:p>
            <a:r>
              <a:rPr lang="en-US" dirty="0" smtClean="0"/>
              <a:t>Let </a:t>
            </a:r>
            <a:r>
              <a:rPr lang="en-US" i="1" dirty="0" smtClean="0"/>
              <a:t>x be any element of B</a:t>
            </a:r>
            <a:r>
              <a:rPr lang="en-US" i="1" baseline="-25000" dirty="0" smtClean="0"/>
              <a:t>i</a:t>
            </a:r>
            <a:r>
              <a:rPr lang="en-US" i="1" dirty="0" smtClean="0"/>
              <a:t> </a:t>
            </a:r>
            <a:r>
              <a:rPr lang="en-US" i="1" dirty="0" smtClean="0"/>
              <a:t>. </a:t>
            </a:r>
            <a:r>
              <a:rPr lang="en-US" b="1" i="1" dirty="0" smtClean="0">
                <a:solidFill>
                  <a:srgbClr val="0070C0"/>
                </a:solidFill>
              </a:rPr>
              <a:t>We must show that x ∈ </a:t>
            </a:r>
            <a:r>
              <a:rPr lang="en-US" b="1" i="1" dirty="0" err="1" smtClean="0">
                <a:solidFill>
                  <a:srgbClr val="0070C0"/>
                </a:solidFill>
              </a:rPr>
              <a:t>B</a:t>
            </a:r>
            <a:r>
              <a:rPr lang="en-US" b="1" i="1" baseline="-25000" dirty="0" err="1" smtClean="0">
                <a:solidFill>
                  <a:srgbClr val="0070C0"/>
                </a:solidFill>
              </a:rPr>
              <a:t>j</a:t>
            </a:r>
            <a:r>
              <a:rPr lang="en-US" b="1" i="1" dirty="0" smtClean="0">
                <a:solidFill>
                  <a:srgbClr val="0070C0"/>
                </a:solidFill>
              </a:rPr>
              <a:t> </a:t>
            </a:r>
            <a:r>
              <a:rPr lang="en-US" i="1" dirty="0" smtClean="0"/>
              <a:t>.</a:t>
            </a:r>
            <a:endParaRPr lang="en-US" i="1" dirty="0" smtClean="0"/>
          </a:p>
          <a:p>
            <a:r>
              <a:rPr lang="en-US" dirty="0" smtClean="0"/>
              <a:t>We  assumed </a:t>
            </a:r>
            <a:r>
              <a:rPr lang="en-US" i="1" dirty="0" smtClean="0"/>
              <a:t>B</a:t>
            </a:r>
            <a:r>
              <a:rPr lang="en-US" i="1" baseline="-25000" dirty="0" smtClean="0"/>
              <a:t>i </a:t>
            </a:r>
            <a:r>
              <a:rPr lang="en-US" i="1" dirty="0" smtClean="0"/>
              <a:t>∩ </a:t>
            </a:r>
            <a:r>
              <a:rPr lang="en-US" i="1" dirty="0" err="1" smtClean="0"/>
              <a:t>B</a:t>
            </a:r>
            <a:r>
              <a:rPr lang="en-US" i="1" baseline="-25000" dirty="0" err="1" smtClean="0"/>
              <a:t>j</a:t>
            </a:r>
            <a:r>
              <a:rPr lang="en-US" i="1" baseline="-25000" dirty="0" smtClean="0"/>
              <a:t> </a:t>
            </a:r>
            <a:r>
              <a:rPr lang="en-US" i="1" dirty="0" smtClean="0"/>
              <a:t>is </a:t>
            </a:r>
            <a:r>
              <a:rPr lang="en-US" i="1" dirty="0" smtClean="0"/>
              <a:t>non-empty. </a:t>
            </a:r>
            <a:endParaRPr lang="en-US" i="1" dirty="0" smtClean="0"/>
          </a:p>
          <a:p>
            <a:r>
              <a:rPr lang="en-US" i="1" dirty="0" smtClean="0"/>
              <a:t>Meaning: there is </a:t>
            </a:r>
            <a:r>
              <a:rPr lang="en-US" dirty="0" smtClean="0"/>
              <a:t>some </a:t>
            </a:r>
            <a:r>
              <a:rPr lang="en-US" b="1" i="1" dirty="0" smtClean="0"/>
              <a:t>y</a:t>
            </a:r>
            <a:r>
              <a:rPr lang="en-US" i="1" dirty="0" smtClean="0"/>
              <a:t> in both B</a:t>
            </a:r>
            <a:r>
              <a:rPr lang="en-US" i="1" baseline="-25000" dirty="0" smtClean="0"/>
              <a:t>i </a:t>
            </a:r>
            <a:r>
              <a:rPr lang="en-US" i="1" dirty="0" smtClean="0"/>
              <a:t>and </a:t>
            </a:r>
            <a:r>
              <a:rPr lang="en-US" i="1" dirty="0" err="1" smtClean="0"/>
              <a:t>B</a:t>
            </a:r>
            <a:r>
              <a:rPr lang="en-US" i="1" baseline="-25000" dirty="0" err="1" smtClean="0"/>
              <a:t>j</a:t>
            </a:r>
            <a:r>
              <a:rPr lang="en-US" i="1" baseline="-25000" dirty="0" smtClean="0"/>
              <a:t> </a:t>
            </a:r>
            <a:r>
              <a:rPr lang="en-US" i="1" dirty="0" smtClean="0"/>
              <a:t>. </a:t>
            </a:r>
          </a:p>
          <a:p>
            <a:r>
              <a:rPr lang="en-US" i="1" dirty="0" smtClean="0"/>
              <a:t>By </a:t>
            </a:r>
            <a:r>
              <a:rPr lang="en-US" i="1" dirty="0" smtClean="0"/>
              <a:t>definition of </a:t>
            </a:r>
            <a:r>
              <a:rPr lang="en-US" i="1" dirty="0" smtClean="0"/>
              <a:t>sets </a:t>
            </a:r>
            <a:r>
              <a:rPr lang="en-US" i="1" dirty="0" smtClean="0"/>
              <a:t>B</a:t>
            </a:r>
            <a:r>
              <a:rPr lang="en-US" i="1" baseline="-25000" dirty="0" smtClean="0"/>
              <a:t>i </a:t>
            </a:r>
            <a:r>
              <a:rPr lang="en-US" i="1" dirty="0" smtClean="0"/>
              <a:t>and </a:t>
            </a:r>
            <a:r>
              <a:rPr lang="en-US" i="1" dirty="0" err="1" smtClean="0"/>
              <a:t>B</a:t>
            </a:r>
            <a:r>
              <a:rPr lang="en-US" i="1" baseline="-25000" dirty="0" err="1" smtClean="0"/>
              <a:t>j</a:t>
            </a:r>
            <a:r>
              <a:rPr lang="en-US" i="1" baseline="-25000" dirty="0" smtClean="0"/>
              <a:t> </a:t>
            </a:r>
            <a:r>
              <a:rPr lang="en-US" i="1" dirty="0" smtClean="0"/>
              <a:t>, </a:t>
            </a:r>
            <a:r>
              <a:rPr lang="en-US" i="1" dirty="0" smtClean="0"/>
              <a:t>it follows that (</a:t>
            </a:r>
            <a:r>
              <a:rPr lang="en-US" i="1" dirty="0" err="1" smtClean="0"/>
              <a:t>a</a:t>
            </a:r>
            <a:r>
              <a:rPr lang="en-US" i="1" baseline="-25000" dirty="0" err="1" smtClean="0"/>
              <a:t>i</a:t>
            </a:r>
            <a:r>
              <a:rPr lang="en-US" i="1" dirty="0" smtClean="0"/>
              <a:t>, </a:t>
            </a:r>
            <a:r>
              <a:rPr lang="en-US" b="1" i="1" dirty="0" smtClean="0"/>
              <a:t>y</a:t>
            </a:r>
            <a:r>
              <a:rPr lang="en-US" i="1" dirty="0" smtClean="0"/>
              <a:t>), </a:t>
            </a:r>
            <a:r>
              <a:rPr lang="en-US" i="1" dirty="0" smtClean="0"/>
              <a:t>(</a:t>
            </a:r>
            <a:r>
              <a:rPr lang="en-US" i="1" dirty="0" err="1" smtClean="0"/>
              <a:t>a</a:t>
            </a:r>
            <a:r>
              <a:rPr lang="en-US" i="1" baseline="-25000" dirty="0" err="1" smtClean="0"/>
              <a:t>j</a:t>
            </a:r>
            <a:r>
              <a:rPr lang="en-US" i="1" dirty="0" smtClean="0"/>
              <a:t>, </a:t>
            </a:r>
            <a:r>
              <a:rPr lang="en-US" b="1" i="1" dirty="0" smtClean="0"/>
              <a:t>y</a:t>
            </a:r>
            <a:r>
              <a:rPr lang="en-US" i="1" dirty="0" smtClean="0"/>
              <a:t>) are in R</a:t>
            </a:r>
            <a:r>
              <a:rPr lang="en-US" i="1" dirty="0" smtClean="0"/>
              <a:t>.</a:t>
            </a:r>
          </a:p>
          <a:p>
            <a:r>
              <a:rPr lang="en-US" sz="3200" dirty="0" smtClean="0"/>
              <a:t>Since (</a:t>
            </a:r>
            <a:r>
              <a:rPr lang="en-US" sz="3200" i="1" dirty="0" err="1" smtClean="0"/>
              <a:t>a</a:t>
            </a:r>
            <a:r>
              <a:rPr lang="en-US" sz="3200" i="1" baseline="-25000" dirty="0" err="1" smtClean="0"/>
              <a:t>i</a:t>
            </a:r>
            <a:r>
              <a:rPr lang="en-US" sz="3200" i="1" dirty="0" smtClean="0"/>
              <a:t>, </a:t>
            </a:r>
            <a:r>
              <a:rPr lang="en-US" sz="3200" i="1" dirty="0" smtClean="0"/>
              <a:t>x) ∈ R, </a:t>
            </a:r>
            <a:r>
              <a:rPr lang="en-US" sz="3200" i="1" dirty="0" smtClean="0"/>
              <a:t>&amp; R </a:t>
            </a:r>
            <a:r>
              <a:rPr lang="en-US" sz="3200" i="1" dirty="0" smtClean="0"/>
              <a:t>is symmetric, it follows that (x, </a:t>
            </a:r>
            <a:r>
              <a:rPr lang="en-US" sz="3200" i="1" dirty="0" err="1" smtClean="0"/>
              <a:t>a</a:t>
            </a:r>
            <a:r>
              <a:rPr lang="en-US" sz="3200" i="1" baseline="-25000" dirty="0" err="1" smtClean="0"/>
              <a:t>i</a:t>
            </a:r>
            <a:r>
              <a:rPr lang="en-US" sz="3200" i="1" dirty="0" smtClean="0"/>
              <a:t>) </a:t>
            </a:r>
            <a:r>
              <a:rPr lang="en-US" sz="3200" i="1" dirty="0" smtClean="0"/>
              <a:t>∈ </a:t>
            </a:r>
            <a:r>
              <a:rPr lang="en-US" sz="3200" i="1" dirty="0" smtClean="0"/>
              <a:t>R and </a:t>
            </a:r>
            <a:r>
              <a:rPr lang="en-US" dirty="0" smtClean="0"/>
              <a:t>(</a:t>
            </a:r>
            <a:r>
              <a:rPr lang="en-US" i="1" dirty="0" smtClean="0"/>
              <a:t>x, </a:t>
            </a:r>
            <a:r>
              <a:rPr lang="en-US" i="1" dirty="0" err="1" smtClean="0"/>
              <a:t>a</a:t>
            </a:r>
            <a:r>
              <a:rPr lang="en-US" i="1" baseline="-25000" dirty="0" err="1" smtClean="0"/>
              <a:t>i</a:t>
            </a:r>
            <a:r>
              <a:rPr lang="en-US" i="1" dirty="0" smtClean="0"/>
              <a:t>) &amp; (</a:t>
            </a:r>
            <a:r>
              <a:rPr lang="en-US" i="1" dirty="0" err="1" smtClean="0"/>
              <a:t>a</a:t>
            </a:r>
            <a:r>
              <a:rPr lang="en-US" i="1" baseline="-25000" dirty="0" err="1" smtClean="0"/>
              <a:t>i</a:t>
            </a:r>
            <a:r>
              <a:rPr lang="en-US" i="1" dirty="0" smtClean="0"/>
              <a:t>, </a:t>
            </a:r>
            <a:r>
              <a:rPr lang="en-US" b="1" i="1" dirty="0" smtClean="0"/>
              <a:t>y</a:t>
            </a:r>
            <a:r>
              <a:rPr lang="en-US" i="1" dirty="0" smtClean="0"/>
              <a:t>) are both in R. </a:t>
            </a:r>
          </a:p>
          <a:p>
            <a:r>
              <a:rPr lang="en-US" sz="3300" dirty="0" smtClean="0"/>
              <a:t>Since </a:t>
            </a:r>
            <a:r>
              <a:rPr lang="en-US" sz="3300" i="1" dirty="0" smtClean="0"/>
              <a:t>R is transitive, it follows </a:t>
            </a:r>
            <a:r>
              <a:rPr lang="en-US" sz="3300" i="1" dirty="0" smtClean="0"/>
              <a:t>that  </a:t>
            </a:r>
            <a:r>
              <a:rPr lang="en-US" sz="3300" dirty="0" smtClean="0"/>
              <a:t>(</a:t>
            </a:r>
            <a:r>
              <a:rPr lang="en-US" sz="3300" i="1" dirty="0" smtClean="0"/>
              <a:t>x, </a:t>
            </a:r>
            <a:r>
              <a:rPr lang="en-US" sz="3300" b="1" i="1" dirty="0" smtClean="0"/>
              <a:t>y</a:t>
            </a:r>
            <a:r>
              <a:rPr lang="en-US" sz="3300" i="1" dirty="0" smtClean="0"/>
              <a:t>) ∈ R.</a:t>
            </a:r>
            <a:endParaRPr lang="en-US" sz="3300" i="1" dirty="0" smtClean="0"/>
          </a:p>
          <a:p>
            <a:r>
              <a:rPr lang="en-US" sz="3300" dirty="0" smtClean="0"/>
              <a:t>Since (</a:t>
            </a:r>
            <a:r>
              <a:rPr lang="en-US" sz="3300" i="1" dirty="0" err="1" smtClean="0"/>
              <a:t>a</a:t>
            </a:r>
            <a:r>
              <a:rPr lang="en-US" sz="3300" i="1" baseline="-25000" dirty="0" err="1" smtClean="0"/>
              <a:t>j</a:t>
            </a:r>
            <a:r>
              <a:rPr lang="en-US" sz="3300" i="1" dirty="0" smtClean="0"/>
              <a:t>, </a:t>
            </a:r>
            <a:r>
              <a:rPr lang="en-US" sz="3300" b="1" i="1" dirty="0" smtClean="0"/>
              <a:t>y</a:t>
            </a:r>
            <a:r>
              <a:rPr lang="en-US" sz="3300" i="1" dirty="0" smtClean="0"/>
              <a:t>) ∈ R, and R is symmetric, it follows that (</a:t>
            </a:r>
            <a:r>
              <a:rPr lang="en-US" sz="3300" b="1" i="1" dirty="0" smtClean="0"/>
              <a:t>y</a:t>
            </a:r>
            <a:r>
              <a:rPr lang="en-US" sz="3300" i="1" dirty="0" smtClean="0"/>
              <a:t>, </a:t>
            </a:r>
            <a:r>
              <a:rPr lang="en-US" sz="3300" i="1" dirty="0" err="1" smtClean="0"/>
              <a:t>a</a:t>
            </a:r>
            <a:r>
              <a:rPr lang="en-US" sz="3300" i="1" baseline="-25000" dirty="0" err="1" smtClean="0"/>
              <a:t>j</a:t>
            </a:r>
            <a:r>
              <a:rPr lang="en-US" sz="3300" i="1" dirty="0" smtClean="0"/>
              <a:t>) </a:t>
            </a:r>
            <a:r>
              <a:rPr lang="en-US" sz="3300" i="1" dirty="0" smtClean="0"/>
              <a:t>∈ R.</a:t>
            </a:r>
          </a:p>
          <a:p>
            <a:r>
              <a:rPr lang="en-US" sz="3300" dirty="0" smtClean="0"/>
              <a:t>Thus, both (</a:t>
            </a:r>
            <a:r>
              <a:rPr lang="en-US" sz="3300" i="1" dirty="0" smtClean="0"/>
              <a:t>x, </a:t>
            </a:r>
            <a:r>
              <a:rPr lang="en-US" sz="3300" b="1" i="1" dirty="0" smtClean="0"/>
              <a:t>y</a:t>
            </a:r>
            <a:r>
              <a:rPr lang="en-US" sz="3300" i="1" dirty="0" smtClean="0"/>
              <a:t>) and (</a:t>
            </a:r>
            <a:r>
              <a:rPr lang="en-US" sz="3300" b="1" i="1" dirty="0" smtClean="0"/>
              <a:t>y</a:t>
            </a:r>
            <a:r>
              <a:rPr lang="en-US" sz="3300" i="1" dirty="0" smtClean="0"/>
              <a:t>, </a:t>
            </a:r>
            <a:r>
              <a:rPr lang="en-US" sz="3300" i="1" dirty="0" err="1" smtClean="0"/>
              <a:t>a</a:t>
            </a:r>
            <a:r>
              <a:rPr lang="en-US" sz="3300" i="1" baseline="-25000" dirty="0" err="1" smtClean="0"/>
              <a:t>j</a:t>
            </a:r>
            <a:r>
              <a:rPr lang="en-US" sz="3300" i="1" dirty="0" smtClean="0"/>
              <a:t>) </a:t>
            </a:r>
            <a:r>
              <a:rPr lang="en-US" sz="3300" i="1" dirty="0" smtClean="0"/>
              <a:t>are in R. Since R is transitive, it follows </a:t>
            </a:r>
            <a:r>
              <a:rPr lang="en-US" sz="3300" i="1" dirty="0" smtClean="0"/>
              <a:t>that </a:t>
            </a:r>
            <a:r>
              <a:rPr lang="en-US" sz="3300" dirty="0" smtClean="0"/>
              <a:t>(</a:t>
            </a:r>
            <a:r>
              <a:rPr lang="en-US" sz="3300" i="1" dirty="0" smtClean="0"/>
              <a:t>x, </a:t>
            </a:r>
            <a:r>
              <a:rPr lang="en-US" sz="3300" i="1" dirty="0" err="1" smtClean="0"/>
              <a:t>a</a:t>
            </a:r>
            <a:r>
              <a:rPr lang="en-US" sz="3300" i="1" baseline="-25000" dirty="0" err="1" smtClean="0"/>
              <a:t>j</a:t>
            </a:r>
            <a:r>
              <a:rPr lang="en-US" sz="3300" i="1" dirty="0" smtClean="0"/>
              <a:t>) </a:t>
            </a:r>
            <a:r>
              <a:rPr lang="en-US" sz="3300" i="1" dirty="0" smtClean="0"/>
              <a:t>∈ R.</a:t>
            </a:r>
          </a:p>
          <a:p>
            <a:r>
              <a:rPr lang="en-US" sz="3300" dirty="0" smtClean="0"/>
              <a:t>And by symmetry, (</a:t>
            </a:r>
            <a:r>
              <a:rPr lang="en-US" sz="3300" i="1" dirty="0" err="1" smtClean="0"/>
              <a:t>a</a:t>
            </a:r>
            <a:r>
              <a:rPr lang="en-US" sz="3300" i="1" baseline="-25000" dirty="0" err="1" smtClean="0"/>
              <a:t>j</a:t>
            </a:r>
            <a:r>
              <a:rPr lang="en-US" sz="3300" i="1" dirty="0" smtClean="0"/>
              <a:t>, </a:t>
            </a:r>
            <a:r>
              <a:rPr lang="en-US" sz="3300" i="1" dirty="0" smtClean="0"/>
              <a:t>x) must be in R.</a:t>
            </a:r>
          </a:p>
          <a:p>
            <a:r>
              <a:rPr lang="en-US" sz="3300" dirty="0" smtClean="0"/>
              <a:t>By </a:t>
            </a:r>
            <a:r>
              <a:rPr lang="en-US" sz="3300" dirty="0" smtClean="0"/>
              <a:t>definition of </a:t>
            </a:r>
            <a:r>
              <a:rPr lang="en-US" sz="3300" i="1" dirty="0" err="1" smtClean="0"/>
              <a:t>B</a:t>
            </a:r>
            <a:r>
              <a:rPr lang="en-US" sz="3300" i="1" baseline="-25000" dirty="0" err="1" smtClean="0"/>
              <a:t>j</a:t>
            </a:r>
            <a:r>
              <a:rPr lang="en-US" sz="3300" i="1" dirty="0" smtClean="0"/>
              <a:t>, </a:t>
            </a:r>
            <a:r>
              <a:rPr lang="en-US" sz="3300" i="1" dirty="0" smtClean="0"/>
              <a:t>it follows that </a:t>
            </a:r>
            <a:r>
              <a:rPr lang="en-US" sz="3300" b="1" i="1" dirty="0" smtClean="0">
                <a:solidFill>
                  <a:srgbClr val="0070C0"/>
                </a:solidFill>
              </a:rPr>
              <a:t>x ∈ </a:t>
            </a:r>
            <a:r>
              <a:rPr lang="en-US" sz="3300" b="1" i="1" dirty="0" err="1" smtClean="0">
                <a:solidFill>
                  <a:srgbClr val="0070C0"/>
                </a:solidFill>
              </a:rPr>
              <a:t>B</a:t>
            </a:r>
            <a:r>
              <a:rPr lang="en-US" sz="3300" b="1" i="1" baseline="-25000" dirty="0" err="1" smtClean="0">
                <a:solidFill>
                  <a:srgbClr val="0070C0"/>
                </a:solidFill>
              </a:rPr>
              <a:t>j</a:t>
            </a:r>
            <a:r>
              <a:rPr lang="en-US" sz="3300" b="1" i="1" dirty="0" smtClean="0">
                <a:solidFill>
                  <a:srgbClr val="0070C0"/>
                </a:solidFill>
              </a:rPr>
              <a:t>.</a:t>
            </a:r>
          </a:p>
          <a:p>
            <a:r>
              <a:rPr lang="en-US" dirty="0" smtClean="0"/>
              <a:t>(</a:t>
            </a:r>
            <a:r>
              <a:rPr lang="en-US" dirty="0" smtClean="0"/>
              <a:t>“We did the former. The latter is </a:t>
            </a:r>
            <a:r>
              <a:rPr lang="en-US" dirty="0" smtClean="0"/>
              <a:t>similar “ for part 2 </a:t>
            </a:r>
            <a:r>
              <a:rPr lang="en-US" i="1" dirty="0" err="1" smtClean="0"/>
              <a:t>B</a:t>
            </a:r>
            <a:r>
              <a:rPr lang="en-US" i="1" baseline="-25000" dirty="0" err="1" smtClean="0"/>
              <a:t>j</a:t>
            </a:r>
            <a:r>
              <a:rPr lang="en-US" i="1" dirty="0" smtClean="0"/>
              <a:t> </a:t>
            </a:r>
            <a:r>
              <a:rPr lang="en-US" i="1" dirty="0" smtClean="0"/>
              <a:t>⊆ </a:t>
            </a:r>
            <a:r>
              <a:rPr lang="en-US" i="1" dirty="0" smtClean="0"/>
              <a:t>B</a:t>
            </a:r>
            <a:r>
              <a:rPr lang="en-US" i="1" baseline="-25000" dirty="0" smtClean="0"/>
              <a:t>i</a:t>
            </a:r>
            <a:r>
              <a:rPr lang="en-US" i="1" dirty="0" smtClean="0"/>
              <a:t> ).</a:t>
            </a:r>
            <a:endParaRPr lang="en-US" i="1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1AE5-7142-424F-B251-89BC3CCBD4E1}" type="datetime1">
              <a:rPr lang="en-US" smtClean="0"/>
              <a:pPr/>
              <a:t>2/17/2019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CMPU 334 --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0" dirty="0" smtClean="0"/>
              <a:t>Proof part 1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5213240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0070C0"/>
                </a:solidFill>
              </a:rPr>
              <a:t>Every </a:t>
            </a:r>
            <a:r>
              <a:rPr lang="en-US" sz="3200" dirty="0" smtClean="0">
                <a:solidFill>
                  <a:srgbClr val="0070C0"/>
                </a:solidFill>
              </a:rPr>
              <a:t>Equivalence Relation over A </a:t>
            </a:r>
            <a:r>
              <a:rPr lang="en-US" sz="3200" dirty="0" smtClean="0">
                <a:solidFill>
                  <a:srgbClr val="0070C0"/>
                </a:solidFill>
              </a:rPr>
              <a:t>determines </a:t>
            </a:r>
            <a:r>
              <a:rPr lang="en-US" sz="3200" dirty="0" smtClean="0">
                <a:solidFill>
                  <a:srgbClr val="0070C0"/>
                </a:solidFill>
              </a:rPr>
              <a:t>a partition over </a:t>
            </a:r>
            <a:r>
              <a:rPr lang="en-US" sz="3200" dirty="0" smtClean="0">
                <a:solidFill>
                  <a:srgbClr val="0070C0"/>
                </a:solidFill>
              </a:rPr>
              <a:t>A </a:t>
            </a:r>
            <a:endParaRPr lang="en-US" sz="3200" dirty="0" smtClean="0">
              <a:solidFill>
                <a:srgbClr val="0070C0"/>
              </a:solidFill>
            </a:endParaRPr>
          </a:p>
          <a:p>
            <a:r>
              <a:rPr lang="en-US" dirty="0" smtClean="0"/>
              <a:t>We have proven this by using the definition of a Partition.</a:t>
            </a:r>
          </a:p>
          <a:p>
            <a:pPr>
              <a:buNone/>
            </a:pPr>
            <a:endParaRPr lang="en-US" sz="3200" i="1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1AE5-7142-424F-B251-89BC3CCBD4E1}" type="datetime1">
              <a:rPr lang="en-US" smtClean="0"/>
              <a:pPr/>
              <a:t>2/17/2019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CMPU 334 --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0" dirty="0" smtClean="0"/>
              <a:t>Proof Part 2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5213240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0070C0"/>
                </a:solidFill>
              </a:rPr>
              <a:t>Every partition </a:t>
            </a:r>
            <a:r>
              <a:rPr lang="en-US" sz="3200" dirty="0" smtClean="0">
                <a:solidFill>
                  <a:srgbClr val="0070C0"/>
                </a:solidFill>
              </a:rPr>
              <a:t>over </a:t>
            </a:r>
            <a:r>
              <a:rPr lang="en-US" sz="3200" dirty="0" smtClean="0">
                <a:solidFill>
                  <a:srgbClr val="0070C0"/>
                </a:solidFill>
              </a:rPr>
              <a:t>A determines an equivalence relation </a:t>
            </a:r>
            <a:endParaRPr lang="en-US" sz="3200" dirty="0" smtClean="0">
              <a:solidFill>
                <a:srgbClr val="0070C0"/>
              </a:solidFill>
            </a:endParaRPr>
          </a:p>
          <a:p>
            <a:r>
              <a:rPr lang="en-US" dirty="0" smtClean="0"/>
              <a:t>We’ll prove this by using the definition of an equivalence relation</a:t>
            </a:r>
          </a:p>
          <a:p>
            <a:pPr>
              <a:buNone/>
            </a:pPr>
            <a:endParaRPr lang="en-US" sz="3200" i="1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1AE5-7142-424F-B251-89BC3CCBD4E1}" type="datetime1">
              <a:rPr lang="en-US" smtClean="0"/>
              <a:pPr/>
              <a:t>2/20/2019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CMPU 334 --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0" dirty="0" smtClean="0"/>
              <a:t>Formally, we state the following…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521324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Theorem:</a:t>
            </a:r>
            <a:endParaRPr lang="en-US" sz="3200" i="1" dirty="0" smtClean="0"/>
          </a:p>
          <a:p>
            <a:r>
              <a:rPr lang="en-US" sz="3200" dirty="0" smtClean="0"/>
              <a:t>Let </a:t>
            </a:r>
            <a:r>
              <a:rPr lang="en-US" sz="3200" b="1" i="1" dirty="0" smtClean="0"/>
              <a:t>P</a:t>
            </a:r>
            <a:r>
              <a:rPr lang="en-US" sz="3200" i="1" dirty="0" smtClean="0"/>
              <a:t> = {B</a:t>
            </a:r>
            <a:r>
              <a:rPr lang="en-US" sz="3200" i="1" baseline="-25000" dirty="0" smtClean="0"/>
              <a:t>1</a:t>
            </a:r>
            <a:r>
              <a:rPr lang="en-US" sz="3200" i="1" dirty="0" smtClean="0"/>
              <a:t>, B</a:t>
            </a:r>
            <a:r>
              <a:rPr lang="en-US" sz="3200" i="1" baseline="-25000" dirty="0" smtClean="0"/>
              <a:t>2</a:t>
            </a:r>
            <a:r>
              <a:rPr lang="en-US" sz="3200" i="1" dirty="0" smtClean="0"/>
              <a:t>, ..., </a:t>
            </a:r>
            <a:r>
              <a:rPr lang="en-US" sz="3200" i="1" dirty="0" err="1" smtClean="0"/>
              <a:t>B</a:t>
            </a:r>
            <a:r>
              <a:rPr lang="en-US" sz="3200" i="1" baseline="-25000" dirty="0" err="1" smtClean="0"/>
              <a:t>n</a:t>
            </a:r>
            <a:r>
              <a:rPr lang="en-US" sz="3200" i="1" dirty="0" smtClean="0"/>
              <a:t>} be a </a:t>
            </a:r>
            <a:r>
              <a:rPr lang="en-US" sz="3200" i="1" dirty="0" smtClean="0"/>
              <a:t>partition of non-empty set </a:t>
            </a:r>
            <a:r>
              <a:rPr lang="en-US" sz="3200" b="1" i="1" dirty="0" smtClean="0"/>
              <a:t>A</a:t>
            </a:r>
            <a:r>
              <a:rPr lang="en-US" sz="3200" i="1" dirty="0" smtClean="0"/>
              <a:t>.</a:t>
            </a:r>
          </a:p>
          <a:p>
            <a:r>
              <a:rPr lang="en-US" sz="3200" dirty="0" smtClean="0"/>
              <a:t>Let </a:t>
            </a:r>
            <a:r>
              <a:rPr lang="en-US" sz="3200" b="1" i="1" dirty="0" smtClean="0"/>
              <a:t>R</a:t>
            </a:r>
            <a:r>
              <a:rPr lang="en-US" sz="3200" i="1" dirty="0" smtClean="0"/>
              <a:t> be </a:t>
            </a:r>
            <a:r>
              <a:rPr lang="en-US" sz="3200" i="1" dirty="0" smtClean="0"/>
              <a:t>a relation </a:t>
            </a:r>
            <a:r>
              <a:rPr lang="en-US" sz="3200" i="1" dirty="0" smtClean="0"/>
              <a:t>R = {(a, b) | there is a set B</a:t>
            </a:r>
            <a:r>
              <a:rPr lang="en-US" sz="3200" i="1" baseline="-25000" dirty="0" smtClean="0"/>
              <a:t>i</a:t>
            </a:r>
            <a:r>
              <a:rPr lang="en-US" sz="3200" i="1" dirty="0" smtClean="0"/>
              <a:t> such that a and b both </a:t>
            </a:r>
            <a:r>
              <a:rPr lang="en-US" sz="3200" i="1" dirty="0" smtClean="0"/>
              <a:t>belong </a:t>
            </a:r>
            <a:r>
              <a:rPr lang="en-US" sz="3200" dirty="0" smtClean="0"/>
              <a:t>to </a:t>
            </a:r>
            <a:r>
              <a:rPr lang="en-US" sz="3200" i="1" dirty="0" smtClean="0"/>
              <a:t>B</a:t>
            </a:r>
            <a:r>
              <a:rPr lang="en-US" sz="3200" i="1" baseline="-25000" dirty="0" smtClean="0"/>
              <a:t>i</a:t>
            </a:r>
            <a:r>
              <a:rPr lang="en-US" sz="3200" i="1" dirty="0" smtClean="0"/>
              <a:t>}</a:t>
            </a:r>
            <a:endParaRPr lang="en-US" sz="3200" i="1" dirty="0" smtClean="0"/>
          </a:p>
          <a:p>
            <a:r>
              <a:rPr lang="en-US" sz="3200" i="1" dirty="0" smtClean="0"/>
              <a:t>Then R is an equivalence relation.</a:t>
            </a:r>
            <a:endParaRPr lang="en-US" sz="3200" i="1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1AE5-7142-424F-B251-89BC3CCBD4E1}" type="datetime1">
              <a:rPr lang="en-US" smtClean="0"/>
              <a:pPr/>
              <a:t>2/20/2019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CMPU 334 --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b="0" dirty="0" smtClean="0"/>
              <a:t>Equivalence relation/Partition definitions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i="1" dirty="0" smtClean="0"/>
              <a:t>Equivalence Relation: </a:t>
            </a:r>
          </a:p>
          <a:p>
            <a:pPr lvl="2"/>
            <a:r>
              <a:rPr lang="en-US" dirty="0" smtClean="0"/>
              <a:t>∀ </a:t>
            </a:r>
            <a:r>
              <a:rPr lang="en-US" i="1" dirty="0" smtClean="0"/>
              <a:t>a ∈ A, (a, a) ∈ R</a:t>
            </a:r>
            <a:endParaRPr lang="en-US" dirty="0" smtClean="0"/>
          </a:p>
          <a:p>
            <a:pPr lvl="2"/>
            <a:r>
              <a:rPr lang="en-US" dirty="0" smtClean="0"/>
              <a:t>∀</a:t>
            </a:r>
            <a:r>
              <a:rPr lang="pt-BR" dirty="0" smtClean="0"/>
              <a:t>(</a:t>
            </a:r>
            <a:r>
              <a:rPr lang="pt-BR" i="1" dirty="0" smtClean="0"/>
              <a:t>a, b) ∈ R, (b, a) ∈ R.</a:t>
            </a:r>
            <a:endParaRPr lang="en-US" dirty="0" smtClean="0"/>
          </a:p>
          <a:p>
            <a:pPr lvl="2"/>
            <a:r>
              <a:rPr lang="en-US" dirty="0" smtClean="0"/>
              <a:t>∀</a:t>
            </a:r>
            <a:r>
              <a:rPr lang="en-US" i="1" dirty="0" smtClean="0"/>
              <a:t>(a, b) ∈  R and (b, c) ∈ R, then (a, c) ∈ R.</a:t>
            </a:r>
          </a:p>
          <a:p>
            <a:endParaRPr lang="en-US" dirty="0" smtClean="0"/>
          </a:p>
          <a:p>
            <a:r>
              <a:rPr lang="en-US" sz="3200" dirty="0" smtClean="0"/>
              <a:t>Partition: </a:t>
            </a:r>
          </a:p>
          <a:p>
            <a:pPr lvl="1"/>
            <a:r>
              <a:rPr lang="en-US" i="1" dirty="0" err="1" smtClean="0"/>
              <a:t>p</a:t>
            </a:r>
            <a:r>
              <a:rPr lang="en-US" i="1" baseline="-25000" dirty="0" err="1" smtClean="0"/>
              <a:t>i</a:t>
            </a:r>
            <a:r>
              <a:rPr lang="en-US" dirty="0" err="1" smtClean="0"/>
              <a:t>∩</a:t>
            </a:r>
            <a:r>
              <a:rPr lang="en-US" i="1" dirty="0" err="1" smtClean="0"/>
              <a:t>p</a:t>
            </a:r>
            <a:r>
              <a:rPr lang="en-US" i="1" baseline="-25000" dirty="0" err="1" smtClean="0"/>
              <a:t>j</a:t>
            </a:r>
            <a:r>
              <a:rPr lang="en-US" dirty="0" smtClean="0"/>
              <a:t>=∅ ∀</a:t>
            </a:r>
            <a:r>
              <a:rPr lang="en-US" i="1" dirty="0" smtClean="0"/>
              <a:t>p</a:t>
            </a:r>
            <a:r>
              <a:rPr lang="en-US" i="1" baseline="-25000" dirty="0" smtClean="0"/>
              <a:t>i</a:t>
            </a:r>
            <a:r>
              <a:rPr lang="en-US" dirty="0" smtClean="0"/>
              <a:t>,</a:t>
            </a:r>
            <a:r>
              <a:rPr lang="en-US" i="1" dirty="0" smtClean="0"/>
              <a:t>p</a:t>
            </a:r>
            <a:r>
              <a:rPr lang="en-US" i="1" baseline="-25000" dirty="0" smtClean="0"/>
              <a:t>j</a:t>
            </a:r>
            <a:r>
              <a:rPr lang="en-US" dirty="0" smtClean="0"/>
              <a:t>∈2</a:t>
            </a:r>
            <a:r>
              <a:rPr lang="en-US" i="1" baseline="30000" dirty="0" smtClean="0"/>
              <a:t>A</a:t>
            </a:r>
            <a:r>
              <a:rPr lang="en-US" dirty="0" smtClean="0"/>
              <a:t> with </a:t>
            </a:r>
            <a:r>
              <a:rPr lang="en-US" i="1" dirty="0" err="1" smtClean="0"/>
              <a:t>p</a:t>
            </a:r>
            <a:r>
              <a:rPr lang="en-US" i="1" baseline="-25000" dirty="0" err="1" smtClean="0"/>
              <a:t>i</a:t>
            </a:r>
            <a:r>
              <a:rPr lang="en-US" dirty="0" err="1" smtClean="0"/>
              <a:t>≠</a:t>
            </a:r>
            <a:r>
              <a:rPr lang="en-US" i="1" dirty="0" err="1" smtClean="0"/>
              <a:t>p</a:t>
            </a:r>
            <a:r>
              <a:rPr lang="en-US" i="1" baseline="-25000" dirty="0" err="1" smtClean="0"/>
              <a:t>j</a:t>
            </a:r>
            <a:r>
              <a:rPr lang="en-US" i="1" baseline="-25000" dirty="0" smtClean="0"/>
              <a:t> </a:t>
            </a:r>
            <a:r>
              <a:rPr lang="en-US" i="1" dirty="0" smtClean="0"/>
              <a:t>   (not empty)</a:t>
            </a:r>
            <a:endParaRPr lang="en-US" i="1" baseline="-25000" dirty="0" smtClean="0"/>
          </a:p>
          <a:p>
            <a:pPr lvl="1"/>
            <a:r>
              <a:rPr lang="en-US" dirty="0" smtClean="0"/>
              <a:t>∀ </a:t>
            </a:r>
            <a:r>
              <a:rPr lang="en-US" i="1" dirty="0" err="1" smtClean="0"/>
              <a:t>i</a:t>
            </a:r>
            <a:r>
              <a:rPr lang="en-US" i="1" dirty="0" smtClean="0"/>
              <a:t>, j ∈ I, if B</a:t>
            </a:r>
            <a:r>
              <a:rPr lang="en-US" i="1" baseline="-25000" dirty="0" smtClean="0"/>
              <a:t>i</a:t>
            </a:r>
            <a:r>
              <a:rPr lang="en-US" i="1" dirty="0" smtClean="0"/>
              <a:t> ≠ </a:t>
            </a:r>
            <a:r>
              <a:rPr lang="en-US" i="1" dirty="0" err="1" smtClean="0"/>
              <a:t>B</a:t>
            </a:r>
            <a:r>
              <a:rPr lang="en-US" i="1" baseline="-25000" dirty="0" err="1" smtClean="0"/>
              <a:t>j</a:t>
            </a:r>
            <a:r>
              <a:rPr lang="en-US" i="1" dirty="0" smtClean="0"/>
              <a:t>, then B</a:t>
            </a:r>
            <a:r>
              <a:rPr lang="en-US" i="1" baseline="-25000" dirty="0" smtClean="0"/>
              <a:t>i</a:t>
            </a:r>
            <a:r>
              <a:rPr lang="en-US" i="1" dirty="0" smtClean="0"/>
              <a:t> ∩ </a:t>
            </a:r>
            <a:r>
              <a:rPr lang="en-US" i="1" dirty="0" err="1" smtClean="0"/>
              <a:t>B</a:t>
            </a:r>
            <a:r>
              <a:rPr lang="en-US" i="1" baseline="-25000" dirty="0" err="1" smtClean="0"/>
              <a:t>j</a:t>
            </a:r>
            <a:r>
              <a:rPr lang="en-US" i="1" dirty="0" smtClean="0"/>
              <a:t> = ∅</a:t>
            </a:r>
            <a:r>
              <a:rPr lang="en-US" i="1" dirty="0" smtClean="0"/>
              <a:t>. (Pair-wise disjoint)</a:t>
            </a:r>
          </a:p>
          <a:p>
            <a:pPr lvl="1"/>
            <a:r>
              <a:rPr lang="en-US" i="1" dirty="0" smtClean="0"/>
              <a:t>∪</a:t>
            </a:r>
            <a:r>
              <a:rPr lang="en-US" i="1" dirty="0" smtClean="0"/>
              <a:t>{B</a:t>
            </a:r>
            <a:r>
              <a:rPr lang="en-US" i="1" baseline="-25000" dirty="0" smtClean="0"/>
              <a:t>i</a:t>
            </a:r>
            <a:r>
              <a:rPr lang="en-US" i="1" dirty="0" smtClean="0"/>
              <a:t>}</a:t>
            </a:r>
            <a:r>
              <a:rPr lang="en-US" i="1" baseline="-25000" dirty="0" err="1" smtClean="0"/>
              <a:t>i∈I</a:t>
            </a:r>
            <a:r>
              <a:rPr lang="en-US" i="1" baseline="-25000" dirty="0" smtClean="0"/>
              <a:t> </a:t>
            </a:r>
            <a:r>
              <a:rPr lang="en-US" i="1" dirty="0" smtClean="0"/>
              <a:t>= </a:t>
            </a:r>
            <a:r>
              <a:rPr lang="en-US" i="1" dirty="0" smtClean="0"/>
              <a:t>A (exhaustion)</a:t>
            </a:r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DF09-394E-D340-8D8B-254739943E52}" type="datetime1">
              <a:rPr lang="en-US" smtClean="0"/>
              <a:pPr/>
              <a:t>2/20/2019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</a:t>
            </a:r>
            <a:r>
              <a:rPr lang="en-US" dirty="0" smtClean="0"/>
              <a:t>145 – Foundations of Computer Science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1673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0" dirty="0" smtClean="0"/>
              <a:t>Proof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521324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We need to show that R is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3200" i="1" dirty="0" smtClean="0"/>
              <a:t>Reflexive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3200" i="1" dirty="0" smtClean="0"/>
              <a:t>Symmetric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3200" i="1" dirty="0" smtClean="0"/>
              <a:t>Transitive</a:t>
            </a:r>
          </a:p>
          <a:p>
            <a:pPr marL="914400" lvl="1" indent="-457200">
              <a:buNone/>
            </a:pPr>
            <a:endParaRPr lang="en-US" i="1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1AE5-7142-424F-B251-89BC3CCBD4E1}" type="datetime1">
              <a:rPr lang="en-US" smtClean="0"/>
              <a:pPr/>
              <a:t>2/20/2019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CMPU 334 --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0" dirty="0" smtClean="0"/>
              <a:t>Proof: R is reflexive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521324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Restate definitions: </a:t>
            </a:r>
          </a:p>
          <a:p>
            <a:pPr lvl="1"/>
            <a:r>
              <a:rPr lang="en-US" sz="3600" dirty="0" smtClean="0"/>
              <a:t>for </a:t>
            </a:r>
            <a:r>
              <a:rPr lang="en-US" sz="3600" dirty="0" smtClean="0"/>
              <a:t>all </a:t>
            </a:r>
            <a:r>
              <a:rPr lang="en-US" sz="3600" i="1" dirty="0" smtClean="0"/>
              <a:t>a ∈</a:t>
            </a:r>
            <a:r>
              <a:rPr lang="en-US" sz="3600" i="1" dirty="0" smtClean="0"/>
              <a:t> </a:t>
            </a:r>
            <a:r>
              <a:rPr lang="en-US" sz="3600" i="1" dirty="0" smtClean="0"/>
              <a:t>A, (a, a) ∈ R</a:t>
            </a:r>
            <a:r>
              <a:rPr lang="en-US" sz="3600" i="1" dirty="0" smtClean="0"/>
              <a:t>.</a:t>
            </a:r>
          </a:p>
          <a:p>
            <a:pPr lvl="1"/>
            <a:r>
              <a:rPr lang="en-US" sz="3600" i="1" dirty="0" smtClean="0"/>
              <a:t>∪{</a:t>
            </a:r>
            <a:r>
              <a:rPr lang="en-US" sz="3600" i="1" dirty="0" smtClean="0">
                <a:solidFill>
                  <a:srgbClr val="00B0F0"/>
                </a:solidFill>
              </a:rPr>
              <a:t>B</a:t>
            </a:r>
            <a:r>
              <a:rPr lang="en-US" sz="3600" i="1" baseline="-25000" dirty="0" smtClean="0">
                <a:solidFill>
                  <a:srgbClr val="00B0F0"/>
                </a:solidFill>
              </a:rPr>
              <a:t>i</a:t>
            </a:r>
            <a:r>
              <a:rPr lang="en-US" sz="3600" i="1" dirty="0" smtClean="0"/>
              <a:t>}</a:t>
            </a:r>
            <a:r>
              <a:rPr lang="en-US" sz="3600" i="1" baseline="-25000" dirty="0" err="1" smtClean="0">
                <a:solidFill>
                  <a:srgbClr val="FF0000"/>
                </a:solidFill>
              </a:rPr>
              <a:t>i∈I</a:t>
            </a:r>
            <a:r>
              <a:rPr lang="en-US" sz="3600" i="1" baseline="-25000" dirty="0" smtClean="0">
                <a:solidFill>
                  <a:srgbClr val="FF0000"/>
                </a:solidFill>
              </a:rPr>
              <a:t> </a:t>
            </a:r>
            <a:r>
              <a:rPr lang="en-US" sz="3600" i="1" dirty="0" smtClean="0"/>
              <a:t>= A</a:t>
            </a:r>
          </a:p>
          <a:p>
            <a:r>
              <a:rPr lang="en-US" sz="4000" dirty="0" smtClean="0"/>
              <a:t>Using the property of exhaustion,</a:t>
            </a:r>
          </a:p>
          <a:p>
            <a:pPr lvl="1"/>
            <a:r>
              <a:rPr lang="en-US" sz="3600" dirty="0" smtClean="0"/>
              <a:t>For all a in A, </a:t>
            </a:r>
          </a:p>
          <a:p>
            <a:pPr lvl="1"/>
            <a:r>
              <a:rPr lang="en-US" sz="3600" dirty="0" smtClean="0"/>
              <a:t>There must exist an </a:t>
            </a:r>
            <a:r>
              <a:rPr lang="en-US" sz="3600" dirty="0" err="1" smtClean="0">
                <a:solidFill>
                  <a:srgbClr val="FF0000"/>
                </a:solidFill>
              </a:rPr>
              <a:t>i</a:t>
            </a:r>
            <a:r>
              <a:rPr lang="en-US" sz="3600" dirty="0" smtClean="0">
                <a:solidFill>
                  <a:srgbClr val="FF0000"/>
                </a:solidFill>
              </a:rPr>
              <a:t> in I </a:t>
            </a:r>
            <a:r>
              <a:rPr lang="en-US" sz="3600" dirty="0" smtClean="0"/>
              <a:t>with some a in </a:t>
            </a:r>
            <a:r>
              <a:rPr lang="en-US" sz="3600" i="1" dirty="0" smtClean="0">
                <a:solidFill>
                  <a:srgbClr val="00B0F0"/>
                </a:solidFill>
              </a:rPr>
              <a:t>B</a:t>
            </a:r>
            <a:r>
              <a:rPr lang="en-US" sz="3600" i="1" baseline="-25000" dirty="0" smtClean="0">
                <a:solidFill>
                  <a:srgbClr val="00B0F0"/>
                </a:solidFill>
              </a:rPr>
              <a:t>i</a:t>
            </a:r>
            <a:endParaRPr lang="en-US" sz="3600" i="1" dirty="0" smtClean="0">
              <a:solidFill>
                <a:srgbClr val="00B0F0"/>
              </a:solidFill>
            </a:endParaRPr>
          </a:p>
          <a:p>
            <a:r>
              <a:rPr lang="en-US" sz="4000" dirty="0" smtClean="0"/>
              <a:t>Then, there must exist an </a:t>
            </a:r>
            <a:r>
              <a:rPr lang="en-US" sz="4000" dirty="0" err="1" smtClean="0">
                <a:solidFill>
                  <a:srgbClr val="FF0000"/>
                </a:solidFill>
              </a:rPr>
              <a:t>i</a:t>
            </a:r>
            <a:r>
              <a:rPr lang="en-US" sz="4000" dirty="0" smtClean="0">
                <a:solidFill>
                  <a:srgbClr val="FF0000"/>
                </a:solidFill>
              </a:rPr>
              <a:t> in I </a:t>
            </a:r>
            <a:r>
              <a:rPr lang="en-US" sz="4000" dirty="0" smtClean="0"/>
              <a:t>with </a:t>
            </a:r>
            <a:r>
              <a:rPr lang="en-US" sz="4000" dirty="0" err="1" smtClean="0"/>
              <a:t>a,a</a:t>
            </a:r>
            <a:r>
              <a:rPr lang="en-US" sz="4000" dirty="0" smtClean="0"/>
              <a:t> in </a:t>
            </a:r>
            <a:r>
              <a:rPr lang="en-US" sz="4000" i="1" dirty="0" smtClean="0">
                <a:solidFill>
                  <a:srgbClr val="00B0F0"/>
                </a:solidFill>
              </a:rPr>
              <a:t>B</a:t>
            </a:r>
            <a:r>
              <a:rPr lang="en-US" sz="4000" i="1" baseline="-25000" dirty="0" smtClean="0">
                <a:solidFill>
                  <a:srgbClr val="00B0F0"/>
                </a:solidFill>
              </a:rPr>
              <a:t>i</a:t>
            </a:r>
            <a:endParaRPr lang="en-US" sz="4000" i="1" dirty="0" smtClean="0"/>
          </a:p>
          <a:p>
            <a:pPr lvl="1"/>
            <a:r>
              <a:rPr lang="en-US" sz="3600" dirty="0" smtClean="0"/>
              <a:t>That is the definition of reflexivity.</a:t>
            </a:r>
            <a:endParaRPr lang="en-US" sz="4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1AE5-7142-424F-B251-89BC3CCBD4E1}" type="datetime1">
              <a:rPr lang="en-US" smtClean="0"/>
              <a:pPr/>
              <a:t>2/20/2019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CMPU 334 --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0" dirty="0" smtClean="0"/>
              <a:t>Proof: R is symmetric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5213240"/>
          </a:xfrm>
        </p:spPr>
        <p:txBody>
          <a:bodyPr>
            <a:normAutofit/>
          </a:bodyPr>
          <a:lstStyle/>
          <a:p>
            <a:r>
              <a:rPr lang="es-ES" sz="4000" dirty="0" smtClean="0"/>
              <a:t>Symmetry: </a:t>
            </a:r>
            <a:r>
              <a:rPr lang="es-ES" sz="4000" dirty="0" err="1" smtClean="0"/>
              <a:t>for</a:t>
            </a:r>
            <a:r>
              <a:rPr lang="es-ES" sz="4000" dirty="0" smtClean="0"/>
              <a:t> </a:t>
            </a:r>
            <a:r>
              <a:rPr lang="es-ES" sz="4000" dirty="0" err="1" smtClean="0"/>
              <a:t>all</a:t>
            </a:r>
            <a:r>
              <a:rPr lang="es-ES" sz="4000" dirty="0" smtClean="0"/>
              <a:t> </a:t>
            </a:r>
            <a:r>
              <a:rPr lang="es-ES" sz="4000" dirty="0" smtClean="0"/>
              <a:t>(</a:t>
            </a:r>
            <a:r>
              <a:rPr lang="es-ES" sz="4000" dirty="0" err="1" smtClean="0"/>
              <a:t>a,b</a:t>
            </a:r>
            <a:r>
              <a:rPr lang="es-ES" sz="4000" i="1" dirty="0" smtClean="0"/>
              <a:t>) </a:t>
            </a:r>
            <a:r>
              <a:rPr lang="es-ES" sz="4000" i="1" dirty="0" smtClean="0"/>
              <a:t>∈ R, </a:t>
            </a:r>
            <a:r>
              <a:rPr lang="es-ES" sz="4000" i="1" dirty="0" smtClean="0"/>
              <a:t>(</a:t>
            </a:r>
            <a:r>
              <a:rPr lang="es-ES" sz="4000" i="1" dirty="0" err="1" smtClean="0"/>
              <a:t>b,a</a:t>
            </a:r>
            <a:r>
              <a:rPr lang="es-ES" sz="4000" i="1" dirty="0" smtClean="0"/>
              <a:t>) </a:t>
            </a:r>
            <a:r>
              <a:rPr lang="es-ES" sz="4000" i="1" dirty="0" smtClean="0"/>
              <a:t>∈ R.</a:t>
            </a:r>
          </a:p>
          <a:p>
            <a:r>
              <a:rPr lang="en-US" sz="4000" dirty="0" smtClean="0"/>
              <a:t>Let </a:t>
            </a:r>
            <a:r>
              <a:rPr lang="en-US" sz="4000" dirty="0" smtClean="0"/>
              <a:t>(</a:t>
            </a:r>
            <a:r>
              <a:rPr lang="en-US" sz="4000" dirty="0" err="1" smtClean="0"/>
              <a:t>a,b</a:t>
            </a:r>
            <a:r>
              <a:rPr lang="en-US" sz="4000" i="1" dirty="0" smtClean="0"/>
              <a:t>) </a:t>
            </a:r>
            <a:r>
              <a:rPr lang="en-US" sz="4000" i="1" dirty="0" smtClean="0"/>
              <a:t>be any pair in R.</a:t>
            </a:r>
          </a:p>
          <a:p>
            <a:r>
              <a:rPr lang="en-US" sz="4000" dirty="0" smtClean="0"/>
              <a:t>By the definition of </a:t>
            </a:r>
            <a:r>
              <a:rPr lang="en-US" sz="4000" i="1" dirty="0" smtClean="0"/>
              <a:t>R, </a:t>
            </a:r>
            <a:r>
              <a:rPr lang="en-US" sz="4000" i="1" dirty="0" smtClean="0"/>
              <a:t>there </a:t>
            </a:r>
            <a:r>
              <a:rPr lang="en-US" sz="4000" dirty="0" smtClean="0"/>
              <a:t>exists </a:t>
            </a:r>
            <a:r>
              <a:rPr lang="en-US" sz="4000" dirty="0" smtClean="0"/>
              <a:t>an </a:t>
            </a:r>
            <a:r>
              <a:rPr lang="en-US" sz="4000" dirty="0" err="1" smtClean="0">
                <a:solidFill>
                  <a:srgbClr val="FF0000"/>
                </a:solidFill>
              </a:rPr>
              <a:t>i</a:t>
            </a:r>
            <a:r>
              <a:rPr lang="en-US" sz="4000" dirty="0" smtClean="0">
                <a:solidFill>
                  <a:srgbClr val="FF0000"/>
                </a:solidFill>
              </a:rPr>
              <a:t> in I </a:t>
            </a:r>
            <a:r>
              <a:rPr lang="en-US" sz="4000" dirty="0" smtClean="0"/>
              <a:t>with some a in </a:t>
            </a:r>
            <a:r>
              <a:rPr lang="en-US" sz="4000" i="1" dirty="0" smtClean="0">
                <a:solidFill>
                  <a:srgbClr val="00B0F0"/>
                </a:solidFill>
              </a:rPr>
              <a:t>B</a:t>
            </a:r>
            <a:r>
              <a:rPr lang="en-US" sz="4000" i="1" baseline="-25000" dirty="0" smtClean="0">
                <a:solidFill>
                  <a:srgbClr val="00B0F0"/>
                </a:solidFill>
              </a:rPr>
              <a:t>i </a:t>
            </a:r>
            <a:r>
              <a:rPr lang="en-US" sz="4000" i="1" dirty="0" smtClean="0"/>
              <a:t>and some b in </a:t>
            </a:r>
            <a:r>
              <a:rPr lang="en-US" sz="4000" i="1" dirty="0" smtClean="0">
                <a:solidFill>
                  <a:srgbClr val="00B0F0"/>
                </a:solidFill>
              </a:rPr>
              <a:t>B</a:t>
            </a:r>
            <a:r>
              <a:rPr lang="en-US" sz="4000" i="1" baseline="-25000" dirty="0" smtClean="0">
                <a:solidFill>
                  <a:srgbClr val="00B0F0"/>
                </a:solidFill>
              </a:rPr>
              <a:t>i </a:t>
            </a:r>
            <a:endParaRPr lang="en-US" sz="4000" i="1" baseline="-25000" dirty="0" smtClean="0">
              <a:solidFill>
                <a:srgbClr val="00B0F0"/>
              </a:solidFill>
            </a:endParaRPr>
          </a:p>
          <a:p>
            <a:pPr lvl="1"/>
            <a:r>
              <a:rPr lang="en-US" sz="3600" i="1" dirty="0" smtClean="0"/>
              <a:t>i.e. both a and b belong in some B</a:t>
            </a:r>
            <a:endParaRPr lang="en-US" sz="4000" i="1" dirty="0" smtClean="0"/>
          </a:p>
          <a:p>
            <a:r>
              <a:rPr lang="en-US" sz="4000" dirty="0" smtClean="0"/>
              <a:t>If a and b belong in </a:t>
            </a:r>
            <a:r>
              <a:rPr lang="en-US" sz="4000" i="1" dirty="0" smtClean="0">
                <a:solidFill>
                  <a:srgbClr val="00B0F0"/>
                </a:solidFill>
              </a:rPr>
              <a:t>B</a:t>
            </a:r>
            <a:r>
              <a:rPr lang="en-US" sz="4000" i="1" baseline="-25000" dirty="0" smtClean="0">
                <a:solidFill>
                  <a:srgbClr val="00B0F0"/>
                </a:solidFill>
              </a:rPr>
              <a:t>i</a:t>
            </a:r>
            <a:r>
              <a:rPr lang="en-US" sz="4000" dirty="0" smtClean="0"/>
              <a:t>, b and a belong in that </a:t>
            </a:r>
            <a:r>
              <a:rPr lang="en-US" sz="4000" i="1" dirty="0" smtClean="0">
                <a:solidFill>
                  <a:srgbClr val="00B0F0"/>
                </a:solidFill>
              </a:rPr>
              <a:t>B</a:t>
            </a:r>
            <a:r>
              <a:rPr lang="en-US" sz="4000" i="1" baseline="-25000" dirty="0" smtClean="0">
                <a:solidFill>
                  <a:srgbClr val="00B0F0"/>
                </a:solidFill>
              </a:rPr>
              <a:t>i </a:t>
            </a:r>
            <a:r>
              <a:rPr lang="en-US" sz="4000" dirty="0" smtClean="0"/>
              <a:t>too</a:t>
            </a:r>
            <a:endParaRPr lang="en-US" sz="4000" i="1" baseline="-25000" dirty="0" smtClean="0">
              <a:solidFill>
                <a:srgbClr val="00B0F0"/>
              </a:solidFill>
            </a:endParaRPr>
          </a:p>
          <a:p>
            <a:pPr lvl="1"/>
            <a:r>
              <a:rPr lang="en-US" sz="3600" i="1" dirty="0" smtClean="0"/>
              <a:t>i.e. (</a:t>
            </a:r>
            <a:r>
              <a:rPr lang="en-US" sz="3600" i="1" dirty="0" err="1" smtClean="0"/>
              <a:t>b,a</a:t>
            </a:r>
            <a:r>
              <a:rPr lang="en-US" sz="3600" i="1" dirty="0" smtClean="0"/>
              <a:t>) </a:t>
            </a:r>
            <a:r>
              <a:rPr lang="en-US" sz="3600" i="1" dirty="0" smtClean="0"/>
              <a:t>∈ R. </a:t>
            </a:r>
            <a:r>
              <a:rPr lang="en-US" sz="3200" dirty="0" smtClean="0"/>
              <a:t>That is the definition of symmetry</a:t>
            </a:r>
            <a:endParaRPr lang="en-US" sz="36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1AE5-7142-424F-B251-89BC3CCBD4E1}" type="datetime1">
              <a:rPr lang="en-US" smtClean="0"/>
              <a:pPr/>
              <a:t>2/20/2019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CMPU 334 --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0" dirty="0" smtClean="0"/>
              <a:t>Proof: R is transitive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5213240"/>
          </a:xfrm>
        </p:spPr>
        <p:txBody>
          <a:bodyPr>
            <a:normAutofit fontScale="70000" lnSpcReduction="20000"/>
          </a:bodyPr>
          <a:lstStyle/>
          <a:p>
            <a:r>
              <a:rPr lang="es-ES" sz="4000" dirty="0" err="1" smtClean="0"/>
              <a:t>Transitivity</a:t>
            </a:r>
            <a:r>
              <a:rPr lang="es-ES" sz="4000" dirty="0" smtClean="0"/>
              <a:t>: </a:t>
            </a:r>
            <a:r>
              <a:rPr lang="es-ES" sz="4000" dirty="0" err="1" smtClean="0"/>
              <a:t>for</a:t>
            </a:r>
            <a:r>
              <a:rPr lang="es-ES" sz="4000" dirty="0" smtClean="0"/>
              <a:t> </a:t>
            </a:r>
            <a:r>
              <a:rPr lang="es-ES" sz="4000" dirty="0" err="1" smtClean="0"/>
              <a:t>all</a:t>
            </a:r>
            <a:r>
              <a:rPr lang="es-ES" sz="4000" dirty="0" smtClean="0"/>
              <a:t> </a:t>
            </a:r>
            <a:r>
              <a:rPr lang="es-ES" sz="4000" dirty="0" smtClean="0"/>
              <a:t>(a, b</a:t>
            </a:r>
            <a:r>
              <a:rPr lang="es-ES" sz="4000" i="1" dirty="0" smtClean="0"/>
              <a:t>), (b, c) </a:t>
            </a:r>
            <a:r>
              <a:rPr lang="es-ES" sz="4000" i="1" dirty="0" smtClean="0"/>
              <a:t>∈ R, </a:t>
            </a:r>
            <a:r>
              <a:rPr lang="es-ES" sz="4000" i="1" dirty="0" smtClean="0"/>
              <a:t>(a, c) </a:t>
            </a:r>
            <a:r>
              <a:rPr lang="es-ES" sz="4000" i="1" dirty="0" smtClean="0"/>
              <a:t>∈ R.</a:t>
            </a:r>
          </a:p>
          <a:p>
            <a:r>
              <a:rPr lang="en-US" sz="4000" dirty="0" smtClean="0"/>
              <a:t>Let </a:t>
            </a:r>
            <a:r>
              <a:rPr lang="en-US" sz="4000" dirty="0" smtClean="0"/>
              <a:t>(a, b</a:t>
            </a:r>
            <a:r>
              <a:rPr lang="en-US" sz="4000" i="1" dirty="0" smtClean="0"/>
              <a:t>) </a:t>
            </a:r>
            <a:r>
              <a:rPr lang="en-US" sz="4000" i="1" dirty="0" smtClean="0"/>
              <a:t>and </a:t>
            </a:r>
            <a:r>
              <a:rPr lang="en-US" sz="4000" i="1" dirty="0" smtClean="0"/>
              <a:t>(b, c) </a:t>
            </a:r>
            <a:r>
              <a:rPr lang="en-US" sz="4000" i="1" dirty="0" smtClean="0"/>
              <a:t>be any pairs in R.</a:t>
            </a:r>
          </a:p>
          <a:p>
            <a:r>
              <a:rPr lang="en-US" sz="4000" dirty="0" smtClean="0"/>
              <a:t>By </a:t>
            </a:r>
            <a:r>
              <a:rPr lang="en-US" sz="4000" dirty="0" smtClean="0"/>
              <a:t>definition </a:t>
            </a:r>
            <a:r>
              <a:rPr lang="en-US" sz="4000" dirty="0" smtClean="0"/>
              <a:t>of </a:t>
            </a:r>
            <a:r>
              <a:rPr lang="en-US" sz="4000" i="1" dirty="0" smtClean="0"/>
              <a:t>R, there </a:t>
            </a:r>
            <a:r>
              <a:rPr lang="en-US" sz="4000" dirty="0" smtClean="0"/>
              <a:t>exists an </a:t>
            </a:r>
            <a:r>
              <a:rPr lang="en-US" sz="4000" dirty="0" err="1" smtClean="0">
                <a:solidFill>
                  <a:srgbClr val="FF0000"/>
                </a:solidFill>
              </a:rPr>
              <a:t>i</a:t>
            </a:r>
            <a:r>
              <a:rPr lang="en-US" sz="4000" dirty="0" smtClean="0">
                <a:solidFill>
                  <a:srgbClr val="FF0000"/>
                </a:solidFill>
              </a:rPr>
              <a:t> in I </a:t>
            </a:r>
            <a:r>
              <a:rPr lang="en-US" sz="4000" dirty="0" smtClean="0"/>
              <a:t>with some a in </a:t>
            </a:r>
            <a:r>
              <a:rPr lang="en-US" sz="4000" i="1" dirty="0" smtClean="0">
                <a:solidFill>
                  <a:srgbClr val="00B0F0"/>
                </a:solidFill>
              </a:rPr>
              <a:t>B</a:t>
            </a:r>
            <a:r>
              <a:rPr lang="en-US" sz="4000" i="1" baseline="-25000" dirty="0" smtClean="0">
                <a:solidFill>
                  <a:srgbClr val="00B0F0"/>
                </a:solidFill>
              </a:rPr>
              <a:t>i </a:t>
            </a:r>
            <a:r>
              <a:rPr lang="en-US" sz="4000" i="1" dirty="0" smtClean="0"/>
              <a:t>and some b in </a:t>
            </a:r>
            <a:r>
              <a:rPr lang="en-US" sz="4000" i="1" dirty="0" smtClean="0">
                <a:solidFill>
                  <a:srgbClr val="00B0F0"/>
                </a:solidFill>
              </a:rPr>
              <a:t>B</a:t>
            </a:r>
            <a:r>
              <a:rPr lang="en-US" sz="4000" i="1" baseline="-25000" dirty="0" smtClean="0">
                <a:solidFill>
                  <a:srgbClr val="00B0F0"/>
                </a:solidFill>
              </a:rPr>
              <a:t>i </a:t>
            </a:r>
            <a:endParaRPr lang="en-US" sz="4000" dirty="0" smtClean="0"/>
          </a:p>
          <a:p>
            <a:pPr lvl="1"/>
            <a:r>
              <a:rPr lang="en-US" sz="3600" i="1" dirty="0" smtClean="0"/>
              <a:t>a and b belong in some b</a:t>
            </a:r>
          </a:p>
          <a:p>
            <a:r>
              <a:rPr lang="en-US" sz="4000" i="1" dirty="0" smtClean="0"/>
              <a:t>Similarly</a:t>
            </a:r>
            <a:r>
              <a:rPr lang="en-US" sz="4000" i="1" dirty="0" smtClean="0"/>
              <a:t>, there </a:t>
            </a:r>
            <a:r>
              <a:rPr lang="en-US" sz="4000" dirty="0" smtClean="0"/>
              <a:t>exists </a:t>
            </a:r>
            <a:r>
              <a:rPr lang="en-US" sz="4000" dirty="0" smtClean="0"/>
              <a:t>a </a:t>
            </a:r>
            <a:r>
              <a:rPr lang="en-US" sz="4000" dirty="0" smtClean="0">
                <a:solidFill>
                  <a:srgbClr val="FF0000"/>
                </a:solidFill>
              </a:rPr>
              <a:t>j </a:t>
            </a:r>
            <a:r>
              <a:rPr lang="en-US" sz="4000" dirty="0" smtClean="0">
                <a:solidFill>
                  <a:srgbClr val="FF0000"/>
                </a:solidFill>
              </a:rPr>
              <a:t>in I </a:t>
            </a:r>
            <a:r>
              <a:rPr lang="en-US" sz="4000" dirty="0" smtClean="0"/>
              <a:t>with some </a:t>
            </a:r>
            <a:r>
              <a:rPr lang="en-US" sz="4000" dirty="0" smtClean="0"/>
              <a:t>b </a:t>
            </a:r>
            <a:r>
              <a:rPr lang="en-US" sz="4000" dirty="0" smtClean="0"/>
              <a:t>in </a:t>
            </a:r>
            <a:r>
              <a:rPr lang="en-US" sz="4000" i="1" dirty="0" err="1" smtClean="0">
                <a:solidFill>
                  <a:srgbClr val="00B0F0"/>
                </a:solidFill>
              </a:rPr>
              <a:t>B</a:t>
            </a:r>
            <a:r>
              <a:rPr lang="en-US" sz="4000" i="1" baseline="-25000" dirty="0" err="1" smtClean="0">
                <a:solidFill>
                  <a:srgbClr val="00B0F0"/>
                </a:solidFill>
              </a:rPr>
              <a:t>j</a:t>
            </a:r>
            <a:r>
              <a:rPr lang="en-US" sz="4000" i="1" baseline="-25000" dirty="0" smtClean="0">
                <a:solidFill>
                  <a:srgbClr val="00B0F0"/>
                </a:solidFill>
              </a:rPr>
              <a:t> </a:t>
            </a:r>
            <a:r>
              <a:rPr lang="en-US" sz="4000" i="1" dirty="0" smtClean="0"/>
              <a:t>and some </a:t>
            </a:r>
            <a:r>
              <a:rPr lang="en-US" sz="4000" i="1" dirty="0" smtClean="0"/>
              <a:t>c </a:t>
            </a:r>
            <a:r>
              <a:rPr lang="en-US" sz="4000" i="1" dirty="0" smtClean="0"/>
              <a:t>in </a:t>
            </a:r>
            <a:r>
              <a:rPr lang="en-US" sz="4000" i="1" dirty="0" err="1" smtClean="0">
                <a:solidFill>
                  <a:srgbClr val="00B0F0"/>
                </a:solidFill>
              </a:rPr>
              <a:t>B</a:t>
            </a:r>
            <a:r>
              <a:rPr lang="en-US" sz="4000" i="1" baseline="-25000" dirty="0" err="1" smtClean="0">
                <a:solidFill>
                  <a:srgbClr val="00B0F0"/>
                </a:solidFill>
              </a:rPr>
              <a:t>j</a:t>
            </a:r>
            <a:endParaRPr lang="en-US" sz="4000" i="1" dirty="0" smtClean="0"/>
          </a:p>
          <a:p>
            <a:pPr lvl="1"/>
            <a:r>
              <a:rPr lang="en-US" sz="3600" dirty="0" smtClean="0"/>
              <a:t>b and c belong in some b</a:t>
            </a:r>
            <a:endParaRPr lang="en-US" sz="3600" i="1" dirty="0" smtClean="0"/>
          </a:p>
          <a:p>
            <a:r>
              <a:rPr lang="en-US" sz="4000" dirty="0" smtClean="0"/>
              <a:t>Since “b”</a:t>
            </a:r>
            <a:r>
              <a:rPr lang="en-US" sz="4000" i="1" dirty="0" smtClean="0"/>
              <a:t> </a:t>
            </a:r>
            <a:r>
              <a:rPr lang="en-US" sz="4000" i="1" dirty="0" smtClean="0"/>
              <a:t>belongs to both </a:t>
            </a:r>
            <a:r>
              <a:rPr lang="en-US" sz="4000" i="1" dirty="0" smtClean="0">
                <a:solidFill>
                  <a:srgbClr val="00B0F0"/>
                </a:solidFill>
              </a:rPr>
              <a:t>B</a:t>
            </a:r>
            <a:r>
              <a:rPr lang="en-US" sz="4000" i="1" baseline="-25000" dirty="0" smtClean="0">
                <a:solidFill>
                  <a:srgbClr val="00B0F0"/>
                </a:solidFill>
              </a:rPr>
              <a:t>i</a:t>
            </a:r>
            <a:r>
              <a:rPr lang="en-US" sz="4000" i="1" dirty="0" smtClean="0"/>
              <a:t> </a:t>
            </a:r>
            <a:r>
              <a:rPr lang="en-US" sz="4000" i="1" dirty="0" smtClean="0"/>
              <a:t>and </a:t>
            </a:r>
            <a:r>
              <a:rPr lang="en-US" sz="4000" i="1" dirty="0" err="1" smtClean="0">
                <a:solidFill>
                  <a:srgbClr val="00B0F0"/>
                </a:solidFill>
              </a:rPr>
              <a:t>B</a:t>
            </a:r>
            <a:r>
              <a:rPr lang="en-US" sz="4000" i="1" baseline="-25000" dirty="0" err="1" smtClean="0">
                <a:solidFill>
                  <a:srgbClr val="00B0F0"/>
                </a:solidFill>
              </a:rPr>
              <a:t>j</a:t>
            </a:r>
            <a:r>
              <a:rPr lang="en-US" sz="4000" i="1" dirty="0" smtClean="0"/>
              <a:t>, </a:t>
            </a:r>
          </a:p>
          <a:p>
            <a:pPr lvl="1"/>
            <a:r>
              <a:rPr lang="en-US" sz="3600" i="1" dirty="0" smtClean="0">
                <a:solidFill>
                  <a:srgbClr val="00B0F0"/>
                </a:solidFill>
              </a:rPr>
              <a:t>B</a:t>
            </a:r>
            <a:r>
              <a:rPr lang="en-US" sz="3600" i="1" baseline="-25000" dirty="0" smtClean="0">
                <a:solidFill>
                  <a:srgbClr val="00B0F0"/>
                </a:solidFill>
              </a:rPr>
              <a:t>i</a:t>
            </a:r>
            <a:r>
              <a:rPr lang="en-US" sz="3600" i="1" dirty="0" smtClean="0"/>
              <a:t> </a:t>
            </a:r>
            <a:r>
              <a:rPr lang="en-US" sz="3600" i="1" dirty="0" smtClean="0"/>
              <a:t>∩ </a:t>
            </a:r>
            <a:r>
              <a:rPr lang="en-US" sz="3600" i="1" dirty="0" err="1" smtClean="0">
                <a:solidFill>
                  <a:srgbClr val="00B0F0"/>
                </a:solidFill>
              </a:rPr>
              <a:t>B</a:t>
            </a:r>
            <a:r>
              <a:rPr lang="en-US" sz="3600" i="1" baseline="-25000" dirty="0" err="1" smtClean="0">
                <a:solidFill>
                  <a:srgbClr val="00B0F0"/>
                </a:solidFill>
              </a:rPr>
              <a:t>j</a:t>
            </a:r>
            <a:r>
              <a:rPr lang="en-US" sz="3600" i="1" baseline="-25000" dirty="0" smtClean="0">
                <a:solidFill>
                  <a:srgbClr val="00B0F0"/>
                </a:solidFill>
              </a:rPr>
              <a:t> </a:t>
            </a:r>
            <a:r>
              <a:rPr lang="en-US" sz="3600" i="1" dirty="0" smtClean="0"/>
              <a:t> </a:t>
            </a:r>
            <a:r>
              <a:rPr lang="en-US" sz="3600" i="1" dirty="0" smtClean="0"/>
              <a:t>is non-empty.</a:t>
            </a:r>
          </a:p>
          <a:p>
            <a:r>
              <a:rPr lang="en-US" sz="4000" dirty="0" smtClean="0"/>
              <a:t>Using the property of </a:t>
            </a:r>
            <a:r>
              <a:rPr lang="en-US" sz="4000" dirty="0" err="1" smtClean="0"/>
              <a:t>pairwise</a:t>
            </a:r>
            <a:r>
              <a:rPr lang="en-US" sz="4000" dirty="0" smtClean="0"/>
              <a:t> </a:t>
            </a:r>
            <a:r>
              <a:rPr lang="en-US" sz="4000" dirty="0" err="1" smtClean="0"/>
              <a:t>disjointness</a:t>
            </a:r>
            <a:r>
              <a:rPr lang="en-US" sz="4000" dirty="0" smtClean="0"/>
              <a:t> </a:t>
            </a:r>
            <a:r>
              <a:rPr lang="en-US" sz="4000" dirty="0" smtClean="0"/>
              <a:t>for a partition,</a:t>
            </a:r>
            <a:endParaRPr lang="en-US" sz="4000" dirty="0" smtClean="0"/>
          </a:p>
          <a:p>
            <a:pPr lvl="1"/>
            <a:r>
              <a:rPr lang="en-US" sz="3600" i="1" dirty="0" smtClean="0"/>
              <a:t> </a:t>
            </a:r>
            <a:r>
              <a:rPr lang="en-US" sz="3600" i="1" dirty="0" smtClean="0">
                <a:solidFill>
                  <a:srgbClr val="00B0F0"/>
                </a:solidFill>
              </a:rPr>
              <a:t>B</a:t>
            </a:r>
            <a:r>
              <a:rPr lang="en-US" sz="3600" i="1" baseline="-25000" dirty="0" smtClean="0">
                <a:solidFill>
                  <a:srgbClr val="00B0F0"/>
                </a:solidFill>
              </a:rPr>
              <a:t> </a:t>
            </a:r>
            <a:r>
              <a:rPr lang="en-US" sz="3600" i="1" baseline="-25000" dirty="0" err="1" smtClean="0">
                <a:solidFill>
                  <a:srgbClr val="00B0F0"/>
                </a:solidFill>
              </a:rPr>
              <a:t>i</a:t>
            </a:r>
            <a:r>
              <a:rPr lang="en-US" sz="3600" i="1" dirty="0" smtClean="0"/>
              <a:t> </a:t>
            </a:r>
            <a:r>
              <a:rPr lang="en-US" sz="3600" i="1" dirty="0" smtClean="0"/>
              <a:t>= </a:t>
            </a:r>
            <a:r>
              <a:rPr lang="en-US" sz="3600" i="1" dirty="0" err="1" smtClean="0">
                <a:solidFill>
                  <a:srgbClr val="00B0F0"/>
                </a:solidFill>
              </a:rPr>
              <a:t>B</a:t>
            </a:r>
            <a:r>
              <a:rPr lang="en-US" sz="3600" i="1" baseline="-25000" dirty="0" err="1" smtClean="0">
                <a:solidFill>
                  <a:srgbClr val="00B0F0"/>
                </a:solidFill>
              </a:rPr>
              <a:t>j</a:t>
            </a:r>
            <a:r>
              <a:rPr lang="en-US" sz="3600" i="1" baseline="-25000" dirty="0" smtClean="0">
                <a:solidFill>
                  <a:srgbClr val="00B0F0"/>
                </a:solidFill>
              </a:rPr>
              <a:t> </a:t>
            </a:r>
            <a:endParaRPr lang="en-US" sz="3600" i="1" dirty="0" smtClean="0"/>
          </a:p>
          <a:p>
            <a:r>
              <a:rPr lang="en-US" sz="4000" dirty="0" smtClean="0"/>
              <a:t>Meaning that a, b, c belong to the same B, </a:t>
            </a:r>
            <a:r>
              <a:rPr lang="en-US" sz="4000" i="1" dirty="0" smtClean="0">
                <a:solidFill>
                  <a:srgbClr val="00B0F0"/>
                </a:solidFill>
              </a:rPr>
              <a:t>B</a:t>
            </a:r>
            <a:r>
              <a:rPr lang="en-US" sz="4000" i="1" baseline="-25000" dirty="0" smtClean="0">
                <a:solidFill>
                  <a:srgbClr val="00B0F0"/>
                </a:solidFill>
              </a:rPr>
              <a:t>i </a:t>
            </a:r>
            <a:r>
              <a:rPr lang="en-US" sz="4000" dirty="0" smtClean="0"/>
              <a:t>.</a:t>
            </a:r>
          </a:p>
          <a:p>
            <a:pPr lvl="1"/>
            <a:r>
              <a:rPr lang="en-US" sz="3600" i="1" dirty="0" smtClean="0"/>
              <a:t>i.e. (a, c) </a:t>
            </a:r>
            <a:r>
              <a:rPr lang="en-US" sz="3600" i="1" dirty="0" smtClean="0"/>
              <a:t>∈ R. </a:t>
            </a:r>
            <a:r>
              <a:rPr lang="en-US" sz="3200" dirty="0" smtClean="0"/>
              <a:t>That is the definition of transitivity</a:t>
            </a:r>
            <a:endParaRPr lang="en-US" sz="36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1AE5-7142-424F-B251-89BC3CCBD4E1}" type="datetime1">
              <a:rPr lang="en-US" smtClean="0"/>
              <a:pPr/>
              <a:t>2/20/2019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CMPU 334 --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0" dirty="0" smtClean="0"/>
              <a:t>Proof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521324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We have shown that R is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3200" i="1" dirty="0" smtClean="0"/>
              <a:t>Reflexive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3200" i="1" dirty="0" smtClean="0"/>
              <a:t>Symmetric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3200" i="1" dirty="0" smtClean="0"/>
              <a:t>Transitive</a:t>
            </a:r>
          </a:p>
          <a:p>
            <a:pPr marL="457200" indent="-457200"/>
            <a:r>
              <a:rPr lang="en-US" sz="3600" i="1" dirty="0" smtClean="0"/>
              <a:t>So, the theorem is proven true.</a:t>
            </a:r>
          </a:p>
          <a:p>
            <a:pPr marL="914400" lvl="1" indent="-457200">
              <a:buNone/>
            </a:pPr>
            <a:endParaRPr lang="en-US" i="1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1AE5-7142-424F-B251-89BC3CCBD4E1}" type="datetime1">
              <a:rPr lang="en-US" smtClean="0"/>
              <a:pPr/>
              <a:t>2/20/2019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CMPU 334 --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0" dirty="0" smtClean="0"/>
              <a:t>Consider A = {1,2,3}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5213240"/>
          </a:xfrm>
        </p:spPr>
        <p:txBody>
          <a:bodyPr>
            <a:normAutofit fontScale="77500" lnSpcReduction="20000"/>
          </a:bodyPr>
          <a:lstStyle/>
          <a:p>
            <a:r>
              <a:rPr lang="en-US" sz="4000" dirty="0" smtClean="0"/>
              <a:t>Let’s create partitions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i="1" dirty="0" smtClean="0"/>
              <a:t>P1 </a:t>
            </a:r>
            <a:r>
              <a:rPr lang="en-US" sz="3600" i="1" dirty="0" smtClean="0"/>
              <a:t>= {{1}, {2}, {3}}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i="1" dirty="0" smtClean="0"/>
              <a:t>P2 = {{1}, {2, 3}}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i="1" dirty="0" smtClean="0"/>
              <a:t>P3 = {{1, 2}, {3}}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i="1" dirty="0" smtClean="0"/>
              <a:t>P4 = {{1, 3}, {2}}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i="1" dirty="0" smtClean="0"/>
              <a:t>P5 = {{1, 2, 3}}</a:t>
            </a:r>
          </a:p>
          <a:p>
            <a:r>
              <a:rPr lang="en-US" sz="3600" dirty="0" smtClean="0"/>
              <a:t>and equivalence relations</a:t>
            </a:r>
            <a:endParaRPr lang="en-US" sz="3600" i="1" dirty="0" smtClean="0"/>
          </a:p>
          <a:p>
            <a:pPr marL="742950" indent="-742950">
              <a:buFont typeface="+mj-lt"/>
              <a:buAutoNum type="arabicPeriod"/>
            </a:pPr>
            <a:r>
              <a:rPr lang="en-US" sz="3600" i="1" dirty="0" smtClean="0"/>
              <a:t>Q1 </a:t>
            </a:r>
            <a:r>
              <a:rPr lang="en-US" sz="3600" i="1" dirty="0" smtClean="0"/>
              <a:t>= {(1,1), (2,2), (3,3)}</a:t>
            </a:r>
          </a:p>
          <a:p>
            <a:pPr marL="742950" indent="-742950">
              <a:buFont typeface="+mj-lt"/>
              <a:buAutoNum type="arabicPeriod"/>
            </a:pPr>
            <a:r>
              <a:rPr lang="fr-FR" sz="3600" i="1" dirty="0" smtClean="0"/>
              <a:t>Q2 = {(1,1), (2,2), (2,3), (3,2), (3,3)}</a:t>
            </a:r>
          </a:p>
          <a:p>
            <a:pPr marL="742950" indent="-742950">
              <a:buFont typeface="+mj-lt"/>
              <a:buAutoNum type="arabicPeriod"/>
            </a:pPr>
            <a:r>
              <a:rPr lang="fr-FR" sz="3600" i="1" dirty="0" smtClean="0"/>
              <a:t>Q3 = {(1,1), (1,2), (2,1), (2,2), (3,3)}</a:t>
            </a:r>
          </a:p>
          <a:p>
            <a:pPr marL="742950" indent="-742950">
              <a:buFont typeface="+mj-lt"/>
              <a:buAutoNum type="arabicPeriod"/>
            </a:pPr>
            <a:r>
              <a:rPr lang="fr-FR" sz="3600" i="1" dirty="0" smtClean="0"/>
              <a:t>Q4 = {(1,1), (1,3), (3,1), (3,3), (2,2)}</a:t>
            </a:r>
          </a:p>
          <a:p>
            <a:pPr marL="742950" indent="-742950">
              <a:buFont typeface="+mj-lt"/>
              <a:buAutoNum type="arabicPeriod"/>
            </a:pPr>
            <a:r>
              <a:rPr lang="fr-FR" sz="3600" i="1" dirty="0" smtClean="0"/>
              <a:t>Q5 = {(1,1), (1,2), (1,3), (2,3), (2,1), (3,1), (3,2), (2,2</a:t>
            </a:r>
            <a:r>
              <a:rPr lang="fr-FR" sz="3600" i="1" dirty="0" smtClean="0"/>
              <a:t>),</a:t>
            </a:r>
            <a:r>
              <a:rPr lang="en-US" sz="3600" dirty="0" smtClean="0"/>
              <a:t>(</a:t>
            </a:r>
            <a:r>
              <a:rPr lang="en-US" sz="3600" dirty="0" smtClean="0"/>
              <a:t>3,3)}</a:t>
            </a:r>
            <a:endParaRPr lang="en-US" sz="3600" i="1" dirty="0" smtClean="0"/>
          </a:p>
          <a:p>
            <a:pPr marL="914400" lvl="1" indent="-457200">
              <a:buNone/>
            </a:pPr>
            <a:endParaRPr lang="en-US" i="1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1AE5-7142-424F-B251-89BC3CCBD4E1}" type="datetime1">
              <a:rPr lang="en-US" smtClean="0"/>
              <a:pPr/>
              <a:t>2/20/2019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CMPU 334 --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0" dirty="0" smtClean="0"/>
              <a:t>Consider A = {1,2,3}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521324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We can create a function </a:t>
            </a:r>
            <a:r>
              <a:rPr lang="en-US" sz="4000" dirty="0" smtClean="0">
                <a:latin typeface="Lucida Calligraphy" pitchFamily="66" charset="0"/>
              </a:rPr>
              <a:t>f</a:t>
            </a:r>
            <a:r>
              <a:rPr lang="en-US" sz="4000" dirty="0" smtClean="0"/>
              <a:t> : (that’s chapter 3, but still)</a:t>
            </a:r>
          </a:p>
          <a:p>
            <a:r>
              <a:rPr lang="en-US" sz="4000" dirty="0" smtClean="0">
                <a:latin typeface="Lucida Calligraphy" pitchFamily="66" charset="0"/>
              </a:rPr>
              <a:t>f </a:t>
            </a:r>
            <a:r>
              <a:rPr lang="en-US" sz="4000" dirty="0" smtClean="0">
                <a:latin typeface="Lucida Calligraphy" pitchFamily="66" charset="0"/>
              </a:rPr>
              <a:t>(P</a:t>
            </a:r>
            <a:r>
              <a:rPr lang="en-US" sz="4000" baseline="-25000" dirty="0" smtClean="0">
                <a:latin typeface="Lucida Calligraphy" pitchFamily="66" charset="0"/>
              </a:rPr>
              <a:t>i</a:t>
            </a:r>
            <a:r>
              <a:rPr lang="en-US" sz="4000" dirty="0" smtClean="0">
                <a:latin typeface="Lucida Calligraphy" pitchFamily="66" charset="0"/>
              </a:rPr>
              <a:t>)</a:t>
            </a:r>
            <a:r>
              <a:rPr lang="en-US" sz="4000" i="1" dirty="0" smtClean="0"/>
              <a:t> </a:t>
            </a:r>
            <a:r>
              <a:rPr lang="en-US" sz="4000" i="1" dirty="0" smtClean="0"/>
              <a:t>= </a:t>
            </a:r>
            <a:r>
              <a:rPr lang="en-US" sz="4000" dirty="0" err="1" smtClean="0">
                <a:latin typeface="Lucida Calligraphy" pitchFamily="66" charset="0"/>
              </a:rPr>
              <a:t>Q</a:t>
            </a:r>
            <a:r>
              <a:rPr lang="en-US" sz="4000" baseline="-25000" dirty="0" err="1" smtClean="0">
                <a:latin typeface="Lucida Calligraphy" pitchFamily="66" charset="0"/>
              </a:rPr>
              <a:t>i</a:t>
            </a:r>
            <a:endParaRPr lang="en-US" sz="4000" i="1" baseline="-25000" dirty="0" smtClean="0"/>
          </a:p>
          <a:p>
            <a:r>
              <a:rPr lang="en-US" sz="3600" dirty="0" smtClean="0"/>
              <a:t>And we can create an inverse function </a:t>
            </a:r>
            <a:r>
              <a:rPr lang="en-US" sz="3600" dirty="0" smtClean="0">
                <a:latin typeface="Lucida Calligraphy" pitchFamily="66" charset="0"/>
              </a:rPr>
              <a:t>g:</a:t>
            </a:r>
          </a:p>
          <a:p>
            <a:r>
              <a:rPr lang="en-US" sz="3600" dirty="0" smtClean="0">
                <a:latin typeface="Lucida Calligraphy" pitchFamily="66" charset="0"/>
              </a:rPr>
              <a:t>g</a:t>
            </a:r>
            <a:r>
              <a:rPr lang="en-US" sz="3600" dirty="0" smtClean="0">
                <a:latin typeface="Lucida Calligraphy" pitchFamily="66" charset="0"/>
              </a:rPr>
              <a:t> </a:t>
            </a:r>
            <a:r>
              <a:rPr lang="en-US" sz="3600" dirty="0" smtClean="0">
                <a:latin typeface="Lucida Calligraphy" pitchFamily="66" charset="0"/>
              </a:rPr>
              <a:t>(</a:t>
            </a:r>
            <a:r>
              <a:rPr lang="en-US" sz="3600" dirty="0" err="1" smtClean="0">
                <a:latin typeface="Lucida Calligraphy" pitchFamily="66" charset="0"/>
              </a:rPr>
              <a:t>Q</a:t>
            </a:r>
            <a:r>
              <a:rPr lang="en-US" sz="3600" baseline="-25000" dirty="0" err="1" smtClean="0">
                <a:latin typeface="Lucida Calligraphy" pitchFamily="66" charset="0"/>
              </a:rPr>
              <a:t>i</a:t>
            </a:r>
            <a:r>
              <a:rPr lang="en-US" sz="3600" dirty="0" smtClean="0">
                <a:latin typeface="Lucida Calligraphy" pitchFamily="66" charset="0"/>
              </a:rPr>
              <a:t>)</a:t>
            </a:r>
            <a:r>
              <a:rPr lang="en-US" sz="3600" i="1" dirty="0" smtClean="0"/>
              <a:t> </a:t>
            </a:r>
            <a:r>
              <a:rPr lang="en-US" sz="3600" i="1" dirty="0" smtClean="0"/>
              <a:t> = </a:t>
            </a:r>
            <a:r>
              <a:rPr lang="en-US" sz="3600" dirty="0" smtClean="0">
                <a:latin typeface="Lucida Calligraphy" pitchFamily="66" charset="0"/>
              </a:rPr>
              <a:t>P</a:t>
            </a:r>
            <a:r>
              <a:rPr lang="en-US" sz="3600" baseline="-25000" dirty="0" smtClean="0">
                <a:latin typeface="Lucida Calligraphy" pitchFamily="66" charset="0"/>
              </a:rPr>
              <a:t>i</a:t>
            </a:r>
            <a:endParaRPr lang="en-US" sz="3600" dirty="0" smtClean="0">
              <a:latin typeface="Lucida Calligraphy" pitchFamily="66" charset="0"/>
            </a:endParaRPr>
          </a:p>
          <a:p>
            <a:endParaRPr lang="en-US" sz="3600" i="1" dirty="0" smtClean="0"/>
          </a:p>
          <a:p>
            <a:pPr marL="914400" lvl="1" indent="-457200">
              <a:buNone/>
            </a:pPr>
            <a:endParaRPr lang="en-US" i="1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1AE5-7142-424F-B251-89BC3CCBD4E1}" type="datetime1">
              <a:rPr lang="en-US" smtClean="0"/>
              <a:pPr/>
              <a:t>2/20/2019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CMPU 334 --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0" dirty="0" smtClean="0"/>
              <a:t>Using relations to order things (not like with </a:t>
            </a:r>
            <a:r>
              <a:rPr lang="en-US" b="0" dirty="0" err="1" smtClean="0"/>
              <a:t>Alexa</a:t>
            </a:r>
            <a:r>
              <a:rPr lang="en-US" b="0" dirty="0" smtClean="0"/>
              <a:t>)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521324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Consider searching on </a:t>
            </a:r>
            <a:r>
              <a:rPr lang="en-US" sz="4000" dirty="0" err="1" smtClean="0"/>
              <a:t>Ebay</a:t>
            </a:r>
            <a:r>
              <a:rPr lang="en-US" sz="4000" dirty="0" smtClean="0"/>
              <a:t> for a camera.</a:t>
            </a:r>
          </a:p>
          <a:p>
            <a:r>
              <a:rPr lang="en-US" sz="4000" dirty="0" smtClean="0"/>
              <a:t>We can show the items by price (say, low to high)</a:t>
            </a:r>
          </a:p>
          <a:p>
            <a:pPr marL="914400" lvl="1" indent="-457200"/>
            <a:r>
              <a:rPr lang="en-US" sz="3200" i="1" dirty="0" smtClean="0"/>
              <a:t>We can use </a:t>
            </a:r>
            <a:r>
              <a:rPr lang="en-US" sz="3200" b="1" i="1" dirty="0" smtClean="0">
                <a:solidFill>
                  <a:srgbClr val="00B0F0"/>
                </a:solidFill>
              </a:rPr>
              <a:t>&lt;</a:t>
            </a:r>
            <a:r>
              <a:rPr lang="en-US" sz="3200" i="1" dirty="0" smtClean="0"/>
              <a:t> operator to order the items for sale</a:t>
            </a:r>
          </a:p>
          <a:p>
            <a:pPr marL="457200" indent="-457200"/>
            <a:r>
              <a:rPr lang="en-US" sz="3600" i="1" dirty="0" smtClean="0"/>
              <a:t>Should the order have transitivity?</a:t>
            </a:r>
          </a:p>
          <a:p>
            <a:pPr marL="914400" lvl="1" indent="-457200">
              <a:buNone/>
            </a:pPr>
            <a:endParaRPr lang="en-US" i="1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1AE5-7142-424F-B251-89BC3CCBD4E1}" type="datetime1">
              <a:rPr lang="en-US" smtClean="0"/>
              <a:pPr/>
              <a:t>2/20/2019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CMPU 334 --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0" dirty="0" smtClean="0"/>
              <a:t>Using relations to order things (not like with </a:t>
            </a:r>
            <a:r>
              <a:rPr lang="en-US" b="0" dirty="0" err="1" smtClean="0"/>
              <a:t>Alexa</a:t>
            </a:r>
            <a:r>
              <a:rPr lang="en-US" b="0" dirty="0" smtClean="0"/>
              <a:t>)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521324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Consider searching on </a:t>
            </a:r>
            <a:r>
              <a:rPr lang="en-US" sz="4000" dirty="0" err="1" smtClean="0"/>
              <a:t>Ebay</a:t>
            </a:r>
            <a:r>
              <a:rPr lang="en-US" sz="4000" dirty="0" smtClean="0"/>
              <a:t> for a camera.</a:t>
            </a:r>
          </a:p>
          <a:p>
            <a:r>
              <a:rPr lang="en-US" sz="4000" dirty="0" smtClean="0"/>
              <a:t>We can show the items by price (say, low to high)</a:t>
            </a:r>
          </a:p>
          <a:p>
            <a:pPr marL="914400" lvl="1" indent="-457200"/>
            <a:r>
              <a:rPr lang="en-US" sz="3200" i="1" dirty="0" smtClean="0"/>
              <a:t>We can use </a:t>
            </a:r>
            <a:r>
              <a:rPr lang="en-US" sz="3200" b="1" i="1" dirty="0" smtClean="0">
                <a:solidFill>
                  <a:srgbClr val="00B0F0"/>
                </a:solidFill>
              </a:rPr>
              <a:t>&lt;</a:t>
            </a:r>
            <a:r>
              <a:rPr lang="en-US" sz="3200" i="1" dirty="0" smtClean="0"/>
              <a:t> operator to order the items for sale</a:t>
            </a:r>
          </a:p>
          <a:p>
            <a:pPr marL="457200" indent="-457200"/>
            <a:r>
              <a:rPr lang="en-US" sz="3600" i="1" dirty="0" smtClean="0"/>
              <a:t>Should the order have transitivity?</a:t>
            </a:r>
          </a:p>
          <a:p>
            <a:pPr marL="914400" lvl="1" indent="-457200"/>
            <a:r>
              <a:rPr lang="en-US" sz="3200" i="1" dirty="0" smtClean="0"/>
              <a:t>Yes – you wouldn’t use </a:t>
            </a:r>
            <a:r>
              <a:rPr lang="en-US" sz="3200" i="1" dirty="0" err="1" smtClean="0"/>
              <a:t>Ebay</a:t>
            </a:r>
            <a:r>
              <a:rPr lang="en-US" sz="3200" i="1" dirty="0" smtClean="0"/>
              <a:t> very much if it isn’t!</a:t>
            </a:r>
          </a:p>
          <a:p>
            <a:pPr marL="914400" lvl="1" indent="-457200">
              <a:buNone/>
            </a:pPr>
            <a:endParaRPr lang="en-US" i="1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1AE5-7142-424F-B251-89BC3CCBD4E1}" type="datetime1">
              <a:rPr lang="en-US" smtClean="0"/>
              <a:pPr/>
              <a:t>2/20/2019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CMPU 334 --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0" dirty="0" smtClean="0"/>
              <a:t>Using relations to order things (not like with </a:t>
            </a:r>
            <a:r>
              <a:rPr lang="en-US" b="0" dirty="0" err="1" smtClean="0"/>
              <a:t>Alexa</a:t>
            </a:r>
            <a:r>
              <a:rPr lang="en-US" b="0" dirty="0" smtClean="0"/>
              <a:t>)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521324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Consider searching on </a:t>
            </a:r>
            <a:r>
              <a:rPr lang="en-US" sz="4000" dirty="0" err="1" smtClean="0"/>
              <a:t>Ebay</a:t>
            </a:r>
            <a:r>
              <a:rPr lang="en-US" sz="4000" dirty="0" smtClean="0"/>
              <a:t> for a camera.</a:t>
            </a:r>
          </a:p>
          <a:p>
            <a:r>
              <a:rPr lang="en-US" sz="4000" dirty="0" smtClean="0"/>
              <a:t>We can show the items by price (say, low to high)</a:t>
            </a:r>
          </a:p>
          <a:p>
            <a:pPr marL="914400" lvl="1" indent="-457200"/>
            <a:r>
              <a:rPr lang="en-US" sz="3200" i="1" dirty="0" smtClean="0"/>
              <a:t>We can use </a:t>
            </a:r>
            <a:r>
              <a:rPr lang="en-US" sz="3200" b="1" i="1" dirty="0" smtClean="0">
                <a:solidFill>
                  <a:srgbClr val="00B0F0"/>
                </a:solidFill>
              </a:rPr>
              <a:t>&lt;</a:t>
            </a:r>
            <a:r>
              <a:rPr lang="en-US" sz="3200" i="1" dirty="0" smtClean="0"/>
              <a:t> operator to order the items for sale</a:t>
            </a:r>
          </a:p>
          <a:p>
            <a:pPr marL="457200" indent="-457200"/>
            <a:r>
              <a:rPr lang="en-US" sz="3600" i="1" dirty="0" smtClean="0">
                <a:solidFill>
                  <a:schemeClr val="bg2">
                    <a:lumMod val="50000"/>
                  </a:schemeClr>
                </a:solidFill>
              </a:rPr>
              <a:t>Should the order have transitivity?</a:t>
            </a:r>
          </a:p>
          <a:p>
            <a:pPr marL="914400" lvl="1" indent="-457200"/>
            <a:r>
              <a:rPr lang="en-US" sz="3200" i="1" dirty="0" smtClean="0">
                <a:solidFill>
                  <a:schemeClr val="bg2">
                    <a:lumMod val="50000"/>
                  </a:schemeClr>
                </a:solidFill>
              </a:rPr>
              <a:t>Yes – you wouldn’t use </a:t>
            </a:r>
            <a:r>
              <a:rPr lang="en-US" sz="3200" i="1" dirty="0" err="1" smtClean="0">
                <a:solidFill>
                  <a:schemeClr val="bg2">
                    <a:lumMod val="50000"/>
                  </a:schemeClr>
                </a:solidFill>
              </a:rPr>
              <a:t>Ebay</a:t>
            </a:r>
            <a:r>
              <a:rPr lang="en-US" sz="3200" i="1" dirty="0" smtClean="0">
                <a:solidFill>
                  <a:schemeClr val="bg2">
                    <a:lumMod val="50000"/>
                  </a:schemeClr>
                </a:solidFill>
              </a:rPr>
              <a:t> very much if it isn’t!</a:t>
            </a:r>
          </a:p>
          <a:p>
            <a:pPr marL="457200" indent="-457200"/>
            <a:r>
              <a:rPr lang="en-US" sz="3600" i="1" dirty="0" smtClean="0"/>
              <a:t>Should the order have reflexivity?</a:t>
            </a:r>
          </a:p>
          <a:p>
            <a:pPr marL="914400" lvl="1" indent="-457200">
              <a:buNone/>
            </a:pPr>
            <a:endParaRPr lang="en-US" i="1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1AE5-7142-424F-B251-89BC3CCBD4E1}" type="datetime1">
              <a:rPr lang="en-US" smtClean="0"/>
              <a:pPr/>
              <a:t>2/20/2019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CMPU 334 --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0" dirty="0" smtClean="0"/>
              <a:t>On proving the Partition/Equivalence Relation </a:t>
            </a:r>
            <a:r>
              <a:rPr lang="en-US" b="0" dirty="0" err="1" smtClean="0"/>
              <a:t>Relation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521324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Theorem: Let </a:t>
            </a:r>
            <a:r>
              <a:rPr lang="en-US" sz="3200" b="1" i="1" dirty="0" smtClean="0"/>
              <a:t>R</a:t>
            </a:r>
            <a:r>
              <a:rPr lang="en-US" sz="3200" i="1" dirty="0" smtClean="0"/>
              <a:t> be an equivalence relation over the </a:t>
            </a:r>
            <a:r>
              <a:rPr lang="en-US" sz="3200" i="1" dirty="0" smtClean="0"/>
              <a:t>set </a:t>
            </a:r>
            <a:r>
              <a:rPr lang="en-US" sz="3200" b="1" i="1" dirty="0" smtClean="0"/>
              <a:t>A</a:t>
            </a:r>
            <a:r>
              <a:rPr lang="en-US" sz="3200" i="1" dirty="0" smtClean="0"/>
              <a:t> </a:t>
            </a:r>
            <a:r>
              <a:rPr lang="en-US" sz="3200" i="1" dirty="0" smtClean="0"/>
              <a:t>= {a</a:t>
            </a:r>
            <a:r>
              <a:rPr lang="en-US" sz="3200" i="1" baseline="-25000" dirty="0" smtClean="0"/>
              <a:t>1</a:t>
            </a:r>
            <a:r>
              <a:rPr lang="en-US" sz="3200" i="1" dirty="0" smtClean="0"/>
              <a:t>, a</a:t>
            </a:r>
            <a:r>
              <a:rPr lang="en-US" sz="3200" i="1" baseline="-25000" dirty="0" smtClean="0"/>
              <a:t>2</a:t>
            </a:r>
            <a:r>
              <a:rPr lang="en-US" sz="3200" i="1" dirty="0" smtClean="0"/>
              <a:t>, ..., a</a:t>
            </a:r>
            <a:r>
              <a:rPr lang="en-US" sz="3200" i="1" baseline="-25000" dirty="0" smtClean="0"/>
              <a:t>n</a:t>
            </a:r>
            <a:r>
              <a:rPr lang="en-US" sz="3200" i="1" dirty="0" smtClean="0"/>
              <a:t>}.</a:t>
            </a:r>
          </a:p>
          <a:p>
            <a:r>
              <a:rPr lang="en-US" sz="3200" dirty="0" smtClean="0"/>
              <a:t>Let </a:t>
            </a:r>
            <a:r>
              <a:rPr lang="en-US" sz="3200" b="1" i="1" dirty="0" smtClean="0"/>
              <a:t>P</a:t>
            </a:r>
            <a:r>
              <a:rPr lang="en-US" sz="3200" i="1" dirty="0" smtClean="0"/>
              <a:t> = {B</a:t>
            </a:r>
            <a:r>
              <a:rPr lang="en-US" sz="3200" i="1" baseline="-25000" dirty="0" smtClean="0"/>
              <a:t>1</a:t>
            </a:r>
            <a:r>
              <a:rPr lang="en-US" sz="3200" i="1" dirty="0" smtClean="0"/>
              <a:t>, B</a:t>
            </a:r>
            <a:r>
              <a:rPr lang="en-US" sz="3200" i="1" baseline="-25000" dirty="0" smtClean="0"/>
              <a:t>2</a:t>
            </a:r>
            <a:r>
              <a:rPr lang="en-US" sz="3200" i="1" dirty="0" smtClean="0"/>
              <a:t>, ..., </a:t>
            </a:r>
            <a:r>
              <a:rPr lang="en-US" sz="3200" i="1" dirty="0" err="1" smtClean="0"/>
              <a:t>B</a:t>
            </a:r>
            <a:r>
              <a:rPr lang="en-US" sz="3200" i="1" baseline="-25000" dirty="0" err="1" smtClean="0"/>
              <a:t>n</a:t>
            </a:r>
            <a:r>
              <a:rPr lang="en-US" sz="3200" i="1" dirty="0" smtClean="0"/>
              <a:t>} be a collection of subsets of </a:t>
            </a:r>
            <a:r>
              <a:rPr lang="en-US" sz="3200" b="1" i="1" dirty="0" smtClean="0"/>
              <a:t>A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s.t</a:t>
            </a:r>
            <a:r>
              <a:rPr lang="en-US" sz="3200" i="1" dirty="0" smtClean="0"/>
              <a:t>. </a:t>
            </a:r>
            <a:r>
              <a:rPr lang="en-US" sz="3200" dirty="0" smtClean="0"/>
              <a:t>for </a:t>
            </a:r>
            <a:r>
              <a:rPr lang="en-US" sz="3200" dirty="0" smtClean="0"/>
              <a:t>each </a:t>
            </a:r>
            <a:r>
              <a:rPr lang="en-US" sz="3200" i="1" dirty="0" err="1" smtClean="0"/>
              <a:t>i</a:t>
            </a:r>
            <a:r>
              <a:rPr lang="en-US" sz="3200" i="1" dirty="0" smtClean="0"/>
              <a:t>, B</a:t>
            </a:r>
            <a:r>
              <a:rPr lang="en-US" sz="3200" i="1" baseline="-25000" dirty="0" smtClean="0"/>
              <a:t>i</a:t>
            </a:r>
            <a:r>
              <a:rPr lang="en-US" sz="3200" i="1" dirty="0" smtClean="0"/>
              <a:t> = {a | (</a:t>
            </a:r>
            <a:r>
              <a:rPr lang="en-US" sz="3200" i="1" dirty="0" err="1" smtClean="0"/>
              <a:t>a</a:t>
            </a:r>
            <a:r>
              <a:rPr lang="en-US" sz="3200" i="1" baseline="-25000" dirty="0" err="1" smtClean="0"/>
              <a:t>i</a:t>
            </a:r>
            <a:r>
              <a:rPr lang="en-US" sz="3200" i="1" dirty="0" smtClean="0"/>
              <a:t>, a) ∈ </a:t>
            </a:r>
            <a:r>
              <a:rPr lang="en-US" sz="3200" b="1" i="1" dirty="0" smtClean="0"/>
              <a:t>R</a:t>
            </a:r>
            <a:r>
              <a:rPr lang="en-US" sz="3200" i="1" dirty="0" smtClean="0"/>
              <a:t>}.</a:t>
            </a:r>
          </a:p>
          <a:p>
            <a:r>
              <a:rPr lang="en-US" sz="3200" dirty="0" smtClean="0"/>
              <a:t>Then </a:t>
            </a:r>
            <a:r>
              <a:rPr lang="en-US" sz="3200" b="1" i="1" dirty="0" smtClean="0"/>
              <a:t>P</a:t>
            </a:r>
            <a:r>
              <a:rPr lang="en-US" sz="3200" i="1" dirty="0" smtClean="0"/>
              <a:t> is a partition of </a:t>
            </a:r>
            <a:r>
              <a:rPr lang="en-US" sz="3200" b="1" i="1" dirty="0" smtClean="0"/>
              <a:t>A</a:t>
            </a:r>
            <a:r>
              <a:rPr lang="en-US" sz="3200" i="1" dirty="0" smtClean="0"/>
              <a:t>.</a:t>
            </a:r>
          </a:p>
          <a:p>
            <a:r>
              <a:rPr lang="en-US" sz="3200" i="1" dirty="0" smtClean="0"/>
              <a:t>Note: the order of proofs is different than in </a:t>
            </a:r>
            <a:r>
              <a:rPr lang="en-US" sz="3200" i="1" dirty="0" err="1" smtClean="0"/>
              <a:t>Makinson</a:t>
            </a:r>
            <a:r>
              <a:rPr lang="en-US" sz="3200" i="1" dirty="0" smtClean="0"/>
              <a:t>. </a:t>
            </a:r>
          </a:p>
          <a:p>
            <a:r>
              <a:rPr lang="en-US" sz="3200" i="1" dirty="0" smtClean="0"/>
              <a:t>This is: (second (proof-list))</a:t>
            </a:r>
          </a:p>
          <a:p>
            <a:pPr lvl="1"/>
            <a:r>
              <a:rPr lang="en-US" i="1" dirty="0" smtClean="0"/>
              <a:t>Starting at the bottom of p47 and continuing on p48.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1AE5-7142-424F-B251-89BC3CCBD4E1}" type="datetime1">
              <a:rPr lang="en-US" smtClean="0"/>
              <a:pPr/>
              <a:t>2/17/2019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CMPU 334 --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0" dirty="0" smtClean="0"/>
              <a:t>Using relations to order things (not like with </a:t>
            </a:r>
            <a:r>
              <a:rPr lang="en-US" b="0" dirty="0" err="1" smtClean="0"/>
              <a:t>Alexa</a:t>
            </a:r>
            <a:r>
              <a:rPr lang="en-US" b="0" dirty="0" smtClean="0"/>
              <a:t>)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521324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Consider searching on </a:t>
            </a:r>
            <a:r>
              <a:rPr lang="en-US" sz="4000" dirty="0" err="1" smtClean="0"/>
              <a:t>Ebay</a:t>
            </a:r>
            <a:r>
              <a:rPr lang="en-US" sz="4000" dirty="0" smtClean="0"/>
              <a:t> for a camera.</a:t>
            </a:r>
          </a:p>
          <a:p>
            <a:r>
              <a:rPr lang="en-US" sz="4000" dirty="0" smtClean="0"/>
              <a:t>We can show the items by price (say, low to high)</a:t>
            </a:r>
          </a:p>
          <a:p>
            <a:pPr marL="914400" lvl="1" indent="-457200"/>
            <a:r>
              <a:rPr lang="en-US" sz="3200" i="1" dirty="0" smtClean="0"/>
              <a:t>We can use </a:t>
            </a:r>
            <a:r>
              <a:rPr lang="en-US" sz="3200" b="1" i="1" dirty="0" smtClean="0">
                <a:solidFill>
                  <a:srgbClr val="00B0F0"/>
                </a:solidFill>
              </a:rPr>
              <a:t>&lt;</a:t>
            </a:r>
            <a:r>
              <a:rPr lang="en-US" sz="3200" i="1" dirty="0" smtClean="0"/>
              <a:t> operator to order the items for sale</a:t>
            </a:r>
          </a:p>
          <a:p>
            <a:pPr marL="457200" indent="-457200"/>
            <a:r>
              <a:rPr lang="en-US" sz="3600" i="1" dirty="0" smtClean="0">
                <a:solidFill>
                  <a:schemeClr val="bg2">
                    <a:lumMod val="50000"/>
                  </a:schemeClr>
                </a:solidFill>
              </a:rPr>
              <a:t>Should the order have transitivity?</a:t>
            </a:r>
          </a:p>
          <a:p>
            <a:pPr marL="914400" lvl="1" indent="-457200"/>
            <a:r>
              <a:rPr lang="en-US" sz="3200" i="1" dirty="0" smtClean="0">
                <a:solidFill>
                  <a:schemeClr val="bg2">
                    <a:lumMod val="50000"/>
                  </a:schemeClr>
                </a:solidFill>
              </a:rPr>
              <a:t>Yes – you wouldn’t use </a:t>
            </a:r>
            <a:r>
              <a:rPr lang="en-US" sz="3200" i="1" dirty="0" err="1" smtClean="0">
                <a:solidFill>
                  <a:schemeClr val="bg2">
                    <a:lumMod val="50000"/>
                  </a:schemeClr>
                </a:solidFill>
              </a:rPr>
              <a:t>Ebay</a:t>
            </a:r>
            <a:r>
              <a:rPr lang="en-US" sz="3200" i="1" dirty="0" smtClean="0">
                <a:solidFill>
                  <a:schemeClr val="bg2">
                    <a:lumMod val="50000"/>
                  </a:schemeClr>
                </a:solidFill>
              </a:rPr>
              <a:t> very much if it isn’t!</a:t>
            </a:r>
          </a:p>
          <a:p>
            <a:pPr marL="457200" indent="-457200"/>
            <a:r>
              <a:rPr lang="en-US" sz="3600" i="1" dirty="0" smtClean="0"/>
              <a:t>Should the order have reflexivity?</a:t>
            </a:r>
          </a:p>
          <a:p>
            <a:pPr marL="914400" lvl="1" indent="-457200"/>
            <a:r>
              <a:rPr lang="en-US" sz="2800" i="1" dirty="0" smtClean="0"/>
              <a:t>Yes: If we want to include more than one camera at the same price i.e. we are inclusive </a:t>
            </a:r>
            <a:r>
              <a:rPr lang="en-US" sz="3200" i="1" dirty="0" smtClean="0"/>
              <a:t>(</a:t>
            </a:r>
            <a:r>
              <a:rPr lang="en-US" sz="3200" b="1" i="1" dirty="0" smtClean="0">
                <a:solidFill>
                  <a:srgbClr val="00B0F0"/>
                </a:solidFill>
              </a:rPr>
              <a:t>&lt;= </a:t>
            </a:r>
            <a:r>
              <a:rPr lang="en-US" sz="3200" i="1" dirty="0" smtClean="0"/>
              <a:t>) </a:t>
            </a:r>
          </a:p>
          <a:p>
            <a:pPr marL="914400" lvl="1" indent="-457200"/>
            <a:r>
              <a:rPr lang="en-US" sz="2800" i="1" dirty="0" smtClean="0"/>
              <a:t>No: </a:t>
            </a:r>
            <a:r>
              <a:rPr lang="en-US" sz="2800" i="1" dirty="0" smtClean="0"/>
              <a:t>If we </a:t>
            </a:r>
            <a:r>
              <a:rPr lang="en-US" sz="2800" i="1" dirty="0" smtClean="0"/>
              <a:t>only want a strict order </a:t>
            </a:r>
            <a:r>
              <a:rPr lang="en-US" sz="3600" i="1" dirty="0" smtClean="0"/>
              <a:t>(</a:t>
            </a:r>
            <a:r>
              <a:rPr lang="en-US" sz="3600" b="1" i="1" dirty="0" smtClean="0">
                <a:solidFill>
                  <a:srgbClr val="00B0F0"/>
                </a:solidFill>
              </a:rPr>
              <a:t>&lt;</a:t>
            </a:r>
            <a:r>
              <a:rPr lang="en-US" sz="3600" i="1" dirty="0" smtClean="0"/>
              <a:t>) </a:t>
            </a:r>
            <a:endParaRPr lang="en-US" sz="3200" i="1" dirty="0" smtClean="0"/>
          </a:p>
          <a:p>
            <a:pPr marL="914400" lvl="1" indent="-457200">
              <a:buNone/>
            </a:pPr>
            <a:endParaRPr lang="en-US" i="1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1AE5-7142-424F-B251-89BC3CCBD4E1}" type="datetime1">
              <a:rPr lang="en-US" smtClean="0"/>
              <a:pPr/>
              <a:t>2/20/2019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CMPU 334 --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0" dirty="0" smtClean="0"/>
              <a:t>Order and Symmetry | Symmetry and Order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521324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We’re still looking for that camera on </a:t>
            </a:r>
            <a:r>
              <a:rPr lang="en-US" sz="4000" dirty="0" err="1" smtClean="0"/>
              <a:t>Ebay</a:t>
            </a:r>
            <a:r>
              <a:rPr lang="en-US" sz="4000" dirty="0" smtClean="0"/>
              <a:t>.</a:t>
            </a:r>
          </a:p>
          <a:p>
            <a:r>
              <a:rPr lang="en-US" sz="4000" dirty="0" smtClean="0"/>
              <a:t>Can the list of cameras for sale be symmetric? </a:t>
            </a:r>
          </a:p>
          <a:p>
            <a:pPr marL="914400" lvl="1" indent="-457200"/>
            <a:r>
              <a:rPr lang="en-US" sz="3200" i="1" dirty="0" smtClean="0"/>
              <a:t>The list presented to us would make no sense to use</a:t>
            </a:r>
          </a:p>
          <a:p>
            <a:pPr marL="914400" lvl="1" indent="-457200"/>
            <a:r>
              <a:rPr lang="en-US" sz="3200" i="1" dirty="0" smtClean="0"/>
              <a:t>And we would have… what kind of relation</a:t>
            </a:r>
            <a:r>
              <a:rPr lang="en-US" sz="3200" i="1" dirty="0" smtClean="0"/>
              <a:t>?</a:t>
            </a:r>
          </a:p>
          <a:p>
            <a:pPr marL="457200" indent="-457200"/>
            <a:r>
              <a:rPr lang="en-US" sz="3600" i="1" dirty="0" smtClean="0"/>
              <a:t>If (</a:t>
            </a:r>
            <a:r>
              <a:rPr lang="en-US" sz="3600" i="1" dirty="0" err="1" smtClean="0"/>
              <a:t>a,b</a:t>
            </a:r>
            <a:r>
              <a:rPr lang="en-US" sz="3600" i="1" dirty="0" smtClean="0"/>
              <a:t>) </a:t>
            </a:r>
            <a:r>
              <a:rPr lang="en-US" sz="3600" dirty="0" smtClean="0"/>
              <a:t>∈ R then (</a:t>
            </a:r>
            <a:r>
              <a:rPr lang="en-US" sz="3600" dirty="0" err="1" smtClean="0"/>
              <a:t>b,a</a:t>
            </a:r>
            <a:r>
              <a:rPr lang="en-US" sz="3600" dirty="0" smtClean="0"/>
              <a:t>) ∉ R, for all a != b</a:t>
            </a:r>
          </a:p>
          <a:p>
            <a:pPr marL="914400" lvl="1" indent="-457200"/>
            <a:r>
              <a:rPr lang="en-US" sz="3200" i="1" dirty="0" smtClean="0"/>
              <a:t>“</a:t>
            </a:r>
            <a:r>
              <a:rPr lang="en-US" sz="3200" i="1" dirty="0" err="1" smtClean="0"/>
              <a:t>antisymmetric</a:t>
            </a:r>
            <a:r>
              <a:rPr lang="en-US" sz="3200" i="1" dirty="0" smtClean="0"/>
              <a:t>”</a:t>
            </a:r>
          </a:p>
          <a:p>
            <a:pPr marL="914400" lvl="1" indent="-457200">
              <a:buNone/>
            </a:pPr>
            <a:endParaRPr lang="en-US" i="1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1AE5-7142-424F-B251-89BC3CCBD4E1}" type="datetime1">
              <a:rPr lang="en-US" smtClean="0"/>
              <a:pPr/>
              <a:t>2/20/2019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CMPU 334 --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0" dirty="0" smtClean="0"/>
              <a:t>Definition: Partial Order of A.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521324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If a relation </a:t>
            </a:r>
            <a:r>
              <a:rPr lang="en-US" sz="4000" i="1" dirty="0" smtClean="0"/>
              <a:t>R over a set A is reflexive</a:t>
            </a:r>
            <a:r>
              <a:rPr lang="en-US" sz="4000" i="1" dirty="0" smtClean="0"/>
              <a:t>, </a:t>
            </a:r>
            <a:r>
              <a:rPr lang="en-US" sz="4000" dirty="0" smtClean="0"/>
              <a:t>transitive</a:t>
            </a:r>
            <a:r>
              <a:rPr lang="en-US" sz="4000" dirty="0" smtClean="0"/>
              <a:t>, and </a:t>
            </a:r>
            <a:r>
              <a:rPr lang="en-US" sz="4000" dirty="0" err="1" smtClean="0"/>
              <a:t>antisymmetric</a:t>
            </a:r>
            <a:r>
              <a:rPr lang="en-US" sz="4000" dirty="0" smtClean="0"/>
              <a:t> </a:t>
            </a:r>
            <a:r>
              <a:rPr lang="en-US" sz="4000" dirty="0" smtClean="0"/>
              <a:t>it </a:t>
            </a:r>
            <a:r>
              <a:rPr lang="en-US" sz="4000" dirty="0" smtClean="0"/>
              <a:t>is a </a:t>
            </a:r>
            <a:r>
              <a:rPr lang="en-US" sz="4000" i="1" dirty="0" smtClean="0"/>
              <a:t>partial order of </a:t>
            </a:r>
            <a:r>
              <a:rPr lang="en-US" sz="4000" i="1" dirty="0" smtClean="0"/>
              <a:t>A.</a:t>
            </a:r>
          </a:p>
          <a:p>
            <a:r>
              <a:rPr lang="en-US" sz="3600" i="1" dirty="0" smtClean="0"/>
              <a:t>The </a:t>
            </a:r>
            <a:r>
              <a:rPr lang="en-US" sz="3600" dirty="0" smtClean="0"/>
              <a:t>⊆ relation is a partial order. </a:t>
            </a:r>
          </a:p>
          <a:p>
            <a:pPr lvl="1"/>
            <a:r>
              <a:rPr lang="en-US" sz="3200" dirty="0" smtClean="0"/>
              <a:t>We used the fact that A⊆B and B⊆A means A=B.</a:t>
            </a:r>
          </a:p>
          <a:p>
            <a:r>
              <a:rPr lang="en-US" sz="3600" dirty="0" smtClean="0"/>
              <a:t>All even numbers (i.e. divisible by 2) is a partial ordering R over the set of positive integers, N</a:t>
            </a:r>
            <a:r>
              <a:rPr lang="en-US" sz="3600" baseline="30000" dirty="0" smtClean="0"/>
              <a:t>+</a:t>
            </a:r>
          </a:p>
          <a:p>
            <a:pPr lvl="1"/>
            <a:endParaRPr lang="en-US" i="1" dirty="0" smtClean="0"/>
          </a:p>
          <a:p>
            <a:pPr lvl="1"/>
            <a:endParaRPr lang="en-US" i="1" dirty="0" smtClean="0"/>
          </a:p>
          <a:p>
            <a:pPr marL="914400" lvl="1" indent="-457200">
              <a:buNone/>
            </a:pPr>
            <a:endParaRPr lang="en-US" i="1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1AE5-7142-424F-B251-89BC3CCBD4E1}" type="datetime1">
              <a:rPr lang="en-US" smtClean="0"/>
              <a:pPr/>
              <a:t>2/20/2019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CMPU 334 --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0" dirty="0" smtClean="0"/>
              <a:t>Definition: Total Ordering.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521324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A reflexive relation </a:t>
            </a:r>
            <a:r>
              <a:rPr lang="en-US" sz="4000" i="1" dirty="0" smtClean="0"/>
              <a:t>R over a set A is </a:t>
            </a:r>
            <a:r>
              <a:rPr lang="en-US" sz="4000" i="1" dirty="0" smtClean="0">
                <a:solidFill>
                  <a:srgbClr val="C00000"/>
                </a:solidFill>
              </a:rPr>
              <a:t>complete </a:t>
            </a:r>
            <a:r>
              <a:rPr lang="en-US" sz="4000" dirty="0" smtClean="0"/>
              <a:t>over </a:t>
            </a:r>
            <a:r>
              <a:rPr lang="en-US" sz="4000" i="1" dirty="0" smtClean="0"/>
              <a:t>A </a:t>
            </a:r>
            <a:r>
              <a:rPr lang="en-US" sz="4000" i="1" dirty="0" err="1" smtClean="0"/>
              <a:t>iff</a:t>
            </a:r>
            <a:r>
              <a:rPr lang="en-US" sz="4000" i="1" dirty="0" smtClean="0"/>
              <a:t> for all a, b ∈ A, </a:t>
            </a:r>
            <a:endParaRPr lang="en-US" sz="4000" i="1" dirty="0" smtClean="0"/>
          </a:p>
          <a:p>
            <a:pPr lvl="1"/>
            <a:r>
              <a:rPr lang="en-US" sz="3600" i="1" dirty="0" smtClean="0"/>
              <a:t>either </a:t>
            </a:r>
            <a:r>
              <a:rPr lang="en-US" sz="3600" i="1" dirty="0" smtClean="0"/>
              <a:t>(a, b) ∈ R </a:t>
            </a:r>
            <a:r>
              <a:rPr lang="en-US" sz="3600" i="1" dirty="0" smtClean="0"/>
              <a:t>or </a:t>
            </a:r>
            <a:r>
              <a:rPr lang="en-US" sz="4000" dirty="0" smtClean="0"/>
              <a:t>(</a:t>
            </a:r>
            <a:r>
              <a:rPr lang="en-US" sz="4000" i="1" dirty="0" smtClean="0"/>
              <a:t>b, a) ∈ R (or both).</a:t>
            </a:r>
          </a:p>
          <a:p>
            <a:r>
              <a:rPr lang="en-US" sz="4000" dirty="0" smtClean="0"/>
              <a:t>A (relation, set) </a:t>
            </a:r>
            <a:r>
              <a:rPr lang="en-US" sz="4000" dirty="0" smtClean="0"/>
              <a:t>pair where </a:t>
            </a:r>
            <a:r>
              <a:rPr lang="en-US" sz="4000" dirty="0" smtClean="0"/>
              <a:t>the relation is complete over the set </a:t>
            </a:r>
            <a:r>
              <a:rPr lang="en-US" sz="4000" dirty="0" smtClean="0"/>
              <a:t>is called </a:t>
            </a:r>
            <a:r>
              <a:rPr lang="en-US" sz="4000" dirty="0" smtClean="0"/>
              <a:t>a </a:t>
            </a:r>
            <a:r>
              <a:rPr lang="en-US" sz="4000" i="1" dirty="0" smtClean="0"/>
              <a:t>total ordering or linear </a:t>
            </a:r>
            <a:r>
              <a:rPr lang="en-US" sz="4000" i="1" dirty="0" smtClean="0"/>
              <a:t>ordering.</a:t>
            </a:r>
          </a:p>
          <a:p>
            <a:pPr lvl="1"/>
            <a:r>
              <a:rPr lang="en-US" sz="3200" dirty="0" smtClean="0"/>
              <a:t>also known as a </a:t>
            </a:r>
            <a:r>
              <a:rPr lang="en-US" sz="3200" dirty="0" err="1" smtClean="0"/>
              <a:t>poset</a:t>
            </a:r>
            <a:endParaRPr lang="en-US" sz="3200" baseline="30000" dirty="0" smtClean="0"/>
          </a:p>
          <a:p>
            <a:pPr lvl="1"/>
            <a:endParaRPr lang="en-US" i="1" dirty="0" smtClean="0"/>
          </a:p>
          <a:p>
            <a:pPr lvl="1"/>
            <a:endParaRPr lang="en-US" i="1" dirty="0" smtClean="0"/>
          </a:p>
          <a:p>
            <a:pPr marL="914400" lvl="1" indent="-457200">
              <a:buNone/>
            </a:pPr>
            <a:endParaRPr lang="en-US" i="1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1AE5-7142-424F-B251-89BC3CCBD4E1}" type="datetime1">
              <a:rPr lang="en-US" smtClean="0"/>
              <a:pPr/>
              <a:t>2/20/2019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CMPU 334 --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0" dirty="0" smtClean="0"/>
              <a:t>Total Ordering: examples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521324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&lt;= over N</a:t>
            </a:r>
          </a:p>
          <a:p>
            <a:r>
              <a:rPr lang="en-US" sz="4000" dirty="0" smtClean="0"/>
              <a:t>Dictionary </a:t>
            </a:r>
          </a:p>
          <a:p>
            <a:endParaRPr lang="en-US" sz="4000" dirty="0" smtClean="0"/>
          </a:p>
          <a:p>
            <a:r>
              <a:rPr lang="en-US" sz="4000" dirty="0" smtClean="0"/>
              <a:t>What about just &lt; over N?</a:t>
            </a:r>
          </a:p>
          <a:p>
            <a:pPr lvl="1"/>
            <a:r>
              <a:rPr lang="en-US" sz="3200" i="1" dirty="0" smtClean="0"/>
              <a:t>Not a total order</a:t>
            </a:r>
          </a:p>
          <a:p>
            <a:r>
              <a:rPr lang="en-US" sz="4000" dirty="0" smtClean="0"/>
              <a:t>⊆ </a:t>
            </a:r>
            <a:r>
              <a:rPr lang="en-US" sz="4000" dirty="0" smtClean="0"/>
              <a:t> over the power set of A ?</a:t>
            </a:r>
          </a:p>
          <a:p>
            <a:pPr lvl="1"/>
            <a:r>
              <a:rPr lang="en-US" sz="3200" dirty="0" smtClean="0"/>
              <a:t>Not a total order: say {a} and {b} are in the powers set</a:t>
            </a:r>
          </a:p>
          <a:p>
            <a:pPr lvl="1"/>
            <a:r>
              <a:rPr lang="en-US" sz="3200" dirty="0" smtClean="0"/>
              <a:t> {a} </a:t>
            </a:r>
            <a:r>
              <a:rPr lang="en-US" sz="3200" strike="sngStrike" dirty="0" smtClean="0"/>
              <a:t>⊆</a:t>
            </a:r>
            <a:r>
              <a:rPr lang="en-US" sz="3200" dirty="0" smtClean="0"/>
              <a:t> {b} and {b} </a:t>
            </a:r>
            <a:r>
              <a:rPr lang="en-US" sz="3200" strike="sngStrike" dirty="0" smtClean="0"/>
              <a:t>⊆</a:t>
            </a:r>
            <a:r>
              <a:rPr lang="en-US" sz="3200" dirty="0" smtClean="0"/>
              <a:t> {a}</a:t>
            </a:r>
            <a:endParaRPr lang="en-US" sz="3200" baseline="30000" dirty="0" smtClean="0"/>
          </a:p>
          <a:p>
            <a:pPr lvl="1"/>
            <a:endParaRPr lang="en-US" i="1" dirty="0" smtClean="0"/>
          </a:p>
          <a:p>
            <a:pPr lvl="1"/>
            <a:endParaRPr lang="en-US" i="1" dirty="0" smtClean="0"/>
          </a:p>
          <a:p>
            <a:pPr marL="914400" lvl="1" indent="-457200">
              <a:buNone/>
            </a:pPr>
            <a:endParaRPr lang="en-US" i="1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1AE5-7142-424F-B251-89BC3CCBD4E1}" type="datetime1">
              <a:rPr lang="en-US" smtClean="0"/>
              <a:pPr/>
              <a:t>2/20/2019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CMPU 334 --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0" dirty="0" smtClean="0"/>
              <a:t>On proving the Partition/Equivalence Relation </a:t>
            </a:r>
            <a:r>
              <a:rPr lang="en-US" b="0" dirty="0" err="1" smtClean="0"/>
              <a:t>Relation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5213240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bg2">
                    <a:lumMod val="75000"/>
                  </a:schemeClr>
                </a:solidFill>
              </a:rPr>
              <a:t>Theorem: Let </a:t>
            </a:r>
            <a:r>
              <a:rPr lang="en-US" sz="3200" b="1" i="1" dirty="0" smtClean="0">
                <a:solidFill>
                  <a:schemeClr val="bg2">
                    <a:lumMod val="75000"/>
                  </a:schemeClr>
                </a:solidFill>
              </a:rPr>
              <a:t>R</a:t>
            </a:r>
            <a:r>
              <a:rPr lang="en-US" sz="3200" i="1" dirty="0" smtClean="0">
                <a:solidFill>
                  <a:schemeClr val="bg2">
                    <a:lumMod val="75000"/>
                  </a:schemeClr>
                </a:solidFill>
              </a:rPr>
              <a:t> be an equivalence relation over the </a:t>
            </a:r>
            <a:r>
              <a:rPr lang="en-US" sz="3200" i="1" dirty="0" smtClean="0">
                <a:solidFill>
                  <a:schemeClr val="bg2">
                    <a:lumMod val="75000"/>
                  </a:schemeClr>
                </a:solidFill>
              </a:rPr>
              <a:t>set </a:t>
            </a:r>
            <a:r>
              <a:rPr lang="en-US" sz="3200" b="1" i="1" dirty="0" smtClean="0">
                <a:solidFill>
                  <a:schemeClr val="bg2">
                    <a:lumMod val="75000"/>
                  </a:schemeClr>
                </a:solidFill>
              </a:rPr>
              <a:t>A</a:t>
            </a:r>
            <a:r>
              <a:rPr lang="en-US" sz="3200" i="1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US" sz="3200" i="1" dirty="0" smtClean="0">
                <a:solidFill>
                  <a:schemeClr val="bg2">
                    <a:lumMod val="75000"/>
                  </a:schemeClr>
                </a:solidFill>
              </a:rPr>
              <a:t>= {a</a:t>
            </a:r>
            <a:r>
              <a:rPr lang="en-US" sz="3200" i="1" baseline="-25000" dirty="0" smtClean="0">
                <a:solidFill>
                  <a:schemeClr val="bg2">
                    <a:lumMod val="75000"/>
                  </a:schemeClr>
                </a:solidFill>
              </a:rPr>
              <a:t>1</a:t>
            </a:r>
            <a:r>
              <a:rPr lang="en-US" sz="3200" i="1" dirty="0" smtClean="0">
                <a:solidFill>
                  <a:schemeClr val="bg2">
                    <a:lumMod val="75000"/>
                  </a:schemeClr>
                </a:solidFill>
              </a:rPr>
              <a:t>, a</a:t>
            </a:r>
            <a:r>
              <a:rPr lang="en-US" sz="3200" i="1" baseline="-25000" dirty="0" smtClean="0">
                <a:solidFill>
                  <a:schemeClr val="bg2">
                    <a:lumMod val="75000"/>
                  </a:schemeClr>
                </a:solidFill>
              </a:rPr>
              <a:t>2</a:t>
            </a:r>
            <a:r>
              <a:rPr lang="en-US" sz="3200" i="1" dirty="0" smtClean="0">
                <a:solidFill>
                  <a:schemeClr val="bg2">
                    <a:lumMod val="75000"/>
                  </a:schemeClr>
                </a:solidFill>
              </a:rPr>
              <a:t>, ..., a</a:t>
            </a:r>
            <a:r>
              <a:rPr lang="en-US" sz="3200" i="1" baseline="-25000" dirty="0" smtClean="0">
                <a:solidFill>
                  <a:schemeClr val="bg2">
                    <a:lumMod val="75000"/>
                  </a:schemeClr>
                </a:solidFill>
              </a:rPr>
              <a:t>n</a:t>
            </a:r>
            <a:r>
              <a:rPr lang="en-US" sz="3200" i="1" dirty="0" smtClean="0">
                <a:solidFill>
                  <a:schemeClr val="bg2">
                    <a:lumMod val="75000"/>
                  </a:schemeClr>
                </a:solidFill>
              </a:rPr>
              <a:t>}.</a:t>
            </a:r>
          </a:p>
          <a:p>
            <a:r>
              <a:rPr lang="en-US" sz="3200" dirty="0" smtClean="0"/>
              <a:t>Let </a:t>
            </a:r>
            <a:r>
              <a:rPr lang="en-US" sz="3200" b="1" i="1" dirty="0" smtClean="0"/>
              <a:t>P</a:t>
            </a:r>
            <a:r>
              <a:rPr lang="en-US" sz="3200" i="1" dirty="0" smtClean="0"/>
              <a:t> = {B</a:t>
            </a:r>
            <a:r>
              <a:rPr lang="en-US" sz="3200" i="1" baseline="-25000" dirty="0" smtClean="0"/>
              <a:t>1</a:t>
            </a:r>
            <a:r>
              <a:rPr lang="en-US" sz="3200" i="1" dirty="0" smtClean="0"/>
              <a:t>, B</a:t>
            </a:r>
            <a:r>
              <a:rPr lang="en-US" sz="3200" i="1" baseline="-25000" dirty="0" smtClean="0"/>
              <a:t>2</a:t>
            </a:r>
            <a:r>
              <a:rPr lang="en-US" sz="3200" i="1" dirty="0" smtClean="0"/>
              <a:t>, ..., </a:t>
            </a:r>
            <a:r>
              <a:rPr lang="en-US" sz="3200" i="1" dirty="0" err="1" smtClean="0"/>
              <a:t>B</a:t>
            </a:r>
            <a:r>
              <a:rPr lang="en-US" sz="3200" i="1" baseline="-25000" dirty="0" err="1" smtClean="0"/>
              <a:t>n</a:t>
            </a:r>
            <a:r>
              <a:rPr lang="en-US" sz="3200" i="1" dirty="0" smtClean="0"/>
              <a:t>} be a collection of subsets of </a:t>
            </a:r>
            <a:r>
              <a:rPr lang="en-US" sz="3200" b="1" i="1" dirty="0" smtClean="0"/>
              <a:t>A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s.t</a:t>
            </a:r>
            <a:r>
              <a:rPr lang="en-US" sz="3200" i="1" dirty="0" smtClean="0"/>
              <a:t>. </a:t>
            </a:r>
            <a:r>
              <a:rPr lang="en-US" sz="3200" dirty="0" smtClean="0"/>
              <a:t>for </a:t>
            </a:r>
            <a:r>
              <a:rPr lang="en-US" sz="3200" dirty="0" smtClean="0"/>
              <a:t>each </a:t>
            </a:r>
            <a:r>
              <a:rPr lang="en-US" sz="3200" i="1" dirty="0" err="1" smtClean="0"/>
              <a:t>i</a:t>
            </a:r>
            <a:r>
              <a:rPr lang="en-US" sz="3200" i="1" dirty="0" smtClean="0"/>
              <a:t>, B</a:t>
            </a:r>
            <a:r>
              <a:rPr lang="en-US" sz="3200" i="1" baseline="-25000" dirty="0" smtClean="0"/>
              <a:t>i</a:t>
            </a:r>
            <a:r>
              <a:rPr lang="en-US" sz="3200" i="1" dirty="0" smtClean="0"/>
              <a:t> = {a | (</a:t>
            </a:r>
            <a:r>
              <a:rPr lang="en-US" sz="3200" i="1" dirty="0" err="1" smtClean="0"/>
              <a:t>a</a:t>
            </a:r>
            <a:r>
              <a:rPr lang="en-US" sz="3200" i="1" baseline="-25000" dirty="0" err="1" smtClean="0"/>
              <a:t>i</a:t>
            </a:r>
            <a:r>
              <a:rPr lang="en-US" sz="3200" i="1" dirty="0" smtClean="0"/>
              <a:t>, a) ∈ </a:t>
            </a:r>
            <a:r>
              <a:rPr lang="en-US" sz="3200" b="1" i="1" dirty="0" smtClean="0"/>
              <a:t>R</a:t>
            </a:r>
            <a:r>
              <a:rPr lang="en-US" sz="3200" i="1" dirty="0" smtClean="0"/>
              <a:t>}.</a:t>
            </a:r>
          </a:p>
          <a:p>
            <a:r>
              <a:rPr lang="en-US" sz="3200" dirty="0" smtClean="0">
                <a:solidFill>
                  <a:schemeClr val="bg2">
                    <a:lumMod val="75000"/>
                  </a:schemeClr>
                </a:solidFill>
              </a:rPr>
              <a:t>Then </a:t>
            </a:r>
            <a:r>
              <a:rPr lang="en-US" sz="3200" b="1" i="1" dirty="0" smtClean="0">
                <a:solidFill>
                  <a:schemeClr val="bg2">
                    <a:lumMod val="75000"/>
                  </a:schemeClr>
                </a:solidFill>
              </a:rPr>
              <a:t>P</a:t>
            </a:r>
            <a:r>
              <a:rPr lang="en-US" sz="3200" i="1" dirty="0" smtClean="0">
                <a:solidFill>
                  <a:schemeClr val="bg2">
                    <a:lumMod val="75000"/>
                  </a:schemeClr>
                </a:solidFill>
              </a:rPr>
              <a:t> is a partition of </a:t>
            </a:r>
            <a:r>
              <a:rPr lang="en-US" sz="3200" b="1" i="1" dirty="0" smtClean="0">
                <a:solidFill>
                  <a:schemeClr val="bg2">
                    <a:lumMod val="75000"/>
                  </a:schemeClr>
                </a:solidFill>
              </a:rPr>
              <a:t>A</a:t>
            </a:r>
            <a:r>
              <a:rPr lang="en-US" sz="3200" i="1" dirty="0" smtClean="0">
                <a:solidFill>
                  <a:schemeClr val="bg2">
                    <a:lumMod val="75000"/>
                  </a:schemeClr>
                </a:solidFill>
              </a:rPr>
              <a:t>.</a:t>
            </a:r>
          </a:p>
          <a:p>
            <a:r>
              <a:rPr lang="en-US" sz="3200" dirty="0" smtClean="0"/>
              <a:t>Consider </a:t>
            </a:r>
            <a:r>
              <a:rPr lang="en-US" sz="3200" i="1" dirty="0" smtClean="0"/>
              <a:t>B</a:t>
            </a:r>
            <a:r>
              <a:rPr lang="en-US" sz="3200" i="1" baseline="-25000" dirty="0" smtClean="0"/>
              <a:t>1</a:t>
            </a:r>
            <a:r>
              <a:rPr lang="en-US" sz="3200" i="1" dirty="0" smtClean="0"/>
              <a:t> to be </a:t>
            </a:r>
            <a:r>
              <a:rPr lang="en-US" sz="3200" i="1" dirty="0" smtClean="0"/>
              <a:t>the set of </a:t>
            </a:r>
            <a:r>
              <a:rPr lang="en-US" sz="3200" i="1" dirty="0" err="1" smtClean="0"/>
              <a:t>a’s</a:t>
            </a:r>
            <a:r>
              <a:rPr lang="en-US" sz="3200" i="1" dirty="0" smtClean="0"/>
              <a:t> </a:t>
            </a:r>
            <a:r>
              <a:rPr lang="en-US" sz="3200" i="1" dirty="0" smtClean="0"/>
              <a:t>that are related to a</a:t>
            </a:r>
            <a:r>
              <a:rPr lang="en-US" sz="3200" i="1" baseline="-25000" dirty="0" smtClean="0"/>
              <a:t>1</a:t>
            </a:r>
            <a:r>
              <a:rPr lang="en-US" sz="3200" i="1" dirty="0" smtClean="0"/>
              <a:t>; B</a:t>
            </a:r>
            <a:r>
              <a:rPr lang="en-US" sz="3200" i="1" baseline="-25000" dirty="0" smtClean="0"/>
              <a:t>2</a:t>
            </a:r>
            <a:r>
              <a:rPr lang="en-US" sz="3200" i="1" dirty="0" smtClean="0"/>
              <a:t> </a:t>
            </a:r>
            <a:r>
              <a:rPr lang="en-US" sz="3200" i="1" dirty="0" smtClean="0"/>
              <a:t>to be </a:t>
            </a:r>
            <a:r>
              <a:rPr lang="en-US" sz="3200" dirty="0" smtClean="0"/>
              <a:t>the </a:t>
            </a:r>
            <a:r>
              <a:rPr lang="en-US" sz="3200" dirty="0" smtClean="0"/>
              <a:t>set of </a:t>
            </a:r>
            <a:r>
              <a:rPr lang="en-US" sz="3200" i="1" dirty="0" err="1" smtClean="0"/>
              <a:t>a’s</a:t>
            </a:r>
            <a:r>
              <a:rPr lang="en-US" sz="3200" i="1" dirty="0" smtClean="0"/>
              <a:t> </a:t>
            </a:r>
            <a:r>
              <a:rPr lang="en-US" sz="3200" i="1" dirty="0" smtClean="0"/>
              <a:t>that are related to </a:t>
            </a:r>
            <a:r>
              <a:rPr lang="en-US" sz="3200" i="1" dirty="0" smtClean="0"/>
              <a:t>a</a:t>
            </a:r>
            <a:r>
              <a:rPr lang="en-US" sz="3200" i="1" baseline="-25000" dirty="0" smtClean="0"/>
              <a:t>2</a:t>
            </a:r>
            <a:r>
              <a:rPr lang="en-US" sz="3200" i="1" dirty="0" smtClean="0"/>
              <a:t> , etc. etc. etc.</a:t>
            </a:r>
            <a:endParaRPr lang="en-US" sz="3200" i="1" dirty="0" smtClean="0"/>
          </a:p>
          <a:p>
            <a:endParaRPr lang="en-US" sz="32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1AE5-7142-424F-B251-89BC3CCBD4E1}" type="datetime1">
              <a:rPr lang="en-US" smtClean="0"/>
              <a:pPr/>
              <a:t>2/17/2019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CMPU 334 --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0" dirty="0" smtClean="0"/>
              <a:t>On proving the Partition/Equivalence Relation </a:t>
            </a:r>
            <a:r>
              <a:rPr lang="en-US" b="0" dirty="0" err="1" smtClean="0"/>
              <a:t>Relation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5213240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bg2">
                    <a:lumMod val="75000"/>
                  </a:schemeClr>
                </a:solidFill>
              </a:rPr>
              <a:t>Theorem: Let </a:t>
            </a:r>
            <a:r>
              <a:rPr lang="en-US" sz="3200" b="1" i="1" dirty="0" smtClean="0">
                <a:solidFill>
                  <a:schemeClr val="bg2">
                    <a:lumMod val="75000"/>
                  </a:schemeClr>
                </a:solidFill>
              </a:rPr>
              <a:t>R</a:t>
            </a:r>
            <a:r>
              <a:rPr lang="en-US" sz="3200" i="1" dirty="0" smtClean="0">
                <a:solidFill>
                  <a:schemeClr val="bg2">
                    <a:lumMod val="75000"/>
                  </a:schemeClr>
                </a:solidFill>
              </a:rPr>
              <a:t> be an equivalence relation over the </a:t>
            </a:r>
            <a:r>
              <a:rPr lang="en-US" sz="3200" i="1" dirty="0" smtClean="0">
                <a:solidFill>
                  <a:schemeClr val="bg2">
                    <a:lumMod val="75000"/>
                  </a:schemeClr>
                </a:solidFill>
              </a:rPr>
              <a:t>set </a:t>
            </a:r>
            <a:r>
              <a:rPr lang="en-US" sz="3200" b="1" i="1" dirty="0" smtClean="0">
                <a:solidFill>
                  <a:schemeClr val="bg2">
                    <a:lumMod val="75000"/>
                  </a:schemeClr>
                </a:solidFill>
              </a:rPr>
              <a:t>A</a:t>
            </a:r>
            <a:r>
              <a:rPr lang="en-US" sz="3200" i="1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US" sz="3200" i="1" dirty="0" smtClean="0">
                <a:solidFill>
                  <a:schemeClr val="bg2">
                    <a:lumMod val="75000"/>
                  </a:schemeClr>
                </a:solidFill>
              </a:rPr>
              <a:t>= {a</a:t>
            </a:r>
            <a:r>
              <a:rPr lang="en-US" sz="3200" i="1" baseline="-25000" dirty="0" smtClean="0">
                <a:solidFill>
                  <a:schemeClr val="bg2">
                    <a:lumMod val="75000"/>
                  </a:schemeClr>
                </a:solidFill>
              </a:rPr>
              <a:t>1</a:t>
            </a:r>
            <a:r>
              <a:rPr lang="en-US" sz="3200" i="1" dirty="0" smtClean="0">
                <a:solidFill>
                  <a:schemeClr val="bg2">
                    <a:lumMod val="75000"/>
                  </a:schemeClr>
                </a:solidFill>
              </a:rPr>
              <a:t>, a</a:t>
            </a:r>
            <a:r>
              <a:rPr lang="en-US" sz="3200" i="1" baseline="-25000" dirty="0" smtClean="0">
                <a:solidFill>
                  <a:schemeClr val="bg2">
                    <a:lumMod val="75000"/>
                  </a:schemeClr>
                </a:solidFill>
              </a:rPr>
              <a:t>2</a:t>
            </a:r>
            <a:r>
              <a:rPr lang="en-US" sz="3200" i="1" dirty="0" smtClean="0">
                <a:solidFill>
                  <a:schemeClr val="bg2">
                    <a:lumMod val="75000"/>
                  </a:schemeClr>
                </a:solidFill>
              </a:rPr>
              <a:t>, ..., a</a:t>
            </a:r>
            <a:r>
              <a:rPr lang="en-US" sz="3200" i="1" baseline="-25000" dirty="0" smtClean="0">
                <a:solidFill>
                  <a:schemeClr val="bg2">
                    <a:lumMod val="75000"/>
                  </a:schemeClr>
                </a:solidFill>
              </a:rPr>
              <a:t>n</a:t>
            </a:r>
            <a:r>
              <a:rPr lang="en-US" sz="3200" i="1" dirty="0" smtClean="0">
                <a:solidFill>
                  <a:schemeClr val="bg2">
                    <a:lumMod val="75000"/>
                  </a:schemeClr>
                </a:solidFill>
              </a:rPr>
              <a:t>}.</a:t>
            </a:r>
          </a:p>
          <a:p>
            <a:r>
              <a:rPr lang="en-US" sz="3200" dirty="0" smtClean="0"/>
              <a:t>Let </a:t>
            </a:r>
            <a:r>
              <a:rPr lang="en-US" sz="3200" b="1" i="1" dirty="0" smtClean="0"/>
              <a:t>P</a:t>
            </a:r>
            <a:r>
              <a:rPr lang="en-US" sz="3200" i="1" dirty="0" smtClean="0"/>
              <a:t> = {B</a:t>
            </a:r>
            <a:r>
              <a:rPr lang="en-US" sz="3200" i="1" baseline="-25000" dirty="0" smtClean="0"/>
              <a:t>1</a:t>
            </a:r>
            <a:r>
              <a:rPr lang="en-US" sz="3200" i="1" dirty="0" smtClean="0"/>
              <a:t>, B</a:t>
            </a:r>
            <a:r>
              <a:rPr lang="en-US" sz="3200" i="1" baseline="-25000" dirty="0" smtClean="0"/>
              <a:t>2</a:t>
            </a:r>
            <a:r>
              <a:rPr lang="en-US" sz="3200" i="1" dirty="0" smtClean="0"/>
              <a:t>, ..., </a:t>
            </a:r>
            <a:r>
              <a:rPr lang="en-US" sz="3200" i="1" dirty="0" err="1" smtClean="0"/>
              <a:t>B</a:t>
            </a:r>
            <a:r>
              <a:rPr lang="en-US" sz="3200" i="1" baseline="-25000" dirty="0" err="1" smtClean="0"/>
              <a:t>n</a:t>
            </a:r>
            <a:r>
              <a:rPr lang="en-US" sz="3200" i="1" dirty="0" smtClean="0"/>
              <a:t>} be a collection of subsets of </a:t>
            </a:r>
            <a:r>
              <a:rPr lang="en-US" sz="3200" b="1" i="1" dirty="0" smtClean="0"/>
              <a:t>A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s.t</a:t>
            </a:r>
            <a:r>
              <a:rPr lang="en-US" sz="3200" i="1" dirty="0" smtClean="0"/>
              <a:t>. </a:t>
            </a:r>
            <a:r>
              <a:rPr lang="en-US" sz="3200" dirty="0" smtClean="0"/>
              <a:t>for </a:t>
            </a:r>
            <a:r>
              <a:rPr lang="en-US" sz="3200" dirty="0" smtClean="0"/>
              <a:t>each </a:t>
            </a:r>
            <a:r>
              <a:rPr lang="en-US" sz="3200" i="1" dirty="0" err="1" smtClean="0"/>
              <a:t>i</a:t>
            </a:r>
            <a:r>
              <a:rPr lang="en-US" sz="3200" i="1" dirty="0" smtClean="0"/>
              <a:t>, B</a:t>
            </a:r>
            <a:r>
              <a:rPr lang="en-US" sz="3200" i="1" baseline="-25000" dirty="0" smtClean="0"/>
              <a:t>i</a:t>
            </a:r>
            <a:r>
              <a:rPr lang="en-US" sz="3200" i="1" dirty="0" smtClean="0"/>
              <a:t> = {a | (</a:t>
            </a:r>
            <a:r>
              <a:rPr lang="en-US" sz="3200" i="1" dirty="0" err="1" smtClean="0"/>
              <a:t>a</a:t>
            </a:r>
            <a:r>
              <a:rPr lang="en-US" sz="3200" i="1" baseline="-25000" dirty="0" err="1" smtClean="0"/>
              <a:t>i</a:t>
            </a:r>
            <a:r>
              <a:rPr lang="en-US" sz="3200" i="1" dirty="0" smtClean="0"/>
              <a:t>, a) ∈ </a:t>
            </a:r>
            <a:r>
              <a:rPr lang="en-US" sz="3200" b="1" i="1" dirty="0" smtClean="0"/>
              <a:t>R</a:t>
            </a:r>
            <a:r>
              <a:rPr lang="en-US" sz="3200" i="1" dirty="0" smtClean="0"/>
              <a:t>}.</a:t>
            </a:r>
          </a:p>
          <a:p>
            <a:r>
              <a:rPr lang="en-US" sz="3200" dirty="0" smtClean="0">
                <a:solidFill>
                  <a:schemeClr val="bg2">
                    <a:lumMod val="75000"/>
                  </a:schemeClr>
                </a:solidFill>
              </a:rPr>
              <a:t>Then </a:t>
            </a:r>
            <a:r>
              <a:rPr lang="en-US" sz="3200" b="1" i="1" dirty="0" smtClean="0">
                <a:solidFill>
                  <a:schemeClr val="bg2">
                    <a:lumMod val="75000"/>
                  </a:schemeClr>
                </a:solidFill>
              </a:rPr>
              <a:t>P</a:t>
            </a:r>
            <a:r>
              <a:rPr lang="en-US" sz="3200" i="1" dirty="0" smtClean="0">
                <a:solidFill>
                  <a:schemeClr val="bg2">
                    <a:lumMod val="75000"/>
                  </a:schemeClr>
                </a:solidFill>
              </a:rPr>
              <a:t> is a partition of </a:t>
            </a:r>
            <a:r>
              <a:rPr lang="en-US" sz="3200" b="1" i="1" dirty="0" smtClean="0">
                <a:solidFill>
                  <a:schemeClr val="bg2">
                    <a:lumMod val="75000"/>
                  </a:schemeClr>
                </a:solidFill>
              </a:rPr>
              <a:t>A</a:t>
            </a:r>
            <a:r>
              <a:rPr lang="en-US" sz="3200" i="1" dirty="0" smtClean="0">
                <a:solidFill>
                  <a:schemeClr val="bg2">
                    <a:lumMod val="75000"/>
                  </a:schemeClr>
                </a:solidFill>
              </a:rPr>
              <a:t>.</a:t>
            </a:r>
          </a:p>
          <a:p>
            <a:r>
              <a:rPr lang="en-US" sz="3200" dirty="0" smtClean="0">
                <a:solidFill>
                  <a:schemeClr val="bg2">
                    <a:lumMod val="75000"/>
                  </a:schemeClr>
                </a:solidFill>
              </a:rPr>
              <a:t>Consider </a:t>
            </a:r>
            <a:r>
              <a:rPr lang="en-US" sz="3200" i="1" dirty="0" smtClean="0">
                <a:solidFill>
                  <a:schemeClr val="bg2">
                    <a:lumMod val="75000"/>
                  </a:schemeClr>
                </a:solidFill>
              </a:rPr>
              <a:t>B</a:t>
            </a:r>
            <a:r>
              <a:rPr lang="en-US" sz="3200" i="1" baseline="-25000" dirty="0" smtClean="0">
                <a:solidFill>
                  <a:schemeClr val="bg2">
                    <a:lumMod val="75000"/>
                  </a:schemeClr>
                </a:solidFill>
              </a:rPr>
              <a:t>1</a:t>
            </a:r>
            <a:r>
              <a:rPr lang="en-US" sz="3200" i="1" dirty="0" smtClean="0">
                <a:solidFill>
                  <a:schemeClr val="bg2">
                    <a:lumMod val="75000"/>
                  </a:schemeClr>
                </a:solidFill>
              </a:rPr>
              <a:t> to be </a:t>
            </a:r>
            <a:r>
              <a:rPr lang="en-US" sz="3200" i="1" dirty="0" smtClean="0">
                <a:solidFill>
                  <a:schemeClr val="bg2">
                    <a:lumMod val="75000"/>
                  </a:schemeClr>
                </a:solidFill>
              </a:rPr>
              <a:t>the set of </a:t>
            </a:r>
            <a:r>
              <a:rPr lang="en-US" sz="3200" i="1" dirty="0" err="1" smtClean="0">
                <a:solidFill>
                  <a:schemeClr val="bg2">
                    <a:lumMod val="75000"/>
                  </a:schemeClr>
                </a:solidFill>
              </a:rPr>
              <a:t>a’s</a:t>
            </a:r>
            <a:r>
              <a:rPr lang="en-US" sz="3200" i="1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US" sz="3200" i="1" dirty="0" smtClean="0">
                <a:solidFill>
                  <a:schemeClr val="bg2">
                    <a:lumMod val="75000"/>
                  </a:schemeClr>
                </a:solidFill>
              </a:rPr>
              <a:t>that are related to a</a:t>
            </a:r>
            <a:r>
              <a:rPr lang="en-US" sz="3200" i="1" baseline="-25000" dirty="0" smtClean="0">
                <a:solidFill>
                  <a:schemeClr val="bg2">
                    <a:lumMod val="75000"/>
                  </a:schemeClr>
                </a:solidFill>
              </a:rPr>
              <a:t>1</a:t>
            </a:r>
            <a:r>
              <a:rPr lang="en-US" sz="3200" i="1" dirty="0" smtClean="0">
                <a:solidFill>
                  <a:schemeClr val="bg2">
                    <a:lumMod val="75000"/>
                  </a:schemeClr>
                </a:solidFill>
              </a:rPr>
              <a:t>; B</a:t>
            </a:r>
            <a:r>
              <a:rPr lang="en-US" sz="3200" i="1" baseline="-25000" dirty="0" smtClean="0">
                <a:solidFill>
                  <a:schemeClr val="bg2">
                    <a:lumMod val="75000"/>
                  </a:schemeClr>
                </a:solidFill>
              </a:rPr>
              <a:t>2</a:t>
            </a:r>
            <a:r>
              <a:rPr lang="en-US" sz="3200" i="1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US" sz="3200" i="1" dirty="0" smtClean="0">
                <a:solidFill>
                  <a:schemeClr val="bg2">
                    <a:lumMod val="75000"/>
                  </a:schemeClr>
                </a:solidFill>
              </a:rPr>
              <a:t>to be </a:t>
            </a:r>
            <a:r>
              <a:rPr lang="en-US" sz="3200" dirty="0" smtClean="0">
                <a:solidFill>
                  <a:schemeClr val="bg2">
                    <a:lumMod val="75000"/>
                  </a:schemeClr>
                </a:solidFill>
              </a:rPr>
              <a:t>the </a:t>
            </a:r>
            <a:r>
              <a:rPr lang="en-US" sz="3200" dirty="0" smtClean="0">
                <a:solidFill>
                  <a:schemeClr val="bg2">
                    <a:lumMod val="75000"/>
                  </a:schemeClr>
                </a:solidFill>
              </a:rPr>
              <a:t>set of </a:t>
            </a:r>
            <a:r>
              <a:rPr lang="en-US" sz="3200" i="1" dirty="0" err="1" smtClean="0">
                <a:solidFill>
                  <a:schemeClr val="bg2">
                    <a:lumMod val="75000"/>
                  </a:schemeClr>
                </a:solidFill>
              </a:rPr>
              <a:t>a’s</a:t>
            </a:r>
            <a:r>
              <a:rPr lang="en-US" sz="3200" i="1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US" sz="3200" i="1" dirty="0" smtClean="0">
                <a:solidFill>
                  <a:schemeClr val="bg2">
                    <a:lumMod val="75000"/>
                  </a:schemeClr>
                </a:solidFill>
              </a:rPr>
              <a:t>that are related to </a:t>
            </a:r>
            <a:r>
              <a:rPr lang="en-US" sz="3200" i="1" dirty="0" smtClean="0">
                <a:solidFill>
                  <a:schemeClr val="bg2">
                    <a:lumMod val="75000"/>
                  </a:schemeClr>
                </a:solidFill>
              </a:rPr>
              <a:t>a</a:t>
            </a:r>
            <a:r>
              <a:rPr lang="en-US" sz="3200" i="1" baseline="-25000" dirty="0" smtClean="0">
                <a:solidFill>
                  <a:schemeClr val="bg2">
                    <a:lumMod val="75000"/>
                  </a:schemeClr>
                </a:solidFill>
              </a:rPr>
              <a:t>2</a:t>
            </a:r>
            <a:r>
              <a:rPr lang="en-US" sz="3200" i="1" dirty="0" smtClean="0">
                <a:solidFill>
                  <a:schemeClr val="bg2">
                    <a:lumMod val="75000"/>
                  </a:schemeClr>
                </a:solidFill>
              </a:rPr>
              <a:t> , etc. etc. etc.</a:t>
            </a:r>
          </a:p>
          <a:p>
            <a:r>
              <a:rPr lang="en-US" sz="3200" dirty="0" smtClean="0"/>
              <a:t>Also known as the </a:t>
            </a:r>
            <a:r>
              <a:rPr lang="en-US" sz="3200" b="1" i="1" dirty="0" smtClean="0"/>
              <a:t>image </a:t>
            </a:r>
            <a:r>
              <a:rPr lang="en-US" sz="3200" i="1" dirty="0" smtClean="0"/>
              <a:t>of </a:t>
            </a:r>
            <a:r>
              <a:rPr lang="en-US" sz="3200" i="1" dirty="0" err="1" smtClean="0"/>
              <a:t>a</a:t>
            </a:r>
            <a:r>
              <a:rPr lang="en-US" sz="3200" i="1" baseline="-25000" dirty="0" err="1" smtClean="0"/>
              <a:t>i</a:t>
            </a:r>
            <a:r>
              <a:rPr lang="en-US" sz="3200" i="1" dirty="0" smtClean="0"/>
              <a:t> under R</a:t>
            </a:r>
          </a:p>
          <a:p>
            <a:endParaRPr lang="en-US" sz="32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1AE5-7142-424F-B251-89BC3CCBD4E1}" type="datetime1">
              <a:rPr lang="en-US" smtClean="0"/>
              <a:pPr/>
              <a:t>2/17/2019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CMPU 334 --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0" dirty="0" smtClean="0"/>
              <a:t>What is this… </a:t>
            </a:r>
            <a:r>
              <a:rPr lang="en-US" i="1" dirty="0" smtClean="0"/>
              <a:t>image… </a:t>
            </a:r>
            <a:r>
              <a:rPr lang="en-US" b="0" dirty="0" smtClean="0"/>
              <a:t>you speak of?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521324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It is section 2.3.4 in </a:t>
            </a:r>
            <a:r>
              <a:rPr lang="en-US" sz="3200" i="1" dirty="0" err="1" smtClean="0"/>
              <a:t>Makinson</a:t>
            </a:r>
            <a:endParaRPr lang="en-US" sz="3200" i="1" dirty="0" smtClean="0"/>
          </a:p>
          <a:p>
            <a:r>
              <a:rPr lang="en-US" sz="3200" dirty="0" smtClean="0"/>
              <a:t>Let </a:t>
            </a:r>
            <a:r>
              <a:rPr lang="en-US" sz="3200" i="1" dirty="0" smtClean="0"/>
              <a:t>R </a:t>
            </a:r>
            <a:r>
              <a:rPr lang="en-US" sz="3200" dirty="0" smtClean="0"/>
              <a:t>be a</a:t>
            </a:r>
            <a:r>
              <a:rPr lang="en-US" sz="3200" i="1" dirty="0" smtClean="0"/>
              <a:t> relation </a:t>
            </a:r>
            <a:r>
              <a:rPr lang="en-US" sz="3200" dirty="0" smtClean="0"/>
              <a:t>from set A  to set B.</a:t>
            </a:r>
          </a:p>
          <a:p>
            <a:r>
              <a:rPr lang="en-US" sz="3200" dirty="0" smtClean="0"/>
              <a:t>Let </a:t>
            </a:r>
            <a:r>
              <a:rPr lang="en-US" sz="3200" i="1" dirty="0" smtClean="0"/>
              <a:t>a </a:t>
            </a:r>
            <a:r>
              <a:rPr lang="en-US" sz="3200" i="1" dirty="0" smtClean="0"/>
              <a:t>∈ </a:t>
            </a:r>
            <a:r>
              <a:rPr lang="en-US" sz="3200" i="1" dirty="0" smtClean="0"/>
              <a:t>A.</a:t>
            </a:r>
          </a:p>
          <a:p>
            <a:r>
              <a:rPr lang="en-US" sz="3200" dirty="0" smtClean="0"/>
              <a:t>The image of a under R, </a:t>
            </a:r>
            <a:r>
              <a:rPr lang="en-US" sz="3200" b="1" dirty="0" smtClean="0"/>
              <a:t>R(a)</a:t>
            </a:r>
            <a:r>
              <a:rPr lang="en-US" sz="3200" dirty="0" smtClean="0"/>
              <a:t>,  is </a:t>
            </a:r>
            <a:r>
              <a:rPr lang="en-US" sz="3200" i="1" dirty="0" smtClean="0"/>
              <a:t>the </a:t>
            </a:r>
            <a:r>
              <a:rPr lang="en-US" sz="3200" i="1" dirty="0" smtClean="0"/>
              <a:t>set of </a:t>
            </a:r>
            <a:r>
              <a:rPr lang="en-US" sz="3200" i="1" dirty="0" smtClean="0"/>
              <a:t>all b ∈ B such that </a:t>
            </a:r>
          </a:p>
          <a:p>
            <a:pPr lvl="1"/>
            <a:r>
              <a:rPr lang="en-US" sz="3200" i="1" dirty="0" smtClean="0"/>
              <a:t>(</a:t>
            </a:r>
            <a:r>
              <a:rPr lang="en-US" sz="3200" i="1" dirty="0" err="1" smtClean="0"/>
              <a:t>a,b</a:t>
            </a:r>
            <a:r>
              <a:rPr lang="en-US" sz="3200" i="1" dirty="0" smtClean="0"/>
              <a:t>) </a:t>
            </a:r>
            <a:r>
              <a:rPr lang="en-US" sz="3200" i="1" dirty="0" smtClean="0"/>
              <a:t>∈ A</a:t>
            </a:r>
            <a:endParaRPr lang="en-US" sz="3200" i="1" dirty="0" smtClean="0"/>
          </a:p>
          <a:p>
            <a:r>
              <a:rPr lang="en-US" sz="3200" dirty="0" smtClean="0"/>
              <a:t>If, for example, “&lt;=“ is the relation R, over the set of positive integers,  the image “&lt;=(7)” is the set of positive integers 1 to 7.   </a:t>
            </a:r>
            <a:endParaRPr lang="en-US" sz="3200" dirty="0" smtClean="0"/>
          </a:p>
          <a:p>
            <a:endParaRPr lang="en-US" sz="32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1AE5-7142-424F-B251-89BC3CCBD4E1}" type="datetime1">
              <a:rPr lang="en-US" smtClean="0"/>
              <a:pPr/>
              <a:t>2/17/2019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CMPU 334 --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0" dirty="0" smtClean="0"/>
              <a:t>Proof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521324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Let </a:t>
            </a:r>
            <a:r>
              <a:rPr lang="en-US" sz="3200" i="1" dirty="0" smtClean="0"/>
              <a:t>R be an equivalence relation over set A, </a:t>
            </a:r>
            <a:endParaRPr lang="en-US" sz="3200" i="1" dirty="0" smtClean="0"/>
          </a:p>
          <a:p>
            <a:r>
              <a:rPr lang="en-US" sz="3200" i="1" dirty="0" smtClean="0"/>
              <a:t>Let P </a:t>
            </a:r>
            <a:r>
              <a:rPr lang="en-US" sz="3200" i="1" dirty="0" smtClean="0"/>
              <a:t>be a set </a:t>
            </a:r>
            <a:r>
              <a:rPr lang="en-US" sz="3200" i="1" dirty="0" smtClean="0"/>
              <a:t>of </a:t>
            </a:r>
            <a:r>
              <a:rPr lang="en-US" sz="3200" dirty="0" smtClean="0"/>
              <a:t>the </a:t>
            </a:r>
            <a:r>
              <a:rPr lang="en-US" sz="3200" dirty="0" smtClean="0"/>
              <a:t>image of each element of </a:t>
            </a:r>
            <a:r>
              <a:rPr lang="en-US" sz="3200" i="1" dirty="0" smtClean="0"/>
              <a:t>A under </a:t>
            </a:r>
            <a:r>
              <a:rPr lang="en-US" sz="3200" i="1" dirty="0" smtClean="0"/>
              <a:t>R</a:t>
            </a:r>
          </a:p>
          <a:p>
            <a:pPr lvl="1"/>
            <a:r>
              <a:rPr lang="en-US" i="1" dirty="0" smtClean="0"/>
              <a:t>as stated in the theorem</a:t>
            </a:r>
            <a:r>
              <a:rPr lang="en-US" sz="3200" dirty="0" smtClean="0"/>
              <a:t>.</a:t>
            </a:r>
          </a:p>
          <a:p>
            <a:r>
              <a:rPr lang="en-US" sz="3600" dirty="0" smtClean="0"/>
              <a:t>We will show that </a:t>
            </a:r>
            <a:r>
              <a:rPr lang="en-US" sz="3200" b="1" dirty="0" smtClean="0"/>
              <a:t> </a:t>
            </a:r>
            <a:r>
              <a:rPr lang="en-US" sz="3200" b="1" i="1" dirty="0" smtClean="0"/>
              <a:t>P is a partition over A.</a:t>
            </a:r>
          </a:p>
          <a:p>
            <a:r>
              <a:rPr lang="en-US" sz="3200" dirty="0" smtClean="0"/>
              <a:t>How? </a:t>
            </a:r>
            <a:r>
              <a:rPr lang="en-US" sz="3200" dirty="0" smtClean="0"/>
              <a:t> &lt;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checks definition of a partition</a:t>
            </a:r>
            <a:r>
              <a:rPr lang="en-US" sz="3200" dirty="0" smtClean="0"/>
              <a:t>…&gt; by showing that:</a:t>
            </a:r>
            <a:endParaRPr lang="en-US" sz="32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Each </a:t>
            </a:r>
            <a:r>
              <a:rPr lang="en-US" sz="3200" i="1" dirty="0" smtClean="0"/>
              <a:t>B</a:t>
            </a:r>
            <a:r>
              <a:rPr lang="en-US" sz="3200" i="1" baseline="-25000" dirty="0" smtClean="0"/>
              <a:t>i</a:t>
            </a:r>
            <a:r>
              <a:rPr lang="en-US" sz="3200" i="1" dirty="0" smtClean="0"/>
              <a:t> is a non-empty subset of A.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The </a:t>
            </a:r>
            <a:r>
              <a:rPr lang="en-US" sz="3200" dirty="0" smtClean="0"/>
              <a:t>collection {</a:t>
            </a:r>
            <a:r>
              <a:rPr lang="en-US" sz="3200" i="1" dirty="0" smtClean="0"/>
              <a:t>B</a:t>
            </a:r>
            <a:r>
              <a:rPr lang="en-US" sz="3200" i="1" baseline="-25000" dirty="0" smtClean="0"/>
              <a:t>1</a:t>
            </a:r>
            <a:r>
              <a:rPr lang="en-US" sz="3200" i="1" dirty="0" smtClean="0"/>
              <a:t>, B</a:t>
            </a:r>
            <a:r>
              <a:rPr lang="en-US" sz="3200" i="1" baseline="-25000" dirty="0" smtClean="0"/>
              <a:t>2</a:t>
            </a:r>
            <a:r>
              <a:rPr lang="en-US" sz="3200" i="1" dirty="0" smtClean="0"/>
              <a:t>, ..., </a:t>
            </a:r>
            <a:r>
              <a:rPr lang="en-US" sz="3200" i="1" dirty="0" err="1" smtClean="0"/>
              <a:t>B</a:t>
            </a:r>
            <a:r>
              <a:rPr lang="en-US" sz="3200" i="1" baseline="-25000" dirty="0" err="1" smtClean="0"/>
              <a:t>n</a:t>
            </a:r>
            <a:r>
              <a:rPr lang="en-US" sz="3200" i="1" dirty="0" smtClean="0"/>
              <a:t>} exhausts A.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The </a:t>
            </a:r>
            <a:r>
              <a:rPr lang="en-US" sz="3200" dirty="0" smtClean="0"/>
              <a:t>elements of </a:t>
            </a:r>
            <a:r>
              <a:rPr lang="en-US" sz="3200" i="1" dirty="0" smtClean="0"/>
              <a:t>P are </a:t>
            </a:r>
            <a:r>
              <a:rPr lang="en-US" sz="3200" i="1" dirty="0" err="1" smtClean="0"/>
              <a:t>pairwise</a:t>
            </a:r>
            <a:r>
              <a:rPr lang="en-US" sz="3200" i="1" dirty="0" smtClean="0"/>
              <a:t> disjoint.</a:t>
            </a:r>
            <a:endParaRPr lang="en-US" sz="32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1AE5-7142-424F-B251-89BC3CCBD4E1}" type="datetime1">
              <a:rPr lang="en-US" smtClean="0"/>
              <a:pPr/>
              <a:t>2/17/2019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CMPU 334 --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0" dirty="0" smtClean="0"/>
              <a:t>Proof: </a:t>
            </a:r>
            <a:r>
              <a:rPr lang="en-US" dirty="0" smtClean="0"/>
              <a:t>Each </a:t>
            </a:r>
            <a:r>
              <a:rPr lang="en-US" i="1" dirty="0" smtClean="0"/>
              <a:t>B</a:t>
            </a:r>
            <a:r>
              <a:rPr lang="en-US" i="1" baseline="-25000" dirty="0" smtClean="0"/>
              <a:t>i</a:t>
            </a:r>
            <a:r>
              <a:rPr lang="en-US" i="1" dirty="0" smtClean="0"/>
              <a:t> is a non-empty subset of A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521324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Since </a:t>
            </a:r>
            <a:r>
              <a:rPr lang="en-US" sz="3200" i="1" dirty="0" smtClean="0"/>
              <a:t>R is an </a:t>
            </a:r>
            <a:r>
              <a:rPr lang="en-US" sz="3200" i="1" dirty="0" smtClean="0"/>
              <a:t>equivalence relation over set A, </a:t>
            </a:r>
            <a:endParaRPr lang="en-US" sz="3200" i="1" dirty="0" smtClean="0"/>
          </a:p>
          <a:p>
            <a:pPr lvl="1"/>
            <a:r>
              <a:rPr lang="en-US" sz="3600" dirty="0" smtClean="0"/>
              <a:t>∀ </a:t>
            </a:r>
            <a:r>
              <a:rPr lang="en-US" sz="3600" dirty="0" err="1" smtClean="0"/>
              <a:t>a</a:t>
            </a:r>
            <a:r>
              <a:rPr lang="en-US" sz="3600" baseline="-250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smtClean="0"/>
              <a:t>∈ A, (</a:t>
            </a:r>
            <a:r>
              <a:rPr lang="en-US" sz="3600" dirty="0" err="1" smtClean="0"/>
              <a:t>a</a:t>
            </a:r>
            <a:r>
              <a:rPr lang="en-US" sz="3600" baseline="-25000" dirty="0" err="1" smtClean="0"/>
              <a:t>i</a:t>
            </a:r>
            <a:r>
              <a:rPr lang="en-US" sz="3600" dirty="0" smtClean="0"/>
              <a:t>, </a:t>
            </a:r>
            <a:r>
              <a:rPr lang="en-US" sz="3600" dirty="0" err="1" smtClean="0"/>
              <a:t>a</a:t>
            </a:r>
            <a:r>
              <a:rPr lang="en-US" sz="3600" baseline="-25000" dirty="0" err="1" smtClean="0"/>
              <a:t>i</a:t>
            </a:r>
            <a:r>
              <a:rPr lang="en-US" sz="3600" dirty="0" smtClean="0"/>
              <a:t>) </a:t>
            </a:r>
            <a:r>
              <a:rPr lang="en-US" sz="3600" dirty="0" smtClean="0"/>
              <a:t>∈ </a:t>
            </a:r>
            <a:r>
              <a:rPr lang="en-US" sz="3600" dirty="0" smtClean="0"/>
              <a:t>R</a:t>
            </a:r>
          </a:p>
          <a:p>
            <a:r>
              <a:rPr lang="en-US" sz="3200" dirty="0" smtClean="0"/>
              <a:t>Each set each </a:t>
            </a:r>
            <a:r>
              <a:rPr lang="en-US" sz="3200" i="1" dirty="0" smtClean="0"/>
              <a:t>B</a:t>
            </a:r>
            <a:r>
              <a:rPr lang="en-US" sz="3200" i="1" baseline="-25000" dirty="0" smtClean="0"/>
              <a:t>i</a:t>
            </a:r>
            <a:r>
              <a:rPr lang="en-US" sz="3200" i="1" dirty="0" smtClean="0"/>
              <a:t> </a:t>
            </a:r>
            <a:r>
              <a:rPr lang="en-US" sz="3200" i="1" u="sng" dirty="0" smtClean="0"/>
              <a:t>must</a:t>
            </a:r>
            <a:r>
              <a:rPr lang="en-US" sz="3200" i="1" dirty="0" smtClean="0"/>
              <a:t> </a:t>
            </a:r>
            <a:r>
              <a:rPr lang="en-US" sz="3200" dirty="0" smtClean="0"/>
              <a:t>contain at least one element, namely:  </a:t>
            </a:r>
            <a:r>
              <a:rPr lang="en-US" sz="3200" dirty="0" err="1" smtClean="0"/>
              <a:t>a</a:t>
            </a:r>
            <a:r>
              <a:rPr lang="en-US" sz="3200" baseline="-25000" dirty="0" err="1" smtClean="0"/>
              <a:t>i</a:t>
            </a:r>
            <a:r>
              <a:rPr lang="en-US" sz="3200" dirty="0" smtClean="0"/>
              <a:t> </a:t>
            </a:r>
          </a:p>
          <a:p>
            <a:endParaRPr lang="en-US" sz="3200" dirty="0" smtClean="0"/>
          </a:p>
          <a:p>
            <a:r>
              <a:rPr lang="en-US" sz="3200" dirty="0" smtClean="0"/>
              <a:t>We also know that </a:t>
            </a:r>
            <a:r>
              <a:rPr lang="en-US" sz="3200" dirty="0" smtClean="0"/>
              <a:t>each </a:t>
            </a:r>
            <a:r>
              <a:rPr lang="en-US" sz="3200" dirty="0" smtClean="0"/>
              <a:t>B</a:t>
            </a:r>
            <a:r>
              <a:rPr lang="en-US" sz="3200" baseline="-25000" dirty="0" smtClean="0"/>
              <a:t>i</a:t>
            </a:r>
            <a:r>
              <a:rPr lang="en-US" sz="3200" dirty="0" smtClean="0"/>
              <a:t> </a:t>
            </a:r>
            <a:r>
              <a:rPr lang="en-US" sz="3200" dirty="0" smtClean="0"/>
              <a:t>⊆ A since R is a relation over A;</a:t>
            </a:r>
          </a:p>
          <a:p>
            <a:pPr lvl="1"/>
            <a:r>
              <a:rPr lang="en-US" sz="3200" dirty="0" smtClean="0"/>
              <a:t>The only items </a:t>
            </a:r>
            <a:r>
              <a:rPr lang="en-US" sz="3200" dirty="0" smtClean="0"/>
              <a:t>that can be related to </a:t>
            </a:r>
            <a:r>
              <a:rPr lang="en-US" sz="3200" dirty="0" err="1" smtClean="0"/>
              <a:t>a</a:t>
            </a:r>
            <a:r>
              <a:rPr lang="en-US" sz="3200" baseline="-25000" dirty="0" err="1" smtClean="0"/>
              <a:t>i</a:t>
            </a:r>
            <a:r>
              <a:rPr lang="en-US" sz="3200" dirty="0" smtClean="0"/>
              <a:t> …</a:t>
            </a:r>
          </a:p>
          <a:p>
            <a:pPr lvl="1"/>
            <a:r>
              <a:rPr lang="en-US" sz="3200" dirty="0" smtClean="0"/>
              <a:t>are elements of A!</a:t>
            </a:r>
            <a:endParaRPr lang="en-US" sz="32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1AE5-7142-424F-B251-89BC3CCBD4E1}" type="datetime1">
              <a:rPr lang="en-US" smtClean="0"/>
              <a:pPr/>
              <a:t>2/17/2019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CMPU 334 --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0" dirty="0" smtClean="0"/>
              <a:t>Proof: </a:t>
            </a:r>
            <a:r>
              <a:rPr lang="en-US" dirty="0" smtClean="0"/>
              <a:t>The collection {</a:t>
            </a:r>
            <a:r>
              <a:rPr lang="en-US" i="1" dirty="0" smtClean="0"/>
              <a:t>B</a:t>
            </a:r>
            <a:r>
              <a:rPr lang="en-US" i="1" baseline="-25000" dirty="0" smtClean="0"/>
              <a:t>1</a:t>
            </a:r>
            <a:r>
              <a:rPr lang="en-US" i="1" dirty="0" smtClean="0"/>
              <a:t>, B</a:t>
            </a:r>
            <a:r>
              <a:rPr lang="en-US" i="1" baseline="-25000" dirty="0" smtClean="0"/>
              <a:t>2</a:t>
            </a:r>
            <a:r>
              <a:rPr lang="en-US" i="1" dirty="0" smtClean="0"/>
              <a:t>, ..., </a:t>
            </a:r>
            <a:r>
              <a:rPr lang="en-US" i="1" dirty="0" err="1" smtClean="0"/>
              <a:t>B</a:t>
            </a:r>
            <a:r>
              <a:rPr lang="en-US" i="1" baseline="-25000" dirty="0" err="1" smtClean="0"/>
              <a:t>n</a:t>
            </a:r>
            <a:r>
              <a:rPr lang="en-US" i="1" dirty="0" smtClean="0"/>
              <a:t>} exhausts A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11274552" cy="521324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Let </a:t>
            </a:r>
            <a:r>
              <a:rPr lang="en-US" sz="3200" i="1" dirty="0" smtClean="0"/>
              <a:t>U be the union of all the </a:t>
            </a:r>
            <a:r>
              <a:rPr lang="en-US" sz="3200" i="1" dirty="0" err="1" smtClean="0"/>
              <a:t>B</a:t>
            </a:r>
            <a:r>
              <a:rPr lang="en-US" sz="3200" i="1" baseline="-25000" dirty="0" err="1" smtClean="0"/>
              <a:t>i</a:t>
            </a:r>
            <a:r>
              <a:rPr lang="en-US" sz="3200" i="1" dirty="0" err="1" smtClean="0"/>
              <a:t>s</a:t>
            </a:r>
            <a:r>
              <a:rPr lang="en-US" sz="3200" i="1" dirty="0" smtClean="0"/>
              <a:t>.</a:t>
            </a:r>
          </a:p>
          <a:p>
            <a:r>
              <a:rPr lang="en-US" sz="3200" dirty="0" smtClean="0"/>
              <a:t>We </a:t>
            </a:r>
            <a:r>
              <a:rPr lang="en-US" sz="3200" dirty="0" smtClean="0"/>
              <a:t>will show </a:t>
            </a:r>
            <a:r>
              <a:rPr lang="en-US" sz="3200" dirty="0" smtClean="0"/>
              <a:t>that </a:t>
            </a:r>
            <a:r>
              <a:rPr lang="en-US" sz="3200" i="1" dirty="0" smtClean="0"/>
              <a:t>A = </a:t>
            </a:r>
            <a:r>
              <a:rPr lang="en-US" sz="3200" i="1" dirty="0" smtClean="0"/>
              <a:t>U, in other words, U </a:t>
            </a:r>
            <a:r>
              <a:rPr lang="en-US" sz="3200" i="1" dirty="0" smtClean="0"/>
              <a:t>⊆ </a:t>
            </a:r>
            <a:r>
              <a:rPr lang="en-US" sz="3200" i="1" dirty="0" smtClean="0"/>
              <a:t>A </a:t>
            </a:r>
            <a:r>
              <a:rPr lang="en-US" sz="3200" i="1" u="sng" dirty="0" smtClean="0"/>
              <a:t>and</a:t>
            </a:r>
            <a:r>
              <a:rPr lang="en-US" sz="3200" i="1" dirty="0" smtClean="0"/>
              <a:t> A </a:t>
            </a:r>
            <a:r>
              <a:rPr lang="en-US" sz="3200" i="1" dirty="0" smtClean="0"/>
              <a:t>⊆ </a:t>
            </a:r>
            <a:r>
              <a:rPr lang="en-US" sz="3200" i="1" dirty="0" smtClean="0"/>
              <a:t>U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U </a:t>
            </a:r>
            <a:r>
              <a:rPr lang="en-US" sz="3200" dirty="0" smtClean="0"/>
              <a:t>⊆ </a:t>
            </a:r>
            <a:r>
              <a:rPr lang="en-US" sz="3200" dirty="0" smtClean="0"/>
              <a:t>A: this is true </a:t>
            </a:r>
            <a:r>
              <a:rPr lang="en-US" sz="3200" i="1" dirty="0" smtClean="0"/>
              <a:t>because</a:t>
            </a:r>
            <a:r>
              <a:rPr lang="en-US" sz="3200" dirty="0" smtClean="0"/>
              <a:t> </a:t>
            </a:r>
            <a:r>
              <a:rPr lang="en-US" sz="3200" b="1" dirty="0" smtClean="0"/>
              <a:t>each</a:t>
            </a:r>
            <a:r>
              <a:rPr lang="en-US" sz="3200" dirty="0" smtClean="0"/>
              <a:t> </a:t>
            </a:r>
            <a:r>
              <a:rPr lang="en-US" sz="3200" i="1" dirty="0" smtClean="0"/>
              <a:t>B</a:t>
            </a:r>
            <a:r>
              <a:rPr lang="en-US" sz="3200" i="1" baseline="-25000" dirty="0" smtClean="0"/>
              <a:t>i</a:t>
            </a:r>
            <a:r>
              <a:rPr lang="en-US" sz="3200" i="1" dirty="0" smtClean="0"/>
              <a:t> ⊆ </a:t>
            </a:r>
            <a:r>
              <a:rPr lang="en-US" sz="3200" i="1" dirty="0" smtClean="0"/>
              <a:t>A.</a:t>
            </a:r>
          </a:p>
          <a:p>
            <a:pPr marL="971550" lvl="1" indent="-514350"/>
            <a:r>
              <a:rPr lang="en-US" dirty="0" smtClean="0"/>
              <a:t>Let x be any element of U.</a:t>
            </a:r>
          </a:p>
          <a:p>
            <a:pPr marL="971550" lvl="1" indent="-514350"/>
            <a:r>
              <a:rPr lang="en-US" dirty="0" smtClean="0"/>
              <a:t>Then x is an element of at least one of the subsets </a:t>
            </a:r>
            <a:r>
              <a:rPr lang="en-US" dirty="0" err="1" smtClean="0"/>
              <a:t>B</a:t>
            </a:r>
            <a:r>
              <a:rPr lang="en-US" i="1" baseline="-25000" dirty="0" err="1" smtClean="0"/>
              <a:t>a</a:t>
            </a:r>
            <a:endParaRPr lang="en-US" i="1" baseline="-25000" dirty="0" smtClean="0"/>
          </a:p>
          <a:p>
            <a:pPr marL="971550" lvl="1" indent="-514350"/>
            <a:r>
              <a:rPr lang="en-US" dirty="0" smtClean="0"/>
              <a:t>Meaning that there is some </a:t>
            </a:r>
            <a:r>
              <a:rPr lang="en-US" i="1" dirty="0" smtClean="0"/>
              <a:t>q </a:t>
            </a:r>
            <a:r>
              <a:rPr lang="en-US" i="1" dirty="0" smtClean="0"/>
              <a:t>∈ A, such that x ∈ </a:t>
            </a:r>
            <a:r>
              <a:rPr lang="en-US" i="1" dirty="0" err="1" smtClean="0"/>
              <a:t>B</a:t>
            </a:r>
            <a:r>
              <a:rPr lang="en-US" i="1" baseline="-25000" dirty="0" err="1" smtClean="0"/>
              <a:t>q</a:t>
            </a:r>
            <a:endParaRPr lang="en-US" i="1" dirty="0" smtClean="0"/>
          </a:p>
          <a:p>
            <a:pPr marL="1428750" lvl="2" indent="-514350"/>
            <a:r>
              <a:rPr lang="en-US" dirty="0" smtClean="0"/>
              <a:t>Because, each  subset </a:t>
            </a:r>
            <a:r>
              <a:rPr lang="en-US" dirty="0" err="1" smtClean="0"/>
              <a:t>B</a:t>
            </a:r>
            <a:r>
              <a:rPr lang="en-US" i="1" baseline="-25000" dirty="0" err="1" smtClean="0"/>
              <a:t>a</a:t>
            </a:r>
            <a:r>
              <a:rPr lang="en-US" i="1" baseline="-25000" dirty="0" smtClean="0"/>
              <a:t> </a:t>
            </a:r>
            <a:r>
              <a:rPr lang="en-US" dirty="0" smtClean="0"/>
              <a:t>  comes from a particular element in A.</a:t>
            </a:r>
          </a:p>
          <a:p>
            <a:pPr marL="971550" lvl="1" indent="-514350"/>
            <a:r>
              <a:rPr lang="en-US" dirty="0" smtClean="0"/>
              <a:t>Since  x is an element of </a:t>
            </a:r>
            <a:r>
              <a:rPr lang="en-US" i="1" dirty="0" err="1" smtClean="0"/>
              <a:t>B</a:t>
            </a:r>
            <a:r>
              <a:rPr lang="en-US" i="1" baseline="-25000" dirty="0" err="1" smtClean="0"/>
              <a:t>q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 (</a:t>
            </a:r>
            <a:r>
              <a:rPr lang="en-US" dirty="0" err="1" smtClean="0">
                <a:sym typeface="Wingdings" pitchFamily="2" charset="2"/>
              </a:rPr>
              <a:t>q,x</a:t>
            </a:r>
            <a:r>
              <a:rPr lang="en-US" dirty="0" smtClean="0">
                <a:sym typeface="Wingdings" pitchFamily="2" charset="2"/>
              </a:rPr>
              <a:t>) </a:t>
            </a:r>
            <a:r>
              <a:rPr lang="en-US" i="1" dirty="0" smtClean="0"/>
              <a:t>∈ </a:t>
            </a:r>
            <a:r>
              <a:rPr lang="en-US" i="1" dirty="0" smtClean="0"/>
              <a:t> R.</a:t>
            </a:r>
            <a:endParaRPr lang="en-US" dirty="0" smtClean="0"/>
          </a:p>
          <a:p>
            <a:pPr marL="971550" lvl="1" indent="-514350"/>
            <a:r>
              <a:rPr lang="en-US" dirty="0" smtClean="0"/>
              <a:t>And, since R is a relation over A, x is an element of A too.</a:t>
            </a:r>
          </a:p>
          <a:p>
            <a:pPr marL="1428750" lvl="2" indent="-514350"/>
            <a:r>
              <a:rPr lang="en-US" i="1" dirty="0" smtClean="0"/>
              <a:t>Essentially, the union of all the </a:t>
            </a:r>
            <a:r>
              <a:rPr lang="en-US" i="1" dirty="0" err="1" smtClean="0"/>
              <a:t>B</a:t>
            </a:r>
            <a:r>
              <a:rPr lang="en-US" i="1" baseline="-25000" dirty="0" err="1" smtClean="0"/>
              <a:t>i</a:t>
            </a:r>
            <a:r>
              <a:rPr lang="en-US" i="1" dirty="0" err="1" smtClean="0"/>
              <a:t>s</a:t>
            </a:r>
            <a:r>
              <a:rPr lang="en-US" i="1" dirty="0" smtClean="0"/>
              <a:t> means that U </a:t>
            </a:r>
            <a:r>
              <a:rPr lang="en-US" i="1" dirty="0" smtClean="0"/>
              <a:t>⊆ </a:t>
            </a:r>
            <a:r>
              <a:rPr lang="en-US" i="1" dirty="0" smtClean="0"/>
              <a:t>A.</a:t>
            </a:r>
            <a:endParaRPr lang="en-US" i="1" baseline="-25000" dirty="0" smtClean="0"/>
          </a:p>
          <a:p>
            <a:pPr marL="971550" lvl="1" indent="-514350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1AE5-7142-424F-B251-89BC3CCBD4E1}" type="datetime1">
              <a:rPr lang="en-US" smtClean="0"/>
              <a:pPr/>
              <a:t>2/20/2019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CMPU 334 --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MPU_334_Template" id="{39FFEC9C-0264-604D-9C75-9C2480044B0C}" vid="{0EAECD1E-6EA1-004D-8285-92F601F138C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CMPU_334_Template</Template>
  <TotalTime>37676</TotalTime>
  <Words>3055</Words>
  <Application>Microsoft Office PowerPoint</Application>
  <PresentationFormat>Custom</PresentationFormat>
  <Paragraphs>353</Paragraphs>
  <Slides>34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Office Theme</vt:lpstr>
      <vt:lpstr>CMPU-145: Foundations of Computer Science Spring, 2019</vt:lpstr>
      <vt:lpstr>Equivalence relation/Partition definitions</vt:lpstr>
      <vt:lpstr>On proving the Partition/Equivalence Relation Relation</vt:lpstr>
      <vt:lpstr>On proving the Partition/Equivalence Relation Relation</vt:lpstr>
      <vt:lpstr>On proving the Partition/Equivalence Relation Relation</vt:lpstr>
      <vt:lpstr>What is this… image… you speak of?</vt:lpstr>
      <vt:lpstr>Proof</vt:lpstr>
      <vt:lpstr>Proof: Each Bi is a non-empty subset of A</vt:lpstr>
      <vt:lpstr>Proof: The collection {B1, B2, ..., Bn} exhausts A</vt:lpstr>
      <vt:lpstr>Proof: The collection {B1, B2, ..., Bn} exhausts A</vt:lpstr>
      <vt:lpstr>Proof: The collection {B1, B2, ..., Bn} exhausts A</vt:lpstr>
      <vt:lpstr>Proof: The collection {B1, B2, ..., Bn} exhausts A</vt:lpstr>
      <vt:lpstr>Proof: The elements of P are pair-wise disjoint</vt:lpstr>
      <vt:lpstr>Proof: The elements of P are pair-wise disjoint</vt:lpstr>
      <vt:lpstr>Proof: The elements of P are pair-wise disjoint</vt:lpstr>
      <vt:lpstr>Proof: The elements of P are pair-wise disjoint</vt:lpstr>
      <vt:lpstr>Proof part 1</vt:lpstr>
      <vt:lpstr>Proof Part 2</vt:lpstr>
      <vt:lpstr>Formally, we state the following…</vt:lpstr>
      <vt:lpstr>Proof</vt:lpstr>
      <vt:lpstr>Proof: R is reflexive</vt:lpstr>
      <vt:lpstr>Proof: R is symmetric</vt:lpstr>
      <vt:lpstr>Proof: R is transitive</vt:lpstr>
      <vt:lpstr>Proof</vt:lpstr>
      <vt:lpstr>Consider A = {1,2,3}</vt:lpstr>
      <vt:lpstr>Consider A = {1,2,3}</vt:lpstr>
      <vt:lpstr>Using relations to order things (not like with Alexa)</vt:lpstr>
      <vt:lpstr>Using relations to order things (not like with Alexa)</vt:lpstr>
      <vt:lpstr>Using relations to order things (not like with Alexa)</vt:lpstr>
      <vt:lpstr>Using relations to order things (not like with Alexa)</vt:lpstr>
      <vt:lpstr>Order and Symmetry | Symmetry and Order</vt:lpstr>
      <vt:lpstr>Definition: Partial Order of A.</vt:lpstr>
      <vt:lpstr>Definition: Total Ordering.</vt:lpstr>
      <vt:lpstr>Total Ordering: examples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Condition Variables</dc:title>
  <dc:creator>Peter Lemieszewski</dc:creator>
  <cp:lastModifiedBy>lemieszewski</cp:lastModifiedBy>
  <cp:revision>141</cp:revision>
  <dcterms:created xsi:type="dcterms:W3CDTF">2017-10-22T03:23:41Z</dcterms:created>
  <dcterms:modified xsi:type="dcterms:W3CDTF">2019-02-21T04:56:54Z</dcterms:modified>
</cp:coreProperties>
</file>