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15"/>
  </p:notesMasterIdLst>
  <p:handoutMasterIdLst>
    <p:handoutMasterId r:id="rId16"/>
  </p:handoutMasterIdLst>
  <p:sldIdLst>
    <p:sldId id="256" r:id="rId2"/>
    <p:sldId id="513" r:id="rId3"/>
    <p:sldId id="435" r:id="rId4"/>
    <p:sldId id="1242" r:id="rId5"/>
    <p:sldId id="515" r:id="rId6"/>
    <p:sldId id="514" r:id="rId7"/>
    <p:sldId id="402" r:id="rId8"/>
    <p:sldId id="436" r:id="rId9"/>
    <p:sldId id="439" r:id="rId10"/>
    <p:sldId id="441" r:id="rId11"/>
    <p:sldId id="442" r:id="rId12"/>
    <p:sldId id="443" r:id="rId13"/>
    <p:sldId id="444" r:id="rId1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256"/>
            <p14:sldId id="513"/>
            <p14:sldId id="435"/>
            <p14:sldId id="1242"/>
            <p14:sldId id="515"/>
            <p14:sldId id="514"/>
            <p14:sldId id="402"/>
            <p14:sldId id="436"/>
            <p14:sldId id="439"/>
            <p14:sldId id="441"/>
            <p14:sldId id="442"/>
            <p14:sldId id="443"/>
            <p14:sldId id="4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43" autoAdjust="0"/>
    <p:restoredTop sz="91220" autoAdjust="0"/>
  </p:normalViewPr>
  <p:slideViewPr>
    <p:cSldViewPr snapToGrid="0" snapToObjects="1">
      <p:cViewPr varScale="1">
        <p:scale>
          <a:sx n="94" d="100"/>
          <a:sy n="94" d="100"/>
        </p:scale>
        <p:origin x="-16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29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8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33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</a:t>
            </a:r>
            <a:r>
              <a:rPr lang="en-US" baseline="0" dirty="0"/>
              <a:t> more: http://</a:t>
            </a:r>
            <a:r>
              <a:rPr lang="en-US" baseline="0" dirty="0" err="1"/>
              <a:t>cs.smu.ca</a:t>
            </a:r>
            <a:r>
              <a:rPr lang="en-US" baseline="0" dirty="0"/>
              <a:t>/~porter/</a:t>
            </a:r>
            <a:r>
              <a:rPr lang="en-US" baseline="0" dirty="0" err="1"/>
              <a:t>csc</a:t>
            </a:r>
            <a:r>
              <a:rPr lang="en-US" baseline="0" dirty="0"/>
              <a:t>/common_341_342/notes/oop_3pillars.html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531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Drawing applications: each type of tool has a different draw() method</a:t>
            </a:r>
          </a:p>
          <a:p>
            <a:r>
              <a:rPr lang="en-US" dirty="0"/>
              <a:t>Online</a:t>
            </a:r>
            <a:r>
              <a:rPr lang="en-US" baseline="0" dirty="0"/>
              <a:t> bookstore: buying a book is the same but delivering </a:t>
            </a:r>
          </a:p>
          <a:p>
            <a:r>
              <a:rPr lang="en-US" baseline="0" dirty="0"/>
              <a:t>Videogame: FPS that has multiple weapons</a:t>
            </a:r>
          </a:p>
          <a:p>
            <a:endParaRPr lang="en-US" baseline="0" dirty="0"/>
          </a:p>
          <a:p>
            <a:r>
              <a:rPr lang="en-US" baseline="0" dirty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83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73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19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0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2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 Programming makes every step looks like flow, and data transforms from one to another then get a expected result. It just concerns what to do, the declarative way.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OOP (Object Oriented Programming) makes everything keep state, and things happen when state changing. It is mainly about how to do, the imperative way.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deferences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these two paradigms are the ways about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OOP is more about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encapsulates details, to make things look simple. FP is more about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keeps things working in pipeline-like procedure.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00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73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how the methods are coupled with the object, so we can transport them easily.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124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5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Spring,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#1: Introduction to </a:t>
            </a:r>
          </a:p>
          <a:p>
            <a:r>
              <a:rPr lang="en-US" sz="4000" b="1" dirty="0"/>
              <a:t>Object-Oriented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xmlns="" val="25155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Inheritance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7" y="2232300"/>
            <a:ext cx="4114800" cy="3632200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95840" y="993500"/>
            <a:ext cx="8552312" cy="1467990"/>
          </a:xfrm>
        </p:spPr>
        <p:txBody>
          <a:bodyPr>
            <a:normAutofit/>
          </a:bodyPr>
          <a:lstStyle/>
          <a:p>
            <a:r>
              <a:rPr lang="en-US" sz="2400" dirty="0"/>
              <a:t>Lets common behavior be shared while preserving specific traits</a:t>
            </a:r>
          </a:p>
          <a:p>
            <a:r>
              <a:rPr lang="en-US" sz="2400" dirty="0"/>
              <a:t>Superclass: common; subclasses: specific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97CF64-9CC8-AA43-82FC-A731AB1DE027}"/>
              </a:ext>
            </a:extLst>
          </p:cNvPr>
          <p:cNvSpPr txBox="1">
            <a:spLocks/>
          </p:cNvSpPr>
          <p:nvPr/>
        </p:nvSpPr>
        <p:spPr>
          <a:xfrm>
            <a:off x="158754" y="6044722"/>
            <a:ext cx="8826485" cy="89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/>
              <a:t>Note: this is a UML (Unified Modeling Language) class diagram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68091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Polymorphism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42888" y="1115552"/>
            <a:ext cx="5054326" cy="5099511"/>
          </a:xfrm>
        </p:spPr>
        <p:txBody>
          <a:bodyPr>
            <a:normAutofit/>
          </a:bodyPr>
          <a:lstStyle/>
          <a:p>
            <a:r>
              <a:rPr lang="en-US" sz="2400" dirty="0"/>
              <a:t>Different subclasses may implement the same operation differently</a:t>
            </a:r>
          </a:p>
          <a:p>
            <a:pPr lvl="1"/>
            <a:r>
              <a:rPr lang="en-US" sz="2000" dirty="0"/>
              <a:t>E.g. a student’s meal price depends on his meal plan, an employee’s meal price is a fixed amount</a:t>
            </a:r>
          </a:p>
          <a:p>
            <a:r>
              <a:rPr lang="en-US" sz="2400" dirty="0"/>
              <a:t>Polymorphism (from the Greek for "many forms")</a:t>
            </a:r>
          </a:p>
          <a:p>
            <a:pPr lvl="1"/>
            <a:r>
              <a:rPr lang="en-US" sz="2000" dirty="0"/>
              <a:t>Allows us to use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2000" dirty="0"/>
              <a:t>’s </a:t>
            </a:r>
            <a:r>
              <a:rPr lang="en-US" sz="2000" dirty="0" err="1">
                <a:latin typeface="Courier" pitchFamily="2" charset="0"/>
              </a:rPr>
              <a:t>getMealPrice</a:t>
            </a:r>
            <a:r>
              <a:rPr lang="en-US" sz="2000" dirty="0">
                <a:latin typeface="Courier" pitchFamily="2" charset="0"/>
              </a:rPr>
              <a:t>()</a:t>
            </a:r>
            <a:r>
              <a:rPr lang="en-US" sz="2000" dirty="0"/>
              <a:t>, and have the actual implementation vary according the actual subclass</a:t>
            </a:r>
          </a:p>
          <a:p>
            <a:pPr lvl="1"/>
            <a:r>
              <a:rPr lang="en-US" sz="2000" dirty="0"/>
              <a:t>I.e. provides common interface, regardless of actual implementation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3" y="2033060"/>
            <a:ext cx="3698237" cy="32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2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3 pillars of 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754" y="1600200"/>
            <a:ext cx="8419574" cy="4525963"/>
          </a:xfrm>
        </p:spPr>
        <p:txBody>
          <a:bodyPr/>
          <a:lstStyle/>
          <a:p>
            <a:r>
              <a:rPr lang="en-US" b="1" dirty="0"/>
              <a:t>Encapsulation, inheritance, polymorphism</a:t>
            </a:r>
          </a:p>
          <a:p>
            <a:pPr lvl="1"/>
            <a:r>
              <a:rPr lang="en-US" dirty="0"/>
              <a:t>The secret to OOP’s success</a:t>
            </a:r>
          </a:p>
          <a:p>
            <a:pPr lvl="1"/>
            <a:r>
              <a:rPr lang="en-US" dirty="0"/>
              <a:t>Provide for modularity, composability, extensibility, scalability,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More and more important as project size grows</a:t>
            </a:r>
          </a:p>
        </p:txBody>
      </p:sp>
    </p:spTree>
    <p:extLst>
      <p:ext uri="{BB962C8B-B14F-4D97-AF65-F5344CB8AC3E}">
        <p14:creationId xmlns:p14="http://schemas.microsoft.com/office/powerpoint/2010/main" xmlns="" val="95638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OOP modeling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459" y="1600200"/>
            <a:ext cx="8558213" cy="4525963"/>
          </a:xfrm>
        </p:spPr>
        <p:txBody>
          <a:bodyPr/>
          <a:lstStyle/>
          <a:p>
            <a:r>
              <a:rPr lang="en-US" dirty="0"/>
              <a:t>Give an example of a problem where inheritance and polymorphism would be helpful</a:t>
            </a:r>
            <a:endParaRPr lang="en-US" b="1" dirty="0"/>
          </a:p>
          <a:p>
            <a:r>
              <a:rPr lang="en-US" dirty="0"/>
              <a:t>Example contexts:</a:t>
            </a:r>
          </a:p>
          <a:p>
            <a:pPr lvl="1"/>
            <a:r>
              <a:rPr lang="en-US" dirty="0"/>
              <a:t>A drawing application</a:t>
            </a:r>
          </a:p>
          <a:p>
            <a:pPr lvl="1"/>
            <a:r>
              <a:rPr lang="en-US" dirty="0"/>
              <a:t>An online bookstore selling both digital and physical books</a:t>
            </a:r>
          </a:p>
          <a:p>
            <a:pPr lvl="1"/>
            <a:r>
              <a:rPr lang="en-US" dirty="0"/>
              <a:t>A videogame (e.g. a fighting game)</a:t>
            </a:r>
          </a:p>
        </p:txBody>
      </p:sp>
    </p:spTree>
    <p:extLst>
      <p:ext uri="{BB962C8B-B14F-4D97-AF65-F5344CB8AC3E}">
        <p14:creationId xmlns:p14="http://schemas.microsoft.com/office/powerpoint/2010/main" xmlns="" val="90751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48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Introduction to Object-Oriented Programming</a:t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(IPUJ 1.1, 1.5)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299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What is a computer?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96372" y="1013316"/>
            <a:ext cx="5473500" cy="2101589"/>
          </a:xfrm>
        </p:spPr>
        <p:txBody>
          <a:bodyPr>
            <a:normAutofit/>
          </a:bodyPr>
          <a:lstStyle/>
          <a:p>
            <a:r>
              <a:rPr lang="en-US" sz="2400" dirty="0"/>
              <a:t>A machine that processes data: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resides in memory (e.g. hard drive)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is brought into the Central Processing Unit (CPU)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Data is operated on by the CPU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Operation results are saved to memory</a:t>
            </a:r>
          </a:p>
          <a:p>
            <a:pPr lvl="1"/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FCB2AC-9416-7C44-AFA2-FFE0DBB93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49" y="5510294"/>
            <a:ext cx="3099156" cy="707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A068F2B-C9D5-D347-99B5-77EAC1EE0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268" y="1038411"/>
            <a:ext cx="3379501" cy="204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9D6FB5-382F-724A-BC2E-E9877B25722C}"/>
              </a:ext>
            </a:extLst>
          </p:cNvPr>
          <p:cNvSpPr txBox="1"/>
          <p:nvPr/>
        </p:nvSpPr>
        <p:spPr>
          <a:xfrm>
            <a:off x="1380597" y="5329695"/>
            <a:ext cx="199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1. load a</a:t>
            </a:r>
          </a:p>
          <a:p>
            <a:r>
              <a:rPr lang="en-US" sz="1400" dirty="0">
                <a:latin typeface="Courier" pitchFamily="2" charset="0"/>
              </a:rPr>
              <a:t>2. load b</a:t>
            </a:r>
          </a:p>
          <a:p>
            <a:r>
              <a:rPr lang="en-US" sz="1400" dirty="0">
                <a:latin typeface="Courier" pitchFamily="2" charset="0"/>
              </a:rPr>
              <a:t>3. add a, b, c</a:t>
            </a:r>
          </a:p>
          <a:p>
            <a:r>
              <a:rPr lang="en-US" sz="1400" dirty="0">
                <a:latin typeface="Courier" pitchFamily="2" charset="0"/>
              </a:rPr>
              <a:t>4. store c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72EA2F61-3814-AE47-BC2D-917D85DA6A26}"/>
              </a:ext>
            </a:extLst>
          </p:cNvPr>
          <p:cNvSpPr txBox="1">
            <a:spLocks/>
          </p:cNvSpPr>
          <p:nvPr/>
        </p:nvSpPr>
        <p:spPr>
          <a:xfrm>
            <a:off x="96371" y="3293328"/>
            <a:ext cx="8950983" cy="2044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Each computer type supports a given set of operations/instructions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Defined by its Instruction Set Architecture (ISA)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Also known as machine code</a:t>
            </a:r>
          </a:p>
          <a:p>
            <a:r>
              <a:rPr lang="en-US" sz="2400" dirty="0"/>
              <a:t>A computer program commands the computer to process data in a desired manner by specifying a sequence of such instructions</a:t>
            </a:r>
          </a:p>
          <a:p>
            <a:pPr lvl="1"/>
            <a:r>
              <a:rPr lang="en-US" sz="2000" dirty="0"/>
              <a:t>E.g. let's add 2 numbers: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5EC6A4-134D-9547-B663-CE498ECA9571}"/>
              </a:ext>
            </a:extLst>
          </p:cNvPr>
          <p:cNvSpPr txBox="1"/>
          <p:nvPr/>
        </p:nvSpPr>
        <p:spPr>
          <a:xfrm>
            <a:off x="4656459" y="5119576"/>
            <a:ext cx="404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What the computer does when executing a program:</a:t>
            </a:r>
          </a:p>
        </p:txBody>
      </p:sp>
    </p:spTree>
    <p:extLst>
      <p:ext uri="{BB962C8B-B14F-4D97-AF65-F5344CB8AC3E}">
        <p14:creationId xmlns:p14="http://schemas.microsoft.com/office/powerpoint/2010/main" xmlns="" val="74593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Programming languages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0485" y="961280"/>
            <a:ext cx="8952004" cy="53849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Today, machine </a:t>
            </a:r>
            <a:r>
              <a:rPr lang="en-US" sz="2400" dirty="0"/>
              <a:t>code isn't practical for meaningfully-large programs</a:t>
            </a:r>
          </a:p>
          <a:p>
            <a:pPr lvl="1"/>
            <a:r>
              <a:rPr lang="en-US" sz="2000" dirty="0"/>
              <a:t>For efficiency, it is numerical and whitespace free, hence not human-readable</a:t>
            </a:r>
          </a:p>
          <a:p>
            <a:pPr lvl="1"/>
            <a:r>
              <a:rPr lang="en-US" sz="2000" dirty="0"/>
              <a:t>Limited built-in functionality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Programming languages make development easier</a:t>
            </a:r>
          </a:p>
          <a:p>
            <a:pPr lvl="1"/>
            <a:r>
              <a:rPr lang="en-US" sz="2000" dirty="0"/>
              <a:t>Textual, human-readable</a:t>
            </a:r>
          </a:p>
          <a:p>
            <a:pPr lvl="1"/>
            <a:r>
              <a:rPr lang="en-US" sz="2000" dirty="0"/>
              <a:t>Added features such as as data structures, type checking, libraries, </a:t>
            </a:r>
            <a:r>
              <a:rPr lang="en-US" sz="2000" dirty="0" err="1"/>
              <a:t>etc</a:t>
            </a:r>
            <a:endParaRPr lang="en-US" sz="1600" dirty="0"/>
          </a:p>
          <a:p>
            <a:pPr lvl="1"/>
            <a:r>
              <a:rPr lang="en-US" sz="2000" dirty="0"/>
              <a:t>Allow us to abstract away some of the details to focus on problem solving</a:t>
            </a:r>
          </a:p>
          <a:p>
            <a:pPr lvl="1"/>
            <a:r>
              <a:rPr lang="en-US" sz="2000" dirty="0"/>
              <a:t>Programs must be translated into machine code before execution</a:t>
            </a:r>
          </a:p>
          <a:p>
            <a:pPr lvl="2"/>
            <a:r>
              <a:rPr lang="en-US" sz="1800" dirty="0"/>
              <a:t>Can think of programming language as a user-friendly proxy for a computer</a:t>
            </a:r>
          </a:p>
          <a:p>
            <a:r>
              <a:rPr lang="en-US" sz="2400" dirty="0"/>
              <a:t>Languages can be classified according to their </a:t>
            </a:r>
            <a:r>
              <a:rPr lang="en-US" sz="2400" b="1" dirty="0" smtClean="0"/>
              <a:t>paradigm </a:t>
            </a:r>
            <a:r>
              <a:rPr lang="en-US" sz="2000" b="1" i="1" dirty="0" smtClean="0"/>
              <a:t>(i.e. style)</a:t>
            </a:r>
            <a:endParaRPr lang="en-US" sz="2400" b="1" i="1" dirty="0"/>
          </a:p>
          <a:p>
            <a:pPr lvl="1"/>
            <a:r>
              <a:rPr lang="en-US" sz="2000" b="1" dirty="0"/>
              <a:t>Programming paradigm defines overall pattern for code design</a:t>
            </a:r>
          </a:p>
          <a:p>
            <a:pPr lvl="1"/>
            <a:r>
              <a:rPr lang="en-US" sz="2000" dirty="0"/>
              <a:t>Languages can be multi-paradigm (e.g. Scheme)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DAFE1-0D43-0641-AA9E-004679950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95" y="1817958"/>
            <a:ext cx="3569804" cy="7468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5852160" y="2092960"/>
            <a:ext cx="2143760" cy="833120"/>
          </a:xfrm>
          <a:prstGeom prst="straightConnector1">
            <a:avLst/>
          </a:prstGeom>
          <a:ln w="15875" cmpd="sng"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5920" y="2741414"/>
            <a:ext cx="41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4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Procedural programming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3340" y="879392"/>
            <a:ext cx="9140970" cy="34829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Programs = data * procedures</a:t>
            </a:r>
          </a:p>
          <a:p>
            <a:r>
              <a:rPr lang="en-US" sz="2400" dirty="0"/>
              <a:t>Procedures are sequences of instructions that accomplish a task</a:t>
            </a:r>
          </a:p>
          <a:p>
            <a:pPr lvl="1"/>
            <a:r>
              <a:rPr lang="en-US" sz="2000" b="1" dirty="0"/>
              <a:t>Can</a:t>
            </a:r>
            <a:r>
              <a:rPr lang="en-US" sz="2000" dirty="0"/>
              <a:t> have input and output (contrast with functions, which always have output)</a:t>
            </a:r>
          </a:p>
          <a:p>
            <a:pPr lvl="1"/>
            <a:r>
              <a:rPr lang="en-US" sz="2000" b="1" dirty="0"/>
              <a:t>Can</a:t>
            </a:r>
            <a:r>
              <a:rPr lang="en-US" sz="2000" dirty="0"/>
              <a:t> modify state that is external to them (i.e. have side effects)</a:t>
            </a:r>
          </a:p>
          <a:p>
            <a:r>
              <a:rPr lang="en-US" sz="2400" dirty="0"/>
              <a:t>Procedures and state are decoupled</a:t>
            </a:r>
          </a:p>
          <a:p>
            <a:r>
              <a:rPr lang="en-US" sz="2400" dirty="0"/>
              <a:t>Matches well with what the computer actually does:</a:t>
            </a:r>
          </a:p>
          <a:p>
            <a:pPr lvl="1"/>
            <a:r>
              <a:rPr lang="en-US" sz="2000" dirty="0"/>
              <a:t>Data resides in memory, instructions operate on data</a:t>
            </a:r>
          </a:p>
          <a:p>
            <a:pPr lvl="1"/>
            <a:r>
              <a:rPr lang="en-US" sz="2000" dirty="0"/>
              <a:t>It's a computer architecture-inspired paradigm</a:t>
            </a:r>
          </a:p>
          <a:p>
            <a:r>
              <a:rPr lang="en-US" sz="2400" dirty="0"/>
              <a:t>Examples: Fortran, Cobol, Basic, Pascal, C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DDE01-ED7A-8646-A035-E8608A5A2034}"/>
              </a:ext>
            </a:extLst>
          </p:cNvPr>
          <p:cNvSpPr txBox="1"/>
          <p:nvPr/>
        </p:nvSpPr>
        <p:spPr>
          <a:xfrm>
            <a:off x="3358037" y="5037701"/>
            <a:ext cx="233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marry(</a:t>
            </a:r>
            <a:r>
              <a:rPr lang="en-US" dirty="0" err="1"/>
              <a:t>DoloresPointer</a:t>
            </a:r>
            <a:r>
              <a:rPr lang="en-US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01F4D0-EA83-2B49-A4B4-F3B3EF5B2995}"/>
              </a:ext>
            </a:extLst>
          </p:cNvPr>
          <p:cNvSpPr txBox="1"/>
          <p:nvPr/>
        </p:nvSpPr>
        <p:spPr>
          <a:xfrm>
            <a:off x="828562" y="6220734"/>
            <a:ext cx="1812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Dolores data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B408F2-019A-9C46-9E14-495B5AACA595}"/>
              </a:ext>
            </a:extLst>
          </p:cNvPr>
          <p:cNvSpPr txBox="1">
            <a:spLocks noChangeAspect="1"/>
          </p:cNvSpPr>
          <p:nvPr/>
        </p:nvSpPr>
        <p:spPr>
          <a:xfrm>
            <a:off x="947338" y="4777936"/>
            <a:ext cx="152723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State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6A2066-D461-FF43-BB02-F0EE0E91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664" y="5132525"/>
            <a:ext cx="816978" cy="10893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DA358B-14C6-BF4D-B31A-05310724B49D}"/>
              </a:ext>
            </a:extLst>
          </p:cNvPr>
          <p:cNvSpPr txBox="1">
            <a:spLocks noChangeAspect="1"/>
          </p:cNvSpPr>
          <p:nvPr/>
        </p:nvSpPr>
        <p:spPr>
          <a:xfrm>
            <a:off x="3744725" y="4758112"/>
            <a:ext cx="15272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Procedure call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827148-40BE-8B4C-A30F-830B93A36487}"/>
              </a:ext>
            </a:extLst>
          </p:cNvPr>
          <p:cNvSpPr txBox="1"/>
          <p:nvPr/>
        </p:nvSpPr>
        <p:spPr>
          <a:xfrm>
            <a:off x="6613311" y="6181031"/>
            <a:ext cx="1812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Dolores data object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6D590A-081B-7F4C-9808-B0AC964B3619}"/>
              </a:ext>
            </a:extLst>
          </p:cNvPr>
          <p:cNvSpPr txBox="1">
            <a:spLocks noChangeAspect="1"/>
          </p:cNvSpPr>
          <p:nvPr/>
        </p:nvSpPr>
        <p:spPr>
          <a:xfrm>
            <a:off x="6732087" y="4738233"/>
            <a:ext cx="1527232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45720" r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New state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6D3026-2E44-164F-A92E-925ED714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413" y="5092822"/>
            <a:ext cx="816978" cy="10893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E5217A-7067-AF46-9BA8-C027229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274">
            <a:off x="7838801" y="5101362"/>
            <a:ext cx="185818" cy="25356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290BFD4-4E1E-204B-A1FB-24871E345941}"/>
              </a:ext>
            </a:extLst>
          </p:cNvPr>
          <p:cNvCxnSpPr>
            <a:cxnSpLocks/>
          </p:cNvCxnSpPr>
          <p:nvPr/>
        </p:nvCxnSpPr>
        <p:spPr>
          <a:xfrm>
            <a:off x="2474570" y="5942932"/>
            <a:ext cx="425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F8A53F-6D47-9E4A-9DEF-9C0A0B60FD60}"/>
              </a:ext>
            </a:extLst>
          </p:cNvPr>
          <p:cNvSpPr txBox="1"/>
          <p:nvPr/>
        </p:nvSpPr>
        <p:spPr>
          <a:xfrm>
            <a:off x="3649738" y="5942932"/>
            <a:ext cx="171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26208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Functional programming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32524" y="884655"/>
            <a:ext cx="8825946" cy="28468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Programs = functions * functions</a:t>
            </a:r>
          </a:p>
          <a:p>
            <a:r>
              <a:rPr lang="en-US" sz="2400" dirty="0"/>
              <a:t>Focuses on the flow of data, transformed from function to function</a:t>
            </a:r>
          </a:p>
          <a:p>
            <a:r>
              <a:rPr lang="en-US" sz="2400" dirty="0"/>
              <a:t>Comes from mathematics (function theory)</a:t>
            </a:r>
          </a:p>
          <a:p>
            <a:r>
              <a:rPr lang="en-US" sz="2400" dirty="0"/>
              <a:t>Tries to avoids external state/side effects, data object mutability</a:t>
            </a:r>
          </a:p>
          <a:p>
            <a:pPr lvl="1"/>
            <a:r>
              <a:rPr lang="en-US" sz="2200" dirty="0"/>
              <a:t>Simplifies mathematical proofs (e.g. correctness proofs)</a:t>
            </a:r>
          </a:p>
          <a:p>
            <a:pPr lvl="1"/>
            <a:r>
              <a:rPr lang="en-US" sz="2200" dirty="0"/>
              <a:t>Doesn't match computer architecture, making it slower</a:t>
            </a:r>
          </a:p>
          <a:p>
            <a:r>
              <a:rPr lang="en-US" sz="2400" dirty="0"/>
              <a:t>Examples: Lisp, Scheme/Racket, ML, Scala, Haskell,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  <a:p>
            <a:pPr marL="5715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19167C3E-A0FD-B941-9C2A-721391664563}"/>
              </a:ext>
            </a:extLst>
          </p:cNvPr>
          <p:cNvCxnSpPr>
            <a:cxnSpLocks/>
          </p:cNvCxnSpPr>
          <p:nvPr/>
        </p:nvCxnSpPr>
        <p:spPr>
          <a:xfrm>
            <a:off x="3042842" y="4794940"/>
            <a:ext cx="2970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71CB0A-3A1C-A14E-86F8-C0443391209B}"/>
              </a:ext>
            </a:extLst>
          </p:cNvPr>
          <p:cNvSpPr txBox="1"/>
          <p:nvPr/>
        </p:nvSpPr>
        <p:spPr>
          <a:xfrm>
            <a:off x="3744725" y="4381540"/>
            <a:ext cx="171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marry(Dolores)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F2AE3E-8AD7-EB49-B2AC-C0CC8958B3E8}"/>
              </a:ext>
            </a:extLst>
          </p:cNvPr>
          <p:cNvSpPr txBox="1"/>
          <p:nvPr/>
        </p:nvSpPr>
        <p:spPr>
          <a:xfrm>
            <a:off x="1228679" y="6031872"/>
            <a:ext cx="201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Dolores data object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1A193A-1015-AF4F-9472-1C0EC57A199B}"/>
              </a:ext>
            </a:extLst>
          </p:cNvPr>
          <p:cNvSpPr txBox="1"/>
          <p:nvPr/>
        </p:nvSpPr>
        <p:spPr>
          <a:xfrm>
            <a:off x="5390860" y="5977805"/>
            <a:ext cx="282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Married Dolores data object</a:t>
            </a:r>
          </a:p>
          <a:p>
            <a:pPr algn="ctr"/>
            <a:r>
              <a:rPr lang="en-US" dirty="0"/>
              <a:t>(different data object)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84C642-B7AA-D446-B7FD-1A0C34901A91}"/>
              </a:ext>
            </a:extLst>
          </p:cNvPr>
          <p:cNvSpPr txBox="1">
            <a:spLocks noChangeAspect="1"/>
          </p:cNvSpPr>
          <p:nvPr/>
        </p:nvSpPr>
        <p:spPr>
          <a:xfrm>
            <a:off x="3601849" y="4398848"/>
            <a:ext cx="183154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b">
            <a:spAutoFit/>
          </a:bodyPr>
          <a:lstStyle/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>
                <a:solidFill>
                  <a:srgbClr val="00B050"/>
                </a:solidFill>
              </a:rPr>
              <a:t>Function call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B29E34-5208-AA43-8785-C2FB2CD2A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29" y="3991334"/>
            <a:ext cx="1539548" cy="2052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6262C9-ADDD-484B-ADD3-0C3CAC4FF91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155947" y="4025302"/>
            <a:ext cx="1408055" cy="195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72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Object-Oriented Programming (OOP)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r>
              <a:rPr lang="en-US" sz="2400" dirty="0"/>
              <a:t>Programs as models of the real world </a:t>
            </a:r>
          </a:p>
          <a:p>
            <a:pPr lvl="1"/>
            <a:r>
              <a:rPr lang="en-US" sz="2000" dirty="0"/>
              <a:t>Send messages between objects to simulate the temporal evolution of a set of real world phenomena</a:t>
            </a:r>
          </a:p>
          <a:p>
            <a:r>
              <a:rPr lang="en-US" sz="2400" b="1" dirty="0"/>
              <a:t>Objects</a:t>
            </a:r>
            <a:r>
              <a:rPr lang="en-US" sz="2400" dirty="0"/>
              <a:t> are the model building blocks (i.e. Lego pieces)</a:t>
            </a:r>
          </a:p>
          <a:p>
            <a:pPr lvl="1"/>
            <a:r>
              <a:rPr lang="en-US" sz="2000" dirty="0"/>
              <a:t>Combine data/state and behavior, are composed of:</a:t>
            </a:r>
          </a:p>
          <a:p>
            <a:pPr lvl="2"/>
            <a:r>
              <a:rPr lang="en-US" sz="1800" b="1" dirty="0"/>
              <a:t>Fields</a:t>
            </a:r>
            <a:r>
              <a:rPr lang="en-US" sz="1800" dirty="0"/>
              <a:t>: object-specific data</a:t>
            </a:r>
          </a:p>
          <a:p>
            <a:pPr lvl="2"/>
            <a:r>
              <a:rPr lang="en-US" sz="1800" b="1" dirty="0"/>
              <a:t>Methods</a:t>
            </a:r>
            <a:r>
              <a:rPr lang="en-US" sz="1800" dirty="0"/>
              <a:t>: procedures that act upon the fields</a:t>
            </a:r>
          </a:p>
          <a:p>
            <a:pPr lvl="1"/>
            <a:r>
              <a:rPr lang="en-US" sz="2400" dirty="0"/>
              <a:t>Provide </a:t>
            </a:r>
            <a:r>
              <a:rPr lang="en-US" sz="2400" b="1" dirty="0"/>
              <a:t>encapsulation</a:t>
            </a:r>
          </a:p>
          <a:p>
            <a:r>
              <a:rPr lang="en-US" sz="2400" dirty="0"/>
              <a:t>Programs = objects * messages</a:t>
            </a:r>
          </a:p>
          <a:p>
            <a:pPr lvl="1"/>
            <a:r>
              <a:rPr lang="en-US" sz="2000" dirty="0"/>
              <a:t>Sending a message equates to calling a method</a:t>
            </a:r>
          </a:p>
          <a:p>
            <a:r>
              <a:rPr lang="en-US" sz="2400" dirty="0"/>
              <a:t>Arguably the most popular paradigm nowadays</a:t>
            </a:r>
            <a:endParaRPr lang="en-US" sz="2800" dirty="0"/>
          </a:p>
          <a:p>
            <a:pPr lvl="1"/>
            <a:r>
              <a:rPr lang="en-US" sz="2000" dirty="0"/>
              <a:t>Java, C++, C#, Python, Ruby, JavaScript, PHP, Objective-C, 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8001D-A0CA-C447-8189-9EE1C189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97" y="2875196"/>
            <a:ext cx="1915362" cy="7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4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ame 32">
            <a:extLst>
              <a:ext uri="{FF2B5EF4-FFF2-40B4-BE49-F238E27FC236}">
                <a16:creationId xmlns:a16="http://schemas.microsoft.com/office/drawing/2014/main" xmlns="" id="{9D03E084-F47B-CF48-BD5D-C5C9A8810F21}"/>
              </a:ext>
            </a:extLst>
          </p:cNvPr>
          <p:cNvSpPr/>
          <p:nvPr/>
        </p:nvSpPr>
        <p:spPr>
          <a:xfrm>
            <a:off x="5771400" y="1721536"/>
            <a:ext cx="3200595" cy="4780899"/>
          </a:xfrm>
          <a:prstGeom prst="frame">
            <a:avLst>
              <a:gd name="adj1" fmla="val 8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3C2ED3E6-369C-AE4D-9899-3BD75281746F}"/>
              </a:ext>
            </a:extLst>
          </p:cNvPr>
          <p:cNvSpPr/>
          <p:nvPr/>
        </p:nvSpPr>
        <p:spPr>
          <a:xfrm>
            <a:off x="218627" y="1718811"/>
            <a:ext cx="3200400" cy="4780899"/>
          </a:xfrm>
          <a:prstGeom prst="frame">
            <a:avLst>
              <a:gd name="adj1" fmla="val 8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476" y="3755897"/>
            <a:ext cx="2170176" cy="1208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State</a:t>
            </a:r>
          </a:p>
          <a:p>
            <a:pPr algn="ctr"/>
            <a:endParaRPr lang="en-US" sz="600" dirty="0"/>
          </a:p>
          <a:p>
            <a:r>
              <a:rPr lang="en-US" sz="1600" dirty="0">
                <a:solidFill>
                  <a:schemeClr val="tx1"/>
                </a:solidFill>
              </a:rPr>
              <a:t>name: Dolores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birthdate: 2/30/90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maritalStatus</a:t>
            </a:r>
            <a:r>
              <a:rPr lang="en-US" sz="1600" dirty="0">
                <a:solidFill>
                  <a:schemeClr val="tx1"/>
                </a:solidFill>
              </a:rPr>
              <a:t>: single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OOP 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4589" y="5140667"/>
            <a:ext cx="2392256" cy="1182625"/>
          </a:xfrm>
          <a:prstGeom prst="rect">
            <a:avLst/>
          </a:prstGeom>
          <a:gradFill flip="none" rotWithShape="1">
            <a:gsLst>
              <a:gs pos="98000">
                <a:schemeClr val="accent5">
                  <a:lumMod val="40000"/>
                  <a:lumOff val="60000"/>
                </a:schemeClr>
              </a:gs>
              <a:gs pos="44000">
                <a:schemeClr val="accent5">
                  <a:lumMod val="95000"/>
                  <a:lumOff val="5000"/>
                </a:schemeClr>
              </a:gs>
              <a:gs pos="0">
                <a:schemeClr val="accent5">
                  <a:lumMod val="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Methods</a:t>
            </a:r>
          </a:p>
          <a:p>
            <a:pPr algn="ctr"/>
            <a:endParaRPr lang="en-US" sz="600" dirty="0"/>
          </a:p>
          <a:p>
            <a:r>
              <a:rPr lang="mr-IN" sz="1600" dirty="0">
                <a:solidFill>
                  <a:schemeClr val="tx1"/>
                </a:solidFill>
              </a:rPr>
              <a:t>…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getAge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setMarStatus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newStatus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55787" y="1798516"/>
            <a:ext cx="22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object Dolores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3AE4F8-D4D6-9C43-9544-CA79BBC3F169}"/>
              </a:ext>
            </a:extLst>
          </p:cNvPr>
          <p:cNvSpPr txBox="1"/>
          <p:nvPr/>
        </p:nvSpPr>
        <p:spPr>
          <a:xfrm>
            <a:off x="405960" y="4048388"/>
            <a:ext cx="11669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EE6DED-90D1-1F47-8520-72393961EE01}"/>
              </a:ext>
            </a:extLst>
          </p:cNvPr>
          <p:cNvSpPr txBox="1"/>
          <p:nvPr/>
        </p:nvSpPr>
        <p:spPr>
          <a:xfrm>
            <a:off x="1572886" y="4057816"/>
            <a:ext cx="13714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45720" rIns="45720" rtlCol="0" anchor="ctr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0925F9-823B-6244-A26E-0FA71242F67A}"/>
              </a:ext>
            </a:extLst>
          </p:cNvPr>
          <p:cNvSpPr txBox="1">
            <a:spLocks noChangeAspect="1"/>
          </p:cNvSpPr>
          <p:nvPr/>
        </p:nvSpPr>
        <p:spPr>
          <a:xfrm>
            <a:off x="3483081" y="3009263"/>
            <a:ext cx="219250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45720" rIns="45720" rtlCol="0" anchor="ctr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Method call/message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cxnSpLocks/>
            <a:stCxn id="10" idx="3"/>
            <a:endCxn id="33" idx="1"/>
          </p:cNvCxnSpPr>
          <p:nvPr/>
        </p:nvCxnSpPr>
        <p:spPr>
          <a:xfrm>
            <a:off x="3419027" y="4109261"/>
            <a:ext cx="2352373" cy="2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8247" y="3528982"/>
            <a:ext cx="281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setMarStatus</a:t>
            </a:r>
            <a:r>
              <a:rPr lang="en-US" sz="1600" dirty="0"/>
              <a:t>(married)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EA88ED-705B-F94B-825C-B8E626598F80}"/>
              </a:ext>
            </a:extLst>
          </p:cNvPr>
          <p:cNvGrpSpPr/>
          <p:nvPr/>
        </p:nvGrpSpPr>
        <p:grpSpPr>
          <a:xfrm>
            <a:off x="6147432" y="1797642"/>
            <a:ext cx="2568908" cy="4550238"/>
            <a:chOff x="6005538" y="1655748"/>
            <a:chExt cx="2568908" cy="4550238"/>
          </a:xfrm>
        </p:grpSpPr>
        <p:grpSp>
          <p:nvGrpSpPr>
            <p:cNvPr id="28" name="Group 27"/>
            <p:cNvGrpSpPr/>
            <p:nvPr/>
          </p:nvGrpSpPr>
          <p:grpSpPr>
            <a:xfrm>
              <a:off x="6005538" y="1655748"/>
              <a:ext cx="2568908" cy="4550238"/>
              <a:chOff x="6005538" y="1655748"/>
              <a:chExt cx="2568908" cy="455023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116578" y="3692833"/>
                <a:ext cx="2170176" cy="120835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State</a:t>
                </a:r>
              </a:p>
              <a:p>
                <a:pPr algn="ctr"/>
                <a:endParaRPr lang="en-US" sz="600" dirty="0"/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name: Dolores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birthdate: 2/30/90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maritalStatus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: 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married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05538" y="5023361"/>
                <a:ext cx="2392256" cy="1182625"/>
              </a:xfrm>
              <a:prstGeom prst="rect">
                <a:avLst/>
              </a:prstGeom>
              <a:gradFill flip="none" rotWithShape="1">
                <a:gsLst>
                  <a:gs pos="98000">
                    <a:schemeClr val="accent5">
                      <a:lumMod val="40000"/>
                      <a:lumOff val="60000"/>
                    </a:schemeClr>
                  </a:gs>
                  <a:gs pos="44000">
                    <a:schemeClr val="accent5">
                      <a:lumMod val="95000"/>
                      <a:lumOff val="5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270000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/>
                  <a:t>Methods</a:t>
                </a:r>
              </a:p>
              <a:p>
                <a:pPr algn="ctr"/>
                <a:endParaRPr lang="en-US" sz="600" dirty="0"/>
              </a:p>
              <a:p>
                <a:r>
                  <a:rPr lang="mr-IN" sz="1600" dirty="0">
                    <a:solidFill>
                      <a:schemeClr val="tx1"/>
                    </a:solidFill>
                  </a:rPr>
                  <a:t>…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getAge</a:t>
                </a:r>
                <a:r>
                  <a:rPr lang="en-US" sz="1600" dirty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sz="1600" dirty="0" err="1">
                    <a:solidFill>
                      <a:schemeClr val="tx1"/>
                    </a:solidFill>
                  </a:rPr>
                  <a:t>setMarStatus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(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newStatus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05538" y="1655748"/>
                <a:ext cx="2568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Same object but mutated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C62B511-CB89-A941-B323-21EA7580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660" y="2057486"/>
              <a:ext cx="1205600" cy="160746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E936E-23BC-5B42-B8E0-17E907F8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16274">
            <a:off x="7911093" y="2172437"/>
            <a:ext cx="213292" cy="2910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E782F3F-B1AD-D342-BDB7-957E9709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11" y="2136316"/>
            <a:ext cx="1205600" cy="1607467"/>
          </a:xfrm>
          <a:prstGeom prst="rect">
            <a:avLst/>
          </a:prstGeom>
        </p:spPr>
      </p:pic>
      <p:sp>
        <p:nvSpPr>
          <p:cNvPr id="43" name="Content Placeholder 4">
            <a:extLst>
              <a:ext uri="{FF2B5EF4-FFF2-40B4-BE49-F238E27FC236}">
                <a16:creationId xmlns:a16="http://schemas.microsoft.com/office/drawing/2014/main" xmlns="" id="{562319A9-A11A-3342-BFD5-11FC5B9C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65" y="989425"/>
            <a:ext cx="8826485" cy="600364"/>
          </a:xfrm>
        </p:spPr>
        <p:txBody>
          <a:bodyPr>
            <a:normAutofit/>
          </a:bodyPr>
          <a:lstStyle/>
          <a:p>
            <a:r>
              <a:rPr lang="en-US" sz="2800" dirty="0"/>
              <a:t>State (fields) and behavior (methods) are coupled</a:t>
            </a:r>
          </a:p>
        </p:txBody>
      </p:sp>
    </p:spTree>
    <p:extLst>
      <p:ext uri="{BB962C8B-B14F-4D97-AF65-F5344CB8AC3E}">
        <p14:creationId xmlns:p14="http://schemas.microsoft.com/office/powerpoint/2010/main" xmlns="" val="12565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8754" y="4635241"/>
            <a:ext cx="1870071" cy="808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name: Dolores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birthdate: 2/30/90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maritalStatus</a:t>
            </a:r>
            <a:r>
              <a:rPr lang="en-US" sz="1400" dirty="0">
                <a:solidFill>
                  <a:schemeClr val="tx1"/>
                </a:solidFill>
              </a:rPr>
              <a:t>: married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32" y="2674961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Dolores</a:t>
            </a:r>
          </a:p>
        </p:txBody>
      </p:sp>
      <p:cxnSp>
        <p:nvCxnSpPr>
          <p:cNvPr id="19" name="Straight Arrow Connector 18"/>
          <p:cNvCxnSpPr>
            <a:cxnSpLocks/>
            <a:stCxn id="27" idx="3"/>
            <a:endCxn id="28" idx="1"/>
          </p:cNvCxnSpPr>
          <p:nvPr/>
        </p:nvCxnSpPr>
        <p:spPr>
          <a:xfrm flipV="1">
            <a:off x="3389983" y="2707366"/>
            <a:ext cx="3535473" cy="15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3082" y="2330435"/>
            <a:ext cx="140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instances of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6578" y="3355594"/>
            <a:ext cx="2170176" cy="1231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State</a:t>
            </a:r>
          </a:p>
          <a:p>
            <a:pPr algn="ctr"/>
            <a:endParaRPr lang="en-US" sz="600" dirty="0"/>
          </a:p>
          <a:p>
            <a:r>
              <a:rPr lang="en-US" sz="1600" dirty="0">
                <a:solidFill>
                  <a:schemeClr val="tx1"/>
                </a:solidFill>
              </a:rPr>
              <a:t>name: _____________</a:t>
            </a:r>
          </a:p>
          <a:p>
            <a:r>
              <a:rPr lang="en-US" sz="1600" dirty="0">
                <a:solidFill>
                  <a:schemeClr val="tx1"/>
                </a:solidFill>
              </a:rPr>
              <a:t>birthdate: __________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maritalStatus</a:t>
            </a:r>
            <a:r>
              <a:rPr lang="en-US" sz="1600" dirty="0">
                <a:solidFill>
                  <a:schemeClr val="tx1"/>
                </a:solidFill>
              </a:rPr>
              <a:t>: _______</a:t>
            </a:r>
          </a:p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94498" y="4686344"/>
            <a:ext cx="2614336" cy="1149100"/>
          </a:xfrm>
          <a:prstGeom prst="rect">
            <a:avLst/>
          </a:prstGeom>
          <a:gradFill flip="none" rotWithShape="1">
            <a:gsLst>
              <a:gs pos="98000">
                <a:schemeClr val="accent5">
                  <a:lumMod val="40000"/>
                  <a:lumOff val="60000"/>
                </a:schemeClr>
              </a:gs>
              <a:gs pos="44000">
                <a:schemeClr val="accent5">
                  <a:lumMod val="95000"/>
                  <a:lumOff val="5000"/>
                </a:schemeClr>
              </a:gs>
              <a:gs pos="0">
                <a:schemeClr val="accent5">
                  <a:lumMod val="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Methods</a:t>
            </a:r>
          </a:p>
          <a:p>
            <a:pPr algn="ctr"/>
            <a:endParaRPr lang="en-US" sz="600" dirty="0"/>
          </a:p>
          <a:p>
            <a:r>
              <a:rPr lang="mr-IN" sz="1600" dirty="0">
                <a:solidFill>
                  <a:schemeClr val="tx1"/>
                </a:solidFill>
              </a:rPr>
              <a:t>…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err="1">
                <a:solidFill>
                  <a:schemeClr val="tx1"/>
                </a:solidFill>
              </a:rPr>
              <a:t>getAge</a:t>
            </a:r>
            <a:r>
              <a:rPr lang="en-US" sz="1600" dirty="0">
                <a:solidFill>
                  <a:schemeClr val="tx1"/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setMaritalStatus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newStatus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01543" y="4635241"/>
            <a:ext cx="1870071" cy="808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name: Teddy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birthdate: 9/31/91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maritalStatus</a:t>
            </a:r>
            <a:r>
              <a:rPr lang="en-US" sz="1400" dirty="0">
                <a:solidFill>
                  <a:schemeClr val="tx1"/>
                </a:solidFill>
              </a:rPr>
              <a:t>: married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0165" y="2674961"/>
            <a:ext cx="7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Teddy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5456" y="2090077"/>
            <a:ext cx="692875" cy="1234578"/>
          </a:xfrm>
          <a:prstGeom prst="rect">
            <a:avLst/>
          </a:prstGeom>
        </p:spPr>
      </p:pic>
      <p:sp>
        <p:nvSpPr>
          <p:cNvPr id="29" name="Content Placeholder 4"/>
          <p:cNvSpPr>
            <a:spLocks noGrp="1"/>
          </p:cNvSpPr>
          <p:nvPr>
            <p:ph idx="1"/>
          </p:nvPr>
        </p:nvSpPr>
        <p:spPr>
          <a:xfrm>
            <a:off x="158765" y="886950"/>
            <a:ext cx="8826485" cy="892042"/>
          </a:xfrm>
        </p:spPr>
        <p:txBody>
          <a:bodyPr>
            <a:normAutofit/>
          </a:bodyPr>
          <a:lstStyle/>
          <a:p>
            <a:r>
              <a:rPr lang="en-US" sz="2400" dirty="0"/>
              <a:t>Objects are instances of a more general category or </a:t>
            </a:r>
            <a:r>
              <a:rPr lang="en-US" sz="2400" b="1" dirty="0"/>
              <a:t>class</a:t>
            </a:r>
          </a:p>
          <a:p>
            <a:pPr lvl="1"/>
            <a:r>
              <a:rPr lang="en-US" sz="2000" dirty="0"/>
              <a:t>So we can share behavior and state structure amongst objects</a:t>
            </a:r>
          </a:p>
        </p:txBody>
      </p:sp>
      <p:cxnSp>
        <p:nvCxnSpPr>
          <p:cNvPr id="31" name="Straight Arrow Connector 30"/>
          <p:cNvCxnSpPr>
            <a:cxnSpLocks/>
            <a:stCxn id="10" idx="0"/>
            <a:endCxn id="28" idx="1"/>
          </p:cNvCxnSpPr>
          <p:nvPr/>
        </p:nvCxnSpPr>
        <p:spPr>
          <a:xfrm>
            <a:off x="1119137" y="2674961"/>
            <a:ext cx="5806319" cy="32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13154" y="1698965"/>
            <a:ext cx="13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class</a:t>
            </a: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158754" y="6044722"/>
            <a:ext cx="8826485" cy="89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Classes encapsulate data and operations</a:t>
            </a:r>
            <a:endParaRPr lang="en-US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DAC738-8998-9243-B4C4-F3A173F5F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89" y="3051069"/>
            <a:ext cx="1164588" cy="1552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27BC20-9837-0449-9B19-A79421A35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188" y="2999955"/>
            <a:ext cx="1005011" cy="16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3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52477</TotalTime>
  <Words>940</Words>
  <Application>Microsoft Macintosh PowerPoint</Application>
  <PresentationFormat>On-screen Show (4:3)</PresentationFormat>
  <Paragraphs>180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CMPU-102-51 Spring, 2020 Data Structures and Algorithms</vt:lpstr>
      <vt:lpstr>Introduction to Object-Oriented Programming  (IPUJ 1.1, 1.5) </vt:lpstr>
      <vt:lpstr>What is a computer?</vt:lpstr>
      <vt:lpstr>Programming languages</vt:lpstr>
      <vt:lpstr>Procedural programming</vt:lpstr>
      <vt:lpstr>Functional programming</vt:lpstr>
      <vt:lpstr>Object-Oriented Programming (OOP)</vt:lpstr>
      <vt:lpstr>OOP example</vt:lpstr>
      <vt:lpstr>Classes</vt:lpstr>
      <vt:lpstr>Inheritance</vt:lpstr>
      <vt:lpstr>Polymorphism</vt:lpstr>
      <vt:lpstr>The 3 pillars of OOP</vt:lpstr>
      <vt:lpstr>In-class exercise: OOP modeling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lemieszewski</cp:lastModifiedBy>
  <cp:revision>1696</cp:revision>
  <cp:lastPrinted>2019-09-03T16:43:14Z</cp:lastPrinted>
  <dcterms:created xsi:type="dcterms:W3CDTF">2011-11-22T14:51:59Z</dcterms:created>
  <dcterms:modified xsi:type="dcterms:W3CDTF">2020-01-22T03:31:23Z</dcterms:modified>
</cp:coreProperties>
</file>