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43"/>
  </p:notesMasterIdLst>
  <p:handoutMasterIdLst>
    <p:handoutMasterId r:id="rId44"/>
  </p:handoutMasterIdLst>
  <p:sldIdLst>
    <p:sldId id="256" r:id="rId2"/>
    <p:sldId id="313" r:id="rId3"/>
    <p:sldId id="401" r:id="rId4"/>
    <p:sldId id="403" r:id="rId5"/>
    <p:sldId id="402" r:id="rId6"/>
    <p:sldId id="404" r:id="rId7"/>
    <p:sldId id="405" r:id="rId8"/>
    <p:sldId id="407" r:id="rId9"/>
    <p:sldId id="406" r:id="rId10"/>
    <p:sldId id="408" r:id="rId11"/>
    <p:sldId id="409" r:id="rId12"/>
    <p:sldId id="410" r:id="rId13"/>
    <p:sldId id="389" r:id="rId14"/>
    <p:sldId id="412" r:id="rId15"/>
    <p:sldId id="414" r:id="rId16"/>
    <p:sldId id="416" r:id="rId17"/>
    <p:sldId id="417" r:id="rId18"/>
    <p:sldId id="418" r:id="rId19"/>
    <p:sldId id="419" r:id="rId20"/>
    <p:sldId id="413" r:id="rId21"/>
    <p:sldId id="422" r:id="rId22"/>
    <p:sldId id="424" r:id="rId23"/>
    <p:sldId id="423" r:id="rId24"/>
    <p:sldId id="421" r:id="rId25"/>
    <p:sldId id="420" r:id="rId26"/>
    <p:sldId id="425" r:id="rId27"/>
    <p:sldId id="427" r:id="rId28"/>
    <p:sldId id="428" r:id="rId29"/>
    <p:sldId id="430" r:id="rId30"/>
    <p:sldId id="391" r:id="rId31"/>
    <p:sldId id="415" r:id="rId32"/>
    <p:sldId id="411" r:id="rId33"/>
    <p:sldId id="392" r:id="rId34"/>
    <p:sldId id="426" r:id="rId35"/>
    <p:sldId id="393" r:id="rId36"/>
    <p:sldId id="394" r:id="rId37"/>
    <p:sldId id="395" r:id="rId38"/>
    <p:sldId id="396" r:id="rId39"/>
    <p:sldId id="398" r:id="rId40"/>
    <p:sldId id="399" r:id="rId41"/>
    <p:sldId id="429" r:id="rId4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143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328"/>
    <p:restoredTop sz="94651"/>
  </p:normalViewPr>
  <p:slideViewPr>
    <p:cSldViewPr snapToGrid="0" snapToObjects="1">
      <p:cViewPr varScale="1">
        <p:scale>
          <a:sx n="93" d="100"/>
          <a:sy n="93" d="100"/>
        </p:scale>
        <p:origin x="-14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24" d="100"/>
          <a:sy n="124" d="100"/>
        </p:scale>
        <p:origin x="2824" y="168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57A9A7-5935-D64E-96CF-CC145DAFC7A9}" type="datetimeFigureOut">
              <a:rPr lang="en-US" smtClean="0"/>
              <a:pPr/>
              <a:t>2/17/2019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03582B-E260-7642-9B40-EC0FE41F2D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14732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8EFE1C-A424-EF43-BFD1-0978FAE0A6B5}" type="datetimeFigureOut">
              <a:rPr lang="en-US" smtClean="0"/>
              <a:pPr/>
              <a:t>2/17/2019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E2EF5B-C282-734F-B256-3C04FB339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96439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434126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0248" y="1122363"/>
            <a:ext cx="11417372" cy="16716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46868" y="3822630"/>
            <a:ext cx="5929129" cy="427039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1524000" y="3772693"/>
            <a:ext cx="606845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Chapter</a:t>
            </a:r>
            <a:r>
              <a:rPr lang="en-US" sz="2400" dirty="0"/>
              <a:t>		</a:t>
            </a:r>
          </a:p>
          <a:p>
            <a:r>
              <a:rPr lang="en-US" sz="2400" dirty="0"/>
              <a:t>			</a:t>
            </a:r>
          </a:p>
          <a:p>
            <a:r>
              <a:rPr lang="en-US" sz="2400" dirty="0"/>
              <a:t>CMPU </a:t>
            </a:r>
            <a:r>
              <a:rPr lang="en-US" sz="2400" dirty="0" smtClean="0"/>
              <a:t>145 </a:t>
            </a:r>
            <a:r>
              <a:rPr lang="en-US" sz="2400" dirty="0"/>
              <a:t>– </a:t>
            </a:r>
            <a:r>
              <a:rPr lang="en-US" sz="2400" dirty="0" smtClean="0"/>
              <a:t>Foundations</a:t>
            </a:r>
            <a:r>
              <a:rPr lang="en-US" sz="2400" baseline="0" dirty="0" smtClean="0"/>
              <a:t> of Computer Science</a:t>
            </a:r>
            <a:r>
              <a:rPr lang="en-US" sz="2400" dirty="0" smtClean="0"/>
              <a:t> </a:t>
            </a:r>
            <a:endParaRPr lang="en-US" sz="2400" dirty="0"/>
          </a:p>
          <a:p>
            <a:r>
              <a:rPr lang="en-US" sz="2400" dirty="0" smtClean="0"/>
              <a:t>Peter</a:t>
            </a:r>
            <a:r>
              <a:rPr lang="en-US" sz="2400" baseline="0" dirty="0" smtClean="0"/>
              <a:t> Lemieszewski</a:t>
            </a:r>
            <a:endParaRPr lang="en-US" sz="24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F645D-9004-7A42-A938-C08906505B03}" type="datetime1">
              <a:rPr lang="en-US" smtClean="0"/>
              <a:pPr/>
              <a:t>2/17/2019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6935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2/17/2019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81695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71550-F5C5-F94F-BD20-7DDE5152D8FA}" type="datetime1">
              <a:rPr lang="en-US" smtClean="0"/>
              <a:pPr/>
              <a:t>2/17/2019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29635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95485"/>
            <a:ext cx="5562600" cy="50814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095485"/>
            <a:ext cx="5559552" cy="50814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542FE-3F4F-3041-8D34-22107D8DB0A4}" type="datetime1">
              <a:rPr lang="en-US" smtClean="0"/>
              <a:pPr/>
              <a:t>2/17/2019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3083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31DAA-0CA5-BA48-A68A-9C20F5C2F6F1}" type="datetime1">
              <a:rPr lang="en-US" smtClean="0"/>
              <a:pPr/>
              <a:t>2/17/2019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65817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C98EF-D1D4-9C46-8D5B-6AAC3B65B7DF}" type="datetime1">
              <a:rPr lang="en-US" smtClean="0"/>
              <a:pPr/>
              <a:t>2/17/2019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14829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2EE2-1D7E-E348-B41A-BC83834F4422}" type="datetime1">
              <a:rPr lang="en-US" smtClean="0"/>
              <a:pPr/>
              <a:t>2/17/2019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94618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228599"/>
            <a:ext cx="11274552" cy="5972175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charset="0"/>
              <a:buNone/>
              <a:defRPr sz="1400">
                <a:latin typeface="Courier" charset="0"/>
                <a:ea typeface="Courier" charset="0"/>
                <a:cs typeface="Courier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6FA6A59-1D34-1A4A-8A1E-C3C15C41A7A0}" type="datetime1">
              <a:rPr lang="en-US" smtClean="0"/>
              <a:pPr/>
              <a:t>2/17/2019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92672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1100138"/>
            <a:ext cx="11274552" cy="5072064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charset="0"/>
              <a:buNone/>
              <a:defRPr sz="1400">
                <a:latin typeface="Courier" charset="0"/>
                <a:ea typeface="Courier" charset="0"/>
                <a:cs typeface="Courier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A49A04B-30C5-2A4C-BAA1-09B916AD92B3}" type="datetime1">
              <a:rPr lang="en-US" smtClean="0"/>
              <a:pPr/>
              <a:t>2/17/2019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94840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10472792" cy="6874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1"/>
            <a:ext cx="11274552" cy="4986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0248" y="6356242"/>
            <a:ext cx="3440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9C1431"/>
                </a:solidFill>
              </a:defRPr>
            </a:lvl1pPr>
          </a:lstStyle>
          <a:p>
            <a:fld id="{9A33CC39-C11B-B744-91F5-9354715C8722}" type="datetime1">
              <a:rPr lang="en-US" smtClean="0"/>
              <a:pPr/>
              <a:t>2/17/2019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37380" y="6356241"/>
            <a:ext cx="3440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9C1431"/>
                </a:solidFill>
              </a:defRPr>
            </a:lvl1pPr>
          </a:lstStyle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030005" y="148541"/>
            <a:ext cx="847615" cy="847615"/>
          </a:xfrm>
          <a:prstGeom prst="rect">
            <a:avLst/>
          </a:prstGeom>
        </p:spPr>
      </p:pic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9C1431"/>
                </a:solidFill>
              </a:defRPr>
            </a:lvl1pPr>
          </a:lstStyle>
          <a:p>
            <a:r>
              <a:rPr lang="en-US"/>
              <a:t>CMPU 334 -- Operating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41512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i="0" kern="1200">
          <a:solidFill>
            <a:srgbClr val="9C1431"/>
          </a:solidFill>
          <a:latin typeface="Calibri Light" charset="0"/>
          <a:ea typeface="Calibri Light" charset="0"/>
          <a:cs typeface="Calibri Light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9C1431"/>
        </a:buClr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er.ibm.com/tutorials/dm-0605ahuja2/" TargetMode="External"/><Relationship Id="rId2" Type="http://schemas.openxmlformats.org/officeDocument/2006/relationships/hyperlink" Target="https://docs.oracle.com/en/database/oracle/oracle-database/19/vldbg/partition-concepts.html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CMPU-145: Foundations of Computer Science</a:t>
            </a:r>
            <a:br>
              <a:rPr lang="en-US" sz="4800" dirty="0" smtClean="0"/>
            </a:br>
            <a:r>
              <a:rPr lang="en-US" sz="4800" dirty="0" smtClean="0"/>
              <a:t>Spring, 2019</a:t>
            </a:r>
            <a:endParaRPr lang="en-US" sz="48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646868" y="3822630"/>
            <a:ext cx="7750579" cy="427039"/>
          </a:xfrm>
        </p:spPr>
        <p:txBody>
          <a:bodyPr>
            <a:noAutofit/>
          </a:bodyPr>
          <a:lstStyle/>
          <a:p>
            <a:r>
              <a:rPr lang="en-US" dirty="0" smtClean="0"/>
              <a:t>2 - </a:t>
            </a:r>
            <a:r>
              <a:rPr lang="en-US" dirty="0" smtClean="0"/>
              <a:t>2.5 2.6 2.7: Equivalence Relations, Partitions &amp; Examples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144968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b="0" dirty="0" smtClean="0"/>
              <a:t>Equivalence relation examples IV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One more:  Result of the modulo function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Over, say, positive integers,  the result of X mod2 will be ? 0 or 1</a:t>
            </a:r>
          </a:p>
          <a:p>
            <a:pPr lvl="2"/>
            <a:r>
              <a:rPr lang="en-US" dirty="0" smtClean="0"/>
              <a:t>Similarly, for X mod3, the result will be either 0, 1, 2 </a:t>
            </a:r>
          </a:p>
          <a:p>
            <a:pPr lvl="1"/>
            <a:r>
              <a:rPr lang="en-US" dirty="0" smtClean="0"/>
              <a:t>So, 16 mod3 =  22 mod3  = 25 mod3. </a:t>
            </a:r>
            <a:endParaRPr lang="en-US" dirty="0" smtClean="0"/>
          </a:p>
          <a:p>
            <a:pPr lvl="2"/>
            <a:r>
              <a:rPr lang="en-US" dirty="0" smtClean="0"/>
              <a:t>We can </a:t>
            </a:r>
            <a:r>
              <a:rPr lang="en-US" u="sng" dirty="0" smtClean="0"/>
              <a:t>informally</a:t>
            </a:r>
            <a:r>
              <a:rPr lang="en-US" dirty="0" smtClean="0"/>
              <a:t> follow the definition components to see if the definition works, and say:</a:t>
            </a:r>
          </a:p>
          <a:p>
            <a:pPr lvl="2"/>
            <a:r>
              <a:rPr lang="en-US" i="1" dirty="0" smtClean="0">
                <a:solidFill>
                  <a:srgbClr val="00B050"/>
                </a:solidFill>
              </a:rPr>
              <a:t>Yes</a:t>
            </a:r>
            <a:r>
              <a:rPr lang="en-US" i="1" dirty="0" smtClean="0">
                <a:solidFill>
                  <a:srgbClr val="00B050"/>
                </a:solidFill>
              </a:rPr>
              <a:t>. For R = result of  x mod k , R is an equivalence relation</a:t>
            </a:r>
            <a:endParaRPr lang="en-US" dirty="0" smtClean="0"/>
          </a:p>
          <a:p>
            <a:pPr lvl="1"/>
            <a:r>
              <a:rPr lang="en-US" dirty="0" smtClean="0"/>
              <a:t>More… There is general case: </a:t>
            </a:r>
            <a:r>
              <a:rPr lang="en-US" dirty="0" smtClean="0"/>
              <a:t>{(</a:t>
            </a:r>
            <a:r>
              <a:rPr lang="en-US" i="1" dirty="0" err="1" smtClean="0"/>
              <a:t>a</a:t>
            </a:r>
            <a:r>
              <a:rPr lang="en-US" dirty="0" err="1" smtClean="0"/>
              <a:t>,</a:t>
            </a:r>
            <a:r>
              <a:rPr lang="en-US" i="1" dirty="0" err="1" smtClean="0"/>
              <a:t>b</a:t>
            </a:r>
            <a:r>
              <a:rPr lang="en-US" dirty="0" smtClean="0"/>
              <a:t>)∣</a:t>
            </a:r>
            <a:r>
              <a:rPr lang="en-US" i="1" dirty="0" err="1" smtClean="0"/>
              <a:t>a</a:t>
            </a:r>
            <a:r>
              <a:rPr lang="en-US" dirty="0" err="1" smtClean="0"/>
              <a:t>,</a:t>
            </a:r>
            <a:r>
              <a:rPr lang="en-US" i="1" dirty="0" err="1" smtClean="0"/>
              <a:t>b</a:t>
            </a:r>
            <a:r>
              <a:rPr lang="en-US" dirty="0" err="1" smtClean="0"/>
              <a:t>∈</a:t>
            </a:r>
            <a:r>
              <a:rPr lang="en-US" b="1" dirty="0" err="1" smtClean="0"/>
              <a:t>Z</a:t>
            </a:r>
            <a:r>
              <a:rPr lang="en-US" dirty="0" err="1" smtClean="0"/>
              <a:t>,</a:t>
            </a:r>
            <a:r>
              <a:rPr lang="en-US" i="1" dirty="0" err="1" smtClean="0"/>
              <a:t>a</a:t>
            </a:r>
            <a:r>
              <a:rPr lang="en-US" dirty="0" err="1" smtClean="0"/>
              <a:t>≡</a:t>
            </a:r>
            <a:r>
              <a:rPr lang="en-US" i="1" dirty="0" err="1" smtClean="0"/>
              <a:t>b</a:t>
            </a:r>
            <a:r>
              <a:rPr lang="en-US" dirty="0" smtClean="0"/>
              <a:t> (mod </a:t>
            </a:r>
            <a:r>
              <a:rPr lang="en-US" i="1" dirty="0" smtClean="0"/>
              <a:t>k</a:t>
            </a:r>
            <a:r>
              <a:rPr lang="en-US" dirty="0" smtClean="0"/>
              <a:t>)}</a:t>
            </a:r>
          </a:p>
          <a:p>
            <a:pPr lvl="2"/>
            <a:r>
              <a:rPr lang="en-US" dirty="0" smtClean="0"/>
              <a:t>(And a formal proof too)</a:t>
            </a:r>
            <a:endParaRPr lang="en-US" dirty="0" smtClean="0"/>
          </a:p>
          <a:p>
            <a:pPr lvl="1"/>
            <a:endParaRPr lang="en-US" i="1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2/23/2019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b="0" dirty="0" smtClean="0"/>
              <a:t>Equivalence relation examples IV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One more:  Result of the modulo function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Over, say, integers,  the result of X mod2 will be ? 0 or 1</a:t>
            </a:r>
          </a:p>
          <a:p>
            <a:pPr lvl="2"/>
            <a:r>
              <a:rPr lang="en-US" dirty="0" smtClean="0"/>
              <a:t>Similarly, for X mod3, the result will be either 0, 1, 2 </a:t>
            </a:r>
          </a:p>
          <a:p>
            <a:pPr lvl="1"/>
            <a:r>
              <a:rPr lang="en-US" dirty="0" smtClean="0"/>
              <a:t>So, 16 mod3 =  22 mod3  = 25 mod3. </a:t>
            </a:r>
            <a:endParaRPr lang="en-US" dirty="0" smtClean="0"/>
          </a:p>
          <a:p>
            <a:pPr lvl="2"/>
            <a:r>
              <a:rPr lang="en-US" dirty="0" smtClean="0"/>
              <a:t>We can </a:t>
            </a:r>
            <a:r>
              <a:rPr lang="en-US" u="sng" dirty="0" smtClean="0"/>
              <a:t>informally</a:t>
            </a:r>
            <a:r>
              <a:rPr lang="en-US" dirty="0" smtClean="0"/>
              <a:t> follow the definition components to see if the definition works, and say:</a:t>
            </a:r>
          </a:p>
          <a:p>
            <a:pPr lvl="2"/>
            <a:r>
              <a:rPr lang="en-US" i="1" dirty="0" smtClean="0">
                <a:solidFill>
                  <a:srgbClr val="00B050"/>
                </a:solidFill>
              </a:rPr>
              <a:t>Yes</a:t>
            </a:r>
            <a:r>
              <a:rPr lang="en-US" i="1" dirty="0" smtClean="0">
                <a:solidFill>
                  <a:srgbClr val="00B050"/>
                </a:solidFill>
              </a:rPr>
              <a:t>. For R = result of  x mod k , R is an equivalence relation</a:t>
            </a:r>
            <a:endParaRPr lang="en-US" dirty="0" smtClean="0"/>
          </a:p>
          <a:p>
            <a:pPr lvl="1"/>
            <a:r>
              <a:rPr lang="en-US" dirty="0" smtClean="0"/>
              <a:t>More… There is general case: </a:t>
            </a:r>
            <a:r>
              <a:rPr lang="en-US" dirty="0" smtClean="0"/>
              <a:t>{(</a:t>
            </a:r>
            <a:r>
              <a:rPr lang="en-US" i="1" dirty="0" err="1" smtClean="0"/>
              <a:t>a</a:t>
            </a:r>
            <a:r>
              <a:rPr lang="en-US" dirty="0" err="1" smtClean="0"/>
              <a:t>,</a:t>
            </a:r>
            <a:r>
              <a:rPr lang="en-US" i="1" dirty="0" err="1" smtClean="0"/>
              <a:t>b</a:t>
            </a:r>
            <a:r>
              <a:rPr lang="en-US" dirty="0" smtClean="0"/>
              <a:t>)∣</a:t>
            </a:r>
            <a:r>
              <a:rPr lang="en-US" i="1" dirty="0" err="1" smtClean="0"/>
              <a:t>a</a:t>
            </a:r>
            <a:r>
              <a:rPr lang="en-US" dirty="0" err="1" smtClean="0"/>
              <a:t>,</a:t>
            </a:r>
            <a:r>
              <a:rPr lang="en-US" i="1" dirty="0" err="1" smtClean="0"/>
              <a:t>b</a:t>
            </a:r>
            <a:r>
              <a:rPr lang="en-US" dirty="0" err="1" smtClean="0"/>
              <a:t>∈</a:t>
            </a:r>
            <a:r>
              <a:rPr lang="en-US" b="1" dirty="0" err="1" smtClean="0"/>
              <a:t>Z</a:t>
            </a:r>
            <a:r>
              <a:rPr lang="en-US" dirty="0" err="1" smtClean="0"/>
              <a:t>,</a:t>
            </a:r>
            <a:r>
              <a:rPr lang="en-US" i="1" dirty="0" err="1" smtClean="0"/>
              <a:t>a</a:t>
            </a:r>
            <a:r>
              <a:rPr lang="en-US" dirty="0" err="1" smtClean="0"/>
              <a:t>≡</a:t>
            </a:r>
            <a:r>
              <a:rPr lang="en-US" i="1" dirty="0" err="1" smtClean="0"/>
              <a:t>b</a:t>
            </a:r>
            <a:r>
              <a:rPr lang="en-US" dirty="0" smtClean="0"/>
              <a:t> (mod </a:t>
            </a:r>
            <a:r>
              <a:rPr lang="en-US" i="1" dirty="0" smtClean="0"/>
              <a:t>k</a:t>
            </a:r>
            <a:r>
              <a:rPr lang="en-US" dirty="0" smtClean="0"/>
              <a:t>)}</a:t>
            </a:r>
          </a:p>
          <a:p>
            <a:pPr lvl="2"/>
            <a:r>
              <a:rPr lang="en-US" dirty="0" smtClean="0"/>
              <a:t>(And a formal proof too)</a:t>
            </a:r>
          </a:p>
          <a:p>
            <a:pPr lvl="1"/>
            <a:r>
              <a:rPr lang="en-US" dirty="0" smtClean="0"/>
              <a:t>More… </a:t>
            </a:r>
            <a:r>
              <a:rPr lang="en-US" dirty="0" smtClean="0"/>
              <a:t>More… Partitions: </a:t>
            </a:r>
            <a:endParaRPr lang="en-US" dirty="0" smtClean="0"/>
          </a:p>
          <a:p>
            <a:pPr lvl="2"/>
            <a:r>
              <a:rPr lang="en-US" dirty="0" smtClean="0"/>
              <a:t>For a given k, we can partition integers into k different equivalence classes</a:t>
            </a:r>
          </a:p>
          <a:p>
            <a:pPr lvl="3"/>
            <a:r>
              <a:rPr lang="en-US" dirty="0" err="1" smtClean="0"/>
              <a:t>Eg</a:t>
            </a:r>
            <a:r>
              <a:rPr lang="en-US" dirty="0" smtClean="0"/>
              <a:t> for k = 3, all integers will belong to one of {0}, {1}, {2}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i="1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2/23/2019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b="0" dirty="0" smtClean="0"/>
              <a:t>Equivalence relations: Homework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smtClean="0"/>
              <a:t>Let R be the relation on A that is defined by a and b have the same </a:t>
            </a:r>
            <a:r>
              <a:rPr lang="en-US" sz="3200" dirty="0" smtClean="0"/>
              <a:t>birthday</a:t>
            </a:r>
            <a:r>
              <a:rPr lang="en-US" dirty="0" smtClean="0"/>
              <a:t>: </a:t>
            </a:r>
          </a:p>
          <a:p>
            <a:pPr lvl="2"/>
            <a:r>
              <a:rPr lang="en-US" dirty="0" smtClean="0"/>
              <a:t>(r): </a:t>
            </a:r>
            <a:r>
              <a:rPr lang="en-US" dirty="0" smtClean="0"/>
              <a:t>a </a:t>
            </a:r>
            <a:r>
              <a:rPr lang="en-US" dirty="0" smtClean="0"/>
              <a:t>-&gt; (</a:t>
            </a:r>
            <a:r>
              <a:rPr lang="en-US" dirty="0" err="1" smtClean="0"/>
              <a:t>a,a</a:t>
            </a:r>
            <a:r>
              <a:rPr lang="en-US" dirty="0" smtClean="0"/>
              <a:t>) </a:t>
            </a:r>
            <a:r>
              <a:rPr lang="en-US" i="1" dirty="0" smtClean="0"/>
              <a:t>∈ R</a:t>
            </a:r>
            <a:r>
              <a:rPr lang="en-US" dirty="0" smtClean="0"/>
              <a:t> </a:t>
            </a:r>
            <a:r>
              <a:rPr lang="en-US" dirty="0" smtClean="0"/>
              <a:t> (trivially)</a:t>
            </a:r>
            <a:endParaRPr lang="en-US" dirty="0" smtClean="0"/>
          </a:p>
          <a:p>
            <a:pPr lvl="2"/>
            <a:r>
              <a:rPr lang="en-US" dirty="0" smtClean="0"/>
              <a:t>(s): </a:t>
            </a:r>
            <a:r>
              <a:rPr lang="en-US" dirty="0" smtClean="0"/>
              <a:t>a and b have the same birthday </a:t>
            </a:r>
            <a:r>
              <a:rPr lang="en-US" dirty="0" smtClean="0"/>
              <a:t>-&gt; (</a:t>
            </a:r>
            <a:r>
              <a:rPr lang="en-US" dirty="0" err="1" smtClean="0"/>
              <a:t>a,b</a:t>
            </a:r>
            <a:r>
              <a:rPr lang="en-US" dirty="0" smtClean="0"/>
              <a:t>) </a:t>
            </a:r>
            <a:r>
              <a:rPr lang="en-US" i="1" dirty="0" smtClean="0"/>
              <a:t>∈ R, (</a:t>
            </a:r>
            <a:r>
              <a:rPr lang="en-US" i="1" dirty="0" err="1" smtClean="0"/>
              <a:t>b,a</a:t>
            </a:r>
            <a:r>
              <a:rPr lang="en-US" i="1" dirty="0" smtClean="0"/>
              <a:t>) ∈ </a:t>
            </a:r>
            <a:r>
              <a:rPr lang="en-US" i="1" dirty="0" smtClean="0"/>
              <a:t>R (b and a have the same birthday)</a:t>
            </a:r>
            <a:endParaRPr lang="en-US" dirty="0" smtClean="0"/>
          </a:p>
          <a:p>
            <a:pPr lvl="2"/>
            <a:r>
              <a:rPr lang="en-US" dirty="0" smtClean="0"/>
              <a:t>(t): </a:t>
            </a:r>
            <a:r>
              <a:rPr lang="en-US" dirty="0" smtClean="0"/>
              <a:t>a, b have </a:t>
            </a:r>
            <a:r>
              <a:rPr lang="en-US" dirty="0" smtClean="0"/>
              <a:t>the same </a:t>
            </a:r>
            <a:r>
              <a:rPr lang="en-US" dirty="0" smtClean="0"/>
              <a:t>birthday, b, c have the same birthday</a:t>
            </a:r>
          </a:p>
          <a:p>
            <a:pPr lvl="3"/>
            <a:r>
              <a:rPr lang="en-US" dirty="0" smtClean="0"/>
              <a:t> -&gt; </a:t>
            </a:r>
            <a:r>
              <a:rPr lang="en-US" dirty="0" smtClean="0"/>
              <a:t>(</a:t>
            </a:r>
            <a:r>
              <a:rPr lang="en-US" dirty="0" err="1" smtClean="0"/>
              <a:t>a,b</a:t>
            </a:r>
            <a:r>
              <a:rPr lang="en-US" dirty="0" smtClean="0"/>
              <a:t>) </a:t>
            </a:r>
            <a:r>
              <a:rPr lang="en-US" i="1" dirty="0" smtClean="0"/>
              <a:t>∈ R, (</a:t>
            </a:r>
            <a:r>
              <a:rPr lang="en-US" i="1" dirty="0" err="1" smtClean="0"/>
              <a:t>b,c</a:t>
            </a:r>
            <a:r>
              <a:rPr lang="en-US" i="1" dirty="0" smtClean="0"/>
              <a:t>) ∈ R , (</a:t>
            </a:r>
            <a:r>
              <a:rPr lang="en-US" i="1" dirty="0" err="1" smtClean="0"/>
              <a:t>a,c</a:t>
            </a:r>
            <a:r>
              <a:rPr lang="en-US" i="1" dirty="0" smtClean="0"/>
              <a:t>) ∈ </a:t>
            </a:r>
            <a:r>
              <a:rPr lang="en-US" i="1" dirty="0" smtClean="0"/>
              <a:t>R (a and c have the same birthday)</a:t>
            </a:r>
            <a:endParaRPr lang="en-US" dirty="0" smtClean="0"/>
          </a:p>
          <a:p>
            <a:r>
              <a:rPr lang="en-US" sz="3200" dirty="0" smtClean="0"/>
              <a:t>Let R be the relation on A that is defined by the first 8 characters of a are the same as the first 8 characters of </a:t>
            </a:r>
            <a:r>
              <a:rPr lang="en-US" sz="3200" dirty="0" smtClean="0"/>
              <a:t>b (F8)</a:t>
            </a:r>
            <a:endParaRPr lang="en-US" dirty="0" smtClean="0"/>
          </a:p>
          <a:p>
            <a:pPr lvl="2"/>
            <a:r>
              <a:rPr lang="en-US" dirty="0" smtClean="0"/>
              <a:t>(r): a -&gt; (</a:t>
            </a:r>
            <a:r>
              <a:rPr lang="en-US" dirty="0" err="1" smtClean="0"/>
              <a:t>a,a</a:t>
            </a:r>
            <a:r>
              <a:rPr lang="en-US" dirty="0" smtClean="0"/>
              <a:t>) </a:t>
            </a:r>
            <a:r>
              <a:rPr lang="en-US" i="1" dirty="0" smtClean="0"/>
              <a:t>∈ R</a:t>
            </a:r>
            <a:r>
              <a:rPr lang="en-US" dirty="0" smtClean="0"/>
              <a:t>  (trivially)</a:t>
            </a:r>
          </a:p>
          <a:p>
            <a:pPr lvl="2"/>
            <a:r>
              <a:rPr lang="en-US" dirty="0" smtClean="0"/>
              <a:t>(s): </a:t>
            </a:r>
            <a:r>
              <a:rPr lang="en-US" dirty="0" smtClean="0"/>
              <a:t>F8 of a </a:t>
            </a:r>
            <a:r>
              <a:rPr lang="en-US" dirty="0" smtClean="0"/>
              <a:t>and </a:t>
            </a:r>
            <a:r>
              <a:rPr lang="en-US" dirty="0" smtClean="0"/>
              <a:t>F8 of b </a:t>
            </a:r>
            <a:r>
              <a:rPr lang="en-US" dirty="0" smtClean="0"/>
              <a:t>-&gt; (</a:t>
            </a:r>
            <a:r>
              <a:rPr lang="en-US" dirty="0" err="1" smtClean="0"/>
              <a:t>a,b</a:t>
            </a:r>
            <a:r>
              <a:rPr lang="en-US" dirty="0" smtClean="0"/>
              <a:t>) </a:t>
            </a:r>
            <a:r>
              <a:rPr lang="en-US" i="1" dirty="0" smtClean="0"/>
              <a:t>∈ R, (</a:t>
            </a:r>
            <a:r>
              <a:rPr lang="en-US" i="1" dirty="0" err="1" smtClean="0"/>
              <a:t>b,a</a:t>
            </a:r>
            <a:r>
              <a:rPr lang="en-US" i="1" dirty="0" smtClean="0"/>
              <a:t>) ∈ R </a:t>
            </a:r>
            <a:endParaRPr lang="en-US" i="1" dirty="0" smtClean="0"/>
          </a:p>
          <a:p>
            <a:pPr lvl="2"/>
            <a:r>
              <a:rPr lang="en-US" sz="1800" i="1" dirty="0" err="1" smtClean="0"/>
              <a:t>SupermanTheMovie</a:t>
            </a:r>
            <a:r>
              <a:rPr lang="en-US" sz="1800" i="1" dirty="0" smtClean="0"/>
              <a:t>, </a:t>
            </a:r>
            <a:r>
              <a:rPr lang="en-US" sz="1800" i="1" dirty="0" err="1" smtClean="0"/>
              <a:t>SupermanTheComicBook</a:t>
            </a:r>
            <a:r>
              <a:rPr lang="en-US" sz="1800" i="1" dirty="0" smtClean="0"/>
              <a:t> </a:t>
            </a:r>
            <a:r>
              <a:rPr lang="en-US" sz="1800" i="1" dirty="0" smtClean="0"/>
              <a:t>∈ R</a:t>
            </a:r>
            <a:r>
              <a:rPr lang="en-US" sz="1800" i="1" dirty="0" smtClean="0"/>
              <a:t> -&gt; </a:t>
            </a:r>
            <a:r>
              <a:rPr lang="en-US" sz="1800" i="1" dirty="0" err="1" smtClean="0"/>
              <a:t>SupermanTheComicBook</a:t>
            </a:r>
            <a:r>
              <a:rPr lang="en-US" sz="1800" i="1" dirty="0" smtClean="0"/>
              <a:t>, </a:t>
            </a:r>
            <a:r>
              <a:rPr lang="en-US" sz="1800" i="1" dirty="0" err="1" smtClean="0"/>
              <a:t>SupermainTheMovie</a:t>
            </a:r>
            <a:r>
              <a:rPr lang="en-US" sz="1800" i="1" dirty="0" smtClean="0"/>
              <a:t> </a:t>
            </a:r>
            <a:r>
              <a:rPr lang="en-US" sz="1800" i="1" dirty="0" smtClean="0"/>
              <a:t>∈ </a:t>
            </a:r>
            <a:r>
              <a:rPr lang="en-US" sz="1800" i="1" dirty="0" smtClean="0"/>
              <a:t>R</a:t>
            </a:r>
            <a:endParaRPr lang="en-US" sz="1800" dirty="0" smtClean="0"/>
          </a:p>
          <a:p>
            <a:pPr lvl="2"/>
            <a:r>
              <a:rPr lang="en-US" dirty="0" smtClean="0"/>
              <a:t>(t): </a:t>
            </a:r>
            <a:r>
              <a:rPr lang="en-US" dirty="0" smtClean="0"/>
              <a:t>F8 of a, F8 of b, F8 of c </a:t>
            </a:r>
            <a:r>
              <a:rPr lang="en-US" dirty="0" smtClean="0"/>
              <a:t>-&gt; (</a:t>
            </a:r>
            <a:r>
              <a:rPr lang="en-US" dirty="0" err="1" smtClean="0"/>
              <a:t>a,b</a:t>
            </a:r>
            <a:r>
              <a:rPr lang="en-US" dirty="0" smtClean="0"/>
              <a:t>) </a:t>
            </a:r>
            <a:r>
              <a:rPr lang="en-US" i="1" dirty="0" smtClean="0"/>
              <a:t>∈ R, (</a:t>
            </a:r>
            <a:r>
              <a:rPr lang="en-US" i="1" dirty="0" err="1" smtClean="0"/>
              <a:t>b,c</a:t>
            </a:r>
            <a:r>
              <a:rPr lang="en-US" i="1" dirty="0" smtClean="0"/>
              <a:t>) ∈ R , (</a:t>
            </a:r>
            <a:r>
              <a:rPr lang="en-US" i="1" dirty="0" err="1" smtClean="0"/>
              <a:t>a,c</a:t>
            </a:r>
            <a:r>
              <a:rPr lang="en-US" i="1" dirty="0" smtClean="0"/>
              <a:t>) ∈ R </a:t>
            </a:r>
            <a:endParaRPr lang="en-US" i="1" dirty="0" smtClean="0"/>
          </a:p>
          <a:p>
            <a:pPr lvl="2"/>
            <a:r>
              <a:rPr lang="en-US" sz="1800" i="1" dirty="0" err="1" smtClean="0"/>
              <a:t>SupermanTheMovie</a:t>
            </a:r>
            <a:r>
              <a:rPr lang="en-US" sz="1800" i="1" dirty="0" smtClean="0"/>
              <a:t>, </a:t>
            </a:r>
            <a:r>
              <a:rPr lang="en-US" sz="1800" i="1" dirty="0" err="1" smtClean="0"/>
              <a:t>SupermanTheComicBook</a:t>
            </a:r>
            <a:r>
              <a:rPr lang="en-US" sz="1800" i="1" dirty="0" smtClean="0"/>
              <a:t> ∈ R -&gt; </a:t>
            </a:r>
            <a:r>
              <a:rPr lang="en-US" sz="1800" i="1" dirty="0" err="1" smtClean="0"/>
              <a:t>SupermanTheComicBook</a:t>
            </a:r>
            <a:r>
              <a:rPr lang="en-US" sz="1800" i="1" dirty="0" smtClean="0"/>
              <a:t>, </a:t>
            </a:r>
            <a:r>
              <a:rPr lang="en-US" sz="1800" i="1" dirty="0" err="1" smtClean="0"/>
              <a:t>SupermainTheMusical</a:t>
            </a:r>
            <a:r>
              <a:rPr lang="en-US" sz="1800" i="1" dirty="0" smtClean="0"/>
              <a:t> </a:t>
            </a:r>
            <a:r>
              <a:rPr lang="en-US" sz="1800" i="1" dirty="0" smtClean="0"/>
              <a:t>∈ </a:t>
            </a:r>
            <a:r>
              <a:rPr lang="en-US" sz="1800" i="1" dirty="0" smtClean="0"/>
              <a:t>R</a:t>
            </a:r>
          </a:p>
          <a:p>
            <a:pPr lvl="2"/>
            <a:r>
              <a:rPr lang="en-US" sz="1800" i="1" dirty="0" err="1" smtClean="0"/>
              <a:t>SupermanTheMovie</a:t>
            </a:r>
            <a:r>
              <a:rPr lang="en-US" sz="1800" i="1" dirty="0" smtClean="0"/>
              <a:t>, </a:t>
            </a:r>
            <a:r>
              <a:rPr lang="en-US" sz="1800" i="1" dirty="0" err="1" smtClean="0"/>
              <a:t>SupermanTheMusical</a:t>
            </a:r>
            <a:r>
              <a:rPr lang="en-US" sz="1800" i="1" dirty="0" smtClean="0"/>
              <a:t> ∈ </a:t>
            </a:r>
            <a:r>
              <a:rPr lang="en-US" sz="1800" i="1" dirty="0" smtClean="0"/>
              <a:t>R</a:t>
            </a:r>
            <a:endParaRPr lang="en-US" sz="1800" i="1" dirty="0" smtClean="0"/>
          </a:p>
          <a:p>
            <a:pPr lvl="3"/>
            <a:endParaRPr lang="en-US" sz="1600" dirty="0" smtClean="0"/>
          </a:p>
          <a:p>
            <a:pPr lvl="2"/>
            <a:endParaRPr lang="en-US" dirty="0" smtClean="0"/>
          </a:p>
          <a:p>
            <a:pPr lvl="1"/>
            <a:endParaRPr lang="en-US" i="1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2/23/2019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Consider A = {1,2,3} and the Power set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𝒫(</a:t>
            </a:r>
            <a:r>
              <a:rPr lang="en-US" sz="4000" i="1" dirty="0" smtClean="0"/>
              <a:t>A) = {∅, {1}, {2}, {3}, {1, 2}, {1, 3}, {2, 3}, {1, 2, 3}}</a:t>
            </a:r>
          </a:p>
          <a:p>
            <a:pPr lvl="1"/>
            <a:r>
              <a:rPr lang="en-US" sz="3600" dirty="0" smtClean="0"/>
              <a:t>For discussion, eliminate the empty set: 2</a:t>
            </a:r>
            <a:r>
              <a:rPr lang="en-US" sz="3600" baseline="30000" dirty="0" smtClean="0"/>
              <a:t>N</a:t>
            </a:r>
            <a:r>
              <a:rPr lang="en-US" sz="3600" dirty="0" smtClean="0"/>
              <a:t> – 1 elements</a:t>
            </a:r>
          </a:p>
          <a:p>
            <a:pPr lvl="1"/>
            <a:r>
              <a:rPr lang="en-US" sz="3600" dirty="0" smtClean="0"/>
              <a:t>Let’s create partitions via combinations of </a:t>
            </a:r>
            <a:r>
              <a:rPr lang="en-US" sz="3600" dirty="0" smtClean="0"/>
              <a:t>𝒫(</a:t>
            </a:r>
            <a:r>
              <a:rPr lang="en-US" sz="3600" i="1" dirty="0" smtClean="0"/>
              <a:t>A</a:t>
            </a:r>
            <a:r>
              <a:rPr lang="en-US" sz="3600" i="1" dirty="0" smtClean="0"/>
              <a:t>) - ∅</a:t>
            </a:r>
          </a:p>
          <a:p>
            <a:pPr lvl="1"/>
            <a:r>
              <a:rPr lang="en-US" sz="3600" i="1" dirty="0" smtClean="0"/>
              <a:t>Such that we fulfill the properties of a partition.</a:t>
            </a:r>
            <a:endParaRPr lang="en-US" sz="3600" dirty="0" smtClean="0"/>
          </a:p>
          <a:p>
            <a:pPr marL="1657350" lvl="2" indent="-742950">
              <a:buFont typeface="+mj-lt"/>
              <a:buAutoNum type="arabicPeriod"/>
            </a:pPr>
            <a:r>
              <a:rPr lang="en-US" sz="2800" i="1" dirty="0" smtClean="0"/>
              <a:t>P1 </a:t>
            </a:r>
            <a:r>
              <a:rPr lang="en-US" sz="2800" i="1" dirty="0" smtClean="0"/>
              <a:t>= {{1}, {2}, {3}}</a:t>
            </a:r>
          </a:p>
          <a:p>
            <a:pPr marL="1657350" lvl="2" indent="-742950">
              <a:buFont typeface="+mj-lt"/>
              <a:buAutoNum type="arabicPeriod"/>
            </a:pPr>
            <a:r>
              <a:rPr lang="en-US" sz="2800" i="1" dirty="0" smtClean="0"/>
              <a:t>P2 = {{1}, {2, 3}}</a:t>
            </a:r>
          </a:p>
          <a:p>
            <a:pPr marL="1657350" lvl="2" indent="-742950">
              <a:buFont typeface="+mj-lt"/>
              <a:buAutoNum type="arabicPeriod"/>
            </a:pPr>
            <a:r>
              <a:rPr lang="en-US" sz="2800" i="1" dirty="0" smtClean="0"/>
              <a:t>P3 = {{1, 2}, {3}}</a:t>
            </a:r>
          </a:p>
          <a:p>
            <a:pPr marL="1657350" lvl="2" indent="-742950">
              <a:buFont typeface="+mj-lt"/>
              <a:buAutoNum type="arabicPeriod"/>
            </a:pPr>
            <a:r>
              <a:rPr lang="en-US" sz="2800" i="1" dirty="0" smtClean="0"/>
              <a:t>P4 = {{1, 3}, {2}}</a:t>
            </a:r>
          </a:p>
          <a:p>
            <a:pPr marL="1657350" lvl="2" indent="-742950">
              <a:buFont typeface="+mj-lt"/>
              <a:buAutoNum type="arabicPeriod"/>
            </a:pPr>
            <a:r>
              <a:rPr lang="en-US" sz="2800" i="1" dirty="0" smtClean="0"/>
              <a:t>P5 = {{1, 2, 3</a:t>
            </a:r>
            <a:r>
              <a:rPr lang="en-US" sz="2800" i="1" dirty="0" smtClean="0"/>
              <a:t>}}</a:t>
            </a:r>
          </a:p>
          <a:p>
            <a:pPr marL="1657350" lvl="2" indent="-742950">
              <a:buFont typeface="+mj-lt"/>
              <a:buAutoNum type="arabicPeriod"/>
            </a:pPr>
            <a:r>
              <a:rPr lang="en-US" sz="2800" i="1" dirty="0" smtClean="0"/>
              <a:t>Any others?</a:t>
            </a:r>
            <a:endParaRPr lang="en-US" sz="2800" i="1" dirty="0" smtClean="0"/>
          </a:p>
          <a:p>
            <a:pPr>
              <a:buNone/>
            </a:pPr>
            <a:endParaRPr lang="en-US" sz="3600" i="1" dirty="0" smtClean="0"/>
          </a:p>
          <a:p>
            <a:pPr marL="914400" lvl="1" indent="-457200">
              <a:buNone/>
            </a:pPr>
            <a:endParaRPr lang="en-US" i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CMPU 145 – Foundations of Computer Science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Consider A = {1,2,3} and the Power set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𝒫(</a:t>
            </a:r>
            <a:r>
              <a:rPr lang="en-US" sz="4000" i="1" dirty="0" smtClean="0"/>
              <a:t>A) = {∅, {1}, {2}, {3}, {1, 2}, {1, 3}, {2, 3}, {1, 2, 3}}</a:t>
            </a:r>
          </a:p>
          <a:p>
            <a:pPr lvl="1"/>
            <a:r>
              <a:rPr lang="en-US" sz="3600" dirty="0" smtClean="0"/>
              <a:t>For discussion, eliminate the empty set: 2</a:t>
            </a:r>
            <a:r>
              <a:rPr lang="en-US" sz="3600" baseline="30000" dirty="0" smtClean="0"/>
              <a:t>N</a:t>
            </a:r>
            <a:r>
              <a:rPr lang="en-US" sz="3600" dirty="0" smtClean="0"/>
              <a:t> – 1 elements</a:t>
            </a:r>
          </a:p>
          <a:p>
            <a:pPr lvl="1"/>
            <a:r>
              <a:rPr lang="en-US" sz="3600" dirty="0" smtClean="0"/>
              <a:t>Let’s create partitions via combinations of </a:t>
            </a:r>
            <a:r>
              <a:rPr lang="en-US" sz="3600" dirty="0" smtClean="0"/>
              <a:t>𝒫(</a:t>
            </a:r>
            <a:r>
              <a:rPr lang="en-US" sz="3600" i="1" dirty="0" smtClean="0"/>
              <a:t>A</a:t>
            </a:r>
            <a:r>
              <a:rPr lang="en-US" sz="3600" i="1" dirty="0" smtClean="0"/>
              <a:t>) - ∅</a:t>
            </a:r>
          </a:p>
          <a:p>
            <a:pPr lvl="1"/>
            <a:r>
              <a:rPr lang="en-US" sz="3600" i="1" dirty="0" smtClean="0"/>
              <a:t>Such that we fulfill the properties of a partition.</a:t>
            </a:r>
            <a:endParaRPr lang="en-US" sz="3600" dirty="0" smtClean="0"/>
          </a:p>
          <a:p>
            <a:pPr marL="1657350" lvl="2" indent="-742950">
              <a:buFont typeface="+mj-lt"/>
              <a:buAutoNum type="arabicPeriod"/>
            </a:pPr>
            <a:r>
              <a:rPr lang="en-US" sz="2800" i="1" dirty="0" smtClean="0"/>
              <a:t>P1 </a:t>
            </a:r>
            <a:r>
              <a:rPr lang="en-US" sz="2800" i="1" dirty="0" smtClean="0"/>
              <a:t>= {{1}, {2}, {3}}</a:t>
            </a:r>
          </a:p>
          <a:p>
            <a:pPr marL="1657350" lvl="2" indent="-742950">
              <a:buFont typeface="+mj-lt"/>
              <a:buAutoNum type="arabicPeriod"/>
            </a:pPr>
            <a:r>
              <a:rPr lang="en-US" sz="2800" i="1" dirty="0" smtClean="0"/>
              <a:t>P2 = {{1}, {2, 3}}</a:t>
            </a:r>
          </a:p>
          <a:p>
            <a:pPr marL="1657350" lvl="2" indent="-742950">
              <a:buFont typeface="+mj-lt"/>
              <a:buAutoNum type="arabicPeriod"/>
            </a:pPr>
            <a:r>
              <a:rPr lang="en-US" sz="2800" i="1" dirty="0" smtClean="0"/>
              <a:t>P3 = {{1, 2}, {3}}</a:t>
            </a:r>
          </a:p>
          <a:p>
            <a:pPr marL="1657350" lvl="2" indent="-742950">
              <a:buFont typeface="+mj-lt"/>
              <a:buAutoNum type="arabicPeriod"/>
            </a:pPr>
            <a:r>
              <a:rPr lang="en-US" sz="2800" i="1" dirty="0" smtClean="0"/>
              <a:t>P4 = {{1, 3}, {2}}</a:t>
            </a:r>
          </a:p>
          <a:p>
            <a:pPr marL="1657350" lvl="2" indent="-742950">
              <a:buFont typeface="+mj-lt"/>
              <a:buAutoNum type="arabicPeriod"/>
            </a:pPr>
            <a:r>
              <a:rPr lang="en-US" sz="2800" i="1" dirty="0" smtClean="0"/>
              <a:t>P5 = {{1, 2, 3</a:t>
            </a:r>
            <a:r>
              <a:rPr lang="en-US" sz="2800" i="1" dirty="0" smtClean="0"/>
              <a:t>}}</a:t>
            </a:r>
          </a:p>
          <a:p>
            <a:pPr marL="1657350" lvl="2" indent="-742950">
              <a:buFont typeface="+mj-lt"/>
              <a:buAutoNum type="arabicPeriod"/>
            </a:pPr>
            <a:r>
              <a:rPr lang="en-US" sz="2800" i="1" dirty="0" smtClean="0"/>
              <a:t>Any others? No.</a:t>
            </a:r>
            <a:endParaRPr lang="en-US" sz="2800" i="1" dirty="0" smtClean="0"/>
          </a:p>
          <a:p>
            <a:pPr>
              <a:buNone/>
            </a:pPr>
            <a:endParaRPr lang="en-US" sz="3600" i="1" dirty="0" smtClean="0"/>
          </a:p>
          <a:p>
            <a:pPr marL="914400" lvl="1" indent="-457200">
              <a:buNone/>
            </a:pPr>
            <a:endParaRPr lang="en-US" i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CMPU 145 – Foundations of Computer Science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Given a partition, create an equivalence relation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/>
          </a:bodyPr>
          <a:lstStyle/>
          <a:p>
            <a:pPr lvl="1"/>
            <a:r>
              <a:rPr lang="en-US" sz="3600" i="1" dirty="0" smtClean="0"/>
              <a:t>How do we start? </a:t>
            </a:r>
          </a:p>
          <a:p>
            <a:pPr lvl="1"/>
            <a:r>
              <a:rPr lang="en-US" sz="3600" i="1" dirty="0" smtClean="0"/>
              <a:t>Start with the definition (r/s/t) and a specific example</a:t>
            </a:r>
            <a:endParaRPr lang="en-US" sz="3600" dirty="0" smtClean="0"/>
          </a:p>
          <a:p>
            <a:pPr marL="1657350" lvl="2" indent="-742950">
              <a:buFont typeface="+mj-lt"/>
              <a:buAutoNum type="arabicPeriod"/>
            </a:pPr>
            <a:r>
              <a:rPr lang="en-US" sz="2800" i="1" dirty="0" smtClean="0"/>
              <a:t>P1 </a:t>
            </a:r>
            <a:r>
              <a:rPr lang="en-US" sz="2800" i="1" dirty="0" smtClean="0"/>
              <a:t>= {{1}, {2}, {3}}</a:t>
            </a:r>
          </a:p>
          <a:p>
            <a:pPr marL="914400" lvl="1" indent="-457200">
              <a:buNone/>
            </a:pPr>
            <a:endParaRPr lang="en-US" i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CMPU 145 – Foundations of Computer Science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Given a partition, create an equivalence relation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/>
          </a:bodyPr>
          <a:lstStyle/>
          <a:p>
            <a:pPr lvl="1"/>
            <a:r>
              <a:rPr lang="en-US" sz="3600" i="1" dirty="0" smtClean="0"/>
              <a:t>How do we start? </a:t>
            </a:r>
          </a:p>
          <a:p>
            <a:pPr lvl="1"/>
            <a:r>
              <a:rPr lang="en-US" sz="3600" i="1" dirty="0" smtClean="0"/>
              <a:t>Start with the definition (r/s/t) and a specific example</a:t>
            </a:r>
            <a:endParaRPr lang="en-US" sz="3600" dirty="0" smtClean="0"/>
          </a:p>
          <a:p>
            <a:pPr marL="1657350" lvl="2" indent="-742950">
              <a:buFont typeface="+mj-lt"/>
              <a:buAutoNum type="arabicPeriod"/>
            </a:pPr>
            <a:r>
              <a:rPr lang="en-US" sz="2800" i="1" dirty="0" smtClean="0"/>
              <a:t>P1 </a:t>
            </a:r>
            <a:r>
              <a:rPr lang="en-US" sz="2800" i="1" dirty="0" smtClean="0"/>
              <a:t>= {{1}, {2}, {3</a:t>
            </a:r>
            <a:r>
              <a:rPr lang="en-US" sz="2800" i="1" dirty="0" smtClean="0"/>
              <a:t>}}</a:t>
            </a:r>
          </a:p>
          <a:p>
            <a:pPr marL="2114550" lvl="3" indent="-742950">
              <a:buFont typeface="+mj-lt"/>
              <a:buAutoNum type="alphaLcPeriod"/>
            </a:pPr>
            <a:r>
              <a:rPr lang="en-US" sz="2600" i="1" dirty="0" smtClean="0"/>
              <a:t>When we have a singleton, we can think of the reflexive property</a:t>
            </a:r>
          </a:p>
          <a:p>
            <a:pPr marL="2114550" lvl="3" indent="-742950">
              <a:buFont typeface="+mj-lt"/>
              <a:buAutoNum type="alphaLcPeriod"/>
            </a:pPr>
            <a:r>
              <a:rPr lang="en-US" sz="2800" dirty="0" smtClean="0"/>
              <a:t>a -&gt; (</a:t>
            </a:r>
            <a:r>
              <a:rPr lang="en-US" sz="2800" dirty="0" err="1" smtClean="0"/>
              <a:t>a,a</a:t>
            </a:r>
            <a:r>
              <a:rPr lang="en-US" sz="2800" dirty="0" smtClean="0"/>
              <a:t>) </a:t>
            </a:r>
            <a:r>
              <a:rPr lang="en-US" sz="2800" i="1" dirty="0" smtClean="0"/>
              <a:t>∈ R</a:t>
            </a:r>
            <a:endParaRPr lang="en-US" sz="2600" i="1" dirty="0" smtClean="0"/>
          </a:p>
          <a:p>
            <a:pPr marL="2114550" lvl="3" indent="-742950">
              <a:buFont typeface="+mj-lt"/>
              <a:buAutoNum type="alphaLcPeriod"/>
            </a:pPr>
            <a:endParaRPr lang="en-US" sz="2600" i="1" dirty="0" smtClean="0"/>
          </a:p>
          <a:p>
            <a:pPr marL="2114550" lvl="3" indent="-742950">
              <a:buFont typeface="+mj-lt"/>
              <a:buAutoNum type="alphaLcPeriod"/>
            </a:pPr>
            <a:endParaRPr lang="en-US" sz="2600" i="1" dirty="0" smtClean="0"/>
          </a:p>
          <a:p>
            <a:pPr marL="914400" lvl="1" indent="-457200">
              <a:buNone/>
            </a:pPr>
            <a:endParaRPr lang="en-US" i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CMPU 145 – Foundations of Computer Science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Given a partition, create an equivalence relation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/>
          </a:bodyPr>
          <a:lstStyle/>
          <a:p>
            <a:pPr lvl="1"/>
            <a:r>
              <a:rPr lang="en-US" sz="3600" i="1" dirty="0" smtClean="0"/>
              <a:t>How do we start? </a:t>
            </a:r>
          </a:p>
          <a:p>
            <a:pPr lvl="1"/>
            <a:r>
              <a:rPr lang="en-US" sz="3600" i="1" dirty="0" smtClean="0"/>
              <a:t>Start with the definition (r/s/t) and a specific example</a:t>
            </a:r>
            <a:endParaRPr lang="en-US" sz="3600" dirty="0" smtClean="0"/>
          </a:p>
          <a:p>
            <a:pPr marL="1657350" lvl="2" indent="-742950">
              <a:buFont typeface="+mj-lt"/>
              <a:buAutoNum type="arabicPeriod"/>
            </a:pPr>
            <a:r>
              <a:rPr lang="en-US" sz="2800" i="1" dirty="0" smtClean="0"/>
              <a:t>P1 </a:t>
            </a:r>
            <a:r>
              <a:rPr lang="en-US" sz="2800" i="1" dirty="0" smtClean="0"/>
              <a:t>= {{1}, {2}, {3</a:t>
            </a:r>
            <a:r>
              <a:rPr lang="en-US" sz="2800" i="1" dirty="0" smtClean="0"/>
              <a:t>}}</a:t>
            </a:r>
          </a:p>
          <a:p>
            <a:pPr marL="2114550" lvl="3" indent="-742950">
              <a:buFont typeface="+mj-lt"/>
              <a:buAutoNum type="alphaLcPeriod"/>
            </a:pPr>
            <a:r>
              <a:rPr lang="en-US" sz="2600" i="1" dirty="0" smtClean="0"/>
              <a:t>When we have a singleton, we can think of the reflexive property</a:t>
            </a:r>
          </a:p>
          <a:p>
            <a:pPr marL="2114550" lvl="3" indent="-742950">
              <a:buFont typeface="+mj-lt"/>
              <a:buAutoNum type="alphaLcPeriod"/>
            </a:pPr>
            <a:r>
              <a:rPr lang="en-US" sz="2800" dirty="0" smtClean="0"/>
              <a:t>a -&gt; (</a:t>
            </a:r>
            <a:r>
              <a:rPr lang="en-US" sz="2800" dirty="0" err="1" smtClean="0"/>
              <a:t>a,a</a:t>
            </a:r>
            <a:r>
              <a:rPr lang="en-US" sz="2800" dirty="0" smtClean="0"/>
              <a:t>) </a:t>
            </a:r>
            <a:r>
              <a:rPr lang="en-US" sz="2800" i="1" dirty="0" smtClean="0"/>
              <a:t>∈ </a:t>
            </a:r>
            <a:r>
              <a:rPr lang="en-US" sz="2800" i="1" dirty="0" smtClean="0"/>
              <a:t>R </a:t>
            </a:r>
            <a:r>
              <a:rPr lang="en-US" sz="2800" i="1" dirty="0" smtClean="0">
                <a:sym typeface="Wingdings" pitchFamily="2" charset="2"/>
              </a:rPr>
              <a:t> </a:t>
            </a:r>
            <a:r>
              <a:rPr lang="en-US" sz="2800" i="1" dirty="0" smtClean="0">
                <a:sym typeface="Wingdings" pitchFamily="2" charset="2"/>
              </a:rPr>
              <a:t> </a:t>
            </a:r>
          </a:p>
          <a:p>
            <a:pPr marL="2114550" lvl="3" indent="-742950">
              <a:buFont typeface="+mj-lt"/>
              <a:buAutoNum type="alphaLcPeriod"/>
            </a:pPr>
            <a:r>
              <a:rPr lang="en-US" sz="2800" i="1" dirty="0" smtClean="0">
                <a:sym typeface="Wingdings" pitchFamily="2" charset="2"/>
              </a:rPr>
              <a:t>(1,1) (2,2) (3,3)</a:t>
            </a:r>
            <a:endParaRPr lang="en-US" sz="2600" i="1" dirty="0" smtClean="0"/>
          </a:p>
          <a:p>
            <a:pPr marL="2114550" lvl="3" indent="-742950">
              <a:buFont typeface="+mj-lt"/>
              <a:buAutoNum type="alphaLcPeriod"/>
            </a:pPr>
            <a:endParaRPr lang="en-US" sz="2600" i="1" dirty="0" smtClean="0"/>
          </a:p>
          <a:p>
            <a:pPr marL="2114550" lvl="3" indent="-742950">
              <a:buFont typeface="+mj-lt"/>
              <a:buAutoNum type="alphaLcPeriod"/>
            </a:pPr>
            <a:endParaRPr lang="en-US" sz="2600" i="1" dirty="0" smtClean="0"/>
          </a:p>
          <a:p>
            <a:pPr marL="914400" lvl="1" indent="-457200">
              <a:buNone/>
            </a:pPr>
            <a:endParaRPr lang="en-US" i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CMPU 145 – Foundations of Computer Science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Given a partition, create an equivalence relation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/>
          </a:bodyPr>
          <a:lstStyle/>
          <a:p>
            <a:pPr lvl="1"/>
            <a:r>
              <a:rPr lang="en-US" sz="3600" i="1" dirty="0" smtClean="0"/>
              <a:t>How do we start? </a:t>
            </a:r>
          </a:p>
          <a:p>
            <a:pPr lvl="1"/>
            <a:r>
              <a:rPr lang="en-US" sz="3600" i="1" dirty="0" smtClean="0"/>
              <a:t>Start with the definition (r/s/t) and a specific example</a:t>
            </a:r>
            <a:endParaRPr lang="en-US" sz="3600" dirty="0" smtClean="0"/>
          </a:p>
          <a:p>
            <a:pPr marL="1657350" lvl="2" indent="-742950">
              <a:buFont typeface="+mj-lt"/>
              <a:buAutoNum type="arabicPeriod"/>
            </a:pPr>
            <a:r>
              <a:rPr lang="en-US" sz="2800" i="1" dirty="0" smtClean="0"/>
              <a:t>P1 </a:t>
            </a:r>
            <a:r>
              <a:rPr lang="en-US" sz="2800" i="1" dirty="0" smtClean="0"/>
              <a:t>= {{1}, {2}, {3</a:t>
            </a:r>
            <a:r>
              <a:rPr lang="en-US" sz="2800" i="1" dirty="0" smtClean="0"/>
              <a:t>}}</a:t>
            </a:r>
          </a:p>
          <a:p>
            <a:pPr marL="2114550" lvl="3" indent="-742950">
              <a:buFont typeface="+mj-lt"/>
              <a:buAutoNum type="alphaLcPeriod"/>
            </a:pPr>
            <a:r>
              <a:rPr lang="en-US" sz="2600" i="1" dirty="0" smtClean="0"/>
              <a:t>When we have a singleton, we can think of the reflexive property</a:t>
            </a:r>
          </a:p>
          <a:p>
            <a:pPr marL="2114550" lvl="3" indent="-742950">
              <a:buFont typeface="+mj-lt"/>
              <a:buAutoNum type="alphaLcPeriod"/>
            </a:pPr>
            <a:r>
              <a:rPr lang="en-US" sz="2800" dirty="0" smtClean="0"/>
              <a:t>a -&gt; (</a:t>
            </a:r>
            <a:r>
              <a:rPr lang="en-US" sz="2800" dirty="0" err="1" smtClean="0"/>
              <a:t>a,a</a:t>
            </a:r>
            <a:r>
              <a:rPr lang="en-US" sz="2800" dirty="0" smtClean="0"/>
              <a:t>) </a:t>
            </a:r>
            <a:r>
              <a:rPr lang="en-US" sz="2800" i="1" dirty="0" smtClean="0"/>
              <a:t>∈ </a:t>
            </a:r>
            <a:r>
              <a:rPr lang="en-US" sz="2800" i="1" dirty="0" smtClean="0"/>
              <a:t>R </a:t>
            </a:r>
            <a:r>
              <a:rPr lang="en-US" sz="2800" i="1" dirty="0" smtClean="0">
                <a:sym typeface="Wingdings" pitchFamily="2" charset="2"/>
              </a:rPr>
              <a:t> </a:t>
            </a:r>
            <a:r>
              <a:rPr lang="en-US" sz="2800" i="1" dirty="0" smtClean="0">
                <a:sym typeface="Wingdings" pitchFamily="2" charset="2"/>
              </a:rPr>
              <a:t> </a:t>
            </a:r>
          </a:p>
          <a:p>
            <a:pPr marL="2114550" lvl="3" indent="-742950">
              <a:buFont typeface="+mj-lt"/>
              <a:buAutoNum type="alphaLcPeriod"/>
            </a:pPr>
            <a:r>
              <a:rPr lang="en-US" sz="2800" i="1" dirty="0" smtClean="0">
                <a:sym typeface="Wingdings" pitchFamily="2" charset="2"/>
              </a:rPr>
              <a:t>(1,1) (2,2) (3,3)</a:t>
            </a:r>
          </a:p>
          <a:p>
            <a:pPr marL="2114550" lvl="3" indent="-742950"/>
            <a:r>
              <a:rPr lang="en-US" sz="2800" i="1" dirty="0" smtClean="0">
                <a:sym typeface="Wingdings" pitchFamily="2" charset="2"/>
              </a:rPr>
              <a:t>What about symmetry? We will end up with </a:t>
            </a:r>
            <a:r>
              <a:rPr lang="en-US" sz="2800" i="1" dirty="0" smtClean="0">
                <a:solidFill>
                  <a:srgbClr val="9C1431"/>
                </a:solidFill>
                <a:sym typeface="Wingdings" pitchFamily="2" charset="2"/>
              </a:rPr>
              <a:t>c.</a:t>
            </a:r>
            <a:r>
              <a:rPr lang="en-US" sz="2800" i="1" dirty="0" smtClean="0">
                <a:sym typeface="Wingdings" pitchFamily="2" charset="2"/>
              </a:rPr>
              <a:t> again.</a:t>
            </a:r>
            <a:endParaRPr lang="en-US" sz="2600" i="1" dirty="0" smtClean="0"/>
          </a:p>
          <a:p>
            <a:pPr marL="2114550" lvl="3" indent="-742950">
              <a:buFont typeface="+mj-lt"/>
              <a:buAutoNum type="alphaLcPeriod"/>
            </a:pPr>
            <a:endParaRPr lang="en-US" sz="2600" i="1" dirty="0" smtClean="0"/>
          </a:p>
          <a:p>
            <a:pPr marL="2114550" lvl="3" indent="-742950">
              <a:buFont typeface="+mj-lt"/>
              <a:buAutoNum type="alphaLcPeriod"/>
            </a:pPr>
            <a:endParaRPr lang="en-US" sz="2600" i="1" dirty="0" smtClean="0"/>
          </a:p>
          <a:p>
            <a:pPr marL="914400" lvl="1" indent="-457200">
              <a:buNone/>
            </a:pPr>
            <a:endParaRPr lang="en-US" i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CMPU 145 – Foundations of Computer Science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Given a partition, create an equivalence relation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/>
          </a:bodyPr>
          <a:lstStyle/>
          <a:p>
            <a:pPr lvl="1"/>
            <a:r>
              <a:rPr lang="en-US" sz="3600" i="1" dirty="0" smtClean="0"/>
              <a:t>How do we start? </a:t>
            </a:r>
          </a:p>
          <a:p>
            <a:pPr lvl="1"/>
            <a:r>
              <a:rPr lang="en-US" sz="3600" i="1" dirty="0" smtClean="0"/>
              <a:t>Start with the definition (r/s/t) and a specific example</a:t>
            </a:r>
            <a:endParaRPr lang="en-US" sz="3600" dirty="0" smtClean="0"/>
          </a:p>
          <a:p>
            <a:pPr marL="1657350" lvl="2" indent="-742950">
              <a:buFont typeface="+mj-lt"/>
              <a:buAutoNum type="arabicPeriod"/>
            </a:pPr>
            <a:r>
              <a:rPr lang="en-US" sz="2800" i="1" dirty="0" smtClean="0"/>
              <a:t>P1 </a:t>
            </a:r>
            <a:r>
              <a:rPr lang="en-US" sz="2800" i="1" dirty="0" smtClean="0"/>
              <a:t>= {{1}, {2}, {3</a:t>
            </a:r>
            <a:r>
              <a:rPr lang="en-US" sz="2800" i="1" dirty="0" smtClean="0"/>
              <a:t>}}</a:t>
            </a:r>
          </a:p>
          <a:p>
            <a:pPr marL="2114550" lvl="3" indent="-742950">
              <a:buFont typeface="+mj-lt"/>
              <a:buAutoNum type="alphaLcPeriod"/>
            </a:pPr>
            <a:r>
              <a:rPr lang="en-US" sz="2600" i="1" dirty="0" smtClean="0"/>
              <a:t>When we have a singleton, we can think of the reflexive property</a:t>
            </a:r>
          </a:p>
          <a:p>
            <a:pPr marL="2114550" lvl="3" indent="-742950">
              <a:buFont typeface="+mj-lt"/>
              <a:buAutoNum type="alphaLcPeriod"/>
            </a:pPr>
            <a:r>
              <a:rPr lang="en-US" sz="2800" dirty="0" smtClean="0"/>
              <a:t>a -&gt; (</a:t>
            </a:r>
            <a:r>
              <a:rPr lang="en-US" sz="2800" dirty="0" err="1" smtClean="0"/>
              <a:t>a,a</a:t>
            </a:r>
            <a:r>
              <a:rPr lang="en-US" sz="2800" dirty="0" smtClean="0"/>
              <a:t>) </a:t>
            </a:r>
            <a:r>
              <a:rPr lang="en-US" sz="2800" i="1" dirty="0" smtClean="0"/>
              <a:t>∈ </a:t>
            </a:r>
            <a:r>
              <a:rPr lang="en-US" sz="2800" i="1" dirty="0" smtClean="0"/>
              <a:t>R </a:t>
            </a:r>
            <a:r>
              <a:rPr lang="en-US" sz="2800" i="1" dirty="0" smtClean="0">
                <a:sym typeface="Wingdings" pitchFamily="2" charset="2"/>
              </a:rPr>
              <a:t> </a:t>
            </a:r>
            <a:r>
              <a:rPr lang="en-US" sz="2800" i="1" dirty="0" smtClean="0">
                <a:sym typeface="Wingdings" pitchFamily="2" charset="2"/>
              </a:rPr>
              <a:t> </a:t>
            </a:r>
          </a:p>
          <a:p>
            <a:pPr marL="2114550" lvl="3" indent="-742950">
              <a:buFont typeface="+mj-lt"/>
              <a:buAutoNum type="alphaLcPeriod"/>
            </a:pPr>
            <a:r>
              <a:rPr lang="en-US" sz="2800" i="1" dirty="0" smtClean="0">
                <a:sym typeface="Wingdings" pitchFamily="2" charset="2"/>
              </a:rPr>
              <a:t>(1,1) (2,2) (3,3)</a:t>
            </a:r>
          </a:p>
          <a:p>
            <a:pPr marL="2114550" lvl="3" indent="-742950"/>
            <a:r>
              <a:rPr lang="en-US" sz="2400" i="1" dirty="0" smtClean="0">
                <a:sym typeface="Wingdings" pitchFamily="2" charset="2"/>
              </a:rPr>
              <a:t>What about symmetry? We will end up with </a:t>
            </a:r>
            <a:r>
              <a:rPr lang="en-US" sz="2400" i="1" dirty="0" smtClean="0">
                <a:solidFill>
                  <a:srgbClr val="9C1431"/>
                </a:solidFill>
                <a:sym typeface="Wingdings" pitchFamily="2" charset="2"/>
              </a:rPr>
              <a:t>c.</a:t>
            </a:r>
            <a:r>
              <a:rPr lang="en-US" sz="2400" i="1" dirty="0" smtClean="0">
                <a:sym typeface="Wingdings" pitchFamily="2" charset="2"/>
              </a:rPr>
              <a:t> again</a:t>
            </a:r>
            <a:endParaRPr lang="en-US" sz="2800" i="1" dirty="0" smtClean="0">
              <a:sym typeface="Wingdings" pitchFamily="2" charset="2"/>
            </a:endParaRPr>
          </a:p>
          <a:p>
            <a:pPr marL="2114550" lvl="3" indent="-742950"/>
            <a:r>
              <a:rPr lang="en-US" sz="2400" i="1" dirty="0" smtClean="0">
                <a:sym typeface="Wingdings" pitchFamily="2" charset="2"/>
              </a:rPr>
              <a:t>Similarly, with transitivity &amp; singletons, we end up with </a:t>
            </a:r>
            <a:r>
              <a:rPr lang="en-US" sz="2400" i="1" dirty="0" smtClean="0">
                <a:solidFill>
                  <a:srgbClr val="9C1431"/>
                </a:solidFill>
                <a:sym typeface="Wingdings" pitchFamily="2" charset="2"/>
              </a:rPr>
              <a:t>c.</a:t>
            </a:r>
            <a:r>
              <a:rPr lang="en-US" sz="2400" i="1" dirty="0" smtClean="0">
                <a:sym typeface="Wingdings" pitchFamily="2" charset="2"/>
              </a:rPr>
              <a:t> </a:t>
            </a:r>
            <a:r>
              <a:rPr lang="en-US" sz="2400" i="1" dirty="0" smtClean="0">
                <a:sym typeface="Wingdings" pitchFamily="2" charset="2"/>
              </a:rPr>
              <a:t>again</a:t>
            </a:r>
          </a:p>
          <a:p>
            <a:pPr marL="2114550" lvl="3" indent="-742950"/>
            <a:r>
              <a:rPr lang="en-US" sz="2400" i="1" dirty="0" smtClean="0">
                <a:sym typeface="Wingdings" pitchFamily="2" charset="2"/>
              </a:rPr>
              <a:t>So. </a:t>
            </a:r>
            <a:r>
              <a:rPr lang="en-US" sz="2400" i="1" dirty="0" smtClean="0">
                <a:sym typeface="Wingdings" pitchFamily="2" charset="2"/>
              </a:rPr>
              <a:t>(1,1) (2,2) (3,3</a:t>
            </a:r>
            <a:r>
              <a:rPr lang="en-US" sz="2400" i="1" dirty="0" smtClean="0">
                <a:sym typeface="Wingdings" pitchFamily="2" charset="2"/>
              </a:rPr>
              <a:t>) make up the ordered pairs of the equivalence relation</a:t>
            </a:r>
            <a:endParaRPr lang="en-US" sz="2400" i="1" dirty="0" smtClean="0"/>
          </a:p>
          <a:p>
            <a:pPr marL="2114550" lvl="3" indent="-742950">
              <a:buFont typeface="+mj-lt"/>
              <a:buAutoNum type="alphaLcPeriod"/>
            </a:pPr>
            <a:endParaRPr lang="en-US" sz="2600" i="1" dirty="0" smtClean="0"/>
          </a:p>
          <a:p>
            <a:pPr marL="2114550" lvl="3" indent="-742950">
              <a:buFont typeface="+mj-lt"/>
              <a:buAutoNum type="alphaLcPeriod"/>
            </a:pPr>
            <a:endParaRPr lang="en-US" sz="2600" i="1" dirty="0" smtClean="0"/>
          </a:p>
          <a:p>
            <a:pPr marL="914400" lvl="1" indent="-457200">
              <a:buNone/>
            </a:pPr>
            <a:endParaRPr lang="en-US" i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CMPU 145 – Foundations of Computer Science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b="0" dirty="0" smtClean="0"/>
              <a:t>Equivalence relation/Partition definitions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i="1" dirty="0" smtClean="0"/>
              <a:t>Today…</a:t>
            </a:r>
          </a:p>
          <a:p>
            <a:r>
              <a:rPr lang="en-US" dirty="0" smtClean="0"/>
              <a:t>Equivalence Relation:</a:t>
            </a:r>
            <a:r>
              <a:rPr lang="en-US" i="1" dirty="0" smtClean="0"/>
              <a:t> Examples</a:t>
            </a:r>
          </a:p>
          <a:p>
            <a:pPr lvl="2"/>
            <a:r>
              <a:rPr lang="en-US" dirty="0" smtClean="0"/>
              <a:t>Examples where items are “essentially the same” based on the relation</a:t>
            </a:r>
          </a:p>
          <a:p>
            <a:pPr lvl="3"/>
            <a:r>
              <a:rPr lang="en-US" dirty="0" smtClean="0"/>
              <a:t>We’ll be careful to enforce the definition components (r/s/t)</a:t>
            </a:r>
            <a:endParaRPr lang="en-US" dirty="0" smtClean="0"/>
          </a:p>
          <a:p>
            <a:pPr lvl="2"/>
            <a:r>
              <a:rPr lang="en-US" dirty="0" smtClean="0"/>
              <a:t>We will go over the homework together </a:t>
            </a:r>
            <a:r>
              <a:rPr lang="en-US" i="1" dirty="0" smtClean="0"/>
              <a:t>(</a:t>
            </a:r>
            <a:r>
              <a:rPr lang="en-US" b="1" i="1" dirty="0" smtClean="0"/>
              <a:t>don’t</a:t>
            </a:r>
            <a:r>
              <a:rPr lang="en-US" i="1" dirty="0" smtClean="0"/>
              <a:t> hand it in!)</a:t>
            </a:r>
            <a:endParaRPr lang="en-US" dirty="0" smtClean="0"/>
          </a:p>
          <a:p>
            <a:r>
              <a:rPr lang="en-US" dirty="0" smtClean="0"/>
              <a:t>Partition: </a:t>
            </a:r>
            <a:r>
              <a:rPr lang="en-US" i="1" dirty="0" smtClean="0"/>
              <a:t>Examples</a:t>
            </a:r>
            <a:r>
              <a:rPr lang="en-US" dirty="0" smtClean="0"/>
              <a:t> </a:t>
            </a:r>
          </a:p>
          <a:p>
            <a:pPr lvl="1"/>
            <a:r>
              <a:rPr lang="en-US" sz="2000" dirty="0" smtClean="0"/>
              <a:t>Examples where </a:t>
            </a:r>
            <a:r>
              <a:rPr lang="en-US" sz="2000" dirty="0" smtClean="0"/>
              <a:t>we “chop up” a set into subsets </a:t>
            </a:r>
          </a:p>
          <a:p>
            <a:pPr lvl="2"/>
            <a:r>
              <a:rPr lang="en-US" dirty="0" smtClean="0"/>
              <a:t>We’ll be careful to enforce the definition components (!empty/disjoint/exhaustion)</a:t>
            </a:r>
          </a:p>
          <a:p>
            <a:r>
              <a:rPr lang="en-US" dirty="0" smtClean="0"/>
              <a:t>Converting: </a:t>
            </a:r>
          </a:p>
          <a:p>
            <a:pPr lvl="1"/>
            <a:r>
              <a:rPr lang="en-US" sz="2000" dirty="0" smtClean="0"/>
              <a:t>ER -&gt; Partition</a:t>
            </a:r>
          </a:p>
          <a:p>
            <a:pPr lvl="1"/>
            <a:r>
              <a:rPr lang="en-US" sz="2000" dirty="0" smtClean="0"/>
              <a:t>Partition -&gt; ER</a:t>
            </a:r>
          </a:p>
          <a:p>
            <a:r>
              <a:rPr lang="en-US" dirty="0" smtClean="0"/>
              <a:t>Is this useful?</a:t>
            </a:r>
          </a:p>
          <a:p>
            <a:pPr lvl="1"/>
            <a:r>
              <a:rPr lang="en-US" dirty="0" smtClean="0"/>
              <a:t>Spoiler alert: yes.</a:t>
            </a: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2/23/2019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Given a partition, create an equivalence relation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/>
          </a:bodyPr>
          <a:lstStyle/>
          <a:p>
            <a:pPr lvl="1"/>
            <a:r>
              <a:rPr lang="en-US" sz="3600" i="1" dirty="0" smtClean="0"/>
              <a:t>How about using a partition with 2 items, not 3?</a:t>
            </a:r>
          </a:p>
          <a:p>
            <a:pPr lvl="2"/>
            <a:r>
              <a:rPr lang="en-US" sz="3200" i="1" dirty="0" smtClean="0"/>
              <a:t>There will have to be </a:t>
            </a:r>
            <a:r>
              <a:rPr lang="en-US" sz="3200" i="1" dirty="0" smtClean="0">
                <a:solidFill>
                  <a:schemeClr val="accent5"/>
                </a:solidFill>
              </a:rPr>
              <a:t>one singleton </a:t>
            </a:r>
            <a:r>
              <a:rPr lang="en-US" sz="3200" i="1" dirty="0" smtClean="0"/>
              <a:t>in these partitions!</a:t>
            </a:r>
            <a:endParaRPr lang="en-US" sz="3200" dirty="0" smtClean="0"/>
          </a:p>
          <a:p>
            <a:pPr marL="1657350" lvl="2" indent="-742950">
              <a:buFont typeface="+mj-lt"/>
              <a:buAutoNum type="arabicPeriod"/>
            </a:pPr>
            <a:r>
              <a:rPr lang="en-US" sz="2800" i="1" dirty="0" smtClean="0">
                <a:solidFill>
                  <a:schemeClr val="bg2">
                    <a:lumMod val="75000"/>
                  </a:schemeClr>
                </a:solidFill>
              </a:rPr>
              <a:t>P1 = {{1}, {2}, {3}}</a:t>
            </a:r>
            <a:endParaRPr lang="en-US" sz="2800" i="1" dirty="0" smtClean="0">
              <a:solidFill>
                <a:schemeClr val="bg2">
                  <a:lumMod val="75000"/>
                </a:schemeClr>
              </a:solidFill>
            </a:endParaRPr>
          </a:p>
          <a:p>
            <a:pPr marL="1657350" lvl="2" indent="-742950">
              <a:buFont typeface="+mj-lt"/>
              <a:buAutoNum type="arabicPeriod"/>
            </a:pPr>
            <a:r>
              <a:rPr lang="en-US" sz="2800" i="1" dirty="0" smtClean="0"/>
              <a:t>P2 = {</a:t>
            </a:r>
            <a:r>
              <a:rPr lang="en-US" sz="2800" i="1" dirty="0" smtClean="0">
                <a:solidFill>
                  <a:schemeClr val="accent5"/>
                </a:solidFill>
              </a:rPr>
              <a:t>{1}, </a:t>
            </a:r>
            <a:r>
              <a:rPr lang="en-US" sz="2800" i="1" dirty="0" smtClean="0"/>
              <a:t>{2, 3}}</a:t>
            </a:r>
          </a:p>
          <a:p>
            <a:pPr marL="1657350" lvl="2" indent="-742950">
              <a:buFont typeface="+mj-lt"/>
              <a:buAutoNum type="arabicPeriod"/>
            </a:pPr>
            <a:r>
              <a:rPr lang="en-US" sz="2800" i="1" dirty="0" smtClean="0"/>
              <a:t>P3 = {{1, 2}, </a:t>
            </a:r>
            <a:r>
              <a:rPr lang="en-US" sz="2800" i="1" dirty="0" smtClean="0">
                <a:solidFill>
                  <a:schemeClr val="accent5"/>
                </a:solidFill>
              </a:rPr>
              <a:t>{3}</a:t>
            </a:r>
            <a:r>
              <a:rPr lang="en-US" sz="2800" i="1" dirty="0" smtClean="0"/>
              <a:t>}</a:t>
            </a:r>
          </a:p>
          <a:p>
            <a:pPr marL="1657350" lvl="2" indent="-742950">
              <a:buFont typeface="+mj-lt"/>
              <a:buAutoNum type="arabicPeriod"/>
            </a:pPr>
            <a:r>
              <a:rPr lang="en-US" sz="2800" i="1" dirty="0" smtClean="0"/>
              <a:t>P4 = {{1, 3}, </a:t>
            </a:r>
            <a:r>
              <a:rPr lang="en-US" sz="2800" i="1" dirty="0" smtClean="0">
                <a:solidFill>
                  <a:schemeClr val="accent5"/>
                </a:solidFill>
              </a:rPr>
              <a:t>{2}</a:t>
            </a:r>
            <a:r>
              <a:rPr lang="en-US" sz="2800" i="1" dirty="0" smtClean="0"/>
              <a:t>}</a:t>
            </a:r>
          </a:p>
          <a:p>
            <a:pPr marL="1657350" lvl="2" indent="-742950">
              <a:buFont typeface="+mj-lt"/>
              <a:buAutoNum type="arabicPeriod"/>
            </a:pPr>
            <a:r>
              <a:rPr lang="en-US" sz="2800" i="1" dirty="0" smtClean="0">
                <a:solidFill>
                  <a:schemeClr val="bg2">
                    <a:lumMod val="75000"/>
                  </a:schemeClr>
                </a:solidFill>
              </a:rPr>
              <a:t>P5 = {{1, 2, 3}}</a:t>
            </a:r>
            <a:endParaRPr lang="en-US" sz="3600" i="1" dirty="0" smtClean="0">
              <a:solidFill>
                <a:schemeClr val="bg2">
                  <a:lumMod val="75000"/>
                </a:schemeClr>
              </a:solidFill>
            </a:endParaRPr>
          </a:p>
          <a:p>
            <a:pPr marL="914400" lvl="1" indent="-457200">
              <a:buNone/>
            </a:pPr>
            <a:endParaRPr lang="en-US" i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CMPU 145 – Foundations of Computer Science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Given a partition, create an equivalence relation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/>
          </a:bodyPr>
          <a:lstStyle/>
          <a:p>
            <a:pPr lvl="1"/>
            <a:r>
              <a:rPr lang="en-US" sz="3600" i="1" dirty="0" smtClean="0"/>
              <a:t>Let’s continue with… </a:t>
            </a:r>
          </a:p>
          <a:p>
            <a:pPr marL="1657350" lvl="2" indent="-742950">
              <a:buNone/>
            </a:pPr>
            <a:r>
              <a:rPr lang="en-US" sz="2800" i="1" dirty="0" smtClean="0">
                <a:solidFill>
                  <a:srgbClr val="9C1431"/>
                </a:solidFill>
              </a:rPr>
              <a:t>2.</a:t>
            </a:r>
            <a:r>
              <a:rPr lang="en-US" sz="2800" i="1" dirty="0" smtClean="0"/>
              <a:t>      P2 </a:t>
            </a:r>
            <a:r>
              <a:rPr lang="en-US" sz="2800" i="1" dirty="0" smtClean="0"/>
              <a:t>= {</a:t>
            </a:r>
            <a:r>
              <a:rPr lang="en-US" sz="2800" i="1" dirty="0" smtClean="0">
                <a:solidFill>
                  <a:schemeClr val="accent5"/>
                </a:solidFill>
              </a:rPr>
              <a:t>{1}, </a:t>
            </a:r>
            <a:r>
              <a:rPr lang="en-US" sz="2800" i="1" dirty="0" smtClean="0"/>
              <a:t>{2, 3}}</a:t>
            </a:r>
          </a:p>
          <a:p>
            <a:pPr marL="2114550" lvl="3" indent="-742950">
              <a:buFont typeface="+mj-lt"/>
              <a:buAutoNum type="alphaLcPeriod"/>
            </a:pPr>
            <a:r>
              <a:rPr lang="en-US" sz="2600" i="1" dirty="0" smtClean="0"/>
              <a:t>When we have a singleton, we can think of the reflexive property</a:t>
            </a:r>
          </a:p>
          <a:p>
            <a:pPr marL="2114550" lvl="3" indent="-742950">
              <a:buFont typeface="+mj-lt"/>
              <a:buAutoNum type="alphaLcPeriod"/>
            </a:pPr>
            <a:r>
              <a:rPr lang="en-US" sz="2800" dirty="0" smtClean="0"/>
              <a:t>a -&gt; (</a:t>
            </a:r>
            <a:r>
              <a:rPr lang="en-US" sz="2800" dirty="0" err="1" smtClean="0"/>
              <a:t>a,a</a:t>
            </a:r>
            <a:r>
              <a:rPr lang="en-US" sz="2800" dirty="0" smtClean="0"/>
              <a:t>) </a:t>
            </a:r>
            <a:r>
              <a:rPr lang="en-US" sz="2800" i="1" dirty="0" smtClean="0"/>
              <a:t>∈ </a:t>
            </a:r>
            <a:r>
              <a:rPr lang="en-US" sz="2800" i="1" dirty="0" smtClean="0"/>
              <a:t>R </a:t>
            </a:r>
            <a:r>
              <a:rPr lang="en-US" sz="2800" i="1" dirty="0" smtClean="0">
                <a:sym typeface="Wingdings" pitchFamily="2" charset="2"/>
              </a:rPr>
              <a:t> </a:t>
            </a:r>
            <a:r>
              <a:rPr lang="en-US" sz="2800" i="1" dirty="0" smtClean="0">
                <a:sym typeface="Wingdings" pitchFamily="2" charset="2"/>
              </a:rPr>
              <a:t>(1,1) </a:t>
            </a:r>
            <a:r>
              <a:rPr lang="en-US" sz="2800" i="1" dirty="0" smtClean="0">
                <a:sym typeface="Wingdings" pitchFamily="2" charset="2"/>
              </a:rPr>
              <a:t>(2,2) (3,3)</a:t>
            </a:r>
            <a:endParaRPr lang="en-US" sz="2800" i="1" dirty="0" smtClean="0">
              <a:sym typeface="Wingdings" pitchFamily="2" charset="2"/>
            </a:endParaRPr>
          </a:p>
          <a:p>
            <a:pPr marL="2114550" lvl="3" indent="-742950">
              <a:buFont typeface="+mj-lt"/>
              <a:buAutoNum type="alphaLcPeriod"/>
            </a:pPr>
            <a:r>
              <a:rPr lang="en-US" sz="2400" i="1" dirty="0" smtClean="0">
                <a:sym typeface="Wingdings" pitchFamily="2" charset="2"/>
              </a:rPr>
              <a:t>What about symmetry? </a:t>
            </a:r>
            <a:r>
              <a:rPr lang="en-US" sz="2400" dirty="0" smtClean="0"/>
              <a:t>(</a:t>
            </a:r>
            <a:r>
              <a:rPr lang="en-US" sz="2400" dirty="0" err="1" smtClean="0"/>
              <a:t>a,b</a:t>
            </a:r>
            <a:r>
              <a:rPr lang="en-US" sz="2400" dirty="0" smtClean="0"/>
              <a:t>) </a:t>
            </a:r>
            <a:r>
              <a:rPr lang="en-US" sz="2400" i="1" dirty="0" smtClean="0"/>
              <a:t>∈ R, (</a:t>
            </a:r>
            <a:r>
              <a:rPr lang="en-US" sz="2400" i="1" dirty="0" err="1" smtClean="0"/>
              <a:t>b,a</a:t>
            </a:r>
            <a:r>
              <a:rPr lang="en-US" sz="2400" i="1" dirty="0" smtClean="0"/>
              <a:t>) ∈ </a:t>
            </a:r>
            <a:r>
              <a:rPr lang="en-US" sz="2400" i="1" dirty="0" smtClean="0"/>
              <a:t>R</a:t>
            </a:r>
          </a:p>
          <a:p>
            <a:pPr marL="2114550" lvl="3" indent="-742950">
              <a:buFont typeface="+mj-lt"/>
              <a:buAutoNum type="alphaLcPeriod"/>
            </a:pPr>
            <a:r>
              <a:rPr lang="en-US" sz="2400" i="1" dirty="0" smtClean="0">
                <a:sym typeface="Wingdings" pitchFamily="2" charset="2"/>
              </a:rPr>
              <a:t>We have (2,3), we </a:t>
            </a:r>
            <a:r>
              <a:rPr lang="en-US" sz="2400" b="1" i="1" dirty="0" smtClean="0">
                <a:sym typeface="Wingdings" pitchFamily="2" charset="2"/>
              </a:rPr>
              <a:t>must</a:t>
            </a:r>
            <a:r>
              <a:rPr lang="en-US" sz="2400" i="1" dirty="0" smtClean="0">
                <a:sym typeface="Wingdings" pitchFamily="2" charset="2"/>
              </a:rPr>
              <a:t> also add (3,2)</a:t>
            </a:r>
            <a:endParaRPr lang="en-US" sz="2800" i="1" dirty="0" smtClean="0">
              <a:sym typeface="Wingdings" pitchFamily="2" charset="2"/>
            </a:endParaRPr>
          </a:p>
          <a:p>
            <a:pPr marL="2114550" lvl="3" indent="-742950"/>
            <a:r>
              <a:rPr lang="en-US" sz="2400" i="1" dirty="0" smtClean="0">
                <a:sym typeface="Wingdings" pitchFamily="2" charset="2"/>
              </a:rPr>
              <a:t>As before, with transitivity &amp; singletons, we end up with </a:t>
            </a:r>
            <a:r>
              <a:rPr lang="en-US" sz="2400" i="1" dirty="0" smtClean="0">
                <a:solidFill>
                  <a:srgbClr val="9C1431"/>
                </a:solidFill>
                <a:sym typeface="Wingdings" pitchFamily="2" charset="2"/>
              </a:rPr>
              <a:t>b.</a:t>
            </a:r>
            <a:r>
              <a:rPr lang="en-US" sz="2400" i="1" dirty="0" smtClean="0">
                <a:sym typeface="Wingdings" pitchFamily="2" charset="2"/>
              </a:rPr>
              <a:t> again</a:t>
            </a:r>
          </a:p>
          <a:p>
            <a:pPr marL="2114550" lvl="3" indent="-742950"/>
            <a:r>
              <a:rPr lang="en-US" sz="2400" i="1" dirty="0" smtClean="0">
                <a:sym typeface="Wingdings" pitchFamily="2" charset="2"/>
              </a:rPr>
              <a:t>Also, </a:t>
            </a:r>
            <a:r>
              <a:rPr lang="en-US" sz="2400" i="1" dirty="0" smtClean="0">
                <a:sym typeface="Wingdings" pitchFamily="2" charset="2"/>
              </a:rPr>
              <a:t>with transitivity &amp; </a:t>
            </a:r>
            <a:r>
              <a:rPr lang="en-US" sz="2400" i="1" dirty="0" smtClean="0">
                <a:sym typeface="Wingdings" pitchFamily="2" charset="2"/>
              </a:rPr>
              <a:t>a single pair, </a:t>
            </a:r>
            <a:r>
              <a:rPr lang="en-US" sz="2400" i="1" dirty="0" smtClean="0">
                <a:sym typeface="Wingdings" pitchFamily="2" charset="2"/>
              </a:rPr>
              <a:t>we end up with </a:t>
            </a:r>
            <a:r>
              <a:rPr lang="en-US" sz="2400" i="1" dirty="0" smtClean="0">
                <a:solidFill>
                  <a:srgbClr val="9C1431"/>
                </a:solidFill>
                <a:sym typeface="Wingdings" pitchFamily="2" charset="2"/>
              </a:rPr>
              <a:t>d.</a:t>
            </a:r>
            <a:r>
              <a:rPr lang="en-US" sz="2400" i="1" dirty="0" smtClean="0">
                <a:sym typeface="Wingdings" pitchFamily="2" charset="2"/>
              </a:rPr>
              <a:t> How?</a:t>
            </a:r>
            <a:endParaRPr lang="en-US" sz="2400" i="1" dirty="0" smtClean="0">
              <a:sym typeface="Wingdings" pitchFamily="2" charset="2"/>
            </a:endParaRPr>
          </a:p>
          <a:p>
            <a:pPr marL="2114550" lvl="3" indent="-742950">
              <a:buNone/>
            </a:pPr>
            <a:endParaRPr lang="en-US" sz="2600" i="1" dirty="0" smtClean="0"/>
          </a:p>
          <a:p>
            <a:pPr marL="2114550" lvl="3" indent="-742950">
              <a:buFont typeface="+mj-lt"/>
              <a:buAutoNum type="alphaLcPeriod"/>
            </a:pPr>
            <a:endParaRPr lang="en-US" sz="2600" i="1" dirty="0" smtClean="0"/>
          </a:p>
          <a:p>
            <a:pPr marL="914400" lvl="1" indent="-457200">
              <a:buNone/>
            </a:pPr>
            <a:endParaRPr lang="en-US" i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CMPU 145 – Foundations of Computer Science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Given a partition, create an equivalence relation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/>
          </a:bodyPr>
          <a:lstStyle/>
          <a:p>
            <a:pPr lvl="1"/>
            <a:r>
              <a:rPr lang="en-US" sz="3600" i="1" dirty="0" smtClean="0"/>
              <a:t>Let’s continue with… </a:t>
            </a:r>
          </a:p>
          <a:p>
            <a:pPr marL="1657350" lvl="2" indent="-742950">
              <a:buNone/>
            </a:pPr>
            <a:r>
              <a:rPr lang="en-US" sz="2800" i="1" dirty="0" smtClean="0">
                <a:solidFill>
                  <a:srgbClr val="9C1431"/>
                </a:solidFill>
              </a:rPr>
              <a:t>2.</a:t>
            </a:r>
            <a:r>
              <a:rPr lang="en-US" sz="2800" i="1" dirty="0" smtClean="0"/>
              <a:t>      P2 </a:t>
            </a:r>
            <a:r>
              <a:rPr lang="en-US" sz="2800" i="1" dirty="0" smtClean="0"/>
              <a:t>= {</a:t>
            </a:r>
            <a:r>
              <a:rPr lang="en-US" sz="2800" i="1" dirty="0" smtClean="0">
                <a:solidFill>
                  <a:schemeClr val="accent5"/>
                </a:solidFill>
              </a:rPr>
              <a:t>{1}, </a:t>
            </a:r>
            <a:r>
              <a:rPr lang="en-US" sz="2800" i="1" dirty="0" smtClean="0"/>
              <a:t>{2, 3}}</a:t>
            </a:r>
          </a:p>
          <a:p>
            <a:pPr marL="2114550" lvl="3" indent="-742950">
              <a:buFont typeface="+mj-lt"/>
              <a:buAutoNum type="alphaLcPeriod"/>
            </a:pPr>
            <a:r>
              <a:rPr lang="en-US" sz="2600" i="1" dirty="0" smtClean="0"/>
              <a:t>When we have a singleton, we can think of the reflexivity: (1,1)</a:t>
            </a:r>
          </a:p>
          <a:p>
            <a:pPr marL="2114550" lvl="3" indent="-742950">
              <a:buFont typeface="+mj-lt"/>
              <a:buAutoNum type="alphaLcPeriod"/>
            </a:pPr>
            <a:r>
              <a:rPr lang="en-US" sz="2800" dirty="0" smtClean="0"/>
              <a:t>a -&gt; (</a:t>
            </a:r>
            <a:r>
              <a:rPr lang="en-US" sz="2800" dirty="0" err="1" smtClean="0"/>
              <a:t>a,a</a:t>
            </a:r>
            <a:r>
              <a:rPr lang="en-US" sz="2800" dirty="0" smtClean="0"/>
              <a:t>) </a:t>
            </a:r>
            <a:r>
              <a:rPr lang="en-US" sz="2800" i="1" dirty="0" smtClean="0"/>
              <a:t>∈ </a:t>
            </a:r>
            <a:r>
              <a:rPr lang="en-US" sz="2800" i="1" dirty="0" smtClean="0"/>
              <a:t>R </a:t>
            </a:r>
            <a:r>
              <a:rPr lang="en-US" sz="2800" i="1" dirty="0" smtClean="0">
                <a:sym typeface="Wingdings" pitchFamily="2" charset="2"/>
              </a:rPr>
              <a:t> </a:t>
            </a:r>
            <a:r>
              <a:rPr lang="en-US" sz="2800" i="1" dirty="0" smtClean="0">
                <a:sym typeface="Wingdings" pitchFamily="2" charset="2"/>
              </a:rPr>
              <a:t>2 &amp; 3 also  need reflexive pairs: </a:t>
            </a:r>
            <a:r>
              <a:rPr lang="en-US" sz="2800" i="1" dirty="0" smtClean="0">
                <a:sym typeface="Wingdings" pitchFamily="2" charset="2"/>
              </a:rPr>
              <a:t>(2,2) (3,3)</a:t>
            </a:r>
            <a:endParaRPr lang="en-US" sz="2800" i="1" dirty="0" smtClean="0">
              <a:sym typeface="Wingdings" pitchFamily="2" charset="2"/>
            </a:endParaRPr>
          </a:p>
          <a:p>
            <a:pPr marL="2114550" lvl="3" indent="-742950">
              <a:buFont typeface="+mj-lt"/>
              <a:buAutoNum type="alphaLcPeriod"/>
            </a:pPr>
            <a:r>
              <a:rPr lang="en-US" sz="2400" i="1" dirty="0" smtClean="0">
                <a:sym typeface="Wingdings" pitchFamily="2" charset="2"/>
              </a:rPr>
              <a:t>What about symmetry? </a:t>
            </a:r>
            <a:r>
              <a:rPr lang="en-US" sz="2400" dirty="0" smtClean="0"/>
              <a:t>(</a:t>
            </a:r>
            <a:r>
              <a:rPr lang="en-US" sz="2400" dirty="0" err="1" smtClean="0"/>
              <a:t>a,b</a:t>
            </a:r>
            <a:r>
              <a:rPr lang="en-US" sz="2400" dirty="0" smtClean="0"/>
              <a:t>) </a:t>
            </a:r>
            <a:r>
              <a:rPr lang="en-US" sz="2400" i="1" dirty="0" smtClean="0"/>
              <a:t>∈ R, (</a:t>
            </a:r>
            <a:r>
              <a:rPr lang="en-US" sz="2400" i="1" dirty="0" err="1" smtClean="0"/>
              <a:t>b,a</a:t>
            </a:r>
            <a:r>
              <a:rPr lang="en-US" sz="2400" i="1" dirty="0" smtClean="0"/>
              <a:t>) ∈ </a:t>
            </a:r>
            <a:r>
              <a:rPr lang="en-US" sz="2400" i="1" dirty="0" smtClean="0"/>
              <a:t>R</a:t>
            </a:r>
          </a:p>
          <a:p>
            <a:pPr marL="2114550" lvl="3" indent="-742950">
              <a:buFont typeface="+mj-lt"/>
              <a:buAutoNum type="alphaLcPeriod"/>
            </a:pPr>
            <a:r>
              <a:rPr lang="en-US" sz="2400" i="1" dirty="0" smtClean="0">
                <a:sym typeface="Wingdings" pitchFamily="2" charset="2"/>
              </a:rPr>
              <a:t>We have (2,3), we </a:t>
            </a:r>
            <a:r>
              <a:rPr lang="en-US" sz="2400" b="1" i="1" dirty="0" smtClean="0">
                <a:sym typeface="Wingdings" pitchFamily="2" charset="2"/>
              </a:rPr>
              <a:t>must</a:t>
            </a:r>
            <a:r>
              <a:rPr lang="en-US" sz="2400" i="1" dirty="0" smtClean="0">
                <a:sym typeface="Wingdings" pitchFamily="2" charset="2"/>
              </a:rPr>
              <a:t> also add (3,2)</a:t>
            </a:r>
            <a:endParaRPr lang="en-US" sz="2800" i="1" dirty="0" smtClean="0">
              <a:sym typeface="Wingdings" pitchFamily="2" charset="2"/>
            </a:endParaRPr>
          </a:p>
          <a:p>
            <a:pPr marL="2114550" lvl="3" indent="-742950"/>
            <a:r>
              <a:rPr lang="en-US" sz="2400" i="1" dirty="0" smtClean="0">
                <a:sym typeface="Wingdings" pitchFamily="2" charset="2"/>
              </a:rPr>
              <a:t>As before, with transitivity &amp; singletons, we end up with </a:t>
            </a:r>
            <a:r>
              <a:rPr lang="en-US" sz="2400" i="1" dirty="0" smtClean="0">
                <a:solidFill>
                  <a:srgbClr val="9C1431"/>
                </a:solidFill>
                <a:sym typeface="Wingdings" pitchFamily="2" charset="2"/>
              </a:rPr>
              <a:t>b.</a:t>
            </a:r>
            <a:r>
              <a:rPr lang="en-US" sz="2400" i="1" dirty="0" smtClean="0">
                <a:sym typeface="Wingdings" pitchFamily="2" charset="2"/>
              </a:rPr>
              <a:t> again</a:t>
            </a:r>
          </a:p>
          <a:p>
            <a:pPr marL="2114550" lvl="3" indent="-742950"/>
            <a:r>
              <a:rPr lang="en-US" sz="2400" i="1" dirty="0" smtClean="0">
                <a:sym typeface="Wingdings" pitchFamily="2" charset="2"/>
              </a:rPr>
              <a:t>Also, </a:t>
            </a:r>
            <a:r>
              <a:rPr lang="en-US" sz="2400" i="1" dirty="0" smtClean="0">
                <a:sym typeface="Wingdings" pitchFamily="2" charset="2"/>
              </a:rPr>
              <a:t>with transitivity &amp; </a:t>
            </a:r>
            <a:r>
              <a:rPr lang="en-US" sz="2400" i="1" dirty="0" smtClean="0">
                <a:sym typeface="Wingdings" pitchFamily="2" charset="2"/>
              </a:rPr>
              <a:t>a single pair, </a:t>
            </a:r>
            <a:r>
              <a:rPr lang="en-US" sz="2400" i="1" dirty="0" smtClean="0">
                <a:sym typeface="Wingdings" pitchFamily="2" charset="2"/>
              </a:rPr>
              <a:t>we end up with </a:t>
            </a:r>
            <a:r>
              <a:rPr lang="en-US" sz="2400" i="1" dirty="0" smtClean="0">
                <a:solidFill>
                  <a:srgbClr val="9C1431"/>
                </a:solidFill>
                <a:sym typeface="Wingdings" pitchFamily="2" charset="2"/>
              </a:rPr>
              <a:t>d.</a:t>
            </a:r>
            <a:r>
              <a:rPr lang="en-US" sz="2400" i="1" dirty="0" smtClean="0">
                <a:sym typeface="Wingdings" pitchFamily="2" charset="2"/>
              </a:rPr>
              <a:t> How?</a:t>
            </a:r>
          </a:p>
          <a:p>
            <a:pPr marL="2114550" lvl="3" indent="-742950"/>
            <a:r>
              <a:rPr lang="en-US" sz="2400" i="1" dirty="0" smtClean="0">
                <a:sym typeface="Wingdings" pitchFamily="2" charset="2"/>
              </a:rPr>
              <a:t>(</a:t>
            </a:r>
            <a:r>
              <a:rPr lang="en-US" sz="2400" i="1" dirty="0" smtClean="0">
                <a:solidFill>
                  <a:srgbClr val="9C1431"/>
                </a:solidFill>
                <a:sym typeface="Wingdings" pitchFamily="2" charset="2"/>
              </a:rPr>
              <a:t>2</a:t>
            </a:r>
            <a:r>
              <a:rPr lang="en-US" sz="2400" i="1" dirty="0" smtClean="0">
                <a:sym typeface="Wingdings" pitchFamily="2" charset="2"/>
              </a:rPr>
              <a:t>,3) -&gt; (3,</a:t>
            </a:r>
            <a:r>
              <a:rPr lang="en-US" sz="2400" i="1" dirty="0" smtClean="0">
                <a:solidFill>
                  <a:srgbClr val="00B0F0"/>
                </a:solidFill>
                <a:sym typeface="Wingdings" pitchFamily="2" charset="2"/>
              </a:rPr>
              <a:t>2</a:t>
            </a:r>
            <a:r>
              <a:rPr lang="en-US" sz="2400" i="1" dirty="0" smtClean="0">
                <a:sym typeface="Wingdings" pitchFamily="2" charset="2"/>
              </a:rPr>
              <a:t>) -&gt; (</a:t>
            </a:r>
            <a:r>
              <a:rPr lang="en-US" sz="2400" i="1" dirty="0" smtClean="0">
                <a:solidFill>
                  <a:srgbClr val="9C1431"/>
                </a:solidFill>
                <a:sym typeface="Wingdings" pitchFamily="2" charset="2"/>
              </a:rPr>
              <a:t>2</a:t>
            </a:r>
            <a:r>
              <a:rPr lang="en-US" sz="2400" i="1" dirty="0" smtClean="0">
                <a:sym typeface="Wingdings" pitchFamily="2" charset="2"/>
              </a:rPr>
              <a:t>,</a:t>
            </a:r>
            <a:r>
              <a:rPr lang="en-US" sz="2400" i="1" dirty="0" smtClean="0">
                <a:solidFill>
                  <a:srgbClr val="00B0F0"/>
                </a:solidFill>
                <a:sym typeface="Wingdings" pitchFamily="2" charset="2"/>
              </a:rPr>
              <a:t>2</a:t>
            </a:r>
            <a:r>
              <a:rPr lang="en-US" sz="2400" i="1" dirty="0" smtClean="0">
                <a:sym typeface="Wingdings" pitchFamily="2" charset="2"/>
              </a:rPr>
              <a:t>)</a:t>
            </a:r>
            <a:endParaRPr lang="en-US" sz="2400" i="1" dirty="0" smtClean="0">
              <a:sym typeface="Wingdings" pitchFamily="2" charset="2"/>
            </a:endParaRPr>
          </a:p>
          <a:p>
            <a:pPr marL="2114550" lvl="3" indent="-742950"/>
            <a:endParaRPr lang="en-US" sz="2400" i="1" dirty="0" smtClean="0">
              <a:sym typeface="Wingdings" pitchFamily="2" charset="2"/>
            </a:endParaRPr>
          </a:p>
          <a:p>
            <a:pPr marL="2114550" lvl="3" indent="-742950"/>
            <a:r>
              <a:rPr lang="en-US" sz="2400" i="1" dirty="0" smtClean="0">
                <a:sym typeface="Wingdings" pitchFamily="2" charset="2"/>
              </a:rPr>
              <a:t>So. </a:t>
            </a:r>
            <a:r>
              <a:rPr lang="en-US" sz="2400" i="1" dirty="0" smtClean="0">
                <a:sym typeface="Wingdings" pitchFamily="2" charset="2"/>
              </a:rPr>
              <a:t>(1,1) (2,2) (3,3</a:t>
            </a:r>
            <a:r>
              <a:rPr lang="en-US" sz="2400" i="1" dirty="0" smtClean="0">
                <a:sym typeface="Wingdings" pitchFamily="2" charset="2"/>
              </a:rPr>
              <a:t>) (2,3) </a:t>
            </a:r>
            <a:r>
              <a:rPr lang="en-US" sz="2400" i="1" dirty="0" smtClean="0">
                <a:sym typeface="Wingdings" pitchFamily="2" charset="2"/>
              </a:rPr>
              <a:t>(</a:t>
            </a:r>
            <a:r>
              <a:rPr lang="en-US" sz="2400" i="1" dirty="0" smtClean="0">
                <a:sym typeface="Wingdings" pitchFamily="2" charset="2"/>
              </a:rPr>
              <a:t>3,2) make up the ordered pairs of this equivalence relation</a:t>
            </a:r>
            <a:endParaRPr lang="en-US" sz="2400" i="1" dirty="0" smtClean="0"/>
          </a:p>
          <a:p>
            <a:pPr marL="2114550" lvl="3" indent="-742950">
              <a:buFont typeface="+mj-lt"/>
              <a:buAutoNum type="alphaLcPeriod"/>
            </a:pPr>
            <a:endParaRPr lang="en-US" sz="2600" i="1" dirty="0" smtClean="0"/>
          </a:p>
          <a:p>
            <a:pPr marL="2114550" lvl="3" indent="-742950">
              <a:buFont typeface="+mj-lt"/>
              <a:buAutoNum type="alphaLcPeriod"/>
            </a:pPr>
            <a:endParaRPr lang="en-US" sz="2600" i="1" dirty="0" smtClean="0"/>
          </a:p>
          <a:p>
            <a:pPr marL="914400" lvl="1" indent="-457200">
              <a:buNone/>
            </a:pPr>
            <a:endParaRPr lang="en-US" i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CMPU 145 – Foundations of Computer Science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Given a partition, create an equivalence relation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/>
          </a:bodyPr>
          <a:lstStyle/>
          <a:p>
            <a:pPr lvl="1"/>
            <a:r>
              <a:rPr lang="en-US" sz="3600" i="1" dirty="0" smtClean="0"/>
              <a:t>How about using a partition with 2 items, not 3?</a:t>
            </a:r>
          </a:p>
          <a:p>
            <a:pPr lvl="2"/>
            <a:r>
              <a:rPr lang="en-US" sz="3200" i="1" dirty="0" smtClean="0"/>
              <a:t>The results will be similar for partitions P3 and P4…</a:t>
            </a:r>
            <a:endParaRPr lang="en-US" sz="3200" dirty="0" smtClean="0"/>
          </a:p>
          <a:p>
            <a:pPr marL="1657350" lvl="2" indent="-742950">
              <a:buFont typeface="+mj-lt"/>
              <a:buAutoNum type="arabicPeriod"/>
            </a:pPr>
            <a:r>
              <a:rPr lang="en-US" sz="2800" i="1" dirty="0" smtClean="0">
                <a:solidFill>
                  <a:schemeClr val="bg2">
                    <a:lumMod val="75000"/>
                  </a:schemeClr>
                </a:solidFill>
              </a:rPr>
              <a:t>P1 = {{1}, {2}, {3}}</a:t>
            </a:r>
            <a:endParaRPr lang="en-US" sz="2800" i="1" dirty="0" smtClean="0">
              <a:solidFill>
                <a:schemeClr val="bg2">
                  <a:lumMod val="75000"/>
                </a:schemeClr>
              </a:solidFill>
            </a:endParaRPr>
          </a:p>
          <a:p>
            <a:pPr marL="1657350" lvl="2" indent="-742950">
              <a:buFont typeface="+mj-lt"/>
              <a:buAutoNum type="arabicPeriod"/>
            </a:pPr>
            <a:r>
              <a:rPr lang="en-US" sz="2800" i="1" dirty="0" smtClean="0">
                <a:solidFill>
                  <a:schemeClr val="bg2">
                    <a:lumMod val="75000"/>
                  </a:schemeClr>
                </a:solidFill>
              </a:rPr>
              <a:t>P2 = {{1}, {2, 3}}</a:t>
            </a:r>
          </a:p>
          <a:p>
            <a:pPr marL="1657350" lvl="2" indent="-742950">
              <a:buFont typeface="+mj-lt"/>
              <a:buAutoNum type="arabicPeriod"/>
            </a:pPr>
            <a:r>
              <a:rPr lang="en-US" sz="2800" i="1" dirty="0" smtClean="0"/>
              <a:t>P3 = {{1, 2}, </a:t>
            </a:r>
            <a:r>
              <a:rPr lang="en-US" sz="2800" i="1" dirty="0" smtClean="0">
                <a:solidFill>
                  <a:schemeClr val="accent5"/>
                </a:solidFill>
              </a:rPr>
              <a:t>{3}</a:t>
            </a:r>
            <a:r>
              <a:rPr lang="en-US" sz="2800" i="1" dirty="0" smtClean="0"/>
              <a:t>}</a:t>
            </a:r>
          </a:p>
          <a:p>
            <a:pPr marL="1657350" lvl="2" indent="-742950">
              <a:buFont typeface="+mj-lt"/>
              <a:buAutoNum type="arabicPeriod"/>
            </a:pPr>
            <a:r>
              <a:rPr lang="en-US" sz="2800" i="1" dirty="0" smtClean="0"/>
              <a:t>P4 = {{1, 3}, </a:t>
            </a:r>
            <a:r>
              <a:rPr lang="en-US" sz="2800" i="1" dirty="0" smtClean="0">
                <a:solidFill>
                  <a:schemeClr val="accent5"/>
                </a:solidFill>
              </a:rPr>
              <a:t>{2}</a:t>
            </a:r>
            <a:r>
              <a:rPr lang="en-US" sz="2800" i="1" dirty="0" smtClean="0"/>
              <a:t>}</a:t>
            </a:r>
          </a:p>
          <a:p>
            <a:pPr marL="1657350" lvl="2" indent="-742950">
              <a:buFont typeface="+mj-lt"/>
              <a:buAutoNum type="arabicPeriod"/>
            </a:pPr>
            <a:r>
              <a:rPr lang="en-US" sz="2800" i="1" dirty="0" smtClean="0">
                <a:solidFill>
                  <a:schemeClr val="bg2">
                    <a:lumMod val="75000"/>
                  </a:schemeClr>
                </a:solidFill>
              </a:rPr>
              <a:t>P5 = {{1, 2, 3}}</a:t>
            </a:r>
            <a:endParaRPr lang="en-US" sz="3600" i="1" dirty="0" smtClean="0">
              <a:solidFill>
                <a:schemeClr val="bg2">
                  <a:lumMod val="75000"/>
                </a:schemeClr>
              </a:solidFill>
            </a:endParaRPr>
          </a:p>
          <a:p>
            <a:pPr marL="914400" lvl="1" indent="-457200">
              <a:buNone/>
            </a:pPr>
            <a:endParaRPr lang="en-US" i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CMPU 145 – Foundations of Computer Science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Given a partition, create an equivalence relation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/>
          </a:bodyPr>
          <a:lstStyle/>
          <a:p>
            <a:pPr lvl="1"/>
            <a:r>
              <a:rPr lang="en-US" sz="3600" i="1" dirty="0" smtClean="0"/>
              <a:t>There is additional “complexity” for partition P5.</a:t>
            </a:r>
          </a:p>
          <a:p>
            <a:pPr lvl="2"/>
            <a:r>
              <a:rPr lang="en-US" sz="3200" i="1" dirty="0" smtClean="0"/>
              <a:t>We’ll have to create ordered pairs for the transitivity component of an equivalence relation</a:t>
            </a:r>
            <a:endParaRPr lang="en-US" sz="3200" dirty="0" smtClean="0"/>
          </a:p>
          <a:p>
            <a:pPr marL="1657350" lvl="2" indent="-742950">
              <a:buFont typeface="+mj-lt"/>
              <a:buAutoNum type="arabicPeriod"/>
            </a:pPr>
            <a:r>
              <a:rPr lang="en-US" sz="2800" i="1" dirty="0" smtClean="0">
                <a:solidFill>
                  <a:schemeClr val="bg2">
                    <a:lumMod val="75000"/>
                  </a:schemeClr>
                </a:solidFill>
              </a:rPr>
              <a:t>P1 = {{1}, {2}, {3}}</a:t>
            </a:r>
            <a:endParaRPr lang="en-US" sz="2800" i="1" dirty="0" smtClean="0">
              <a:solidFill>
                <a:schemeClr val="bg2">
                  <a:lumMod val="75000"/>
                </a:schemeClr>
              </a:solidFill>
            </a:endParaRPr>
          </a:p>
          <a:p>
            <a:pPr marL="1657350" lvl="2" indent="-742950">
              <a:buFont typeface="+mj-lt"/>
              <a:buAutoNum type="arabicPeriod"/>
            </a:pPr>
            <a:r>
              <a:rPr lang="en-US" sz="2800" i="1" dirty="0" smtClean="0">
                <a:solidFill>
                  <a:schemeClr val="bg2">
                    <a:lumMod val="75000"/>
                  </a:schemeClr>
                </a:solidFill>
              </a:rPr>
              <a:t>P2 = {{1}, {2, 3}}</a:t>
            </a:r>
          </a:p>
          <a:p>
            <a:pPr marL="1657350" lvl="2" indent="-742950">
              <a:buFont typeface="+mj-lt"/>
              <a:buAutoNum type="arabicPeriod"/>
            </a:pPr>
            <a:r>
              <a:rPr lang="en-US" sz="2800" i="1" dirty="0" smtClean="0">
                <a:solidFill>
                  <a:schemeClr val="bg2">
                    <a:lumMod val="75000"/>
                  </a:schemeClr>
                </a:solidFill>
              </a:rPr>
              <a:t>P3 = {{1, 2}, {3}}</a:t>
            </a:r>
          </a:p>
          <a:p>
            <a:pPr marL="1657350" lvl="2" indent="-742950">
              <a:buFont typeface="+mj-lt"/>
              <a:buAutoNum type="arabicPeriod"/>
            </a:pPr>
            <a:r>
              <a:rPr lang="en-US" sz="2800" i="1" dirty="0" smtClean="0">
                <a:solidFill>
                  <a:schemeClr val="bg2">
                    <a:lumMod val="75000"/>
                  </a:schemeClr>
                </a:solidFill>
              </a:rPr>
              <a:t>P4 = {{1, 3}, {2}}</a:t>
            </a:r>
          </a:p>
          <a:p>
            <a:pPr marL="1657350" lvl="2" indent="-742950">
              <a:buFont typeface="+mj-lt"/>
              <a:buAutoNum type="arabicPeriod"/>
            </a:pPr>
            <a:r>
              <a:rPr lang="en-US" sz="2800" i="1" dirty="0" smtClean="0"/>
              <a:t>P5 = {{1, 2, 3}}</a:t>
            </a:r>
            <a:endParaRPr lang="en-US" sz="3600" i="1" dirty="0" smtClean="0"/>
          </a:p>
          <a:p>
            <a:pPr marL="914400" lvl="1" indent="-457200">
              <a:buNone/>
            </a:pPr>
            <a:endParaRPr lang="en-US" i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CMPU 145 – Foundations of Computer Science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Given an equivalence relation, create a partition I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/>
          </a:bodyPr>
          <a:lstStyle/>
          <a:p>
            <a:pPr lvl="1"/>
            <a:r>
              <a:rPr lang="en-US" sz="3600" i="1" dirty="0" smtClean="0"/>
              <a:t>“To flip the script”, </a:t>
            </a:r>
          </a:p>
          <a:p>
            <a:pPr lvl="1"/>
            <a:r>
              <a:rPr lang="en-US" sz="3600" i="1" dirty="0" smtClean="0"/>
              <a:t>Do the opposite of what we did before </a:t>
            </a:r>
          </a:p>
          <a:p>
            <a:pPr lvl="2"/>
            <a:r>
              <a:rPr lang="en-US" sz="3200" i="1" dirty="0" smtClean="0"/>
              <a:t>and use the components of partition definition.</a:t>
            </a:r>
            <a:endParaRPr lang="en-US" sz="3200" dirty="0" smtClean="0"/>
          </a:p>
          <a:p>
            <a:pPr marL="2114550" lvl="3" indent="-742950">
              <a:buFont typeface="+mj-lt"/>
              <a:buAutoNum type="arabicPeriod"/>
            </a:pPr>
            <a:r>
              <a:rPr lang="en-US" sz="2600" i="1" dirty="0" smtClean="0"/>
              <a:t>Q1 = {(1,1), (2,2), (3,3</a:t>
            </a:r>
            <a:r>
              <a:rPr lang="en-US" sz="2600" i="1" dirty="0" smtClean="0"/>
              <a:t>)}</a:t>
            </a:r>
          </a:p>
          <a:p>
            <a:pPr marL="2114550" lvl="3" indent="-742950"/>
            <a:r>
              <a:rPr lang="en-US" sz="2600" i="1" dirty="0" smtClean="0"/>
              <a:t>If we have an ordered pair of the form (</a:t>
            </a:r>
            <a:r>
              <a:rPr lang="en-US" sz="2600" i="1" dirty="0" err="1" smtClean="0"/>
              <a:t>a,a</a:t>
            </a:r>
            <a:r>
              <a:rPr lang="en-US" sz="2600" i="1" dirty="0" smtClean="0"/>
              <a:t>)</a:t>
            </a:r>
            <a:endParaRPr lang="en-US" sz="2600" i="1" dirty="0" smtClean="0"/>
          </a:p>
          <a:p>
            <a:pPr marL="1657350" lvl="2" indent="-742950">
              <a:buNone/>
            </a:pPr>
            <a:endParaRPr lang="en-US" sz="3600" i="1" dirty="0" smtClean="0"/>
          </a:p>
          <a:p>
            <a:pPr marL="914400" lvl="1" indent="-457200">
              <a:buNone/>
            </a:pPr>
            <a:endParaRPr lang="en-US" i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CMPU 145 – Foundations of Computer Science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Given an equivalence relation, create a partition II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/>
          </a:bodyPr>
          <a:lstStyle/>
          <a:p>
            <a:pPr lvl="1"/>
            <a:r>
              <a:rPr lang="en-US" sz="3600" i="1" dirty="0" smtClean="0"/>
              <a:t>“To flip the script”, </a:t>
            </a:r>
          </a:p>
          <a:p>
            <a:pPr lvl="1"/>
            <a:r>
              <a:rPr lang="en-US" sz="3600" i="1" dirty="0" smtClean="0"/>
              <a:t>Do the opposite of what we did before </a:t>
            </a:r>
          </a:p>
          <a:p>
            <a:pPr lvl="2"/>
            <a:r>
              <a:rPr lang="en-US" sz="3200" i="1" dirty="0" smtClean="0"/>
              <a:t>and use the components of partition definition.</a:t>
            </a:r>
            <a:endParaRPr lang="en-US" sz="3200" dirty="0" smtClean="0"/>
          </a:p>
          <a:p>
            <a:pPr marL="2114550" lvl="3" indent="-742950">
              <a:buFont typeface="+mj-lt"/>
              <a:buAutoNum type="arabicPeriod"/>
            </a:pPr>
            <a:r>
              <a:rPr lang="en-US" sz="2600" i="1" dirty="0" smtClean="0"/>
              <a:t>Q1 = {(1,1), (2,2), (3,3</a:t>
            </a:r>
            <a:r>
              <a:rPr lang="en-US" sz="2600" i="1" dirty="0" smtClean="0"/>
              <a:t>)}</a:t>
            </a:r>
          </a:p>
          <a:p>
            <a:pPr marL="2114550" lvl="3" indent="-742950"/>
            <a:r>
              <a:rPr lang="en-US" sz="2600" i="1" dirty="0" smtClean="0"/>
              <a:t>If we have an ordered pair of the form (</a:t>
            </a:r>
            <a:r>
              <a:rPr lang="en-US" sz="2600" i="1" dirty="0" err="1" smtClean="0"/>
              <a:t>a,a</a:t>
            </a:r>
            <a:r>
              <a:rPr lang="en-US" sz="2600" i="1" dirty="0" smtClean="0"/>
              <a:t>)</a:t>
            </a:r>
          </a:p>
          <a:p>
            <a:pPr marL="2114550" lvl="3" indent="-742950"/>
            <a:r>
              <a:rPr lang="en-US" sz="2600" i="1" dirty="0" smtClean="0"/>
              <a:t>We have a singleton (*3 in this example) : </a:t>
            </a:r>
            <a:r>
              <a:rPr lang="en-US" sz="2400" i="1" dirty="0" smtClean="0"/>
              <a:t>{{1}, {2}, {3</a:t>
            </a:r>
            <a:r>
              <a:rPr lang="en-US" sz="2400" i="1" dirty="0" smtClean="0"/>
              <a:t>}}</a:t>
            </a:r>
          </a:p>
          <a:p>
            <a:pPr marL="2114550" lvl="3" indent="-742950"/>
            <a:r>
              <a:rPr lang="en-US" sz="2400" i="1" dirty="0" smtClean="0"/>
              <a:t>etc. etc. etc.</a:t>
            </a:r>
            <a:r>
              <a:rPr lang="en-US" sz="2600" i="1" dirty="0" smtClean="0"/>
              <a:t> </a:t>
            </a:r>
            <a:endParaRPr lang="en-US" sz="2600" i="1" dirty="0" smtClean="0"/>
          </a:p>
          <a:p>
            <a:pPr marL="1657350" lvl="2" indent="-742950">
              <a:buNone/>
            </a:pPr>
            <a:endParaRPr lang="en-US" sz="3600" i="1" dirty="0" smtClean="0"/>
          </a:p>
          <a:p>
            <a:pPr marL="914400" lvl="1" indent="-457200">
              <a:buNone/>
            </a:pPr>
            <a:endParaRPr lang="en-US" i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CMPU 145 – Foundations of Computer Science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Given an equivalence relation, create a partition III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/>
          </a:bodyPr>
          <a:lstStyle/>
          <a:p>
            <a:pPr lvl="1"/>
            <a:r>
              <a:rPr lang="en-US" sz="3600" i="1" dirty="0" smtClean="0"/>
              <a:t>“To flip the script”, </a:t>
            </a:r>
          </a:p>
          <a:p>
            <a:pPr lvl="1"/>
            <a:r>
              <a:rPr lang="en-US" sz="3600" i="1" dirty="0" smtClean="0"/>
              <a:t>Do the opposite of what we did before </a:t>
            </a:r>
          </a:p>
          <a:p>
            <a:pPr lvl="2"/>
            <a:r>
              <a:rPr lang="en-US" sz="3200" i="1" dirty="0" smtClean="0"/>
              <a:t>and use the components of partition definition.</a:t>
            </a:r>
            <a:endParaRPr lang="en-US" sz="3200" dirty="0" smtClean="0"/>
          </a:p>
          <a:p>
            <a:pPr marL="2114550" lvl="3" indent="-742950">
              <a:buFont typeface="+mj-lt"/>
              <a:buAutoNum type="arabicPeriod"/>
            </a:pPr>
            <a:r>
              <a:rPr lang="en-US" sz="2600" i="1" dirty="0" smtClean="0"/>
              <a:t>Q1 = {(1,1), (2,2), (3,3</a:t>
            </a:r>
            <a:r>
              <a:rPr lang="en-US" sz="2600" i="1" dirty="0" smtClean="0"/>
              <a:t>)}</a:t>
            </a:r>
          </a:p>
          <a:p>
            <a:pPr marL="2114550" lvl="3" indent="-742950"/>
            <a:r>
              <a:rPr lang="en-US" sz="2600" i="1" dirty="0" smtClean="0"/>
              <a:t>If we have an ordered pair of the form (</a:t>
            </a:r>
            <a:r>
              <a:rPr lang="en-US" sz="2600" i="1" dirty="0" err="1" smtClean="0"/>
              <a:t>a,a</a:t>
            </a:r>
            <a:r>
              <a:rPr lang="en-US" sz="2600" i="1" dirty="0" smtClean="0"/>
              <a:t>)</a:t>
            </a:r>
          </a:p>
          <a:p>
            <a:pPr marL="2114550" lvl="3" indent="-742950"/>
            <a:r>
              <a:rPr lang="en-US" sz="2600" i="1" dirty="0" smtClean="0"/>
              <a:t>We have a singleton (*3 in this example) : </a:t>
            </a:r>
            <a:r>
              <a:rPr lang="en-US" sz="2400" i="1" dirty="0" smtClean="0"/>
              <a:t>{{1}, {2}, {3</a:t>
            </a:r>
            <a:r>
              <a:rPr lang="en-US" sz="2400" i="1" dirty="0" smtClean="0"/>
              <a:t>}}</a:t>
            </a:r>
          </a:p>
          <a:p>
            <a:pPr marL="2114550" lvl="3" indent="-742950">
              <a:buAutoNum type="arabicPeriod" startAt="2"/>
            </a:pPr>
            <a:r>
              <a:rPr lang="fr-FR" sz="2800" i="1" dirty="0" smtClean="0"/>
              <a:t>Q2 </a:t>
            </a:r>
            <a:r>
              <a:rPr lang="fr-FR" sz="2800" i="1" dirty="0" smtClean="0"/>
              <a:t>= {(1,1), (2,2), (2,3), (3,2), (3,3</a:t>
            </a:r>
            <a:r>
              <a:rPr lang="fr-FR" sz="2800" i="1" dirty="0" smtClean="0"/>
              <a:t>)}</a:t>
            </a:r>
          </a:p>
          <a:p>
            <a:pPr marL="2114550" lvl="3" indent="-742950"/>
            <a:r>
              <a:rPr lang="fr-FR" sz="2800" i="1" dirty="0" smtClean="0"/>
              <a:t>Use </a:t>
            </a:r>
            <a:r>
              <a:rPr lang="fr-FR" sz="2800" i="1" dirty="0" smtClean="0">
                <a:solidFill>
                  <a:srgbClr val="C00000"/>
                </a:solidFill>
              </a:rPr>
              <a:t>1.</a:t>
            </a:r>
            <a:r>
              <a:rPr lang="fr-FR" sz="2800" i="1" dirty="0" smtClean="0"/>
              <a:t> (</a:t>
            </a:r>
            <a:r>
              <a:rPr lang="fr-FR" sz="2800" i="1" dirty="0" err="1" smtClean="0"/>
              <a:t>above</a:t>
            </a:r>
            <a:r>
              <a:rPr lang="fr-FR" sz="2800" i="1" dirty="0" smtClean="0"/>
              <a:t>) for </a:t>
            </a:r>
            <a:r>
              <a:rPr lang="en-US" sz="2800" i="1" dirty="0" smtClean="0"/>
              <a:t>{1} only. Why?</a:t>
            </a:r>
            <a:endParaRPr lang="en-US" sz="2600" i="1" dirty="0" smtClean="0"/>
          </a:p>
          <a:p>
            <a:pPr marL="1657350" lvl="2" indent="-742950">
              <a:buNone/>
            </a:pPr>
            <a:endParaRPr lang="en-US" sz="3600" i="1" dirty="0" smtClean="0"/>
          </a:p>
          <a:p>
            <a:pPr marL="914400" lvl="1" indent="-457200">
              <a:buNone/>
            </a:pPr>
            <a:endParaRPr lang="en-US" i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CMPU 145 – Foundations of Computer Science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0" dirty="0" smtClean="0"/>
              <a:t>Given an equivalence relation, create a partition IV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/>
          </a:bodyPr>
          <a:lstStyle/>
          <a:p>
            <a:pPr lvl="1"/>
            <a:r>
              <a:rPr lang="en-US" sz="3600" i="1" dirty="0" smtClean="0"/>
              <a:t>“To flip the script”, </a:t>
            </a:r>
          </a:p>
          <a:p>
            <a:pPr lvl="1"/>
            <a:r>
              <a:rPr lang="en-US" sz="3600" i="1" dirty="0" smtClean="0"/>
              <a:t>Do the opposite of what we did before </a:t>
            </a:r>
          </a:p>
          <a:p>
            <a:pPr lvl="2"/>
            <a:r>
              <a:rPr lang="en-US" sz="3200" i="1" dirty="0" smtClean="0"/>
              <a:t>and use the components of partition definition.</a:t>
            </a:r>
            <a:endParaRPr lang="en-US" sz="3200" dirty="0" smtClean="0"/>
          </a:p>
          <a:p>
            <a:pPr marL="2114550" lvl="3" indent="-742950">
              <a:buFont typeface="+mj-lt"/>
              <a:buAutoNum type="arabicPeriod"/>
            </a:pPr>
            <a:r>
              <a:rPr lang="en-US" sz="2600" i="1" dirty="0" smtClean="0"/>
              <a:t>Q1 = {(1,1), (2,2), (3,3</a:t>
            </a:r>
            <a:r>
              <a:rPr lang="en-US" sz="2600" i="1" dirty="0" smtClean="0"/>
              <a:t>)}</a:t>
            </a:r>
          </a:p>
          <a:p>
            <a:pPr marL="2114550" lvl="3" indent="-742950"/>
            <a:r>
              <a:rPr lang="en-US" sz="2600" i="1" dirty="0" smtClean="0"/>
              <a:t>If we have an ordered pair of the form (</a:t>
            </a:r>
            <a:r>
              <a:rPr lang="en-US" sz="2600" i="1" dirty="0" err="1" smtClean="0"/>
              <a:t>a,a</a:t>
            </a:r>
            <a:r>
              <a:rPr lang="en-US" sz="2600" i="1" dirty="0" smtClean="0"/>
              <a:t>)</a:t>
            </a:r>
          </a:p>
          <a:p>
            <a:pPr marL="2114550" lvl="3" indent="-742950"/>
            <a:r>
              <a:rPr lang="en-US" sz="2600" i="1" dirty="0" smtClean="0"/>
              <a:t>We have a singleton (*3 in this example) : </a:t>
            </a:r>
            <a:r>
              <a:rPr lang="en-US" sz="2400" i="1" dirty="0" smtClean="0"/>
              <a:t>{{1}, {2}, {3</a:t>
            </a:r>
            <a:r>
              <a:rPr lang="en-US" sz="2400" i="1" dirty="0" smtClean="0"/>
              <a:t>}}</a:t>
            </a:r>
          </a:p>
          <a:p>
            <a:pPr marL="2114550" lvl="3" indent="-742950">
              <a:buAutoNum type="arabicPeriod" startAt="2"/>
            </a:pPr>
            <a:r>
              <a:rPr lang="fr-FR" sz="2800" i="1" dirty="0" smtClean="0"/>
              <a:t>Q2 </a:t>
            </a:r>
            <a:r>
              <a:rPr lang="fr-FR" sz="2800" i="1" dirty="0" smtClean="0"/>
              <a:t>= {(1,1), (2,2), (2,3), (3,2), (3,3</a:t>
            </a:r>
            <a:r>
              <a:rPr lang="fr-FR" sz="2800" i="1" dirty="0" smtClean="0"/>
              <a:t>)}</a:t>
            </a:r>
          </a:p>
          <a:p>
            <a:pPr marL="2114550" lvl="3" indent="-742950"/>
            <a:r>
              <a:rPr lang="fr-FR" sz="2800" i="1" dirty="0" smtClean="0"/>
              <a:t>Use </a:t>
            </a:r>
            <a:r>
              <a:rPr lang="fr-FR" sz="2800" i="1" dirty="0" smtClean="0">
                <a:solidFill>
                  <a:srgbClr val="C00000"/>
                </a:solidFill>
              </a:rPr>
              <a:t>1.</a:t>
            </a:r>
            <a:r>
              <a:rPr lang="fr-FR" sz="2800" i="1" dirty="0" smtClean="0"/>
              <a:t> (</a:t>
            </a:r>
            <a:r>
              <a:rPr lang="fr-FR" sz="2800" i="1" dirty="0" err="1" smtClean="0"/>
              <a:t>above</a:t>
            </a:r>
            <a:r>
              <a:rPr lang="fr-FR" sz="2800" i="1" dirty="0" smtClean="0"/>
              <a:t>) for </a:t>
            </a:r>
            <a:r>
              <a:rPr lang="en-US" sz="2800" i="1" dirty="0" smtClean="0"/>
              <a:t>{1} only. </a:t>
            </a:r>
            <a:r>
              <a:rPr lang="en-US" sz="2800" i="1" dirty="0" smtClean="0">
                <a:solidFill>
                  <a:schemeClr val="bg2">
                    <a:lumMod val="75000"/>
                  </a:schemeClr>
                </a:solidFill>
              </a:rPr>
              <a:t>why?</a:t>
            </a:r>
            <a:endParaRPr lang="en-US" sz="2800" i="1" dirty="0" smtClean="0">
              <a:solidFill>
                <a:schemeClr val="bg2">
                  <a:lumMod val="75000"/>
                </a:schemeClr>
              </a:solidFill>
            </a:endParaRPr>
          </a:p>
          <a:p>
            <a:pPr marL="2114550" lvl="3" indent="-742950"/>
            <a:r>
              <a:rPr lang="en-US" sz="2800" i="1" dirty="0" smtClean="0"/>
              <a:t>Since elements 2 and 3 are part of a symmetric relation,</a:t>
            </a:r>
          </a:p>
          <a:p>
            <a:pPr marL="2571750" lvl="4" indent="-742950"/>
            <a:r>
              <a:rPr lang="en-US" sz="2800" i="1" dirty="0" smtClean="0"/>
              <a:t>{</a:t>
            </a:r>
            <a:r>
              <a:rPr lang="en-US" sz="2800" i="1" dirty="0" smtClean="0"/>
              <a:t>2, </a:t>
            </a:r>
            <a:r>
              <a:rPr lang="en-US" sz="2800" i="1" dirty="0" smtClean="0"/>
              <a:t>3} will suffice – no need to add {2} or {3}</a:t>
            </a:r>
          </a:p>
          <a:p>
            <a:pPr marL="2114550" lvl="3" indent="-742950"/>
            <a:r>
              <a:rPr lang="en-US" sz="2800" i="1" dirty="0" smtClean="0"/>
              <a:t>Complete answer for P2: {{</a:t>
            </a:r>
            <a:r>
              <a:rPr lang="en-US" sz="2800" i="1" dirty="0" smtClean="0"/>
              <a:t>1}, {2, 3}}</a:t>
            </a:r>
            <a:endParaRPr lang="fr-FR" sz="2800" i="1" dirty="0" smtClean="0"/>
          </a:p>
          <a:p>
            <a:pPr marL="2114550" lvl="3" indent="-742950">
              <a:buNone/>
            </a:pPr>
            <a:endParaRPr lang="en-US" sz="2600" i="1" dirty="0" smtClean="0"/>
          </a:p>
          <a:p>
            <a:pPr marL="1657350" lvl="2" indent="-742950">
              <a:buNone/>
            </a:pPr>
            <a:endParaRPr lang="en-US" sz="3600" i="1" dirty="0" smtClean="0"/>
          </a:p>
          <a:p>
            <a:pPr marL="914400" lvl="1" indent="-457200">
              <a:buNone/>
            </a:pPr>
            <a:endParaRPr lang="en-US" i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CMPU 145 – Foundations of Computer Science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Equivalence Relations &lt;--&gt; Partitions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 fontScale="62500" lnSpcReduction="20000"/>
          </a:bodyPr>
          <a:lstStyle/>
          <a:p>
            <a:r>
              <a:rPr lang="en-US" sz="5100" dirty="0" smtClean="0"/>
              <a:t>Given: A = {1,2,3}</a:t>
            </a:r>
            <a:endParaRPr lang="en-US" sz="6300" dirty="0" smtClean="0"/>
          </a:p>
          <a:p>
            <a:r>
              <a:rPr lang="en-US" sz="4000" dirty="0" smtClean="0"/>
              <a:t>Possible partitions</a:t>
            </a:r>
            <a:endParaRPr lang="en-US" sz="4000" dirty="0" smtClean="0"/>
          </a:p>
          <a:p>
            <a:pPr marL="742950" indent="-742950">
              <a:buFont typeface="+mj-lt"/>
              <a:buAutoNum type="arabicPeriod"/>
            </a:pPr>
            <a:r>
              <a:rPr lang="en-US" sz="3600" i="1" dirty="0" smtClean="0"/>
              <a:t>P1 = {{1}, {2}, {3}}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i="1" dirty="0" smtClean="0"/>
              <a:t>P2 = {{1}, {2, 3}}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i="1" dirty="0" smtClean="0"/>
              <a:t>P3 = {{1, 2}, {3}}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i="1" dirty="0" smtClean="0"/>
              <a:t>P4 = {{1, 3}, {2}}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i="1" dirty="0" smtClean="0"/>
              <a:t>P5 = {{1, 2, 3}}</a:t>
            </a:r>
          </a:p>
          <a:p>
            <a:r>
              <a:rPr lang="en-US" sz="3600" dirty="0" smtClean="0"/>
              <a:t>and </a:t>
            </a:r>
            <a:r>
              <a:rPr lang="en-US" sz="3600" dirty="0" smtClean="0"/>
              <a:t>associated equivalence </a:t>
            </a:r>
            <a:r>
              <a:rPr lang="en-US" sz="3600" dirty="0" smtClean="0"/>
              <a:t>relations</a:t>
            </a:r>
            <a:endParaRPr lang="en-US" sz="3600" i="1" dirty="0" smtClean="0"/>
          </a:p>
          <a:p>
            <a:pPr marL="742950" indent="-742950">
              <a:buFont typeface="+mj-lt"/>
              <a:buAutoNum type="arabicPeriod"/>
            </a:pPr>
            <a:r>
              <a:rPr lang="en-US" sz="3600" i="1" dirty="0" smtClean="0"/>
              <a:t>Q1 = {(1,1), (2,2), (3,3)}</a:t>
            </a:r>
          </a:p>
          <a:p>
            <a:pPr marL="742950" indent="-742950">
              <a:buFont typeface="+mj-lt"/>
              <a:buAutoNum type="arabicPeriod"/>
            </a:pPr>
            <a:r>
              <a:rPr lang="fr-FR" sz="3600" i="1" dirty="0" smtClean="0"/>
              <a:t>Q2 = {(1,1), (2,2), (2,3), (3,2), (3,3)}</a:t>
            </a:r>
          </a:p>
          <a:p>
            <a:pPr marL="742950" indent="-742950">
              <a:buFont typeface="+mj-lt"/>
              <a:buAutoNum type="arabicPeriod"/>
            </a:pPr>
            <a:r>
              <a:rPr lang="fr-FR" sz="3600" i="1" dirty="0" smtClean="0"/>
              <a:t>Q3 = {(1,1), (1,2), (2,1), (2,2), (3,3)}</a:t>
            </a:r>
          </a:p>
          <a:p>
            <a:pPr marL="742950" indent="-742950">
              <a:buFont typeface="+mj-lt"/>
              <a:buAutoNum type="arabicPeriod"/>
            </a:pPr>
            <a:r>
              <a:rPr lang="fr-FR" sz="3600" i="1" dirty="0" smtClean="0"/>
              <a:t>Q4 = {(1,1), (1,3), (3,1), (3,3), (2,2)}</a:t>
            </a:r>
          </a:p>
          <a:p>
            <a:pPr marL="742950" indent="-742950">
              <a:buFont typeface="+mj-lt"/>
              <a:buAutoNum type="arabicPeriod"/>
            </a:pPr>
            <a:r>
              <a:rPr lang="fr-FR" sz="3600" i="1" dirty="0" smtClean="0"/>
              <a:t>Q5 = {(1,1), (1,2), (1,3), (2,3), (2,1), (3,1), (3,2), (2,2),</a:t>
            </a:r>
            <a:r>
              <a:rPr lang="en-US" sz="3600" dirty="0" smtClean="0"/>
              <a:t>(3,3)}</a:t>
            </a:r>
            <a:endParaRPr lang="en-US" sz="3600" i="1" dirty="0" smtClean="0"/>
          </a:p>
          <a:p>
            <a:pPr marL="914400" lvl="1" indent="-457200">
              <a:buNone/>
            </a:pPr>
            <a:endParaRPr lang="en-US" i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CMPU 334 --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b="0" dirty="0" smtClean="0"/>
              <a:t>Equivalence relation examples I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dirty="0" smtClean="0"/>
              <a:t>In </a:t>
            </a:r>
            <a:r>
              <a:rPr lang="en-US" sz="3200" dirty="0" smtClean="0"/>
              <a:t>the art world</a:t>
            </a:r>
            <a:r>
              <a:rPr lang="en-US" sz="3200" dirty="0" smtClean="0"/>
              <a:t>:  </a:t>
            </a:r>
            <a:r>
              <a:rPr lang="en-US" dirty="0" smtClean="0"/>
              <a:t>Consider the relation more and less: </a:t>
            </a:r>
          </a:p>
          <a:p>
            <a:pPr lvl="1"/>
            <a:r>
              <a:rPr lang="en-US" dirty="0" smtClean="0"/>
              <a:t>“Less is more” and “More is less” .</a:t>
            </a:r>
          </a:p>
          <a:p>
            <a:pPr lvl="2"/>
            <a:r>
              <a:rPr lang="en-US" dirty="0" smtClean="0"/>
              <a:t>Is it an equivalence relation? </a:t>
            </a:r>
            <a:endParaRPr lang="en-US" dirty="0" smtClean="0"/>
          </a:p>
          <a:p>
            <a:pPr lvl="2"/>
            <a:r>
              <a:rPr lang="en-US" dirty="0" smtClean="0"/>
              <a:t> </a:t>
            </a:r>
          </a:p>
          <a:p>
            <a:pPr lvl="3"/>
            <a:r>
              <a:rPr lang="en-US" dirty="0" smtClean="0"/>
              <a:t> </a:t>
            </a:r>
          </a:p>
          <a:p>
            <a:pPr lvl="3"/>
            <a:r>
              <a:rPr lang="en-US" dirty="0" smtClean="0"/>
              <a:t>  </a:t>
            </a:r>
          </a:p>
          <a:p>
            <a:r>
              <a:rPr lang="en-US" sz="3200" dirty="0" smtClean="0"/>
              <a:t>How would we partition this? </a:t>
            </a:r>
          </a:p>
          <a:p>
            <a:pPr lvl="1"/>
            <a:r>
              <a:rPr lang="en-US" dirty="0" smtClean="0"/>
              <a:t> </a:t>
            </a:r>
            <a:endParaRPr lang="en-US" baseline="30000" dirty="0" smtClean="0"/>
          </a:p>
          <a:p>
            <a:pPr lvl="1"/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 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sz="1800" dirty="0" smtClean="0"/>
              <a:t>“Less is more” – </a:t>
            </a:r>
            <a:r>
              <a:rPr lang="en-US" sz="1800" i="1" dirty="0" err="1" smtClean="0"/>
              <a:t>Mies</a:t>
            </a:r>
            <a:r>
              <a:rPr lang="en-US" sz="1800" i="1" dirty="0" smtClean="0"/>
              <a:t> Van </a:t>
            </a:r>
            <a:r>
              <a:rPr lang="en-US" sz="1800" i="1" dirty="0" err="1" smtClean="0"/>
              <a:t>der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Rohe</a:t>
            </a:r>
            <a:r>
              <a:rPr lang="en-US" sz="1800" i="1" dirty="0" smtClean="0"/>
              <a:t>, modernist architect</a:t>
            </a:r>
          </a:p>
          <a:p>
            <a:pPr lvl="1"/>
            <a:r>
              <a:rPr lang="en-US" sz="1800" dirty="0" smtClean="0"/>
              <a:t>“More is less” – </a:t>
            </a:r>
            <a:r>
              <a:rPr lang="en-US" sz="1800" i="1" dirty="0" smtClean="0"/>
              <a:t>Ad Reinhardt, abstract artist</a:t>
            </a:r>
          </a:p>
          <a:p>
            <a:pPr lvl="1"/>
            <a:r>
              <a:rPr lang="en-US" sz="1800" i="1" dirty="0" smtClean="0"/>
              <a:t> From “Second Edition: The Essential Guide to </a:t>
            </a:r>
            <a:r>
              <a:rPr lang="en-US" sz="1800" i="1" dirty="0" err="1" smtClean="0"/>
              <a:t>Revisioning</a:t>
            </a:r>
            <a:r>
              <a:rPr lang="en-US" sz="1800" i="1" dirty="0" smtClean="0"/>
              <a:t> Photography,” by John </a:t>
            </a:r>
            <a:r>
              <a:rPr lang="en-US" sz="1800" i="1" dirty="0" smtClean="0"/>
              <a:t>Paul </a:t>
            </a:r>
            <a:r>
              <a:rPr lang="en-US" sz="1800" i="1" dirty="0" err="1" smtClean="0"/>
              <a:t>Caponigro</a:t>
            </a:r>
            <a:endParaRPr lang="en-US" sz="1800" i="1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2/23/2019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 this useful?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It turns out the language we are using…</a:t>
            </a:r>
          </a:p>
          <a:p>
            <a:pPr lvl="1"/>
            <a:r>
              <a:rPr lang="en-US" sz="3600" dirty="0" smtClean="0"/>
              <a:t>Is the language of </a:t>
            </a:r>
            <a:r>
              <a:rPr lang="en-US" sz="3600" b="1" i="1" dirty="0" smtClean="0"/>
              <a:t>databases</a:t>
            </a:r>
            <a:r>
              <a:rPr lang="en-US" sz="3600" dirty="0" smtClean="0"/>
              <a:t>. </a:t>
            </a:r>
          </a:p>
          <a:p>
            <a:pPr lvl="2"/>
            <a:r>
              <a:rPr lang="en-US" sz="3200" dirty="0" smtClean="0"/>
              <a:t>DB2</a:t>
            </a:r>
          </a:p>
          <a:p>
            <a:pPr lvl="2"/>
            <a:r>
              <a:rPr lang="en-US" sz="3200" dirty="0" err="1" smtClean="0"/>
              <a:t>sql</a:t>
            </a:r>
            <a:r>
              <a:rPr lang="en-US" sz="3200" dirty="0" smtClean="0"/>
              <a:t> and  variants (</a:t>
            </a:r>
            <a:r>
              <a:rPr lang="en-US" sz="3200" dirty="0" err="1" smtClean="0"/>
              <a:t>mysql</a:t>
            </a:r>
            <a:r>
              <a:rPr lang="en-US" sz="3200" dirty="0" smtClean="0"/>
              <a:t>, </a:t>
            </a:r>
            <a:r>
              <a:rPr lang="en-US" sz="3200" dirty="0" err="1" smtClean="0"/>
              <a:t>sql-lite</a:t>
            </a:r>
            <a:r>
              <a:rPr lang="en-US" sz="3200" dirty="0" smtClean="0"/>
              <a:t>)</a:t>
            </a:r>
          </a:p>
          <a:p>
            <a:pPr lvl="2"/>
            <a:r>
              <a:rPr lang="en-US" sz="3200" dirty="0" smtClean="0"/>
              <a:t>Even </a:t>
            </a: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&lt;take a deep breath&gt;</a:t>
            </a:r>
            <a:r>
              <a:rPr lang="en-US" sz="32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sz="3200" dirty="0" smtClean="0"/>
              <a:t>MS Access!</a:t>
            </a:r>
          </a:p>
          <a:p>
            <a:pPr lvl="1"/>
            <a:r>
              <a:rPr lang="en-US" sz="3600" dirty="0" smtClean="0"/>
              <a:t>Partitions </a:t>
            </a:r>
            <a:r>
              <a:rPr lang="en-US" sz="2800" dirty="0" smtClean="0"/>
              <a:t>allows a DBA to break up table/other data into </a:t>
            </a:r>
            <a:r>
              <a:rPr lang="en-US" dirty="0" smtClean="0"/>
              <a:t>small pieces</a:t>
            </a:r>
            <a:endParaRPr lang="en-US" sz="2800" dirty="0" smtClean="0"/>
          </a:p>
          <a:p>
            <a:pPr lvl="3"/>
            <a:r>
              <a:rPr lang="en-US" sz="2400" dirty="0" smtClean="0"/>
              <a:t>(without the worry of </a:t>
            </a:r>
            <a:r>
              <a:rPr lang="en-US" sz="2400" i="1" dirty="0" smtClean="0"/>
              <a:t>unintentionally</a:t>
            </a:r>
            <a:r>
              <a:rPr lang="en-US" sz="2400" dirty="0" smtClean="0"/>
              <a:t> leaving out any data)</a:t>
            </a:r>
            <a:endParaRPr lang="en-US" sz="2400" dirty="0" smtClean="0"/>
          </a:p>
          <a:p>
            <a:pPr lvl="2"/>
            <a:r>
              <a:rPr lang="en-US" sz="3200" dirty="0" smtClean="0"/>
              <a:t>Advantages? </a:t>
            </a:r>
            <a:r>
              <a:rPr lang="en-US" sz="2400" dirty="0" smtClean="0"/>
              <a:t>Consider: all cameras for sale on </a:t>
            </a:r>
            <a:r>
              <a:rPr lang="en-US" sz="2400" dirty="0" err="1" smtClean="0"/>
              <a:t>Ebay</a:t>
            </a:r>
            <a:r>
              <a:rPr lang="en-US" sz="2400" dirty="0" smtClean="0"/>
              <a:t> at any one time.</a:t>
            </a:r>
            <a:endParaRPr lang="en-US" sz="3200" dirty="0" smtClean="0"/>
          </a:p>
          <a:p>
            <a:pPr lvl="3"/>
            <a:r>
              <a:rPr lang="en-US" sz="3000" dirty="0" smtClean="0"/>
              <a:t>Would you create one table of them all (thousands)?</a:t>
            </a:r>
          </a:p>
          <a:p>
            <a:pPr lvl="4"/>
            <a:r>
              <a:rPr lang="en-US" sz="3000" dirty="0" smtClean="0"/>
              <a:t>With associated data, how big would that table be (GB)?</a:t>
            </a:r>
          </a:p>
          <a:p>
            <a:pPr lvl="1"/>
            <a:endParaRPr lang="en-US" sz="3600" dirty="0" smtClean="0"/>
          </a:p>
          <a:p>
            <a:pPr marL="914400" lvl="1" indent="-457200">
              <a:buNone/>
            </a:pPr>
            <a:endParaRPr lang="en-US" i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CMPU 145 – Foundations of Computer Science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 this useful?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/>
          </a:bodyPr>
          <a:lstStyle/>
          <a:p>
            <a:pPr marL="914400" lvl="1" indent="-457200"/>
            <a:r>
              <a:rPr lang="en-US" sz="3200" dirty="0" smtClean="0"/>
              <a:t>Let’s go to the documentation!</a:t>
            </a:r>
          </a:p>
          <a:p>
            <a:pPr marL="914400" lvl="1" indent="-457200"/>
            <a:r>
              <a:rPr lang="en-US" i="1" dirty="0" smtClean="0">
                <a:hlinkClick r:id="rId2"/>
              </a:rPr>
              <a:t>https://</a:t>
            </a:r>
            <a:r>
              <a:rPr lang="en-US" i="1" dirty="0" smtClean="0">
                <a:hlinkClick r:id="rId2"/>
              </a:rPr>
              <a:t>docs.oracle.com/en/database/oracle/oracle-database/19/vldbg/partition-concepts.html#GUID-EA7EF5CB-DD49-43AF-889A-F83AAC0D7D51</a:t>
            </a:r>
            <a:endParaRPr lang="en-US" i="1" dirty="0" smtClean="0"/>
          </a:p>
          <a:p>
            <a:pPr marL="914400" lvl="1" indent="-457200"/>
            <a:r>
              <a:rPr lang="en-US" i="1" dirty="0" smtClean="0">
                <a:hlinkClick r:id="rId3"/>
              </a:rPr>
              <a:t>https://developer.ibm.com/tutorials/dm-0605ahuja2</a:t>
            </a:r>
            <a:r>
              <a:rPr lang="en-US" i="1" dirty="0" smtClean="0">
                <a:hlinkClick r:id="rId3"/>
              </a:rPr>
              <a:t>/</a:t>
            </a:r>
            <a:endParaRPr lang="en-US" i="1" dirty="0" smtClean="0"/>
          </a:p>
          <a:p>
            <a:pPr marL="914400" lvl="1" indent="-457200"/>
            <a:endParaRPr lang="en-US" i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CMPU 145 – Foundations of Computer Science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7364" y="916098"/>
            <a:ext cx="6940423" cy="521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Related: </a:t>
            </a:r>
            <a:r>
              <a:rPr lang="en-US" b="0" dirty="0" err="1" smtClean="0"/>
              <a:t>sql</a:t>
            </a:r>
            <a:r>
              <a:rPr lang="en-US" b="0" dirty="0" smtClean="0"/>
              <a:t> and MS Access example </a:t>
            </a:r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CMPU 145 – Foundations of Computer Science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787811" y="1089061"/>
            <a:ext cx="423295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Simple example, pretty much just a spreadsheet (which is what a table is)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Age and cholesterol level (ok or too high)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How do we correlate this data?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Is there something meaningful here?</a:t>
            </a: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 err="1" smtClean="0"/>
              <a:t>Sql</a:t>
            </a:r>
            <a:r>
              <a:rPr lang="en-US" b="0" dirty="0" smtClean="0"/>
              <a:t> and MS Access example 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SELECT DISTINCTROW Table1.[</a:t>
            </a:r>
            <a:r>
              <a:rPr lang="en-US" dirty="0" err="1" smtClean="0"/>
              <a:t>cholesterolLVL</a:t>
            </a:r>
            <a:r>
              <a:rPr lang="en-US" dirty="0" smtClean="0"/>
              <a:t>], </a:t>
            </a:r>
            <a:r>
              <a:rPr lang="en-US" dirty="0" smtClean="0">
                <a:solidFill>
                  <a:srgbClr val="C00000"/>
                </a:solidFill>
              </a:rPr>
              <a:t>Partition</a:t>
            </a:r>
            <a:r>
              <a:rPr lang="en-US" dirty="0" smtClean="0"/>
              <a:t>([Age],0,100,10) AS </a:t>
            </a:r>
            <a:r>
              <a:rPr lang="en-US" dirty="0" err="1" smtClean="0"/>
              <a:t>Age_Range</a:t>
            </a:r>
            <a:r>
              <a:rPr lang="en-US" dirty="0" smtClean="0"/>
              <a:t>, Count([Age]) AS </a:t>
            </a:r>
            <a:r>
              <a:rPr lang="en-US" dirty="0" err="1" smtClean="0"/>
              <a:t>Range_Count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FROM Table1</a:t>
            </a:r>
          </a:p>
          <a:p>
            <a:pPr>
              <a:buNone/>
            </a:pPr>
            <a:r>
              <a:rPr lang="en-US" dirty="0" smtClean="0"/>
              <a:t>GROUP BY [</a:t>
            </a:r>
            <a:r>
              <a:rPr lang="en-US" dirty="0" err="1" smtClean="0"/>
              <a:t>cholesterolLVL</a:t>
            </a:r>
            <a:r>
              <a:rPr lang="en-US" dirty="0" smtClean="0"/>
              <a:t>], </a:t>
            </a:r>
            <a:r>
              <a:rPr lang="en-US" dirty="0" smtClean="0">
                <a:solidFill>
                  <a:srgbClr val="C00000"/>
                </a:solidFill>
              </a:rPr>
              <a:t>Partition</a:t>
            </a:r>
            <a:r>
              <a:rPr lang="en-US" dirty="0" smtClean="0"/>
              <a:t>([Age],0,100,10</a:t>
            </a:r>
            <a:r>
              <a:rPr lang="en-US" dirty="0" smtClean="0"/>
              <a:t>);</a:t>
            </a:r>
          </a:p>
          <a:p>
            <a:pPr>
              <a:buNone/>
            </a:pPr>
            <a:endParaRPr lang="en-US" dirty="0" smtClean="0"/>
          </a:p>
          <a:p>
            <a:r>
              <a:rPr lang="en-US" sz="4000" dirty="0" smtClean="0"/>
              <a:t>This example asks MS Access to </a:t>
            </a:r>
          </a:p>
          <a:p>
            <a:pPr lvl="1"/>
            <a:r>
              <a:rPr lang="en-US" sz="3600" dirty="0" smtClean="0"/>
              <a:t>Show us cholesterol levels for everyone in  table </a:t>
            </a:r>
          </a:p>
          <a:p>
            <a:pPr lvl="2"/>
            <a:r>
              <a:rPr lang="en-US" sz="3200" dirty="0" smtClean="0"/>
              <a:t>(high or ok)</a:t>
            </a:r>
          </a:p>
          <a:p>
            <a:pPr lvl="1"/>
            <a:r>
              <a:rPr lang="en-US" sz="3600" dirty="0" smtClean="0"/>
              <a:t>&amp;</a:t>
            </a:r>
            <a:r>
              <a:rPr lang="en-US" sz="3600" dirty="0" smtClean="0"/>
              <a:t> </a:t>
            </a:r>
            <a:r>
              <a:rPr lang="en-US" sz="3600" i="1" dirty="0" smtClean="0"/>
              <a:t>partition</a:t>
            </a:r>
            <a:r>
              <a:rPr lang="en-US" sz="3600" dirty="0" smtClean="0"/>
              <a:t> the data based on age (</a:t>
            </a:r>
            <a:r>
              <a:rPr lang="en-US" sz="3600" dirty="0" err="1" smtClean="0"/>
              <a:t>Age_Range</a:t>
            </a:r>
            <a:r>
              <a:rPr lang="en-US" sz="3600" dirty="0" smtClean="0"/>
              <a:t>) into 10 year increments </a:t>
            </a:r>
          </a:p>
          <a:p>
            <a:pPr lvl="1"/>
            <a:r>
              <a:rPr lang="en-US" sz="3600" dirty="0" smtClean="0"/>
              <a:t>&amp;</a:t>
            </a:r>
            <a:r>
              <a:rPr lang="en-US" sz="3600" dirty="0" smtClean="0"/>
              <a:t> count the total cholesterol levels for each 10 year bracket</a:t>
            </a:r>
            <a:endParaRPr lang="en-US" i="1" dirty="0" smtClean="0"/>
          </a:p>
          <a:p>
            <a:pPr marL="914400" lvl="1" indent="-457200">
              <a:buNone/>
            </a:pPr>
            <a:endParaRPr lang="en-US" i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CMPU 145 – Foundations of Computer Science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 err="1" smtClean="0"/>
              <a:t>Sql</a:t>
            </a:r>
            <a:r>
              <a:rPr lang="en-US" b="0" dirty="0" smtClean="0"/>
              <a:t> and MS Access example </a:t>
            </a:r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CMPU 145 – Foundations of Computer Science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787811" y="1089061"/>
            <a:ext cx="423295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Data would suggest participants in the study from ages 40 – 49 should proactively manage their cholesterol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Via diet, medication, exercise…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Partitioning also provides an arguably better way to view data. 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54693" y="1089061"/>
            <a:ext cx="6691589" cy="4986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1" name="Straight Arrow Connector 10"/>
          <p:cNvCxnSpPr/>
          <p:nvPr/>
        </p:nvCxnSpPr>
        <p:spPr>
          <a:xfrm rot="10800000" flipV="1">
            <a:off x="4572001" y="2280862"/>
            <a:ext cx="3215811" cy="1017141"/>
          </a:xfrm>
          <a:prstGeom prst="straightConnector1">
            <a:avLst/>
          </a:prstGeom>
          <a:ln w="952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Using relations to order things (not like with </a:t>
            </a:r>
            <a:r>
              <a:rPr lang="en-US" b="0" dirty="0" err="1" smtClean="0"/>
              <a:t>Alexa</a:t>
            </a:r>
            <a:r>
              <a:rPr lang="en-US" b="0" dirty="0" smtClean="0"/>
              <a:t>)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Consider searching on </a:t>
            </a:r>
            <a:r>
              <a:rPr lang="en-US" sz="4000" dirty="0" err="1" smtClean="0"/>
              <a:t>Ebay</a:t>
            </a:r>
            <a:r>
              <a:rPr lang="en-US" sz="4000" dirty="0" smtClean="0"/>
              <a:t> for a camera.</a:t>
            </a:r>
          </a:p>
          <a:p>
            <a:r>
              <a:rPr lang="en-US" sz="4000" dirty="0" smtClean="0"/>
              <a:t>We can show the items by price (say, low to high)</a:t>
            </a:r>
          </a:p>
          <a:p>
            <a:pPr marL="914400" lvl="1" indent="-457200"/>
            <a:r>
              <a:rPr lang="en-US" sz="3200" i="1" dirty="0" smtClean="0"/>
              <a:t>We can use </a:t>
            </a:r>
            <a:r>
              <a:rPr lang="en-US" sz="3200" b="1" i="1" dirty="0" smtClean="0">
                <a:solidFill>
                  <a:srgbClr val="00B0F0"/>
                </a:solidFill>
              </a:rPr>
              <a:t>&lt;</a:t>
            </a:r>
            <a:r>
              <a:rPr lang="en-US" sz="3200" i="1" dirty="0" smtClean="0"/>
              <a:t> operator to order the items for sale</a:t>
            </a:r>
          </a:p>
          <a:p>
            <a:pPr marL="457200" indent="-457200"/>
            <a:r>
              <a:rPr lang="en-US" sz="3600" i="1" dirty="0" smtClean="0">
                <a:solidFill>
                  <a:schemeClr val="bg2">
                    <a:lumMod val="50000"/>
                  </a:schemeClr>
                </a:solidFill>
              </a:rPr>
              <a:t>Should the order have transitivity?</a:t>
            </a:r>
          </a:p>
          <a:p>
            <a:pPr marL="914400" lvl="1" indent="-457200"/>
            <a:r>
              <a:rPr lang="en-US" sz="3200" i="1" dirty="0" smtClean="0">
                <a:solidFill>
                  <a:schemeClr val="bg2">
                    <a:lumMod val="50000"/>
                  </a:schemeClr>
                </a:solidFill>
              </a:rPr>
              <a:t>Yes – you wouldn’t use </a:t>
            </a:r>
            <a:r>
              <a:rPr lang="en-US" sz="3200" i="1" dirty="0" err="1" smtClean="0">
                <a:solidFill>
                  <a:schemeClr val="bg2">
                    <a:lumMod val="50000"/>
                  </a:schemeClr>
                </a:solidFill>
              </a:rPr>
              <a:t>Ebay</a:t>
            </a:r>
            <a:r>
              <a:rPr lang="en-US" sz="3200" i="1" dirty="0" smtClean="0">
                <a:solidFill>
                  <a:schemeClr val="bg2">
                    <a:lumMod val="50000"/>
                  </a:schemeClr>
                </a:solidFill>
              </a:rPr>
              <a:t> very much if it isn’t!</a:t>
            </a:r>
          </a:p>
          <a:p>
            <a:pPr marL="457200" indent="-457200"/>
            <a:r>
              <a:rPr lang="en-US" sz="3600" i="1" dirty="0" smtClean="0"/>
              <a:t>Should the order have reflexivity?</a:t>
            </a:r>
          </a:p>
          <a:p>
            <a:pPr marL="914400" lvl="1" indent="-457200">
              <a:buNone/>
            </a:pPr>
            <a:endParaRPr lang="en-US" i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CMPU 145 – Foundations of Computer Science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Using relations to order things (not like with </a:t>
            </a:r>
            <a:r>
              <a:rPr lang="en-US" b="0" dirty="0" err="1" smtClean="0"/>
              <a:t>Alexa</a:t>
            </a:r>
            <a:r>
              <a:rPr lang="en-US" b="0" dirty="0" smtClean="0"/>
              <a:t>)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Consider searching on </a:t>
            </a:r>
            <a:r>
              <a:rPr lang="en-US" sz="4000" dirty="0" err="1" smtClean="0"/>
              <a:t>Ebay</a:t>
            </a:r>
            <a:r>
              <a:rPr lang="en-US" sz="4000" dirty="0" smtClean="0"/>
              <a:t> for a camera.</a:t>
            </a:r>
          </a:p>
          <a:p>
            <a:r>
              <a:rPr lang="en-US" sz="4000" dirty="0" smtClean="0"/>
              <a:t>We can show the items by price (say, low to high)</a:t>
            </a:r>
          </a:p>
          <a:p>
            <a:pPr marL="914400" lvl="1" indent="-457200"/>
            <a:r>
              <a:rPr lang="en-US" sz="3200" i="1" dirty="0" smtClean="0"/>
              <a:t>We can use </a:t>
            </a:r>
            <a:r>
              <a:rPr lang="en-US" sz="3200" b="1" i="1" dirty="0" smtClean="0">
                <a:solidFill>
                  <a:srgbClr val="00B0F0"/>
                </a:solidFill>
              </a:rPr>
              <a:t>&lt;</a:t>
            </a:r>
            <a:r>
              <a:rPr lang="en-US" sz="3200" i="1" dirty="0" smtClean="0"/>
              <a:t> operator to order the items for sale</a:t>
            </a:r>
          </a:p>
          <a:p>
            <a:pPr marL="457200" indent="-457200"/>
            <a:r>
              <a:rPr lang="en-US" sz="3600" i="1" dirty="0" smtClean="0">
                <a:solidFill>
                  <a:schemeClr val="bg2">
                    <a:lumMod val="50000"/>
                  </a:schemeClr>
                </a:solidFill>
              </a:rPr>
              <a:t>Should the order have transitivity?</a:t>
            </a:r>
          </a:p>
          <a:p>
            <a:pPr marL="914400" lvl="1" indent="-457200"/>
            <a:r>
              <a:rPr lang="en-US" sz="3200" i="1" dirty="0" smtClean="0">
                <a:solidFill>
                  <a:schemeClr val="bg2">
                    <a:lumMod val="50000"/>
                  </a:schemeClr>
                </a:solidFill>
              </a:rPr>
              <a:t>Yes – you wouldn’t use </a:t>
            </a:r>
            <a:r>
              <a:rPr lang="en-US" sz="3200" i="1" dirty="0" err="1" smtClean="0">
                <a:solidFill>
                  <a:schemeClr val="bg2">
                    <a:lumMod val="50000"/>
                  </a:schemeClr>
                </a:solidFill>
              </a:rPr>
              <a:t>Ebay</a:t>
            </a:r>
            <a:r>
              <a:rPr lang="en-US" sz="3200" i="1" dirty="0" smtClean="0">
                <a:solidFill>
                  <a:schemeClr val="bg2">
                    <a:lumMod val="50000"/>
                  </a:schemeClr>
                </a:solidFill>
              </a:rPr>
              <a:t> very much if it isn’t!</a:t>
            </a:r>
          </a:p>
          <a:p>
            <a:pPr marL="457200" indent="-457200"/>
            <a:r>
              <a:rPr lang="en-US" sz="3600" i="1" dirty="0" smtClean="0"/>
              <a:t>Should the order have reflexivity?</a:t>
            </a:r>
          </a:p>
          <a:p>
            <a:pPr marL="914400" lvl="1" indent="-457200"/>
            <a:r>
              <a:rPr lang="en-US" sz="2800" i="1" dirty="0" smtClean="0"/>
              <a:t>Yes: If we want to include more than one camera at the same price i.e. we are inclusive </a:t>
            </a:r>
            <a:r>
              <a:rPr lang="en-US" sz="3200" i="1" dirty="0" smtClean="0"/>
              <a:t>(</a:t>
            </a:r>
            <a:r>
              <a:rPr lang="en-US" sz="3200" b="1" i="1" dirty="0" smtClean="0">
                <a:solidFill>
                  <a:srgbClr val="00B0F0"/>
                </a:solidFill>
              </a:rPr>
              <a:t>&lt;= </a:t>
            </a:r>
            <a:r>
              <a:rPr lang="en-US" sz="3200" i="1" dirty="0" smtClean="0"/>
              <a:t>) </a:t>
            </a:r>
          </a:p>
          <a:p>
            <a:pPr marL="914400" lvl="1" indent="-457200"/>
            <a:r>
              <a:rPr lang="en-US" sz="2800" i="1" dirty="0" smtClean="0"/>
              <a:t>No: </a:t>
            </a:r>
            <a:r>
              <a:rPr lang="en-US" sz="2800" i="1" dirty="0" smtClean="0"/>
              <a:t>If we </a:t>
            </a:r>
            <a:r>
              <a:rPr lang="en-US" sz="2800" i="1" dirty="0" smtClean="0"/>
              <a:t>only want a strict order </a:t>
            </a:r>
            <a:r>
              <a:rPr lang="en-US" sz="3600" i="1" dirty="0" smtClean="0"/>
              <a:t>(</a:t>
            </a:r>
            <a:r>
              <a:rPr lang="en-US" sz="3600" b="1" i="1" dirty="0" smtClean="0">
                <a:solidFill>
                  <a:srgbClr val="00B0F0"/>
                </a:solidFill>
              </a:rPr>
              <a:t>&lt;</a:t>
            </a:r>
            <a:r>
              <a:rPr lang="en-US" sz="3600" i="1" dirty="0" smtClean="0"/>
              <a:t>) </a:t>
            </a:r>
            <a:endParaRPr lang="en-US" sz="3200" i="1" dirty="0" smtClean="0"/>
          </a:p>
          <a:p>
            <a:pPr marL="914400" lvl="1" indent="-457200">
              <a:buNone/>
            </a:pPr>
            <a:endParaRPr lang="en-US" i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CMPU 145 – Foundations of Computer Science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Order and Symmetry | Symmetry and Order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We’re still looking for that camera on </a:t>
            </a:r>
            <a:r>
              <a:rPr lang="en-US" sz="4000" dirty="0" err="1" smtClean="0"/>
              <a:t>Ebay</a:t>
            </a:r>
            <a:r>
              <a:rPr lang="en-US" sz="4000" dirty="0" smtClean="0"/>
              <a:t>.</a:t>
            </a:r>
          </a:p>
          <a:p>
            <a:r>
              <a:rPr lang="en-US" sz="4000" dirty="0" smtClean="0"/>
              <a:t>Can the list of cameras for sale be symmetric? </a:t>
            </a:r>
          </a:p>
          <a:p>
            <a:pPr marL="914400" lvl="1" indent="-457200"/>
            <a:r>
              <a:rPr lang="en-US" sz="3200" i="1" dirty="0" smtClean="0"/>
              <a:t>The list presented to us would make no sense to use</a:t>
            </a:r>
          </a:p>
          <a:p>
            <a:pPr marL="914400" lvl="1" indent="-457200"/>
            <a:r>
              <a:rPr lang="en-US" sz="3200" i="1" dirty="0" smtClean="0"/>
              <a:t>And we would have… what kind of relation</a:t>
            </a:r>
            <a:r>
              <a:rPr lang="en-US" sz="3200" i="1" dirty="0" smtClean="0"/>
              <a:t>?</a:t>
            </a:r>
          </a:p>
          <a:p>
            <a:pPr marL="457200" indent="-457200"/>
            <a:r>
              <a:rPr lang="en-US" sz="3600" i="1" dirty="0" smtClean="0"/>
              <a:t>If (</a:t>
            </a:r>
            <a:r>
              <a:rPr lang="en-US" sz="3600" i="1" dirty="0" err="1" smtClean="0"/>
              <a:t>a,b</a:t>
            </a:r>
            <a:r>
              <a:rPr lang="en-US" sz="3600" i="1" dirty="0" smtClean="0"/>
              <a:t>) </a:t>
            </a:r>
            <a:r>
              <a:rPr lang="en-US" sz="3600" dirty="0" smtClean="0"/>
              <a:t>∈ R then (</a:t>
            </a:r>
            <a:r>
              <a:rPr lang="en-US" sz="3600" dirty="0" err="1" smtClean="0"/>
              <a:t>b,a</a:t>
            </a:r>
            <a:r>
              <a:rPr lang="en-US" sz="3600" dirty="0" smtClean="0"/>
              <a:t>) ∉ R, for all a != b</a:t>
            </a:r>
          </a:p>
          <a:p>
            <a:pPr marL="914400" lvl="1" indent="-457200"/>
            <a:r>
              <a:rPr lang="en-US" sz="3200" i="1" dirty="0" smtClean="0"/>
              <a:t>“</a:t>
            </a:r>
            <a:r>
              <a:rPr lang="en-US" sz="3200" i="1" dirty="0" err="1" smtClean="0"/>
              <a:t>antisymmetric</a:t>
            </a:r>
            <a:r>
              <a:rPr lang="en-US" sz="3200" i="1" dirty="0" smtClean="0"/>
              <a:t>”</a:t>
            </a:r>
          </a:p>
          <a:p>
            <a:pPr marL="914400" lvl="1" indent="-457200">
              <a:buNone/>
            </a:pPr>
            <a:endParaRPr lang="en-US" i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CMPU 145 – Foundations of Computer Science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Definition: Partial Order of A.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If a relation </a:t>
            </a:r>
            <a:r>
              <a:rPr lang="en-US" sz="4000" i="1" dirty="0" smtClean="0"/>
              <a:t>R over a set A is reflexive</a:t>
            </a:r>
            <a:r>
              <a:rPr lang="en-US" sz="4000" i="1" dirty="0" smtClean="0"/>
              <a:t>, </a:t>
            </a:r>
            <a:r>
              <a:rPr lang="en-US" sz="4000" dirty="0" smtClean="0"/>
              <a:t>transitive</a:t>
            </a:r>
            <a:r>
              <a:rPr lang="en-US" sz="4000" dirty="0" smtClean="0"/>
              <a:t>, and </a:t>
            </a:r>
            <a:r>
              <a:rPr lang="en-US" sz="4000" dirty="0" err="1" smtClean="0"/>
              <a:t>antisymmetric</a:t>
            </a:r>
            <a:r>
              <a:rPr lang="en-US" sz="4000" dirty="0" smtClean="0"/>
              <a:t> </a:t>
            </a:r>
            <a:r>
              <a:rPr lang="en-US" sz="4000" dirty="0" smtClean="0"/>
              <a:t>it </a:t>
            </a:r>
            <a:r>
              <a:rPr lang="en-US" sz="4000" dirty="0" smtClean="0"/>
              <a:t>is a </a:t>
            </a:r>
            <a:r>
              <a:rPr lang="en-US" sz="4000" i="1" dirty="0" smtClean="0"/>
              <a:t>partial order of </a:t>
            </a:r>
            <a:r>
              <a:rPr lang="en-US" sz="4000" i="1" dirty="0" smtClean="0"/>
              <a:t>A.</a:t>
            </a:r>
          </a:p>
          <a:p>
            <a:r>
              <a:rPr lang="en-US" sz="3600" i="1" dirty="0" smtClean="0"/>
              <a:t>The </a:t>
            </a:r>
            <a:r>
              <a:rPr lang="en-US" sz="3600" dirty="0" smtClean="0"/>
              <a:t>⊆ relation is a partial order. </a:t>
            </a:r>
          </a:p>
          <a:p>
            <a:pPr lvl="1"/>
            <a:r>
              <a:rPr lang="en-US" sz="3200" dirty="0" smtClean="0"/>
              <a:t>Earlier: we used the fact that A⊆B and B⊆A means A=B.</a:t>
            </a:r>
          </a:p>
          <a:p>
            <a:pPr lvl="1"/>
            <a:r>
              <a:rPr lang="en-US" sz="3200" dirty="0" smtClean="0"/>
              <a:t>Here, </a:t>
            </a:r>
            <a:r>
              <a:rPr lang="en-US" sz="3200" i="1" u="sng" dirty="0" smtClean="0"/>
              <a:t>B is not a subset of A!</a:t>
            </a:r>
          </a:p>
          <a:p>
            <a:r>
              <a:rPr lang="en-US" sz="3600" dirty="0" smtClean="0"/>
              <a:t>Example:</a:t>
            </a:r>
          </a:p>
          <a:p>
            <a:r>
              <a:rPr lang="en-US" sz="3600" dirty="0" smtClean="0"/>
              <a:t>All even numbers (i.e. divisible by 2) is a partial ordering R over the set of positive integers, N</a:t>
            </a:r>
            <a:r>
              <a:rPr lang="en-US" sz="3600" baseline="30000" dirty="0" smtClean="0"/>
              <a:t>+</a:t>
            </a:r>
          </a:p>
          <a:p>
            <a:pPr lvl="1"/>
            <a:endParaRPr lang="en-US" i="1" dirty="0" smtClean="0"/>
          </a:p>
          <a:p>
            <a:pPr lvl="1"/>
            <a:endParaRPr lang="en-US" i="1" dirty="0" smtClean="0"/>
          </a:p>
          <a:p>
            <a:pPr marL="914400" lvl="1" indent="-457200">
              <a:buNone/>
            </a:pPr>
            <a:endParaRPr lang="en-US" i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CMPU 145 – Foundations of Computer Science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Definition: Total Ordering.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A reflexive relation </a:t>
            </a:r>
            <a:r>
              <a:rPr lang="en-US" sz="4000" i="1" dirty="0" smtClean="0"/>
              <a:t>R over a set A is </a:t>
            </a:r>
            <a:r>
              <a:rPr lang="en-US" sz="4000" i="1" dirty="0" smtClean="0">
                <a:solidFill>
                  <a:srgbClr val="C00000"/>
                </a:solidFill>
              </a:rPr>
              <a:t>complete </a:t>
            </a:r>
            <a:r>
              <a:rPr lang="en-US" sz="4000" dirty="0" smtClean="0"/>
              <a:t>over </a:t>
            </a:r>
            <a:r>
              <a:rPr lang="en-US" sz="4000" i="1" dirty="0" smtClean="0"/>
              <a:t>A </a:t>
            </a:r>
            <a:r>
              <a:rPr lang="en-US" sz="4000" i="1" dirty="0" err="1" smtClean="0"/>
              <a:t>iff</a:t>
            </a:r>
            <a:r>
              <a:rPr lang="en-US" sz="4000" i="1" dirty="0" smtClean="0"/>
              <a:t> for all a, b ∈ A, </a:t>
            </a:r>
            <a:endParaRPr lang="en-US" sz="4000" i="1" dirty="0" smtClean="0"/>
          </a:p>
          <a:p>
            <a:pPr lvl="1"/>
            <a:r>
              <a:rPr lang="en-US" sz="3600" i="1" dirty="0" smtClean="0"/>
              <a:t>either </a:t>
            </a:r>
            <a:r>
              <a:rPr lang="en-US" sz="3600" i="1" dirty="0" smtClean="0"/>
              <a:t>(a, b) ∈ R </a:t>
            </a:r>
            <a:r>
              <a:rPr lang="en-US" sz="3600" i="1" dirty="0" smtClean="0"/>
              <a:t>or </a:t>
            </a:r>
            <a:r>
              <a:rPr lang="en-US" sz="4000" dirty="0" smtClean="0"/>
              <a:t>(</a:t>
            </a:r>
            <a:r>
              <a:rPr lang="en-US" sz="4000" i="1" dirty="0" smtClean="0"/>
              <a:t>b, a) ∈ R (or both).</a:t>
            </a:r>
          </a:p>
          <a:p>
            <a:r>
              <a:rPr lang="en-US" sz="4000" dirty="0" smtClean="0"/>
              <a:t>A (relation, set) </a:t>
            </a:r>
            <a:r>
              <a:rPr lang="en-US" sz="4000" dirty="0" smtClean="0"/>
              <a:t>pair where </a:t>
            </a:r>
            <a:r>
              <a:rPr lang="en-US" sz="4000" dirty="0" smtClean="0"/>
              <a:t>the relation is complete over the set </a:t>
            </a:r>
            <a:r>
              <a:rPr lang="en-US" sz="4000" dirty="0" smtClean="0"/>
              <a:t>is called </a:t>
            </a:r>
            <a:r>
              <a:rPr lang="en-US" sz="4000" dirty="0" smtClean="0"/>
              <a:t>a </a:t>
            </a:r>
            <a:r>
              <a:rPr lang="en-US" sz="4000" i="1" dirty="0" smtClean="0"/>
              <a:t>total ordering or linear </a:t>
            </a:r>
            <a:r>
              <a:rPr lang="en-US" sz="4000" i="1" dirty="0" smtClean="0"/>
              <a:t>ordering.</a:t>
            </a:r>
          </a:p>
          <a:p>
            <a:pPr lvl="1"/>
            <a:r>
              <a:rPr lang="en-US" sz="3200" dirty="0" smtClean="0"/>
              <a:t>also known as a </a:t>
            </a:r>
            <a:r>
              <a:rPr lang="en-US" sz="3200" dirty="0" err="1" smtClean="0"/>
              <a:t>poset</a:t>
            </a:r>
            <a:endParaRPr lang="en-US" sz="3200" baseline="30000" dirty="0" smtClean="0"/>
          </a:p>
          <a:p>
            <a:pPr lvl="1"/>
            <a:endParaRPr lang="en-US" i="1" dirty="0" smtClean="0"/>
          </a:p>
          <a:p>
            <a:pPr lvl="1"/>
            <a:endParaRPr lang="en-US" i="1" dirty="0" smtClean="0"/>
          </a:p>
          <a:p>
            <a:pPr marL="914400" lvl="1" indent="-457200">
              <a:buNone/>
            </a:pPr>
            <a:endParaRPr lang="en-US" i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CMPU 145 – Foundations of Computer Science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b="0" dirty="0" smtClean="0"/>
              <a:t>Equivalence relation examples I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dirty="0" smtClean="0"/>
              <a:t>In </a:t>
            </a:r>
            <a:r>
              <a:rPr lang="en-US" sz="3200" dirty="0" smtClean="0"/>
              <a:t>the art world</a:t>
            </a:r>
            <a:r>
              <a:rPr lang="en-US" sz="3200" dirty="0" smtClean="0"/>
              <a:t>:  </a:t>
            </a:r>
            <a:r>
              <a:rPr lang="en-US" dirty="0" smtClean="0"/>
              <a:t>Consider the relation more and less: </a:t>
            </a:r>
          </a:p>
          <a:p>
            <a:pPr lvl="1"/>
            <a:r>
              <a:rPr lang="en-US" dirty="0" smtClean="0"/>
              <a:t>“Less is more” and “More is less” .</a:t>
            </a:r>
          </a:p>
          <a:p>
            <a:pPr lvl="2"/>
            <a:r>
              <a:rPr lang="en-US" dirty="0" smtClean="0"/>
              <a:t>Is it an equivalence relation? </a:t>
            </a:r>
            <a:endParaRPr lang="en-US" dirty="0" smtClean="0"/>
          </a:p>
          <a:p>
            <a:pPr lvl="2"/>
            <a:r>
              <a:rPr lang="en-US" dirty="0" smtClean="0"/>
              <a:t>i.e. Does it fit our definition of an ER? </a:t>
            </a:r>
          </a:p>
          <a:p>
            <a:pPr lvl="3"/>
            <a:r>
              <a:rPr lang="en-US" dirty="0" smtClean="0"/>
              <a:t>Yes!</a:t>
            </a:r>
          </a:p>
          <a:p>
            <a:pPr lvl="3"/>
            <a:r>
              <a:rPr lang="en-US" dirty="0" smtClean="0"/>
              <a:t>In the art world, not so much. </a:t>
            </a:r>
          </a:p>
          <a:p>
            <a:r>
              <a:rPr lang="en-US" sz="3200" dirty="0" smtClean="0"/>
              <a:t>How would we partition this? </a:t>
            </a:r>
          </a:p>
          <a:p>
            <a:pPr lvl="1"/>
            <a:r>
              <a:rPr lang="en-US" dirty="0" smtClean="0"/>
              <a:t> </a:t>
            </a:r>
            <a:endParaRPr lang="en-US" baseline="30000" dirty="0" smtClean="0"/>
          </a:p>
          <a:p>
            <a:pPr lvl="1"/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 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sz="1800" dirty="0" smtClean="0"/>
              <a:t>“Less is more” – </a:t>
            </a:r>
            <a:r>
              <a:rPr lang="en-US" sz="1800" i="1" dirty="0" err="1" smtClean="0"/>
              <a:t>Mies</a:t>
            </a:r>
            <a:r>
              <a:rPr lang="en-US" sz="1800" i="1" dirty="0" smtClean="0"/>
              <a:t> Van </a:t>
            </a:r>
            <a:r>
              <a:rPr lang="en-US" sz="1800" i="1" dirty="0" err="1" smtClean="0"/>
              <a:t>der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Rohe</a:t>
            </a:r>
            <a:r>
              <a:rPr lang="en-US" sz="1800" i="1" dirty="0" smtClean="0"/>
              <a:t>, modernist architect</a:t>
            </a:r>
          </a:p>
          <a:p>
            <a:pPr lvl="1"/>
            <a:r>
              <a:rPr lang="en-US" sz="1800" dirty="0" smtClean="0"/>
              <a:t>“More is less” – </a:t>
            </a:r>
            <a:r>
              <a:rPr lang="en-US" sz="1800" i="1" dirty="0" smtClean="0"/>
              <a:t>Ad Reinhardt, abstract artist</a:t>
            </a:r>
          </a:p>
          <a:p>
            <a:pPr lvl="1"/>
            <a:r>
              <a:rPr lang="en-US" sz="1800" dirty="0" smtClean="0"/>
              <a:t> </a:t>
            </a:r>
            <a:r>
              <a:rPr lang="en-US" sz="1800" i="1" dirty="0" smtClean="0"/>
              <a:t>From “Second Edition: The Essential Guide to </a:t>
            </a:r>
            <a:r>
              <a:rPr lang="en-US" sz="1800" i="1" dirty="0" err="1" smtClean="0"/>
              <a:t>Revisioning</a:t>
            </a:r>
            <a:r>
              <a:rPr lang="en-US" sz="1800" i="1" dirty="0" smtClean="0"/>
              <a:t> Photography,” by John Paul </a:t>
            </a:r>
            <a:r>
              <a:rPr lang="en-US" sz="1800" i="1" dirty="0" err="1" smtClean="0"/>
              <a:t>Caponigro</a:t>
            </a:r>
            <a:endParaRPr lang="en-US" sz="1800" i="1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2/23/2019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Total Ordering: examples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&lt;= over N</a:t>
            </a:r>
          </a:p>
          <a:p>
            <a:r>
              <a:rPr lang="en-US" sz="4000" dirty="0" smtClean="0"/>
              <a:t>Dictionary </a:t>
            </a:r>
          </a:p>
          <a:p>
            <a:endParaRPr lang="en-US" sz="4000" dirty="0" smtClean="0"/>
          </a:p>
          <a:p>
            <a:r>
              <a:rPr lang="en-US" sz="4000" dirty="0" smtClean="0"/>
              <a:t>What about just &lt; over N?</a:t>
            </a:r>
          </a:p>
          <a:p>
            <a:pPr lvl="1"/>
            <a:r>
              <a:rPr lang="en-US" sz="3200" i="1" dirty="0" smtClean="0"/>
              <a:t>Not a total order, </a:t>
            </a:r>
            <a:r>
              <a:rPr lang="en-US" sz="3200" i="1" dirty="0" err="1" smtClean="0"/>
              <a:t>Makinson</a:t>
            </a:r>
            <a:r>
              <a:rPr lang="en-US" sz="3200" i="1" dirty="0" smtClean="0"/>
              <a:t> refers to “&lt;“ as the strict part of &lt;=</a:t>
            </a:r>
          </a:p>
          <a:p>
            <a:r>
              <a:rPr lang="en-US" sz="4000" dirty="0" smtClean="0"/>
              <a:t>⊆ </a:t>
            </a:r>
            <a:r>
              <a:rPr lang="en-US" sz="4000" dirty="0" smtClean="0"/>
              <a:t> over the power set of A ?</a:t>
            </a:r>
          </a:p>
          <a:p>
            <a:pPr lvl="1"/>
            <a:r>
              <a:rPr lang="en-US" sz="3200" dirty="0" smtClean="0"/>
              <a:t>Not a total order: say {a} and {b} are in the power set</a:t>
            </a:r>
          </a:p>
          <a:p>
            <a:pPr lvl="1"/>
            <a:r>
              <a:rPr lang="en-US" sz="3200" dirty="0" smtClean="0"/>
              <a:t> {a} </a:t>
            </a:r>
            <a:r>
              <a:rPr lang="en-US" sz="3200" strike="sngStrike" dirty="0" smtClean="0"/>
              <a:t>⊆</a:t>
            </a:r>
            <a:r>
              <a:rPr lang="en-US" sz="3200" dirty="0" smtClean="0"/>
              <a:t> {b} and {b} </a:t>
            </a:r>
            <a:r>
              <a:rPr lang="en-US" sz="3200" strike="sngStrike" dirty="0" smtClean="0"/>
              <a:t>⊆</a:t>
            </a:r>
            <a:r>
              <a:rPr lang="en-US" sz="3200" dirty="0" smtClean="0"/>
              <a:t> {a}</a:t>
            </a:r>
            <a:endParaRPr lang="en-US" sz="3200" baseline="30000" dirty="0" smtClean="0"/>
          </a:p>
          <a:p>
            <a:pPr lvl="1"/>
            <a:endParaRPr lang="en-US" i="1" dirty="0" smtClean="0"/>
          </a:p>
          <a:p>
            <a:pPr lvl="1"/>
            <a:endParaRPr lang="en-US" i="1" dirty="0" smtClean="0"/>
          </a:p>
          <a:p>
            <a:pPr marL="914400" lvl="1" indent="-457200">
              <a:buNone/>
            </a:pPr>
            <a:endParaRPr lang="en-US" i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CMPU 145 – Foundations of Computer Science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Next time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/>
          </a:bodyPr>
          <a:lstStyle/>
          <a:p>
            <a:pPr lvl="1"/>
            <a:r>
              <a:rPr lang="en-US" sz="3600" i="1" dirty="0" smtClean="0"/>
              <a:t>Chapter 3, </a:t>
            </a:r>
            <a:r>
              <a:rPr lang="en-US" sz="3600" dirty="0" smtClean="0"/>
              <a:t>Functions.</a:t>
            </a:r>
            <a:endParaRPr lang="en-US" sz="3600" dirty="0" smtClean="0"/>
          </a:p>
          <a:p>
            <a:pPr lvl="1"/>
            <a:r>
              <a:rPr lang="en-US" i="1" dirty="0" smtClean="0"/>
              <a:t>Spoiler alert: a </a:t>
            </a:r>
            <a:r>
              <a:rPr lang="en-US" i="1" dirty="0" smtClean="0"/>
              <a:t>function is really just a specific kind of relation</a:t>
            </a:r>
          </a:p>
          <a:p>
            <a:pPr marL="914400" lvl="1" indent="-457200">
              <a:buNone/>
            </a:pPr>
            <a:endParaRPr lang="en-US" i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CMPU 145 – Foundations of Computer Science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b="0" dirty="0" smtClean="0"/>
              <a:t>Equivalence relation examples I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dirty="0" smtClean="0"/>
              <a:t>In </a:t>
            </a:r>
            <a:r>
              <a:rPr lang="en-US" sz="3200" dirty="0" smtClean="0"/>
              <a:t>the art world</a:t>
            </a:r>
            <a:r>
              <a:rPr lang="en-US" sz="3200" dirty="0" smtClean="0"/>
              <a:t>:  </a:t>
            </a:r>
            <a:r>
              <a:rPr lang="en-US" dirty="0" smtClean="0"/>
              <a:t>Consider the relation more and less: </a:t>
            </a:r>
          </a:p>
          <a:p>
            <a:pPr lvl="1"/>
            <a:r>
              <a:rPr lang="en-US" dirty="0" smtClean="0"/>
              <a:t>“Less is more” and “More is less” .</a:t>
            </a:r>
          </a:p>
          <a:p>
            <a:pPr lvl="2"/>
            <a:r>
              <a:rPr lang="en-US" dirty="0" smtClean="0"/>
              <a:t>Is it an equivalence relation? </a:t>
            </a:r>
            <a:endParaRPr lang="en-US" dirty="0" smtClean="0"/>
          </a:p>
          <a:p>
            <a:pPr lvl="2"/>
            <a:r>
              <a:rPr lang="en-US" dirty="0" smtClean="0"/>
              <a:t>i.e. Does it fit our definition of an ER? </a:t>
            </a:r>
          </a:p>
          <a:p>
            <a:pPr lvl="3"/>
            <a:r>
              <a:rPr lang="en-US" dirty="0" smtClean="0"/>
              <a:t>Yes!</a:t>
            </a:r>
          </a:p>
          <a:p>
            <a:pPr lvl="3"/>
            <a:r>
              <a:rPr lang="en-US" dirty="0" smtClean="0"/>
              <a:t>In the art world, not so much. </a:t>
            </a:r>
          </a:p>
          <a:p>
            <a:r>
              <a:rPr lang="en-US" sz="3200" dirty="0" smtClean="0"/>
              <a:t>How would we partition this? </a:t>
            </a:r>
          </a:p>
          <a:p>
            <a:pPr lvl="1"/>
            <a:r>
              <a:rPr lang="en-US" dirty="0" smtClean="0"/>
              <a:t>There are two elements so 2</a:t>
            </a:r>
            <a:r>
              <a:rPr lang="en-US" baseline="30000" dirty="0" smtClean="0"/>
              <a:t>N </a:t>
            </a:r>
            <a:r>
              <a:rPr lang="en-US" dirty="0" smtClean="0"/>
              <a:t>ways</a:t>
            </a:r>
            <a:endParaRPr lang="en-US" baseline="30000" dirty="0" smtClean="0"/>
          </a:p>
          <a:p>
            <a:pPr lvl="1"/>
            <a:r>
              <a:rPr lang="en-US" dirty="0" smtClean="0"/>
              <a:t>Reminder: power set is a good reference:</a:t>
            </a:r>
          </a:p>
          <a:p>
            <a:pPr lvl="2"/>
            <a:r>
              <a:rPr lang="en-US" dirty="0" smtClean="0"/>
              <a:t>{less}, {more}</a:t>
            </a:r>
          </a:p>
          <a:p>
            <a:pPr lvl="2"/>
            <a:r>
              <a:rPr lang="en-US" dirty="0" smtClean="0"/>
              <a:t>{less, more}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sz="1800" dirty="0" smtClean="0"/>
              <a:t>“Less is more” – </a:t>
            </a:r>
            <a:r>
              <a:rPr lang="en-US" sz="1800" i="1" dirty="0" err="1" smtClean="0"/>
              <a:t>Mies</a:t>
            </a:r>
            <a:r>
              <a:rPr lang="en-US" sz="1800" i="1" dirty="0" smtClean="0"/>
              <a:t> Van </a:t>
            </a:r>
            <a:r>
              <a:rPr lang="en-US" sz="1800" i="1" dirty="0" err="1" smtClean="0"/>
              <a:t>der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Rohe</a:t>
            </a:r>
            <a:r>
              <a:rPr lang="en-US" sz="1800" i="1" dirty="0" smtClean="0"/>
              <a:t>, modernist architect</a:t>
            </a:r>
          </a:p>
          <a:p>
            <a:pPr lvl="1"/>
            <a:r>
              <a:rPr lang="en-US" sz="1800" dirty="0" smtClean="0"/>
              <a:t>“More is less” – </a:t>
            </a:r>
            <a:r>
              <a:rPr lang="en-US" sz="1800" i="1" dirty="0" smtClean="0"/>
              <a:t>Ad Reinhardt, abstract artist</a:t>
            </a:r>
          </a:p>
          <a:p>
            <a:pPr lvl="1"/>
            <a:r>
              <a:rPr lang="en-US" sz="1800" dirty="0" smtClean="0"/>
              <a:t> </a:t>
            </a:r>
            <a:r>
              <a:rPr lang="en-US" sz="1800" i="1" dirty="0" smtClean="0"/>
              <a:t>From “Second Edition: The Essential Guide to </a:t>
            </a:r>
            <a:r>
              <a:rPr lang="en-US" sz="1800" i="1" dirty="0" err="1" smtClean="0"/>
              <a:t>Revisioning</a:t>
            </a:r>
            <a:r>
              <a:rPr lang="en-US" sz="1800" i="1" dirty="0" smtClean="0"/>
              <a:t> Photography,” by John Paul </a:t>
            </a:r>
            <a:r>
              <a:rPr lang="en-US" sz="1800" i="1" dirty="0" err="1" smtClean="0"/>
              <a:t>Caponigro</a:t>
            </a:r>
            <a:endParaRPr lang="en-US" sz="1800" i="1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2/23/2019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b="0" dirty="0" smtClean="0"/>
              <a:t>Equivalence relation examples II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In </a:t>
            </a:r>
            <a:r>
              <a:rPr lang="en-US" sz="3200" dirty="0" smtClean="0"/>
              <a:t>the physics world</a:t>
            </a:r>
            <a:r>
              <a:rPr lang="en-US" sz="3200" dirty="0" smtClean="0"/>
              <a:t>:  </a:t>
            </a:r>
            <a:r>
              <a:rPr lang="en-US" dirty="0" smtClean="0"/>
              <a:t>Consider a vector: </a:t>
            </a:r>
            <a:r>
              <a:rPr lang="en-US" sz="1800" dirty="0" smtClean="0"/>
              <a:t>(via Merriam-Webster)</a:t>
            </a:r>
            <a:endParaRPr lang="en-US" dirty="0" smtClean="0"/>
          </a:p>
          <a:p>
            <a:pPr lvl="1"/>
            <a:r>
              <a:rPr lang="en-US" dirty="0" smtClean="0"/>
              <a:t>… represented </a:t>
            </a:r>
            <a:r>
              <a:rPr lang="en-US" dirty="0" smtClean="0"/>
              <a:t>by a directed line segment whose length represents the magnitude and whose orientation in </a:t>
            </a:r>
            <a:r>
              <a:rPr lang="en-US" dirty="0" smtClean="0"/>
              <a:t>(2D, 3D) space </a:t>
            </a:r>
            <a:r>
              <a:rPr lang="en-US" dirty="0" smtClean="0"/>
              <a:t>represents the </a:t>
            </a:r>
            <a:r>
              <a:rPr lang="en-US" dirty="0" smtClean="0"/>
              <a:t>direction</a:t>
            </a:r>
          </a:p>
          <a:p>
            <a:pPr lvl="1"/>
            <a:r>
              <a:rPr lang="en-US" dirty="0" smtClean="0"/>
              <a:t>Is the representation of a directed line segment an equivalence relation? </a:t>
            </a:r>
            <a:endParaRPr lang="en-US" dirty="0" smtClean="0"/>
          </a:p>
          <a:p>
            <a:pPr lvl="2"/>
            <a:r>
              <a:rPr lang="en-US" dirty="0" smtClean="0"/>
              <a:t>(r</a:t>
            </a:r>
            <a:r>
              <a:rPr lang="en-US" dirty="0" smtClean="0"/>
              <a:t>): length </a:t>
            </a:r>
            <a:r>
              <a:rPr lang="en-US" dirty="0" smtClean="0"/>
              <a:t>and direction of directed line segment a is the same as directed line segment </a:t>
            </a:r>
            <a:r>
              <a:rPr lang="en-US" dirty="0" smtClean="0"/>
              <a:t>a</a:t>
            </a:r>
            <a:endParaRPr lang="en-US" dirty="0" smtClean="0"/>
          </a:p>
          <a:p>
            <a:pPr lvl="2"/>
            <a:r>
              <a:rPr lang="en-US" dirty="0" smtClean="0"/>
              <a:t>(s): length </a:t>
            </a:r>
            <a:r>
              <a:rPr lang="en-US" dirty="0" smtClean="0"/>
              <a:t>and direction of directed line segment a is the same as directed line segment </a:t>
            </a:r>
            <a:r>
              <a:rPr lang="en-US" dirty="0" smtClean="0"/>
              <a:t>b</a:t>
            </a:r>
            <a:endParaRPr lang="en-US" dirty="0" smtClean="0"/>
          </a:p>
          <a:p>
            <a:pPr lvl="2"/>
            <a:r>
              <a:rPr lang="en-US" dirty="0" smtClean="0"/>
              <a:t>(t): length </a:t>
            </a:r>
            <a:r>
              <a:rPr lang="en-US" dirty="0" smtClean="0"/>
              <a:t>and direction of directed line segment a is the same as directed line </a:t>
            </a:r>
            <a:r>
              <a:rPr lang="en-US" dirty="0" smtClean="0"/>
              <a:t>segments b, c</a:t>
            </a: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2/23/2019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b="0" dirty="0" smtClean="0"/>
              <a:t>Equivalence relation examples III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Using an earlier example:  Parent of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The relation R is: X is a Parent of</a:t>
            </a:r>
          </a:p>
          <a:p>
            <a:pPr lvl="1"/>
            <a:r>
              <a:rPr lang="en-US" dirty="0" smtClean="0"/>
              <a:t>Is the representation of a directed line segment an equivalence relation? </a:t>
            </a: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2/23/2019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b="0" dirty="0" smtClean="0"/>
              <a:t>Equivalence relation examples III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Using an earlier example:  Parent of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The relation R is: X is a Parent of</a:t>
            </a:r>
          </a:p>
          <a:p>
            <a:pPr lvl="1"/>
            <a:r>
              <a:rPr lang="en-US" dirty="0" smtClean="0"/>
              <a:t>Is the representation of a directed line segment an equivalence relation? </a:t>
            </a:r>
            <a:endParaRPr lang="en-US" dirty="0" smtClean="0"/>
          </a:p>
          <a:p>
            <a:pPr lvl="2"/>
            <a:r>
              <a:rPr lang="en-US" dirty="0" smtClean="0"/>
              <a:t>(r</a:t>
            </a:r>
            <a:r>
              <a:rPr lang="en-US" dirty="0" smtClean="0"/>
              <a:t>): x is a Parent of a -&gt; (</a:t>
            </a:r>
            <a:r>
              <a:rPr lang="en-US" dirty="0" err="1" smtClean="0"/>
              <a:t>a,a</a:t>
            </a:r>
            <a:r>
              <a:rPr lang="en-US" dirty="0" smtClean="0"/>
              <a:t>) </a:t>
            </a:r>
            <a:r>
              <a:rPr lang="en-US" i="1" dirty="0" smtClean="0"/>
              <a:t>∈ R</a:t>
            </a:r>
            <a:r>
              <a:rPr lang="en-US" dirty="0" smtClean="0"/>
              <a:t> </a:t>
            </a:r>
            <a:endParaRPr lang="en-US" dirty="0" smtClean="0"/>
          </a:p>
          <a:p>
            <a:pPr lvl="2"/>
            <a:r>
              <a:rPr lang="en-US" dirty="0" smtClean="0"/>
              <a:t>(s): x is a parent of a, x is a parent of b -&gt; (</a:t>
            </a:r>
            <a:r>
              <a:rPr lang="en-US" dirty="0" err="1" smtClean="0"/>
              <a:t>a,b</a:t>
            </a:r>
            <a:r>
              <a:rPr lang="en-US" dirty="0" smtClean="0"/>
              <a:t>) </a:t>
            </a:r>
            <a:r>
              <a:rPr lang="en-US" i="1" dirty="0" smtClean="0"/>
              <a:t>∈ R, (</a:t>
            </a:r>
            <a:r>
              <a:rPr lang="en-US" i="1" dirty="0" err="1" smtClean="0"/>
              <a:t>b,a</a:t>
            </a:r>
            <a:r>
              <a:rPr lang="en-US" i="1" dirty="0" smtClean="0"/>
              <a:t>) ∈ R</a:t>
            </a:r>
            <a:endParaRPr lang="en-US" dirty="0" smtClean="0"/>
          </a:p>
          <a:p>
            <a:pPr lvl="2"/>
            <a:r>
              <a:rPr lang="en-US" dirty="0" smtClean="0"/>
              <a:t>(t): </a:t>
            </a:r>
            <a:r>
              <a:rPr lang="en-US" dirty="0" smtClean="0"/>
              <a:t>x is a parent of a, x is a parent of </a:t>
            </a:r>
            <a:r>
              <a:rPr lang="en-US" dirty="0" smtClean="0"/>
              <a:t>b, x is a parent of c </a:t>
            </a:r>
            <a:r>
              <a:rPr lang="en-US" dirty="0" smtClean="0"/>
              <a:t>-&gt; (</a:t>
            </a:r>
            <a:r>
              <a:rPr lang="en-US" dirty="0" err="1" smtClean="0"/>
              <a:t>a,b</a:t>
            </a:r>
            <a:r>
              <a:rPr lang="en-US" dirty="0" smtClean="0"/>
              <a:t>) </a:t>
            </a:r>
            <a:r>
              <a:rPr lang="en-US" i="1" dirty="0" smtClean="0"/>
              <a:t>∈ R, (</a:t>
            </a:r>
            <a:r>
              <a:rPr lang="en-US" i="1" dirty="0" err="1" smtClean="0"/>
              <a:t>b,c</a:t>
            </a:r>
            <a:r>
              <a:rPr lang="en-US" i="1" dirty="0" smtClean="0"/>
              <a:t>) </a:t>
            </a:r>
            <a:r>
              <a:rPr lang="en-US" i="1" dirty="0" smtClean="0"/>
              <a:t>∈ </a:t>
            </a:r>
            <a:r>
              <a:rPr lang="en-US" i="1" dirty="0" smtClean="0"/>
              <a:t>R</a:t>
            </a:r>
            <a:r>
              <a:rPr lang="en-US" i="1" dirty="0" smtClean="0"/>
              <a:t> , </a:t>
            </a:r>
            <a:r>
              <a:rPr lang="en-US" i="1" dirty="0" smtClean="0"/>
              <a:t>(</a:t>
            </a:r>
            <a:r>
              <a:rPr lang="en-US" i="1" dirty="0" err="1" smtClean="0"/>
              <a:t>a,c</a:t>
            </a:r>
            <a:r>
              <a:rPr lang="en-US" i="1" dirty="0" smtClean="0"/>
              <a:t>) ∈ R</a:t>
            </a: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2/23/2019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b="0" dirty="0" smtClean="0"/>
              <a:t>Equivalence relation examples III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Using an earlier example:  Parent of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The relation R is: X is a Parent of</a:t>
            </a:r>
          </a:p>
          <a:p>
            <a:pPr lvl="1"/>
            <a:r>
              <a:rPr lang="en-US" dirty="0" smtClean="0"/>
              <a:t>Is the representation of a directed line segment an equivalence relation? </a:t>
            </a:r>
            <a:endParaRPr lang="en-US" dirty="0" smtClean="0"/>
          </a:p>
          <a:p>
            <a:pPr lvl="2"/>
            <a:r>
              <a:rPr lang="en-US" dirty="0" smtClean="0"/>
              <a:t>(r</a:t>
            </a:r>
            <a:r>
              <a:rPr lang="en-US" dirty="0" smtClean="0"/>
              <a:t>): x is a Parent of a -&gt; (</a:t>
            </a:r>
            <a:r>
              <a:rPr lang="en-US" dirty="0" err="1" smtClean="0"/>
              <a:t>a,a</a:t>
            </a:r>
            <a:r>
              <a:rPr lang="en-US" dirty="0" smtClean="0"/>
              <a:t>) </a:t>
            </a:r>
            <a:r>
              <a:rPr lang="en-US" i="1" dirty="0" smtClean="0"/>
              <a:t>∈ R</a:t>
            </a:r>
            <a:r>
              <a:rPr lang="en-US" dirty="0" smtClean="0"/>
              <a:t> </a:t>
            </a:r>
            <a:endParaRPr lang="en-US" dirty="0" smtClean="0"/>
          </a:p>
          <a:p>
            <a:pPr lvl="2"/>
            <a:r>
              <a:rPr lang="en-US" dirty="0" smtClean="0"/>
              <a:t>(s): x is a parent of a, x is a parent of b -&gt; (</a:t>
            </a:r>
            <a:r>
              <a:rPr lang="en-US" dirty="0" err="1" smtClean="0"/>
              <a:t>a,b</a:t>
            </a:r>
            <a:r>
              <a:rPr lang="en-US" dirty="0" smtClean="0"/>
              <a:t>) </a:t>
            </a:r>
            <a:r>
              <a:rPr lang="en-US" i="1" dirty="0" smtClean="0"/>
              <a:t>∈ R, (</a:t>
            </a:r>
            <a:r>
              <a:rPr lang="en-US" i="1" dirty="0" err="1" smtClean="0"/>
              <a:t>b,a</a:t>
            </a:r>
            <a:r>
              <a:rPr lang="en-US" i="1" dirty="0" smtClean="0"/>
              <a:t>) ∈ R</a:t>
            </a:r>
            <a:endParaRPr lang="en-US" dirty="0" smtClean="0"/>
          </a:p>
          <a:p>
            <a:pPr lvl="2"/>
            <a:r>
              <a:rPr lang="en-US" dirty="0" smtClean="0"/>
              <a:t>(t): </a:t>
            </a:r>
            <a:r>
              <a:rPr lang="en-US" dirty="0" smtClean="0"/>
              <a:t>x is a parent of a, x is a parent of </a:t>
            </a:r>
            <a:r>
              <a:rPr lang="en-US" dirty="0" smtClean="0"/>
              <a:t>b, x is a parent of c </a:t>
            </a:r>
            <a:r>
              <a:rPr lang="en-US" dirty="0" smtClean="0"/>
              <a:t>-&gt; (</a:t>
            </a:r>
            <a:r>
              <a:rPr lang="en-US" dirty="0" err="1" smtClean="0"/>
              <a:t>a,b</a:t>
            </a:r>
            <a:r>
              <a:rPr lang="en-US" dirty="0" smtClean="0"/>
              <a:t>) </a:t>
            </a:r>
            <a:r>
              <a:rPr lang="en-US" i="1" dirty="0" smtClean="0"/>
              <a:t>∈ R, (</a:t>
            </a:r>
            <a:r>
              <a:rPr lang="en-US" i="1" dirty="0" err="1" smtClean="0"/>
              <a:t>b,c</a:t>
            </a:r>
            <a:r>
              <a:rPr lang="en-US" i="1" dirty="0" smtClean="0"/>
              <a:t>) </a:t>
            </a:r>
            <a:r>
              <a:rPr lang="en-US" i="1" dirty="0" smtClean="0"/>
              <a:t>∈ </a:t>
            </a:r>
            <a:r>
              <a:rPr lang="en-US" i="1" dirty="0" smtClean="0"/>
              <a:t>R</a:t>
            </a:r>
            <a:r>
              <a:rPr lang="en-US" i="1" dirty="0" smtClean="0"/>
              <a:t> , </a:t>
            </a:r>
            <a:r>
              <a:rPr lang="en-US" i="1" dirty="0" smtClean="0"/>
              <a:t>(</a:t>
            </a:r>
            <a:r>
              <a:rPr lang="en-US" i="1" dirty="0" err="1" smtClean="0"/>
              <a:t>a,c</a:t>
            </a:r>
            <a:r>
              <a:rPr lang="en-US" i="1" dirty="0" smtClean="0"/>
              <a:t>) ∈ </a:t>
            </a:r>
            <a:r>
              <a:rPr lang="en-US" i="1" dirty="0" smtClean="0"/>
              <a:t>R</a:t>
            </a:r>
          </a:p>
          <a:p>
            <a:pPr lvl="1"/>
            <a:endParaRPr lang="en-US" i="1" dirty="0" smtClean="0"/>
          </a:p>
          <a:p>
            <a:pPr lvl="1"/>
            <a:r>
              <a:rPr lang="en-US" i="1" dirty="0" smtClean="0">
                <a:solidFill>
                  <a:srgbClr val="00B050"/>
                </a:solidFill>
              </a:rPr>
              <a:t>Yes. </a:t>
            </a:r>
            <a:endParaRPr lang="en-US" dirty="0" smtClean="0">
              <a:solidFill>
                <a:srgbClr val="00B050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2/23/2019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MPU_334_Template" id="{39FFEC9C-0264-604D-9C75-9C2480044B0C}" vid="{0EAECD1E-6EA1-004D-8285-92F601F138C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CMPU_334_Template</Template>
  <TotalTime>45443</TotalTime>
  <Words>4093</Words>
  <Application>Microsoft Office PowerPoint</Application>
  <PresentationFormat>Custom</PresentationFormat>
  <Paragraphs>506</Paragraphs>
  <Slides>41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Office Theme</vt:lpstr>
      <vt:lpstr>CMPU-145: Foundations of Computer Science Spring, 2019</vt:lpstr>
      <vt:lpstr>Equivalence relation/Partition definitions</vt:lpstr>
      <vt:lpstr>Equivalence relation examples I</vt:lpstr>
      <vt:lpstr>Equivalence relation examples I</vt:lpstr>
      <vt:lpstr>Equivalence relation examples I</vt:lpstr>
      <vt:lpstr>Equivalence relation examples II</vt:lpstr>
      <vt:lpstr>Equivalence relation examples III</vt:lpstr>
      <vt:lpstr>Equivalence relation examples III</vt:lpstr>
      <vt:lpstr>Equivalence relation examples III</vt:lpstr>
      <vt:lpstr>Equivalence relation examples IV</vt:lpstr>
      <vt:lpstr>Equivalence relation examples IV</vt:lpstr>
      <vt:lpstr>Equivalence relations: Homework</vt:lpstr>
      <vt:lpstr>Consider A = {1,2,3} and the Power set</vt:lpstr>
      <vt:lpstr>Consider A = {1,2,3} and the Power set</vt:lpstr>
      <vt:lpstr>Given a partition, create an equivalence relation</vt:lpstr>
      <vt:lpstr>Given a partition, create an equivalence relation</vt:lpstr>
      <vt:lpstr>Given a partition, create an equivalence relation</vt:lpstr>
      <vt:lpstr>Given a partition, create an equivalence relation</vt:lpstr>
      <vt:lpstr>Given a partition, create an equivalence relation</vt:lpstr>
      <vt:lpstr>Given a partition, create an equivalence relation</vt:lpstr>
      <vt:lpstr>Given a partition, create an equivalence relation</vt:lpstr>
      <vt:lpstr>Given a partition, create an equivalence relation</vt:lpstr>
      <vt:lpstr>Given a partition, create an equivalence relation</vt:lpstr>
      <vt:lpstr>Given a partition, create an equivalence relation</vt:lpstr>
      <vt:lpstr>Given an equivalence relation, create a partition I</vt:lpstr>
      <vt:lpstr>Given an equivalence relation, create a partition II</vt:lpstr>
      <vt:lpstr>Given an equivalence relation, create a partition III</vt:lpstr>
      <vt:lpstr>Given an equivalence relation, create a partition IV</vt:lpstr>
      <vt:lpstr>Equivalence Relations &lt;--&gt; Partitions</vt:lpstr>
      <vt:lpstr>Is this useful?</vt:lpstr>
      <vt:lpstr>Is this useful?</vt:lpstr>
      <vt:lpstr>Related: sql and MS Access example </vt:lpstr>
      <vt:lpstr>Sql and MS Access example </vt:lpstr>
      <vt:lpstr>Sql and MS Access example </vt:lpstr>
      <vt:lpstr>Using relations to order things (not like with Alexa)</vt:lpstr>
      <vt:lpstr>Using relations to order things (not like with Alexa)</vt:lpstr>
      <vt:lpstr>Order and Symmetry | Symmetry and Order</vt:lpstr>
      <vt:lpstr>Definition: Partial Order of A.</vt:lpstr>
      <vt:lpstr>Definition: Total Ordering.</vt:lpstr>
      <vt:lpstr>Total Ordering: examples</vt:lpstr>
      <vt:lpstr>Next time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Condition Variables</dc:title>
  <dc:creator>Peter Lemieszewski</dc:creator>
  <cp:lastModifiedBy>lemieszewski</cp:lastModifiedBy>
  <cp:revision>201</cp:revision>
  <dcterms:created xsi:type="dcterms:W3CDTF">2017-10-22T03:23:41Z</dcterms:created>
  <dcterms:modified xsi:type="dcterms:W3CDTF">2019-02-26T14:23:48Z</dcterms:modified>
</cp:coreProperties>
</file>