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313" r:id="rId3"/>
    <p:sldId id="431" r:id="rId4"/>
    <p:sldId id="401" r:id="rId5"/>
    <p:sldId id="403" r:id="rId6"/>
    <p:sldId id="432" r:id="rId7"/>
    <p:sldId id="433" r:id="rId8"/>
    <p:sldId id="434" r:id="rId9"/>
    <p:sldId id="435" r:id="rId10"/>
    <p:sldId id="436" r:id="rId11"/>
    <p:sldId id="437" r:id="rId12"/>
    <p:sldId id="438" r:id="rId13"/>
    <p:sldId id="439" r:id="rId14"/>
    <p:sldId id="440" r:id="rId15"/>
    <p:sldId id="441" r:id="rId16"/>
    <p:sldId id="442" r:id="rId17"/>
    <p:sldId id="419" r:id="rId18"/>
    <p:sldId id="443" r:id="rId19"/>
    <p:sldId id="444" r:id="rId20"/>
    <p:sldId id="413" r:id="rId21"/>
    <p:sldId id="422" r:id="rId22"/>
    <p:sldId id="424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143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28"/>
    <p:restoredTop sz="94651"/>
  </p:normalViewPr>
  <p:slideViewPr>
    <p:cSldViewPr snapToGrid="0" snapToObjects="1">
      <p:cViewPr varScale="1">
        <p:scale>
          <a:sx n="74" d="100"/>
          <a:sy n="74" d="100"/>
        </p:scale>
        <p:origin x="-90" y="-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4" d="100"/>
          <a:sy n="124" d="100"/>
        </p:scale>
        <p:origin x="2824" y="16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7A9A7-5935-D64E-96CF-CC145DAFC7A9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82B-E260-7642-9B40-EC0FE41F2D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1473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FE1C-A424-EF43-BFD1-0978FAE0A6B5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EF5B-C282-734F-B256-3C04FB339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9643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43412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248" y="1122363"/>
            <a:ext cx="11417372" cy="1671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6868" y="3822630"/>
            <a:ext cx="5929129" cy="427039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1524000" y="3772693"/>
            <a:ext cx="60684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Chapter</a:t>
            </a:r>
            <a:r>
              <a:rPr lang="en-US" sz="2400" dirty="0"/>
              <a:t>		</a:t>
            </a:r>
          </a:p>
          <a:p>
            <a:r>
              <a:rPr lang="en-US" sz="2400" dirty="0"/>
              <a:t>			</a:t>
            </a:r>
          </a:p>
          <a:p>
            <a:r>
              <a:rPr lang="en-US" sz="2400" dirty="0"/>
              <a:t>CMPU </a:t>
            </a:r>
            <a:r>
              <a:rPr lang="en-US" sz="2400" dirty="0" smtClean="0"/>
              <a:t>145 </a:t>
            </a:r>
            <a:r>
              <a:rPr lang="en-US" sz="2400" dirty="0"/>
              <a:t>– </a:t>
            </a:r>
            <a:r>
              <a:rPr lang="en-US" sz="2400" dirty="0" smtClean="0"/>
              <a:t>Foundations</a:t>
            </a:r>
            <a:r>
              <a:rPr lang="en-US" sz="2400" baseline="0" dirty="0" smtClean="0"/>
              <a:t> of Computer Science</a:t>
            </a:r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dirty="0" smtClean="0"/>
              <a:t>Peter</a:t>
            </a:r>
            <a:r>
              <a:rPr lang="en-US" sz="2400" baseline="0" dirty="0" smtClean="0"/>
              <a:t> Lemieszewski</a:t>
            </a:r>
            <a:endParaRPr lang="en-US" sz="2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F645D-9004-7A42-A938-C08906505B03}" type="datetime1">
              <a:rPr lang="en-US" smtClean="0"/>
              <a:pPr/>
              <a:t>2/27/2019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693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16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1550-F5C5-F94F-BD20-7DDE5152D8FA}" type="datetime1">
              <a:rPr lang="en-US" smtClean="0"/>
              <a:pPr/>
              <a:t>2/27/2019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2963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95485"/>
            <a:ext cx="5559552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542FE-3F4F-3041-8D34-22107D8DB0A4}" type="datetime1">
              <a:rPr lang="en-US" smtClean="0"/>
              <a:pPr/>
              <a:t>2/27/2019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30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31DAA-0CA5-BA48-A68A-9C20F5C2F6F1}" type="datetime1">
              <a:rPr lang="en-US" smtClean="0"/>
              <a:pPr/>
              <a:t>2/27/2019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6581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98EF-D1D4-9C46-8D5B-6AAC3B65B7DF}" type="datetime1">
              <a:rPr lang="en-US" smtClean="0"/>
              <a:pPr/>
              <a:t>2/27/2019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1482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2EE2-1D7E-E348-B41A-BC83834F4422}" type="datetime1">
              <a:rPr lang="en-US" smtClean="0"/>
              <a:pPr/>
              <a:t>2/27/2019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946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228599"/>
            <a:ext cx="11274552" cy="59721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6FA6A59-1D34-1A4A-8A1E-C3C15C41A7A0}" type="datetime1">
              <a:rPr lang="en-US" smtClean="0"/>
              <a:pPr/>
              <a:t>2/27/2019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26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00138"/>
            <a:ext cx="11274552" cy="50720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A49A04B-30C5-2A4C-BAA1-09B916AD92B3}" type="datetime1">
              <a:rPr lang="en-US" smtClean="0"/>
              <a:pPr/>
              <a:t>2/27/2019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484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0248" y="6356242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C1431"/>
                </a:solidFill>
              </a:defRPr>
            </a:lvl1pPr>
          </a:lstStyle>
          <a:p>
            <a:fld id="{9A33CC39-C11B-B744-91F5-9354715C8722}" type="datetime1">
              <a:rPr lang="en-US" smtClean="0"/>
              <a:pPr/>
              <a:t>2/27/2019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7380" y="6356241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C1431"/>
                </a:solidFill>
              </a:defRPr>
            </a:lvl1pPr>
          </a:lstStyle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005" y="148541"/>
            <a:ext cx="847615" cy="84761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C1431"/>
                </a:solidFill>
              </a:defRPr>
            </a:lvl1pPr>
          </a:lstStyle>
          <a:p>
            <a:r>
              <a:rPr lang="en-US"/>
              <a:t>CMPU 334 -- Operating Systems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4151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9C143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C143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H:\wheel.mp3" TargetMode="Externa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H:\wheel.mp3" TargetMode="Externa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H:\wheel.mp3" TargetMode="Externa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H:\wheel.mp3" TargetMode="Externa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H:\wheel.mp3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CMPU-145: Foundations of Computer Science</a:t>
            </a:r>
            <a:br>
              <a:rPr lang="en-US" sz="4800" dirty="0" smtClean="0"/>
            </a:br>
            <a:r>
              <a:rPr lang="en-US" sz="4800" dirty="0" smtClean="0"/>
              <a:t>Spring, 2019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646868" y="3822630"/>
            <a:ext cx="7750579" cy="427039"/>
          </a:xfrm>
        </p:spPr>
        <p:txBody>
          <a:bodyPr>
            <a:noAutofit/>
          </a:bodyPr>
          <a:lstStyle/>
          <a:p>
            <a:r>
              <a:rPr lang="en-US" dirty="0" smtClean="0"/>
              <a:t>3 Introduction to Functions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14496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Welcome to: Wheel </a:t>
            </a:r>
            <a:r>
              <a:rPr lang="en-US" sz="3200" dirty="0" smtClean="0"/>
              <a:t>of </a:t>
            </a:r>
            <a:r>
              <a:rPr lang="en-US" sz="3200" dirty="0" smtClean="0"/>
              <a:t>Functions II 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Remember the rules: </a:t>
            </a:r>
          </a:p>
          <a:p>
            <a:pPr lvl="1"/>
            <a:r>
              <a:rPr lang="en-US" sz="3200" dirty="0" smtClean="0"/>
              <a:t>for </a:t>
            </a:r>
            <a:r>
              <a:rPr lang="en-US" sz="3200" dirty="0" smtClean="0"/>
              <a:t>all a ∈ A, </a:t>
            </a:r>
            <a:r>
              <a:rPr lang="en-US" sz="3200" dirty="0" smtClean="0">
                <a:solidFill>
                  <a:srgbClr val="00B0F0"/>
                </a:solidFill>
              </a:rPr>
              <a:t>there is exactly one b ∈ B for which (a, b) ∈ R</a:t>
            </a:r>
            <a:endParaRPr lang="en-US" sz="3200" dirty="0" smtClean="0">
              <a:solidFill>
                <a:srgbClr val="00B0F0"/>
              </a:solidFill>
            </a:endParaRPr>
          </a:p>
          <a:p>
            <a:pPr lvl="1"/>
            <a:r>
              <a:rPr lang="en-US" sz="3200" dirty="0" smtClean="0"/>
              <a:t>We have a relation R from A to B with:</a:t>
            </a:r>
          </a:p>
          <a:p>
            <a:pPr lvl="1"/>
            <a:r>
              <a:rPr lang="en-US" sz="3200" dirty="0" smtClean="0"/>
              <a:t>A = {</a:t>
            </a:r>
            <a:r>
              <a:rPr lang="en-US" sz="3200" dirty="0" err="1" smtClean="0"/>
              <a:t>a,b,c,d</a:t>
            </a:r>
            <a:r>
              <a:rPr lang="en-US" sz="3200" dirty="0" smtClean="0"/>
              <a:t>} B = {1,2,3,4,5}</a:t>
            </a:r>
          </a:p>
          <a:p>
            <a:pPr lvl="1"/>
            <a:endParaRPr lang="en-US" sz="2800" dirty="0" smtClean="0"/>
          </a:p>
          <a:p>
            <a:r>
              <a:rPr lang="en-US" dirty="0" smtClean="0"/>
              <a:t>Is 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&lt;spins wheel&gt; </a:t>
            </a:r>
            <a:r>
              <a:rPr lang="pt-BR" dirty="0" smtClean="0"/>
              <a:t>{(</a:t>
            </a:r>
            <a:r>
              <a:rPr lang="pt-BR" dirty="0" smtClean="0"/>
              <a:t>a, 1), (b, 2), (c, 3), (d, 4), (d, 5</a:t>
            </a:r>
            <a:r>
              <a:rPr lang="pt-BR" dirty="0" smtClean="0"/>
              <a:t>)} </a:t>
            </a:r>
            <a:r>
              <a:rPr lang="en-US" dirty="0" smtClean="0"/>
              <a:t>a function?</a:t>
            </a:r>
          </a:p>
          <a:p>
            <a:endParaRPr lang="en-US" dirty="0" smtClean="0"/>
          </a:p>
          <a:p>
            <a:r>
              <a:rPr lang="en-US" dirty="0" smtClean="0"/>
              <a:t>The correct answer is: </a:t>
            </a:r>
            <a:r>
              <a:rPr lang="en-US" b="1" dirty="0" smtClean="0"/>
              <a:t>No. </a:t>
            </a:r>
            <a:endParaRPr lang="en-US" b="1" dirty="0" smtClean="0"/>
          </a:p>
          <a:p>
            <a:r>
              <a:rPr lang="en-US" dirty="0" smtClean="0"/>
              <a:t>(</a:t>
            </a:r>
            <a:r>
              <a:rPr lang="en-US" i="1" dirty="0" smtClean="0"/>
              <a:t>d, 4) ∈ R and (d, 5) ∈ R, and 4 ≠ 5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2/27/2019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Welcome to: Wheel </a:t>
            </a:r>
            <a:r>
              <a:rPr lang="en-US" sz="3200" dirty="0" smtClean="0"/>
              <a:t>of </a:t>
            </a:r>
            <a:r>
              <a:rPr lang="en-US" sz="3200" dirty="0" smtClean="0"/>
              <a:t>Functions III 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Remember the rules: </a:t>
            </a:r>
          </a:p>
          <a:p>
            <a:pPr lvl="1"/>
            <a:r>
              <a:rPr lang="en-US" sz="3200" dirty="0" smtClean="0"/>
              <a:t>for </a:t>
            </a:r>
            <a:r>
              <a:rPr lang="en-US" sz="3200" dirty="0" smtClean="0"/>
              <a:t>all a ∈ A, there is exactly one b ∈ B for which (a, b) ∈ R</a:t>
            </a:r>
            <a:endParaRPr lang="en-US" sz="3200" dirty="0" smtClean="0"/>
          </a:p>
          <a:p>
            <a:pPr lvl="1"/>
            <a:r>
              <a:rPr lang="en-US" sz="3200" dirty="0" smtClean="0"/>
              <a:t>We have a relation R from A to B with:</a:t>
            </a:r>
          </a:p>
          <a:p>
            <a:pPr lvl="1"/>
            <a:r>
              <a:rPr lang="en-US" sz="3200" dirty="0" smtClean="0"/>
              <a:t>A = {</a:t>
            </a:r>
            <a:r>
              <a:rPr lang="en-US" sz="3200" dirty="0" err="1" smtClean="0"/>
              <a:t>a,b,c,d</a:t>
            </a:r>
            <a:r>
              <a:rPr lang="en-US" sz="3200" dirty="0" smtClean="0"/>
              <a:t>} B = {1,2,3,4,5}</a:t>
            </a:r>
          </a:p>
          <a:p>
            <a:pPr lvl="1"/>
            <a:endParaRPr lang="en-US" sz="2800" dirty="0" smtClean="0"/>
          </a:p>
          <a:p>
            <a:r>
              <a:rPr lang="en-US" dirty="0" smtClean="0"/>
              <a:t>Is 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&lt;spins wheel&gt; </a:t>
            </a:r>
            <a:r>
              <a:rPr lang="pt-BR" dirty="0" smtClean="0"/>
              <a:t>{(a, 1), (b, 2), (c, 3), (d, 5)} </a:t>
            </a:r>
            <a:r>
              <a:rPr lang="en-US" dirty="0" smtClean="0"/>
              <a:t>a function?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2/27/2019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9" name="wheel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5943600" y="3276600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596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Welcome to: Wheel </a:t>
            </a:r>
            <a:r>
              <a:rPr lang="en-US" sz="3200" dirty="0" smtClean="0"/>
              <a:t>of </a:t>
            </a:r>
            <a:r>
              <a:rPr lang="en-US" sz="3200" dirty="0" smtClean="0"/>
              <a:t>Functions</a:t>
            </a:r>
            <a:r>
              <a:rPr lang="en-US" sz="3200" dirty="0" smtClean="0"/>
              <a:t> </a:t>
            </a:r>
            <a:r>
              <a:rPr lang="en-US" sz="3200" dirty="0" smtClean="0"/>
              <a:t>III 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Remember the rules: </a:t>
            </a:r>
          </a:p>
          <a:p>
            <a:pPr lvl="1"/>
            <a:r>
              <a:rPr lang="en-US" sz="3200" dirty="0" smtClean="0"/>
              <a:t>for </a:t>
            </a:r>
            <a:r>
              <a:rPr lang="en-US" sz="3200" dirty="0" smtClean="0"/>
              <a:t>all a ∈ A, there is exactly one b ∈ B for which (a, b) ∈ R</a:t>
            </a:r>
            <a:endParaRPr lang="en-US" sz="3200" dirty="0" smtClean="0"/>
          </a:p>
          <a:p>
            <a:pPr lvl="1"/>
            <a:r>
              <a:rPr lang="en-US" sz="3200" dirty="0" smtClean="0"/>
              <a:t>We have a relation R from A to B with:</a:t>
            </a:r>
          </a:p>
          <a:p>
            <a:pPr lvl="1"/>
            <a:r>
              <a:rPr lang="en-US" sz="3200" dirty="0" smtClean="0"/>
              <a:t>A = {</a:t>
            </a:r>
            <a:r>
              <a:rPr lang="en-US" sz="3200" dirty="0" err="1" smtClean="0"/>
              <a:t>a,b,c,d</a:t>
            </a:r>
            <a:r>
              <a:rPr lang="en-US" sz="3200" dirty="0" smtClean="0"/>
              <a:t>} B = {1,2,3,4,5}</a:t>
            </a:r>
          </a:p>
          <a:p>
            <a:pPr lvl="1"/>
            <a:endParaRPr lang="en-US" sz="2800" dirty="0" smtClean="0"/>
          </a:p>
          <a:p>
            <a:r>
              <a:rPr lang="en-US" dirty="0" smtClean="0"/>
              <a:t>Is 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&lt;spins wheel&gt;     </a:t>
            </a:r>
            <a:r>
              <a:rPr lang="pt-BR" dirty="0" smtClean="0"/>
              <a:t>{(a, 1), (b, 2), (c, 3), (d, 4), (d, 5</a:t>
            </a:r>
            <a:r>
              <a:rPr lang="pt-BR" dirty="0" smtClean="0"/>
              <a:t>)} </a:t>
            </a:r>
            <a:r>
              <a:rPr lang="en-US" dirty="0" smtClean="0"/>
              <a:t>a function?</a:t>
            </a:r>
          </a:p>
          <a:p>
            <a:endParaRPr lang="en-US" dirty="0" smtClean="0"/>
          </a:p>
          <a:p>
            <a:r>
              <a:rPr lang="en-US" dirty="0" smtClean="0"/>
              <a:t>The correct answer is: </a:t>
            </a:r>
            <a:r>
              <a:rPr lang="en-US" b="1" dirty="0" smtClean="0"/>
              <a:t>Yes!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2/27/2019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Welcome to: Wheel </a:t>
            </a:r>
            <a:r>
              <a:rPr lang="en-US" sz="3200" dirty="0" smtClean="0"/>
              <a:t>of </a:t>
            </a:r>
            <a:r>
              <a:rPr lang="en-US" sz="3200" dirty="0" smtClean="0"/>
              <a:t>Functions IV 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Remember the rules: </a:t>
            </a:r>
          </a:p>
          <a:p>
            <a:pPr lvl="1"/>
            <a:r>
              <a:rPr lang="en-US" sz="3200" dirty="0" smtClean="0"/>
              <a:t>for </a:t>
            </a:r>
            <a:r>
              <a:rPr lang="en-US" sz="3200" dirty="0" smtClean="0"/>
              <a:t>all a ∈ A, there is exactly one b ∈ B for which (a, b) ∈ R</a:t>
            </a:r>
            <a:endParaRPr lang="en-US" sz="3200" dirty="0" smtClean="0"/>
          </a:p>
          <a:p>
            <a:pPr lvl="1"/>
            <a:r>
              <a:rPr lang="en-US" sz="3200" dirty="0" smtClean="0"/>
              <a:t>We have a relation R from A to B with:</a:t>
            </a:r>
          </a:p>
          <a:p>
            <a:pPr lvl="1"/>
            <a:r>
              <a:rPr lang="en-US" sz="3200" dirty="0" smtClean="0"/>
              <a:t>A = {</a:t>
            </a:r>
            <a:r>
              <a:rPr lang="en-US" sz="3200" dirty="0" err="1" smtClean="0"/>
              <a:t>a,b,c,d</a:t>
            </a:r>
            <a:r>
              <a:rPr lang="en-US" sz="3200" dirty="0" smtClean="0"/>
              <a:t>} B = {1,2,3,4,5}</a:t>
            </a:r>
          </a:p>
          <a:p>
            <a:pPr lvl="1"/>
            <a:endParaRPr lang="en-US" sz="2800" dirty="0" smtClean="0"/>
          </a:p>
          <a:p>
            <a:r>
              <a:rPr lang="en-US" dirty="0" smtClean="0"/>
              <a:t>Is 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&lt;spins wheel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&gt; </a:t>
            </a:r>
            <a:r>
              <a:rPr lang="pt-BR" dirty="0" smtClean="0"/>
              <a:t>{(a, 1), (b, 2), (c, 2), (d, 1)} </a:t>
            </a:r>
            <a:r>
              <a:rPr lang="en-US" dirty="0" smtClean="0"/>
              <a:t>a function?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2/27/2019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9" name="wheel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5943600" y="3276600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596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Welcome to: Wheel </a:t>
            </a:r>
            <a:r>
              <a:rPr lang="en-US" sz="3200" dirty="0" smtClean="0"/>
              <a:t>of </a:t>
            </a:r>
            <a:r>
              <a:rPr lang="en-US" sz="3200" dirty="0" smtClean="0"/>
              <a:t>Functions</a:t>
            </a:r>
            <a:r>
              <a:rPr lang="en-US" sz="3200" dirty="0" smtClean="0"/>
              <a:t> </a:t>
            </a:r>
            <a:r>
              <a:rPr lang="en-US" sz="3200" dirty="0" smtClean="0"/>
              <a:t>IV 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Remember the rules: </a:t>
            </a:r>
          </a:p>
          <a:p>
            <a:pPr lvl="1"/>
            <a:r>
              <a:rPr lang="en-US" sz="3200" dirty="0" smtClean="0"/>
              <a:t>for </a:t>
            </a:r>
            <a:r>
              <a:rPr lang="en-US" sz="3200" dirty="0" smtClean="0"/>
              <a:t>all a ∈ A, there is exactly one b ∈ B for which (a, b) ∈ R</a:t>
            </a:r>
            <a:endParaRPr lang="en-US" sz="3200" dirty="0" smtClean="0"/>
          </a:p>
          <a:p>
            <a:pPr lvl="1"/>
            <a:r>
              <a:rPr lang="en-US" sz="3200" dirty="0" smtClean="0"/>
              <a:t>We have a relation R from A to B with:</a:t>
            </a:r>
          </a:p>
          <a:p>
            <a:pPr lvl="1"/>
            <a:r>
              <a:rPr lang="en-US" sz="3200" dirty="0" smtClean="0"/>
              <a:t>A = {</a:t>
            </a:r>
            <a:r>
              <a:rPr lang="en-US" sz="3200" dirty="0" err="1" smtClean="0"/>
              <a:t>a,b,c,d</a:t>
            </a:r>
            <a:r>
              <a:rPr lang="en-US" sz="3200" dirty="0" smtClean="0"/>
              <a:t>} B = {1,2,3,4,5}</a:t>
            </a:r>
          </a:p>
          <a:p>
            <a:pPr lvl="1"/>
            <a:endParaRPr lang="en-US" sz="2800" dirty="0" smtClean="0"/>
          </a:p>
          <a:p>
            <a:r>
              <a:rPr lang="en-US" dirty="0" smtClean="0"/>
              <a:t>Is 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&lt;spins wheel&gt; </a:t>
            </a:r>
            <a:r>
              <a:rPr lang="pt-BR" dirty="0" smtClean="0"/>
              <a:t>{(a, 1), (b, 2), (c, 2), (d, 1)} </a:t>
            </a:r>
            <a:r>
              <a:rPr lang="en-US" dirty="0" smtClean="0"/>
              <a:t>a function?</a:t>
            </a:r>
          </a:p>
          <a:p>
            <a:endParaRPr lang="en-US" dirty="0" smtClean="0"/>
          </a:p>
          <a:p>
            <a:r>
              <a:rPr lang="en-US" dirty="0" smtClean="0"/>
              <a:t>The correct answer is: </a:t>
            </a:r>
            <a:r>
              <a:rPr lang="en-US" b="1" dirty="0" smtClean="0"/>
              <a:t>Yes!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2/27/2019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Welcome to: Wheel </a:t>
            </a:r>
            <a:r>
              <a:rPr lang="en-US" sz="3200" dirty="0" smtClean="0"/>
              <a:t>of </a:t>
            </a:r>
            <a:r>
              <a:rPr lang="en-US" sz="3200" dirty="0" smtClean="0"/>
              <a:t>Functions:  Bonus Round 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Remember the rules: </a:t>
            </a:r>
          </a:p>
          <a:p>
            <a:pPr lvl="1"/>
            <a:r>
              <a:rPr lang="en-US" sz="3200" dirty="0" smtClean="0"/>
              <a:t>for </a:t>
            </a:r>
            <a:r>
              <a:rPr lang="en-US" sz="3200" dirty="0" smtClean="0"/>
              <a:t>all a ∈ A, there is exactly one b ∈ B for which (a, b) ∈ R</a:t>
            </a:r>
            <a:endParaRPr lang="en-US" sz="3200" dirty="0" smtClean="0"/>
          </a:p>
          <a:p>
            <a:pPr lvl="1"/>
            <a:r>
              <a:rPr lang="en-US" sz="3200" dirty="0" smtClean="0"/>
              <a:t>We have a relation R from A to B with:</a:t>
            </a:r>
          </a:p>
          <a:p>
            <a:pPr lvl="1"/>
            <a:r>
              <a:rPr lang="en-US" sz="3200" dirty="0" smtClean="0"/>
              <a:t>A = {</a:t>
            </a:r>
            <a:r>
              <a:rPr lang="en-US" sz="3200" dirty="0" err="1" smtClean="0"/>
              <a:t>a,b,c,d</a:t>
            </a:r>
            <a:r>
              <a:rPr lang="en-US" sz="3200" dirty="0" smtClean="0"/>
              <a:t>} B = {1,2,3,4,5}</a:t>
            </a:r>
          </a:p>
          <a:p>
            <a:pPr lvl="1"/>
            <a:endParaRPr lang="en-US" sz="2800" dirty="0" smtClean="0"/>
          </a:p>
          <a:p>
            <a:r>
              <a:rPr lang="en-US" dirty="0" smtClean="0"/>
              <a:t>Is 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&lt;spins wheel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&gt; </a:t>
            </a:r>
            <a:r>
              <a:rPr lang="pt-BR" dirty="0" smtClean="0"/>
              <a:t>{(a, 5), (b, 5), (c, 5), (d, 5)} </a:t>
            </a:r>
            <a:r>
              <a:rPr lang="en-US" dirty="0" smtClean="0"/>
              <a:t>a function?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2/27/2019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9" name="wheel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5943600" y="3276600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596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Welcome to: Wheel </a:t>
            </a:r>
            <a:r>
              <a:rPr lang="en-US" sz="3200" dirty="0" smtClean="0"/>
              <a:t>of </a:t>
            </a:r>
            <a:r>
              <a:rPr lang="en-US" sz="3200" dirty="0" smtClean="0"/>
              <a:t>Functions: Bonus Round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Remember the rules: </a:t>
            </a:r>
          </a:p>
          <a:p>
            <a:pPr lvl="1"/>
            <a:r>
              <a:rPr lang="en-US" sz="3200" dirty="0" smtClean="0"/>
              <a:t>for </a:t>
            </a:r>
            <a:r>
              <a:rPr lang="en-US" sz="3200" dirty="0" smtClean="0"/>
              <a:t>all a ∈ A, there is exactly one b ∈ B for which (a, b) ∈ R</a:t>
            </a:r>
            <a:endParaRPr lang="en-US" sz="3200" dirty="0" smtClean="0"/>
          </a:p>
          <a:p>
            <a:pPr lvl="1"/>
            <a:r>
              <a:rPr lang="en-US" sz="3200" dirty="0" smtClean="0"/>
              <a:t>We have a relation R from A to B with:</a:t>
            </a:r>
          </a:p>
          <a:p>
            <a:pPr lvl="1"/>
            <a:r>
              <a:rPr lang="en-US" sz="3200" dirty="0" smtClean="0"/>
              <a:t>A = {</a:t>
            </a:r>
            <a:r>
              <a:rPr lang="en-US" sz="3200" dirty="0" err="1" smtClean="0"/>
              <a:t>a,b,c,d</a:t>
            </a:r>
            <a:r>
              <a:rPr lang="en-US" sz="3200" dirty="0" smtClean="0"/>
              <a:t>} B = {1,2,3,4,5}</a:t>
            </a:r>
          </a:p>
          <a:p>
            <a:pPr lvl="1"/>
            <a:endParaRPr lang="en-US" sz="2800" dirty="0" smtClean="0"/>
          </a:p>
          <a:p>
            <a:r>
              <a:rPr lang="en-US" dirty="0" smtClean="0"/>
              <a:t>Is 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&lt;spins wheel&gt; </a:t>
            </a:r>
            <a:r>
              <a:rPr lang="pt-BR" dirty="0" smtClean="0"/>
              <a:t>{(a, 5), (b, 5), (c, 5), (d, 5)} </a:t>
            </a:r>
            <a:r>
              <a:rPr lang="en-US" dirty="0" smtClean="0"/>
              <a:t>a function?</a:t>
            </a:r>
          </a:p>
          <a:p>
            <a:endParaRPr lang="en-US" dirty="0" smtClean="0"/>
          </a:p>
          <a:p>
            <a:r>
              <a:rPr lang="en-US" dirty="0" smtClean="0"/>
              <a:t>The correct answer is: </a:t>
            </a:r>
            <a:r>
              <a:rPr lang="en-US" b="1" dirty="0" smtClean="0"/>
              <a:t>Yes!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2/27/2019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Remember that asterisk a few slides earlier?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dirty="0" smtClean="0"/>
              <a:t>One-place functions can be generalized to </a:t>
            </a:r>
            <a:r>
              <a:rPr lang="en-US" dirty="0" smtClean="0"/>
              <a:t>those that take </a:t>
            </a:r>
            <a:r>
              <a:rPr lang="en-US" i="1" dirty="0" smtClean="0"/>
              <a:t>n </a:t>
            </a:r>
            <a:r>
              <a:rPr lang="en-US" i="1" dirty="0" smtClean="0"/>
              <a:t>inputs…</a:t>
            </a:r>
          </a:p>
          <a:p>
            <a:endParaRPr lang="en-US" i="1" dirty="0" smtClean="0"/>
          </a:p>
          <a:p>
            <a:pPr lvl="1"/>
            <a:r>
              <a:rPr lang="en-US" sz="3200" dirty="0" smtClean="0"/>
              <a:t>An </a:t>
            </a:r>
            <a:r>
              <a:rPr lang="en-US" sz="3200" i="1" dirty="0" smtClean="0"/>
              <a:t>n-place </a:t>
            </a:r>
            <a:r>
              <a:rPr lang="en-US" sz="3200" i="1" dirty="0" smtClean="0"/>
              <a:t>(or </a:t>
            </a:r>
            <a:r>
              <a:rPr lang="en-US" sz="3200" b="1" i="1" dirty="0" smtClean="0"/>
              <a:t>n-</a:t>
            </a:r>
            <a:r>
              <a:rPr lang="en-US" sz="3200" b="1" i="1" dirty="0" err="1" smtClean="0"/>
              <a:t>ary</a:t>
            </a:r>
            <a:r>
              <a:rPr lang="en-US" sz="3200" i="1" dirty="0" smtClean="0"/>
              <a:t>) function from sets A</a:t>
            </a:r>
            <a:r>
              <a:rPr lang="en-US" sz="1600" i="1" dirty="0" smtClean="0"/>
              <a:t>1</a:t>
            </a:r>
            <a:r>
              <a:rPr lang="en-US" sz="3200" i="1" dirty="0" smtClean="0"/>
              <a:t>, ..., A</a:t>
            </a:r>
            <a:r>
              <a:rPr lang="en-US" sz="1600" i="1" dirty="0" smtClean="0"/>
              <a:t>n</a:t>
            </a:r>
            <a:r>
              <a:rPr lang="en-US" sz="700" i="1" dirty="0" smtClean="0"/>
              <a:t> </a:t>
            </a:r>
            <a:r>
              <a:rPr lang="en-US" sz="3200" i="1" dirty="0" smtClean="0"/>
              <a:t>into B </a:t>
            </a:r>
            <a:r>
              <a:rPr lang="en-US" sz="3200" i="1" dirty="0" smtClean="0"/>
              <a:t>is </a:t>
            </a:r>
            <a:r>
              <a:rPr lang="en-US" sz="3200" dirty="0" smtClean="0"/>
              <a:t>an:</a:t>
            </a:r>
            <a:endParaRPr lang="en-US" sz="3200" dirty="0" smtClean="0"/>
          </a:p>
          <a:p>
            <a:pPr lvl="1"/>
            <a:r>
              <a:rPr lang="en-US" sz="3200" b="1" dirty="0" smtClean="0"/>
              <a:t>(</a:t>
            </a:r>
            <a:r>
              <a:rPr lang="en-US" sz="3200" b="1" i="1" dirty="0" smtClean="0"/>
              <a:t>n+1)-place relation R </a:t>
            </a:r>
            <a:r>
              <a:rPr lang="en-US" sz="3200" i="1" dirty="0" smtClean="0"/>
              <a:t>such </a:t>
            </a:r>
            <a:r>
              <a:rPr lang="en-US" sz="3200" i="1" dirty="0" smtClean="0"/>
              <a:t>that for all a</a:t>
            </a:r>
            <a:r>
              <a:rPr lang="en-US" sz="1600" i="1" dirty="0" smtClean="0"/>
              <a:t>1</a:t>
            </a:r>
            <a:r>
              <a:rPr lang="en-US" sz="3200" i="1" dirty="0" smtClean="0"/>
              <a:t>, ..., a</a:t>
            </a:r>
            <a:r>
              <a:rPr lang="en-US" sz="1600" i="1" dirty="0" smtClean="0"/>
              <a:t>n</a:t>
            </a:r>
            <a:r>
              <a:rPr lang="en-US" sz="1100" i="1" dirty="0" smtClean="0"/>
              <a:t> </a:t>
            </a:r>
            <a:r>
              <a:rPr lang="en-US" sz="700" i="1" dirty="0" smtClean="0"/>
              <a:t>  </a:t>
            </a:r>
            <a:r>
              <a:rPr lang="en-US" sz="3200" i="1" dirty="0" smtClean="0"/>
              <a:t>and with</a:t>
            </a:r>
          </a:p>
          <a:p>
            <a:pPr lvl="1"/>
            <a:r>
              <a:rPr lang="en-US" sz="3200" i="1" dirty="0" smtClean="0"/>
              <a:t>each </a:t>
            </a:r>
            <a:r>
              <a:rPr lang="en-US" sz="3200" i="1" dirty="0" err="1" smtClean="0"/>
              <a:t>a</a:t>
            </a:r>
            <a:r>
              <a:rPr lang="en-US" sz="1800" i="1" dirty="0" err="1" smtClean="0"/>
              <a:t>i</a:t>
            </a:r>
            <a:r>
              <a:rPr lang="en-US" sz="1800" i="1" dirty="0" smtClean="0"/>
              <a:t> </a:t>
            </a:r>
            <a:r>
              <a:rPr lang="en-US" sz="3200" i="1" dirty="0" smtClean="0"/>
              <a:t>∈ A</a:t>
            </a:r>
            <a:r>
              <a:rPr lang="en-US" sz="1800" i="1" dirty="0" smtClean="0"/>
              <a:t>i</a:t>
            </a:r>
            <a:r>
              <a:rPr lang="en-US" sz="3200" i="1" dirty="0" smtClean="0"/>
              <a:t>, there is exactly one b ∈ B with (a</a:t>
            </a:r>
            <a:r>
              <a:rPr lang="en-US" sz="1800" i="1" dirty="0" smtClean="0"/>
              <a:t>1</a:t>
            </a:r>
            <a:r>
              <a:rPr lang="en-US" sz="3200" i="1" dirty="0" smtClean="0"/>
              <a:t>, ..., a</a:t>
            </a:r>
            <a:r>
              <a:rPr lang="en-US" sz="1800" i="1" dirty="0" smtClean="0"/>
              <a:t>n</a:t>
            </a:r>
            <a:r>
              <a:rPr lang="en-US" sz="3200" i="1" dirty="0" smtClean="0"/>
              <a:t>, b) </a:t>
            </a:r>
            <a:r>
              <a:rPr lang="en-US" sz="2800" i="1" dirty="0" smtClean="0"/>
              <a:t>∈ R</a:t>
            </a:r>
            <a:r>
              <a:rPr lang="en-US" sz="2800" i="1" dirty="0" smtClean="0"/>
              <a:t>.</a:t>
            </a:r>
            <a:endParaRPr lang="en-US" sz="3200" i="1" dirty="0" smtClean="0"/>
          </a:p>
          <a:p>
            <a:pPr lvl="1"/>
            <a:endParaRPr lang="en-US" i="1" dirty="0" smtClean="0"/>
          </a:p>
          <a:p>
            <a:r>
              <a:rPr lang="en-US" dirty="0" smtClean="0"/>
              <a:t>When </a:t>
            </a:r>
            <a:r>
              <a:rPr lang="en-US" i="1" dirty="0" smtClean="0"/>
              <a:t>n=1, this is the same as a </a:t>
            </a:r>
            <a:r>
              <a:rPr lang="en-US" i="1" dirty="0" smtClean="0"/>
              <a:t>unary </a:t>
            </a:r>
            <a:r>
              <a:rPr lang="en-US" dirty="0" smtClean="0"/>
              <a:t>function.</a:t>
            </a:r>
          </a:p>
          <a:p>
            <a:r>
              <a:rPr lang="en-US" i="1" dirty="0" smtClean="0"/>
              <a:t>So, we can talk about unary functions without loss of generality.</a:t>
            </a:r>
          </a:p>
          <a:p>
            <a:pPr>
              <a:buNone/>
            </a:pPr>
            <a:r>
              <a:rPr lang="en-US" i="1" dirty="0" smtClean="0"/>
              <a:t> </a:t>
            </a:r>
            <a:r>
              <a:rPr lang="en-US" i="1" dirty="0" smtClean="0"/>
              <a:t>	(</a:t>
            </a:r>
            <a:r>
              <a:rPr lang="en-US" dirty="0" err="1" smtClean="0"/>
              <a:t>Makinson</a:t>
            </a:r>
            <a:r>
              <a:rPr lang="en-US" dirty="0" smtClean="0"/>
              <a:t> uses the term </a:t>
            </a:r>
            <a:r>
              <a:rPr lang="en-US" i="1" dirty="0" smtClean="0"/>
              <a:t>“loss </a:t>
            </a:r>
            <a:r>
              <a:rPr lang="en-US" i="1" u="sng" dirty="0" smtClean="0"/>
              <a:t>in</a:t>
            </a:r>
            <a:r>
              <a:rPr lang="en-US" i="1" dirty="0" smtClean="0"/>
              <a:t> generality.”)</a:t>
            </a:r>
          </a:p>
          <a:p>
            <a:pPr lvl="1"/>
            <a:endParaRPr lang="en-US" i="1" dirty="0" smtClean="0"/>
          </a:p>
          <a:p>
            <a:pPr marL="2114550" lvl="3" indent="-742950">
              <a:buFont typeface="+mj-lt"/>
              <a:buAutoNum type="alphaLcPeriod"/>
            </a:pPr>
            <a:endParaRPr lang="en-US" sz="2600" i="1" dirty="0" smtClean="0"/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i="1" dirty="0" smtClean="0"/>
              <a:t>n</a:t>
            </a:r>
            <a:r>
              <a:rPr lang="en-US" b="0" dirty="0" smtClean="0"/>
              <a:t>-place functions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dirty="0" smtClean="0"/>
              <a:t>Alternatively, we can treat an </a:t>
            </a:r>
            <a:r>
              <a:rPr lang="en-US" i="1" dirty="0" smtClean="0"/>
              <a:t>n-place </a:t>
            </a:r>
            <a:r>
              <a:rPr lang="en-US" dirty="0" smtClean="0"/>
              <a:t>function </a:t>
            </a:r>
            <a:r>
              <a:rPr lang="en-US" dirty="0" smtClean="0"/>
              <a:t>from </a:t>
            </a:r>
            <a:r>
              <a:rPr lang="en-US" i="1" dirty="0" smtClean="0"/>
              <a:t>A1, ..., An into B as a </a:t>
            </a:r>
            <a:r>
              <a:rPr lang="en-US" i="1" dirty="0" smtClean="0"/>
              <a:t>one-place </a:t>
            </a:r>
            <a:r>
              <a:rPr lang="en-US" dirty="0" smtClean="0"/>
              <a:t>function </a:t>
            </a:r>
            <a:r>
              <a:rPr lang="en-US" dirty="0" smtClean="0"/>
              <a:t>from the Cartesian product </a:t>
            </a:r>
            <a:r>
              <a:rPr lang="en-US" i="1" dirty="0" smtClean="0"/>
              <a:t>A1 × </a:t>
            </a:r>
            <a:r>
              <a:rPr lang="en-US" i="1" dirty="0" smtClean="0"/>
              <a:t>…</a:t>
            </a:r>
            <a:r>
              <a:rPr lang="en-US" dirty="0" smtClean="0"/>
              <a:t>× </a:t>
            </a:r>
            <a:r>
              <a:rPr lang="en-US" i="1" dirty="0" smtClean="0"/>
              <a:t>An into B.</a:t>
            </a:r>
          </a:p>
          <a:p>
            <a:r>
              <a:rPr lang="en-US" dirty="0" smtClean="0"/>
              <a:t>That would mean, e.g., having addition go from</a:t>
            </a:r>
          </a:p>
          <a:p>
            <a:r>
              <a:rPr lang="es-ES" i="1" dirty="0" smtClean="0"/>
              <a:t>f(x, y) = x + y </a:t>
            </a:r>
            <a:r>
              <a:rPr lang="es-ES" i="1" dirty="0" err="1" smtClean="0"/>
              <a:t>to</a:t>
            </a:r>
            <a:r>
              <a:rPr lang="es-ES" i="1" dirty="0" smtClean="0"/>
              <a:t> f((x, y)) = x + y,</a:t>
            </a:r>
          </a:p>
          <a:p>
            <a:r>
              <a:rPr lang="en-US" dirty="0" smtClean="0"/>
              <a:t>a one-place function from </a:t>
            </a:r>
            <a:r>
              <a:rPr lang="en-US" i="1" dirty="0" smtClean="0"/>
              <a:t>N×N into N</a:t>
            </a:r>
            <a:r>
              <a:rPr lang="en-US" i="1" dirty="0" smtClean="0"/>
              <a:t>.</a:t>
            </a:r>
          </a:p>
          <a:p>
            <a:pPr marL="2114550" lvl="3" indent="-742950">
              <a:buFont typeface="+mj-lt"/>
              <a:buAutoNum type="alphaLcPeriod"/>
            </a:pPr>
            <a:endParaRPr lang="en-US" sz="2600" i="1" dirty="0" smtClean="0"/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i="1" dirty="0" smtClean="0"/>
              <a:t>n</a:t>
            </a:r>
            <a:r>
              <a:rPr lang="en-US" b="0" dirty="0" smtClean="0"/>
              <a:t>-place functions: </a:t>
            </a:r>
            <a:r>
              <a:rPr lang="en-US" sz="2400" b="0" dirty="0" smtClean="0">
                <a:solidFill>
                  <a:srgbClr val="00B0F0"/>
                </a:solidFill>
              </a:rPr>
              <a:t>now</a:t>
            </a:r>
            <a:r>
              <a:rPr lang="en-US" sz="2400" b="0" dirty="0" smtClean="0"/>
              <a:t> </a:t>
            </a:r>
            <a:r>
              <a:rPr lang="en-US" sz="2400" b="0" dirty="0" smtClean="0">
                <a:solidFill>
                  <a:srgbClr val="FFC000"/>
                </a:solidFill>
              </a:rPr>
              <a:t>in</a:t>
            </a:r>
            <a:r>
              <a:rPr lang="en-US" sz="2400" b="0" dirty="0" smtClean="0"/>
              <a:t> </a:t>
            </a:r>
            <a:r>
              <a:rPr lang="en-US" sz="2400" b="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color!</a:t>
            </a:r>
            <a:endParaRPr lang="en-US" b="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dirty="0" smtClean="0"/>
              <a:t>Alternatively, we can treat an </a:t>
            </a:r>
            <a:r>
              <a:rPr lang="en-US" i="1" dirty="0" smtClean="0"/>
              <a:t>n-place </a:t>
            </a:r>
            <a:r>
              <a:rPr lang="en-US" dirty="0" smtClean="0"/>
              <a:t>function </a:t>
            </a:r>
            <a:r>
              <a:rPr lang="en-US" dirty="0" smtClean="0"/>
              <a:t>from </a:t>
            </a:r>
            <a:r>
              <a:rPr lang="en-US" i="1" dirty="0" smtClean="0"/>
              <a:t>A1, ..., An into B as a </a:t>
            </a:r>
            <a:r>
              <a:rPr lang="en-US" i="1" dirty="0" smtClean="0"/>
              <a:t>one-place </a:t>
            </a:r>
            <a:r>
              <a:rPr lang="en-US" dirty="0" smtClean="0"/>
              <a:t>function </a:t>
            </a:r>
            <a:r>
              <a:rPr lang="en-US" dirty="0" smtClean="0"/>
              <a:t>from the Cartesian product </a:t>
            </a:r>
            <a:r>
              <a:rPr lang="en-US" i="1" dirty="0" smtClean="0"/>
              <a:t>A1 × </a:t>
            </a:r>
            <a:r>
              <a:rPr lang="en-US" i="1" dirty="0" smtClean="0"/>
              <a:t>…</a:t>
            </a:r>
            <a:r>
              <a:rPr lang="en-US" dirty="0" smtClean="0"/>
              <a:t>× </a:t>
            </a:r>
            <a:r>
              <a:rPr lang="en-US" i="1" dirty="0" smtClean="0"/>
              <a:t>An into B.</a:t>
            </a:r>
          </a:p>
          <a:p>
            <a:r>
              <a:rPr lang="en-US" dirty="0" smtClean="0"/>
              <a:t>That would mean, e.g., having addition go from</a:t>
            </a:r>
          </a:p>
          <a:p>
            <a:r>
              <a:rPr lang="es-ES" i="1" dirty="0" smtClean="0"/>
              <a:t>f</a:t>
            </a:r>
            <a:r>
              <a:rPr lang="es-ES" i="1" dirty="0" smtClean="0">
                <a:solidFill>
                  <a:srgbClr val="0070C0"/>
                </a:solidFill>
              </a:rPr>
              <a:t>(x, y) </a:t>
            </a:r>
            <a:r>
              <a:rPr lang="es-ES" i="1" dirty="0" smtClean="0"/>
              <a:t>= x + y </a:t>
            </a:r>
            <a:r>
              <a:rPr lang="es-ES" i="1" dirty="0" err="1" smtClean="0"/>
              <a:t>to</a:t>
            </a:r>
            <a:r>
              <a:rPr lang="es-ES" i="1" dirty="0" smtClean="0"/>
              <a:t> f</a:t>
            </a:r>
            <a:r>
              <a:rPr lang="es-ES" i="1" dirty="0" smtClean="0">
                <a:solidFill>
                  <a:srgbClr val="9C1431"/>
                </a:solidFill>
              </a:rPr>
              <a:t>((x, y)) </a:t>
            </a:r>
            <a:r>
              <a:rPr lang="es-ES" i="1" dirty="0" smtClean="0"/>
              <a:t>= x + y,</a:t>
            </a:r>
          </a:p>
          <a:p>
            <a:r>
              <a:rPr lang="en-US" dirty="0" smtClean="0"/>
              <a:t>a one-place function from </a:t>
            </a:r>
            <a:r>
              <a:rPr lang="en-US" i="1" dirty="0" smtClean="0"/>
              <a:t>N×N into N.</a:t>
            </a:r>
          </a:p>
          <a:p>
            <a:r>
              <a:rPr lang="en-US" i="1" dirty="0" smtClean="0"/>
              <a:t>This alternate treatment is rather scheme-y!</a:t>
            </a:r>
            <a:endParaRPr lang="en-US" i="1" dirty="0" smtClean="0"/>
          </a:p>
          <a:p>
            <a:pPr marL="2114550" lvl="3" indent="-742950">
              <a:buFont typeface="+mj-lt"/>
              <a:buAutoNum type="alphaLcPeriod"/>
            </a:pPr>
            <a:endParaRPr lang="en-US" sz="2600" i="1" dirty="0" smtClean="0"/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19</a:t>
            </a:fld>
            <a:endParaRPr lang="en-US"/>
          </a:p>
        </p:txBody>
      </p:sp>
      <p:cxnSp>
        <p:nvCxnSpPr>
          <p:cNvPr id="8" name="Straight Arrow Connector 7"/>
          <p:cNvCxnSpPr>
            <a:endCxn id="9" idx="1"/>
          </p:cNvCxnSpPr>
          <p:nvPr/>
        </p:nvCxnSpPr>
        <p:spPr>
          <a:xfrm>
            <a:off x="1378039" y="2897746"/>
            <a:ext cx="2660561" cy="23322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038600" y="4906851"/>
            <a:ext cx="19243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2-place function,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2 arguments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900488" y="2897746"/>
            <a:ext cx="2660561" cy="2332271"/>
          </a:xfrm>
          <a:prstGeom prst="straightConnector1">
            <a:avLst/>
          </a:prstGeom>
          <a:ln>
            <a:solidFill>
              <a:srgbClr val="9C143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561048" y="4906851"/>
            <a:ext cx="27890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9C1431"/>
                </a:solidFill>
              </a:rPr>
              <a:t>1-place function,</a:t>
            </a:r>
          </a:p>
          <a:p>
            <a:r>
              <a:rPr lang="en-US" dirty="0" smtClean="0">
                <a:solidFill>
                  <a:srgbClr val="9C1431"/>
                </a:solidFill>
              </a:rPr>
              <a:t>1 </a:t>
            </a:r>
            <a:r>
              <a:rPr lang="en-US" dirty="0" err="1" smtClean="0">
                <a:solidFill>
                  <a:srgbClr val="9C1431"/>
                </a:solidFill>
              </a:rPr>
              <a:t>arg</a:t>
            </a:r>
            <a:r>
              <a:rPr lang="en-US" dirty="0" smtClean="0">
                <a:solidFill>
                  <a:srgbClr val="9C1431"/>
                </a:solidFill>
              </a:rPr>
              <a:t>: an ordered pair.</a:t>
            </a:r>
            <a:endParaRPr lang="en-US" dirty="0">
              <a:solidFill>
                <a:srgbClr val="9C143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0" dirty="0" smtClean="0"/>
              <a:t>Definition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i="1" dirty="0" smtClean="0"/>
              <a:t>A </a:t>
            </a:r>
            <a:r>
              <a:rPr lang="en-US" i="1" dirty="0" smtClean="0"/>
              <a:t>function </a:t>
            </a:r>
            <a:r>
              <a:rPr lang="en-US" dirty="0" smtClean="0"/>
              <a:t>is a rule that associates </a:t>
            </a:r>
            <a:r>
              <a:rPr lang="en-US" dirty="0" smtClean="0"/>
              <a:t>an (single) input, the </a:t>
            </a:r>
            <a:r>
              <a:rPr lang="en-US" dirty="0" smtClean="0"/>
              <a:t>argument of the function, with an output</a:t>
            </a:r>
            <a:r>
              <a:rPr lang="en-US" dirty="0" smtClean="0"/>
              <a:t>, the </a:t>
            </a:r>
            <a:r>
              <a:rPr lang="en-US" dirty="0" smtClean="0"/>
              <a:t>value of the function.</a:t>
            </a:r>
          </a:p>
          <a:p>
            <a:r>
              <a:rPr lang="en-US" dirty="0" smtClean="0"/>
              <a:t>An example: </a:t>
            </a:r>
            <a:r>
              <a:rPr lang="en-US" dirty="0" smtClean="0">
                <a:latin typeface="Lucida Calligraphy" pitchFamily="66" charset="0"/>
              </a:rPr>
              <a:t>f</a:t>
            </a:r>
            <a:r>
              <a:rPr lang="en-US" dirty="0" smtClean="0"/>
              <a:t>(x</a:t>
            </a:r>
            <a:r>
              <a:rPr lang="en-US" dirty="0" smtClean="0"/>
              <a:t>) = x</a:t>
            </a:r>
            <a:r>
              <a:rPr lang="en-US" baseline="30000" dirty="0" smtClean="0"/>
              <a:t>2</a:t>
            </a:r>
            <a:endParaRPr lang="en-US" dirty="0" smtClean="0"/>
          </a:p>
          <a:p>
            <a:pPr lvl="1"/>
            <a:r>
              <a:rPr lang="en-US" dirty="0" smtClean="0"/>
              <a:t>Function:  </a:t>
            </a:r>
            <a:r>
              <a:rPr lang="en-US" dirty="0" smtClean="0">
                <a:latin typeface="Lucida Calligraphy" pitchFamily="66" charset="0"/>
              </a:rPr>
              <a:t>f</a:t>
            </a:r>
            <a:endParaRPr lang="en-US" dirty="0" smtClean="0"/>
          </a:p>
          <a:p>
            <a:pPr lvl="1"/>
            <a:r>
              <a:rPr lang="en-US" dirty="0" smtClean="0"/>
              <a:t>argument : x</a:t>
            </a:r>
          </a:p>
          <a:p>
            <a:pPr lvl="1"/>
            <a:r>
              <a:rPr lang="en-US" dirty="0" smtClean="0"/>
              <a:t>Value:  x</a:t>
            </a:r>
            <a:r>
              <a:rPr lang="en-US" baseline="30000" dirty="0" smtClean="0"/>
              <a:t>2</a:t>
            </a:r>
            <a:endParaRPr lang="en-US" baseline="30000" dirty="0" smtClean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argument and value </a:t>
            </a:r>
            <a:r>
              <a:rPr lang="en-US" dirty="0" smtClean="0"/>
              <a:t>represent numbers.</a:t>
            </a:r>
          </a:p>
          <a:p>
            <a:pPr lvl="1"/>
            <a:r>
              <a:rPr lang="en-US" dirty="0" smtClean="0"/>
              <a:t>In the world of physics</a:t>
            </a:r>
            <a:r>
              <a:rPr lang="en-US" i="1" dirty="0" smtClean="0"/>
              <a:t>: independent variable </a:t>
            </a:r>
            <a:r>
              <a:rPr lang="en-US" dirty="0" smtClean="0"/>
              <a:t>and </a:t>
            </a:r>
            <a:r>
              <a:rPr lang="en-US" i="1" dirty="0" smtClean="0"/>
              <a:t>dependent variable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function relating them would be </a:t>
            </a:r>
            <a:r>
              <a:rPr lang="en-US" dirty="0" smtClean="0"/>
              <a:t>an equation</a:t>
            </a:r>
            <a:r>
              <a:rPr lang="en-US" dirty="0" smtClean="0"/>
              <a:t>.</a:t>
            </a:r>
            <a:endParaRPr lang="en-US" baseline="300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2/27/2019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Partial Functions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We can </a:t>
            </a:r>
            <a:r>
              <a:rPr lang="en-US" sz="3200" dirty="0" smtClean="0"/>
              <a:t>loosen the </a:t>
            </a:r>
            <a:r>
              <a:rPr lang="en-US" sz="3200" dirty="0" smtClean="0"/>
              <a:t>definition of a </a:t>
            </a:r>
            <a:r>
              <a:rPr lang="en-US" sz="3200" dirty="0" smtClean="0"/>
              <a:t>function to include a </a:t>
            </a:r>
            <a:r>
              <a:rPr lang="en-US" sz="3200" i="1" u="sng" dirty="0" smtClean="0"/>
              <a:t>partial </a:t>
            </a:r>
            <a:r>
              <a:rPr lang="en-US" sz="3200" i="1" u="sng" dirty="0" smtClean="0"/>
              <a:t>function:</a:t>
            </a:r>
          </a:p>
          <a:p>
            <a:pPr lvl="1"/>
            <a:r>
              <a:rPr lang="en-US" sz="2800" i="1" dirty="0" smtClean="0"/>
              <a:t>from </a:t>
            </a:r>
            <a:r>
              <a:rPr lang="en-US" sz="2800" i="1" dirty="0" smtClean="0"/>
              <a:t>a </a:t>
            </a:r>
            <a:r>
              <a:rPr lang="en-US" sz="2800" i="1" dirty="0" smtClean="0"/>
              <a:t>set  A </a:t>
            </a:r>
            <a:r>
              <a:rPr lang="en-US" sz="2800" i="1" dirty="0" smtClean="0"/>
              <a:t>to a set B as a binary relation R from A to B</a:t>
            </a:r>
          </a:p>
          <a:p>
            <a:pPr lvl="1"/>
            <a:r>
              <a:rPr lang="en-US" sz="2800" dirty="0" smtClean="0"/>
              <a:t>such that for all </a:t>
            </a:r>
            <a:r>
              <a:rPr lang="en-US" sz="2800" i="1" dirty="0" smtClean="0"/>
              <a:t>a ∈ A, there is </a:t>
            </a:r>
            <a:r>
              <a:rPr lang="en-US" sz="2800" i="1" u="sng" dirty="0" smtClean="0"/>
              <a:t>at most </a:t>
            </a:r>
            <a:r>
              <a:rPr lang="en-US" sz="2800" i="1" u="sng" dirty="0" smtClean="0"/>
              <a:t>one </a:t>
            </a:r>
            <a:r>
              <a:rPr lang="en-US" sz="2800" i="1" dirty="0" smtClean="0"/>
              <a:t>b </a:t>
            </a:r>
            <a:r>
              <a:rPr lang="en-US" sz="2800" i="1" dirty="0" smtClean="0"/>
              <a:t>∈ B with (a, b) ∈ R</a:t>
            </a:r>
            <a:r>
              <a:rPr lang="en-US" sz="2800" i="1" dirty="0" smtClean="0"/>
              <a:t>.</a:t>
            </a:r>
          </a:p>
          <a:p>
            <a:pPr lvl="2"/>
            <a:r>
              <a:rPr lang="en-US" sz="2400" i="1" dirty="0" smtClean="0"/>
              <a:t>Not “exactly” one b, either zero or one b.</a:t>
            </a:r>
            <a:endParaRPr lang="en-US" sz="2400" i="1" dirty="0" smtClean="0"/>
          </a:p>
          <a:p>
            <a:r>
              <a:rPr lang="en-US" sz="3200" dirty="0" smtClean="0"/>
              <a:t>That is, there may be elements in </a:t>
            </a:r>
            <a:r>
              <a:rPr lang="en-US" sz="3200" i="1" dirty="0" smtClean="0"/>
              <a:t>A that have no pairs </a:t>
            </a:r>
            <a:r>
              <a:rPr lang="en-US" sz="3200" i="1" dirty="0" smtClean="0"/>
              <a:t>in </a:t>
            </a:r>
            <a:r>
              <a:rPr lang="en-US" sz="3200" dirty="0" smtClean="0"/>
              <a:t>the partial function</a:t>
            </a:r>
            <a:r>
              <a:rPr lang="en-US" sz="3200" dirty="0" smtClean="0"/>
              <a:t>.</a:t>
            </a:r>
            <a:endParaRPr lang="en-US" sz="3200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HVF?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pPr lvl="1"/>
            <a:r>
              <a:rPr lang="en-US" sz="3600" i="1" dirty="0" smtClean="0"/>
              <a:t>Hierarchical View of a Function</a:t>
            </a:r>
            <a:endParaRPr lang="en-US" sz="3600" i="1" dirty="0" smtClean="0"/>
          </a:p>
          <a:p>
            <a:pPr algn="ctr">
              <a:buNone/>
            </a:pPr>
            <a:r>
              <a:rPr lang="en-US" i="1" dirty="0" smtClean="0"/>
              <a:t>Relation                     </a:t>
            </a:r>
          </a:p>
          <a:p>
            <a:pPr algn="ctr">
              <a:buNone/>
            </a:pPr>
            <a:endParaRPr lang="en-US" i="1" dirty="0" smtClean="0"/>
          </a:p>
          <a:p>
            <a:pPr algn="ctr">
              <a:buNone/>
            </a:pPr>
            <a:r>
              <a:rPr lang="en-US" i="1" dirty="0" smtClean="0"/>
              <a:t>Partial </a:t>
            </a:r>
            <a:r>
              <a:rPr lang="en-US" i="1" dirty="0" smtClean="0"/>
              <a:t>function</a:t>
            </a:r>
          </a:p>
          <a:p>
            <a:pPr algn="ctr">
              <a:buNone/>
            </a:pPr>
            <a:endParaRPr lang="en-US" i="1" dirty="0" smtClean="0"/>
          </a:p>
          <a:p>
            <a:pPr algn="ctr">
              <a:buNone/>
            </a:pPr>
            <a:r>
              <a:rPr lang="en-US" i="1" dirty="0" smtClean="0"/>
              <a:t>Function</a:t>
            </a:r>
            <a:endParaRPr lang="en-US" sz="4400" i="1" dirty="0" smtClean="0"/>
          </a:p>
          <a:p>
            <a:pPr marL="2114550" lvl="3" indent="-742950">
              <a:buFont typeface="+mj-lt"/>
              <a:buAutoNum type="alphaLcPeriod"/>
            </a:pPr>
            <a:endParaRPr lang="en-US" sz="2600" i="1" dirty="0" smtClean="0"/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21</a:t>
            </a:fld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5692462" y="2524259"/>
            <a:ext cx="72121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5672350" y="3548129"/>
            <a:ext cx="75985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6607495" y="3088107"/>
            <a:ext cx="309657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603087" y="1540614"/>
            <a:ext cx="2704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Fewer properties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755487" y="3928850"/>
            <a:ext cx="2704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More properties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Section 3.2 Operations on Functions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pPr lvl="1"/>
            <a:r>
              <a:rPr lang="en-US" sz="3600" i="1" dirty="0" smtClean="0"/>
              <a:t>All functions are relations… </a:t>
            </a:r>
            <a:endParaRPr lang="en-US" sz="2400" i="1" dirty="0" smtClean="0">
              <a:sym typeface="Wingdings" pitchFamily="2" charset="2"/>
            </a:endParaRPr>
          </a:p>
          <a:p>
            <a:pPr marL="1200150" lvl="1" indent="-742950"/>
            <a:r>
              <a:rPr lang="en-US" sz="3000" i="1" dirty="0" smtClean="0">
                <a:sym typeface="Wingdings" pitchFamily="2" charset="2"/>
              </a:rPr>
              <a:t>So</a:t>
            </a:r>
            <a:r>
              <a:rPr lang="en-US" sz="3000" i="1" dirty="0" smtClean="0">
                <a:sym typeface="Wingdings" pitchFamily="2" charset="2"/>
              </a:rPr>
              <a:t>. All operations that apply to relations also apply to functions.</a:t>
            </a:r>
          </a:p>
          <a:p>
            <a:pPr marL="1200150" lvl="1" indent="-742950"/>
            <a:r>
              <a:rPr lang="en-US" sz="3000" i="1" dirty="0" smtClean="0">
                <a:sym typeface="Wingdings" pitchFamily="2" charset="2"/>
              </a:rPr>
              <a:t>We’ll have to review the operations to be sure that:</a:t>
            </a:r>
          </a:p>
          <a:p>
            <a:pPr marL="1657350" lvl="2" indent="-742950"/>
            <a:r>
              <a:rPr lang="en-US" sz="2600" i="1" dirty="0" smtClean="0">
                <a:sym typeface="Wingdings" pitchFamily="2" charset="2"/>
              </a:rPr>
              <a:t>They maintain their utility</a:t>
            </a:r>
          </a:p>
          <a:p>
            <a:pPr marL="1657350" lvl="2" indent="-742950"/>
            <a:r>
              <a:rPr lang="en-US" sz="2600" i="1" dirty="0" smtClean="0">
                <a:sym typeface="Wingdings" pitchFamily="2" charset="2"/>
              </a:rPr>
              <a:t>They might be  expressed differently</a:t>
            </a:r>
          </a:p>
          <a:p>
            <a:pPr marL="1200150" lvl="1" indent="-742950"/>
            <a:r>
              <a:rPr lang="en-US" sz="3000" i="1" dirty="0" smtClean="0">
                <a:sym typeface="Wingdings" pitchFamily="2" charset="2"/>
              </a:rPr>
              <a:t>To be continued…</a:t>
            </a:r>
          </a:p>
          <a:p>
            <a:pPr marL="1657350" lvl="2" indent="-742950"/>
            <a:endParaRPr lang="en-US" sz="2600" i="1" dirty="0" smtClean="0"/>
          </a:p>
          <a:p>
            <a:pPr marL="2114550" lvl="3" indent="-742950">
              <a:buFont typeface="+mj-lt"/>
              <a:buAutoNum type="alphaLcPeriod"/>
            </a:pPr>
            <a:endParaRPr lang="en-US" sz="2600" i="1" dirty="0" smtClean="0"/>
          </a:p>
          <a:p>
            <a:pPr marL="2114550" lvl="3" indent="-742950">
              <a:buFont typeface="+mj-lt"/>
              <a:buAutoNum type="alphaLcPeriod"/>
            </a:pPr>
            <a:endParaRPr lang="en-US" sz="2600" i="1" dirty="0" smtClean="0"/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0" dirty="0" smtClean="0"/>
              <a:t>Evolution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i="1" dirty="0" smtClean="0"/>
              <a:t>The concept of a </a:t>
            </a:r>
            <a:r>
              <a:rPr lang="en-US" i="1" dirty="0" smtClean="0"/>
              <a:t>function </a:t>
            </a:r>
            <a:r>
              <a:rPr lang="en-US" dirty="0" smtClean="0"/>
              <a:t>has evolved over time to include a modern flair:</a:t>
            </a:r>
          </a:p>
          <a:p>
            <a:pPr lvl="1"/>
            <a:r>
              <a:rPr lang="en-US" dirty="0" smtClean="0"/>
              <a:t>Argument , value can be any kind  (type) of item </a:t>
            </a:r>
            <a:endParaRPr lang="en-US" dirty="0" smtClean="0"/>
          </a:p>
          <a:p>
            <a:pPr lvl="1"/>
            <a:r>
              <a:rPr lang="en-US" dirty="0" smtClean="0"/>
              <a:t>A causal relationship between the argument and value does not have to exist!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2/27/2019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0" dirty="0" smtClean="0"/>
              <a:t>Modern  Functions and Relations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i="1" dirty="0" err="1" smtClean="0"/>
              <a:t>Makinson</a:t>
            </a:r>
            <a:r>
              <a:rPr lang="en-US" sz="3600" dirty="0" smtClean="0"/>
              <a:t> uses single argument functions</a:t>
            </a:r>
            <a:r>
              <a:rPr lang="en-US" sz="3600" baseline="30000" dirty="0" smtClean="0">
                <a:solidFill>
                  <a:srgbClr val="FF0000"/>
                </a:solidFill>
              </a:rPr>
              <a:t>*</a:t>
            </a:r>
            <a:r>
              <a:rPr lang="en-US" sz="3600" dirty="0" smtClean="0"/>
              <a:t> in his analyses and uses language we’ve seen recently:</a:t>
            </a:r>
          </a:p>
          <a:p>
            <a:r>
              <a:rPr lang="en-US" sz="3200" dirty="0" smtClean="0"/>
              <a:t>A one-place (unary) function </a:t>
            </a:r>
            <a:r>
              <a:rPr lang="en-US" sz="3200" dirty="0" smtClean="0"/>
              <a:t>from set </a:t>
            </a:r>
            <a:r>
              <a:rPr lang="en-US" sz="3200" i="1" dirty="0" smtClean="0"/>
              <a:t>A to set B </a:t>
            </a:r>
            <a:r>
              <a:rPr lang="en-US" sz="3200" i="1" dirty="0" smtClean="0"/>
              <a:t>is: </a:t>
            </a:r>
            <a:endParaRPr lang="en-US" sz="3200" i="1" dirty="0" smtClean="0"/>
          </a:p>
          <a:p>
            <a:pPr lvl="1"/>
            <a:r>
              <a:rPr lang="en-US" sz="2800" dirty="0" smtClean="0"/>
              <a:t>any </a:t>
            </a:r>
            <a:r>
              <a:rPr lang="en-US" sz="2800" i="1" u="sng" dirty="0" smtClean="0"/>
              <a:t>binary relation </a:t>
            </a:r>
            <a:r>
              <a:rPr lang="en-US" sz="2800" i="1" dirty="0" smtClean="0"/>
              <a:t>R from A to B such that for all a ∈ A</a:t>
            </a:r>
            <a:r>
              <a:rPr lang="en-US" sz="2800" i="1" dirty="0" smtClean="0"/>
              <a:t>, </a:t>
            </a:r>
            <a:r>
              <a:rPr lang="en-US" sz="2800" dirty="0" smtClean="0"/>
              <a:t>there </a:t>
            </a:r>
            <a:r>
              <a:rPr lang="en-US" sz="2800" dirty="0" smtClean="0"/>
              <a:t>is exactly one </a:t>
            </a:r>
            <a:r>
              <a:rPr lang="en-US" sz="2800" i="1" dirty="0" smtClean="0"/>
              <a:t>b ∈ B for which (a, b) ∈ R.</a:t>
            </a:r>
            <a:r>
              <a:rPr lang="en-US" sz="3600" dirty="0" smtClean="0"/>
              <a:t> </a:t>
            </a:r>
          </a:p>
          <a:p>
            <a:r>
              <a:rPr lang="en-US" sz="4000" dirty="0" smtClean="0"/>
              <a:t>More… </a:t>
            </a:r>
            <a:r>
              <a:rPr lang="en-US" sz="3600" dirty="0" smtClean="0"/>
              <a:t>This is a </a:t>
            </a:r>
            <a:r>
              <a:rPr lang="en-US" sz="3600" i="1" dirty="0" smtClean="0"/>
              <a:t>one-to-one</a:t>
            </a:r>
            <a:r>
              <a:rPr lang="en-US" sz="3600" dirty="0" smtClean="0"/>
              <a:t> relation</a:t>
            </a:r>
            <a:endParaRPr lang="en-US" sz="4000" dirty="0" smtClean="0"/>
          </a:p>
          <a:p>
            <a:pPr lvl="1"/>
            <a:r>
              <a:rPr lang="en-US" dirty="0" smtClean="0"/>
              <a:t>There </a:t>
            </a:r>
            <a:r>
              <a:rPr lang="en-US" dirty="0" smtClean="0"/>
              <a:t>is </a:t>
            </a:r>
            <a:r>
              <a:rPr lang="en-US" u="sng" dirty="0" smtClean="0"/>
              <a:t>always </a:t>
            </a:r>
            <a:r>
              <a:rPr lang="en-US" i="1" u="sng" dirty="0" smtClean="0"/>
              <a:t>at least one </a:t>
            </a:r>
            <a:r>
              <a:rPr lang="en-US" i="1" dirty="0" smtClean="0"/>
              <a:t>b ∈ B with (a, b) ∈ R</a:t>
            </a:r>
            <a:r>
              <a:rPr lang="en-US" i="1" dirty="0" smtClean="0"/>
              <a:t>.</a:t>
            </a:r>
          </a:p>
          <a:p>
            <a:pPr lvl="1"/>
            <a:r>
              <a:rPr lang="en-US" dirty="0" smtClean="0"/>
              <a:t>There is </a:t>
            </a:r>
            <a:r>
              <a:rPr lang="en-US" u="sng" dirty="0" smtClean="0"/>
              <a:t>never more than</a:t>
            </a:r>
            <a:r>
              <a:rPr lang="en-US" i="1" u="sng" dirty="0" smtClean="0"/>
              <a:t> </a:t>
            </a:r>
            <a:r>
              <a:rPr lang="en-US" i="1" u="sng" dirty="0" smtClean="0"/>
              <a:t>one</a:t>
            </a:r>
            <a:r>
              <a:rPr lang="en-US" i="1" dirty="0" smtClean="0"/>
              <a:t> b ∈ B with (a, b) ∈ R.</a:t>
            </a:r>
          </a:p>
          <a:p>
            <a:r>
              <a:rPr lang="en-US" dirty="0" smtClean="0"/>
              <a:t>The source </a:t>
            </a:r>
            <a:r>
              <a:rPr lang="en-US" i="1" dirty="0" smtClean="0"/>
              <a:t>A of the relation is its </a:t>
            </a:r>
            <a:r>
              <a:rPr lang="en-US" i="1" dirty="0" smtClean="0"/>
              <a:t>domain and </a:t>
            </a:r>
            <a:r>
              <a:rPr lang="en-US" i="1" dirty="0" smtClean="0"/>
              <a:t>every a ∈ A </a:t>
            </a:r>
            <a:r>
              <a:rPr lang="en-US" i="1" dirty="0" smtClean="0"/>
              <a:t>is </a:t>
            </a:r>
            <a:r>
              <a:rPr lang="en-US" dirty="0" smtClean="0"/>
              <a:t>the </a:t>
            </a:r>
            <a:r>
              <a:rPr lang="en-US" dirty="0" smtClean="0"/>
              <a:t>first term of </a:t>
            </a:r>
            <a:r>
              <a:rPr lang="en-US" dirty="0" smtClean="0"/>
              <a:t>an ordered pair </a:t>
            </a:r>
            <a:r>
              <a:rPr lang="en-US" dirty="0" smtClean="0"/>
              <a:t>(</a:t>
            </a:r>
            <a:r>
              <a:rPr lang="en-US" i="1" dirty="0" smtClean="0"/>
              <a:t>a, b) ∈ R</a:t>
            </a:r>
            <a:r>
              <a:rPr lang="en-US" i="1" dirty="0" smtClean="0"/>
              <a:t>.</a:t>
            </a:r>
          </a:p>
          <a:p>
            <a:pPr>
              <a:buNone/>
            </a:pPr>
            <a:r>
              <a:rPr lang="en-US" sz="3200" baseline="30000" dirty="0" smtClean="0">
                <a:solidFill>
                  <a:srgbClr val="FF0000"/>
                </a:solidFill>
              </a:rPr>
              <a:t>* Without loss of generality  for n&gt;1 argument functions.</a:t>
            </a:r>
            <a:endParaRPr lang="en-US" sz="3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2/27/2019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Welcome to: Wheel </a:t>
            </a:r>
            <a:r>
              <a:rPr lang="en-US" sz="3200" dirty="0" smtClean="0"/>
              <a:t>of Functions</a:t>
            </a:r>
            <a:r>
              <a:rPr lang="en-US" sz="3200" dirty="0" smtClean="0"/>
              <a:t>! 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Time for our new game show: </a:t>
            </a:r>
          </a:p>
          <a:p>
            <a:endParaRPr lang="en-US" sz="3200" dirty="0" smtClean="0"/>
          </a:p>
          <a:p>
            <a:pPr algn="ctr">
              <a:buNone/>
            </a:pPr>
            <a:r>
              <a:rPr lang="en-US" sz="3200" dirty="0" smtClean="0"/>
              <a:t>Wheel </a:t>
            </a:r>
            <a:r>
              <a:rPr lang="en-US" sz="3200" dirty="0" smtClean="0"/>
              <a:t>of Functions! 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2/27/2019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Welcome to: Wheel </a:t>
            </a:r>
            <a:r>
              <a:rPr lang="en-US" sz="3200" dirty="0" smtClean="0"/>
              <a:t>of Functions</a:t>
            </a:r>
            <a:r>
              <a:rPr lang="en-US" sz="3200" dirty="0" smtClean="0"/>
              <a:t>! 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Remember the rules: </a:t>
            </a:r>
          </a:p>
          <a:p>
            <a:pPr lvl="1"/>
            <a:r>
              <a:rPr lang="en-US" sz="3200" dirty="0" smtClean="0"/>
              <a:t>for </a:t>
            </a:r>
            <a:r>
              <a:rPr lang="en-US" sz="3200" dirty="0" smtClean="0"/>
              <a:t>all a ∈ A, there is exactly one b ∈ B for which (a, b) ∈ R</a:t>
            </a:r>
            <a:endParaRPr lang="en-US" sz="3200" dirty="0" smtClean="0"/>
          </a:p>
          <a:p>
            <a:pPr lvl="1"/>
            <a:r>
              <a:rPr lang="en-US" sz="3200" dirty="0" smtClean="0"/>
              <a:t>We have a relation R from A to B with:</a:t>
            </a:r>
          </a:p>
          <a:p>
            <a:pPr lvl="1"/>
            <a:r>
              <a:rPr lang="en-US" sz="3200" dirty="0" smtClean="0"/>
              <a:t>A = {</a:t>
            </a:r>
            <a:r>
              <a:rPr lang="en-US" sz="3200" dirty="0" err="1" smtClean="0"/>
              <a:t>a,b,c,d</a:t>
            </a:r>
            <a:r>
              <a:rPr lang="en-US" sz="3200" dirty="0" smtClean="0"/>
              <a:t>} B = {1,2,3,4,5}</a:t>
            </a:r>
          </a:p>
          <a:p>
            <a:pPr lvl="1"/>
            <a:endParaRPr lang="en-US" sz="28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2/27/2019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Welcome to: Wheel </a:t>
            </a:r>
            <a:r>
              <a:rPr lang="en-US" sz="3200" dirty="0" smtClean="0"/>
              <a:t>of </a:t>
            </a:r>
            <a:r>
              <a:rPr lang="en-US" sz="3200" dirty="0" smtClean="0"/>
              <a:t>Functions I 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Remember the rules: </a:t>
            </a:r>
          </a:p>
          <a:p>
            <a:pPr lvl="1"/>
            <a:r>
              <a:rPr lang="en-US" sz="3200" dirty="0" smtClean="0"/>
              <a:t>for </a:t>
            </a:r>
            <a:r>
              <a:rPr lang="en-US" sz="3200" dirty="0" smtClean="0"/>
              <a:t>all a ∈ A, there is exactly one b ∈ B for which (a, b) ∈ R</a:t>
            </a:r>
            <a:endParaRPr lang="en-US" sz="3200" dirty="0" smtClean="0"/>
          </a:p>
          <a:p>
            <a:pPr lvl="1"/>
            <a:r>
              <a:rPr lang="en-US" sz="3200" dirty="0" smtClean="0"/>
              <a:t>We have a relation R from A to B with:</a:t>
            </a:r>
          </a:p>
          <a:p>
            <a:pPr lvl="1"/>
            <a:r>
              <a:rPr lang="en-US" sz="3200" dirty="0" smtClean="0"/>
              <a:t>A = {</a:t>
            </a:r>
            <a:r>
              <a:rPr lang="en-US" sz="3200" dirty="0" err="1" smtClean="0"/>
              <a:t>a,b,c,d</a:t>
            </a:r>
            <a:r>
              <a:rPr lang="en-US" sz="3200" dirty="0" smtClean="0"/>
              <a:t>} B = {1,2,3,4,5}</a:t>
            </a:r>
          </a:p>
          <a:p>
            <a:pPr lvl="1"/>
            <a:endParaRPr lang="en-US" sz="2800" dirty="0" smtClean="0"/>
          </a:p>
          <a:p>
            <a:r>
              <a:rPr lang="en-US" dirty="0" smtClean="0"/>
              <a:t>Is 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&lt;spins wheel&gt;     </a:t>
            </a:r>
            <a:r>
              <a:rPr lang="en-US" dirty="0" smtClean="0"/>
              <a:t>{ (a,1), (b,2), (c,3) } a function?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2/27/2019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9" name="wheel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5943600" y="3276600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596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Welcome to: Wheel </a:t>
            </a:r>
            <a:r>
              <a:rPr lang="en-US" sz="3200" dirty="0" smtClean="0"/>
              <a:t>of </a:t>
            </a:r>
            <a:r>
              <a:rPr lang="en-US" sz="3200" dirty="0" smtClean="0"/>
              <a:t>Functions I 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Remember the rules: </a:t>
            </a:r>
          </a:p>
          <a:p>
            <a:pPr lvl="1"/>
            <a:r>
              <a:rPr lang="en-US" sz="3200" dirty="0" smtClean="0"/>
              <a:t>for </a:t>
            </a:r>
            <a:r>
              <a:rPr lang="en-US" sz="3200" dirty="0" smtClean="0"/>
              <a:t>all a ∈ A, there is exactly one b ∈ B </a:t>
            </a:r>
            <a:r>
              <a:rPr lang="en-US" sz="3200" dirty="0" smtClean="0">
                <a:solidFill>
                  <a:srgbClr val="00B0F0"/>
                </a:solidFill>
              </a:rPr>
              <a:t>for which (a, b) ∈ R</a:t>
            </a:r>
            <a:endParaRPr lang="en-US" sz="3200" dirty="0" smtClean="0">
              <a:solidFill>
                <a:srgbClr val="00B0F0"/>
              </a:solidFill>
            </a:endParaRPr>
          </a:p>
          <a:p>
            <a:pPr lvl="1"/>
            <a:r>
              <a:rPr lang="en-US" sz="3200" dirty="0" smtClean="0"/>
              <a:t>We have a relation R from A to B with:</a:t>
            </a:r>
          </a:p>
          <a:p>
            <a:pPr lvl="1"/>
            <a:r>
              <a:rPr lang="en-US" sz="3200" dirty="0" smtClean="0"/>
              <a:t>A = {</a:t>
            </a:r>
            <a:r>
              <a:rPr lang="en-US" sz="3200" dirty="0" err="1" smtClean="0"/>
              <a:t>a,b,c,d</a:t>
            </a:r>
            <a:r>
              <a:rPr lang="en-US" sz="3200" dirty="0" smtClean="0"/>
              <a:t>} B = {1,2,3,4,5}</a:t>
            </a:r>
          </a:p>
          <a:p>
            <a:pPr lvl="1"/>
            <a:endParaRPr lang="en-US" sz="2800" dirty="0" smtClean="0"/>
          </a:p>
          <a:p>
            <a:r>
              <a:rPr lang="en-US" dirty="0" smtClean="0"/>
              <a:t>Is 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&lt;spins wheel&gt;     </a:t>
            </a:r>
            <a:r>
              <a:rPr lang="en-US" dirty="0" smtClean="0"/>
              <a:t>{ (a,1), (b,2), (c,3) } a function?</a:t>
            </a:r>
          </a:p>
          <a:p>
            <a:endParaRPr lang="en-US" dirty="0" smtClean="0"/>
          </a:p>
          <a:p>
            <a:r>
              <a:rPr lang="en-US" dirty="0" smtClean="0"/>
              <a:t>The correct answer is: </a:t>
            </a:r>
            <a:r>
              <a:rPr lang="en-US" b="1" dirty="0" smtClean="0"/>
              <a:t>No. </a:t>
            </a:r>
            <a:endParaRPr lang="en-US" b="1" dirty="0" smtClean="0"/>
          </a:p>
          <a:p>
            <a:r>
              <a:rPr lang="en-US" dirty="0" smtClean="0"/>
              <a:t>d </a:t>
            </a:r>
            <a:r>
              <a:rPr lang="en-US" dirty="0" smtClean="0"/>
              <a:t>∈ A but there’s no pair for d in </a:t>
            </a:r>
            <a:r>
              <a:rPr lang="en-US" dirty="0" smtClean="0"/>
              <a:t>the relation</a:t>
            </a:r>
            <a:r>
              <a:rPr lang="en-US" dirty="0" smtClean="0"/>
              <a:t>.</a:t>
            </a:r>
          </a:p>
          <a:p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2/27/2019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Welcome to: Wheel </a:t>
            </a:r>
            <a:r>
              <a:rPr lang="en-US" sz="3200" dirty="0" smtClean="0"/>
              <a:t>of </a:t>
            </a:r>
            <a:r>
              <a:rPr lang="en-US" sz="3200" dirty="0" smtClean="0"/>
              <a:t>Functions II 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Remember the rules: </a:t>
            </a:r>
          </a:p>
          <a:p>
            <a:pPr lvl="1"/>
            <a:r>
              <a:rPr lang="en-US" sz="3200" dirty="0" smtClean="0"/>
              <a:t>for </a:t>
            </a:r>
            <a:r>
              <a:rPr lang="en-US" sz="3200" dirty="0" smtClean="0"/>
              <a:t>all a ∈ A, there is exactly one b ∈ B for which (a, b) ∈ R</a:t>
            </a:r>
            <a:endParaRPr lang="en-US" sz="3200" dirty="0" smtClean="0"/>
          </a:p>
          <a:p>
            <a:pPr lvl="1"/>
            <a:r>
              <a:rPr lang="en-US" sz="3200" dirty="0" smtClean="0"/>
              <a:t>We have a relation R from A to B with:</a:t>
            </a:r>
          </a:p>
          <a:p>
            <a:pPr lvl="1"/>
            <a:r>
              <a:rPr lang="en-US" sz="3200" dirty="0" smtClean="0"/>
              <a:t>A = {</a:t>
            </a:r>
            <a:r>
              <a:rPr lang="en-US" sz="3200" dirty="0" err="1" smtClean="0"/>
              <a:t>a,b,c,d</a:t>
            </a:r>
            <a:r>
              <a:rPr lang="en-US" sz="3200" dirty="0" smtClean="0"/>
              <a:t>} B = {1,2,3,4,5}</a:t>
            </a:r>
          </a:p>
          <a:p>
            <a:pPr lvl="1"/>
            <a:endParaRPr lang="en-US" sz="2800" dirty="0" smtClean="0"/>
          </a:p>
          <a:p>
            <a:r>
              <a:rPr lang="en-US" dirty="0" smtClean="0"/>
              <a:t>Is 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&lt;spins wheel&gt; </a:t>
            </a:r>
            <a:r>
              <a:rPr lang="pt-BR" dirty="0" smtClean="0"/>
              <a:t>{(a, 1), (b, 2), (c, 3), (d, 4), (d, 5)} </a:t>
            </a:r>
            <a:r>
              <a:rPr lang="en-US" dirty="0" smtClean="0"/>
              <a:t>a function?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2/27/2019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9" name="wheel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5943600" y="3276600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596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MPU_334_Template" id="{39FFEC9C-0264-604D-9C75-9C2480044B0C}" vid="{0EAECD1E-6EA1-004D-8285-92F601F138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CMPU_334_Template</Template>
  <TotalTime>45674</TotalTime>
  <Words>1864</Words>
  <Application>Microsoft Office PowerPoint</Application>
  <PresentationFormat>Custom</PresentationFormat>
  <Paragraphs>246</Paragraphs>
  <Slides>22</Slides>
  <Notes>17</Notes>
  <HiddenSlides>0</HiddenSlides>
  <MMClips>5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CMPU-145: Foundations of Computer Science Spring, 2019</vt:lpstr>
      <vt:lpstr>Definition</vt:lpstr>
      <vt:lpstr>Evolution</vt:lpstr>
      <vt:lpstr>Modern  Functions and Relations</vt:lpstr>
      <vt:lpstr>Welcome to: Wheel of Functions! </vt:lpstr>
      <vt:lpstr>Welcome to: Wheel of Functions! </vt:lpstr>
      <vt:lpstr>Welcome to: Wheel of Functions I </vt:lpstr>
      <vt:lpstr>Welcome to: Wheel of Functions I </vt:lpstr>
      <vt:lpstr>Welcome to: Wheel of Functions II </vt:lpstr>
      <vt:lpstr>Welcome to: Wheel of Functions II </vt:lpstr>
      <vt:lpstr>Welcome to: Wheel of Functions III </vt:lpstr>
      <vt:lpstr>Welcome to: Wheel of Functions III </vt:lpstr>
      <vt:lpstr>Welcome to: Wheel of Functions IV </vt:lpstr>
      <vt:lpstr>Welcome to: Wheel of Functions IV </vt:lpstr>
      <vt:lpstr>Welcome to: Wheel of Functions:  Bonus Round </vt:lpstr>
      <vt:lpstr>Welcome to: Wheel of Functions: Bonus Round</vt:lpstr>
      <vt:lpstr>Remember that asterisk a few slides earlier?</vt:lpstr>
      <vt:lpstr>n-place functions</vt:lpstr>
      <vt:lpstr>n-place functions: now in color!</vt:lpstr>
      <vt:lpstr>Partial Functions</vt:lpstr>
      <vt:lpstr>HVF?</vt:lpstr>
      <vt:lpstr>Section 3.2 Operations on Functions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 Variables</dc:title>
  <dc:creator>Peter Lemieszewski</dc:creator>
  <cp:lastModifiedBy>lemieszewski</cp:lastModifiedBy>
  <cp:revision>209</cp:revision>
  <dcterms:created xsi:type="dcterms:W3CDTF">2017-10-22T03:23:41Z</dcterms:created>
  <dcterms:modified xsi:type="dcterms:W3CDTF">2019-02-28T02:40:24Z</dcterms:modified>
</cp:coreProperties>
</file>