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13" r:id="rId3"/>
    <p:sldId id="446" r:id="rId4"/>
    <p:sldId id="447" r:id="rId5"/>
    <p:sldId id="448" r:id="rId6"/>
    <p:sldId id="449" r:id="rId7"/>
    <p:sldId id="431" r:id="rId8"/>
    <p:sldId id="450" r:id="rId9"/>
    <p:sldId id="42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28"/>
    <p:restoredTop sz="94651"/>
  </p:normalViewPr>
  <p:slideViewPr>
    <p:cSldViewPr snapToGrid="0" snapToObjects="1">
      <p:cViewPr varScale="1">
        <p:scale>
          <a:sx n="74" d="100"/>
          <a:sy n="74" d="100"/>
        </p:scale>
        <p:origin x="-90" y="-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3412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248" y="1122363"/>
            <a:ext cx="11417372" cy="1671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5929129" cy="42703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60684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Chapter</a:t>
            </a:r>
            <a:r>
              <a:rPr lang="en-US" sz="2400" dirty="0"/>
              <a:t>		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</a:t>
            </a:r>
            <a:r>
              <a:rPr lang="en-US" sz="2400" dirty="0" smtClean="0"/>
              <a:t>145 </a:t>
            </a:r>
            <a:r>
              <a:rPr lang="en-US" sz="2400" dirty="0"/>
              <a:t>– </a:t>
            </a:r>
            <a:r>
              <a:rPr lang="en-US" sz="2400" dirty="0" smtClean="0"/>
              <a:t>Foundations</a:t>
            </a:r>
            <a:r>
              <a:rPr lang="en-US" sz="2400" baseline="0" dirty="0" smtClean="0"/>
              <a:t> of Computer Science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 smtClean="0"/>
              <a:t>Peter</a:t>
            </a:r>
            <a:r>
              <a:rPr lang="en-US" sz="2400" baseline="0" dirty="0" smtClean="0"/>
              <a:t> Lemieszewski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645D-9004-7A42-A938-C08906505B03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1550-F5C5-F94F-BD20-7DDE5152D8FA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42FE-3F4F-3041-8D34-22107D8DB0A4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1DAA-0CA5-BA48-A68A-9C20F5C2F6F1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98EF-D1D4-9C46-8D5B-6AAC3B65B7DF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2EE2-1D7E-E348-B41A-BC83834F4422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FA6A59-1D34-1A4A-8A1E-C3C15C41A7A0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49A04B-30C5-2A4C-BAA1-09B916AD92B3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9A33CC39-C11B-B744-91F5-9354715C8722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CMPU-145: Foundations of Computer Science</a:t>
            </a:r>
            <a:br>
              <a:rPr lang="en-US" sz="4800" dirty="0" smtClean="0"/>
            </a:br>
            <a:r>
              <a:rPr lang="en-US" sz="4800" dirty="0" smtClean="0"/>
              <a:t>Spring, 2019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7750579" cy="427039"/>
          </a:xfrm>
        </p:spPr>
        <p:txBody>
          <a:bodyPr>
            <a:noAutofit/>
          </a:bodyPr>
          <a:lstStyle/>
          <a:p>
            <a:r>
              <a:rPr lang="en-US" dirty="0" smtClean="0"/>
              <a:t>3: Functions , continued… 3.2, 3.3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4496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0" dirty="0" smtClean="0"/>
              <a:t>Operations on Functions: Preface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i="1" dirty="0" smtClean="0"/>
              <a:t>(Review): A </a:t>
            </a:r>
            <a:r>
              <a:rPr lang="en-US" i="1" dirty="0" smtClean="0"/>
              <a:t>function </a:t>
            </a:r>
            <a:r>
              <a:rPr lang="en-US" dirty="0" smtClean="0"/>
              <a:t>is a rule that associates an (single) input, the argument of the function, with an output, the value of the function.</a:t>
            </a:r>
          </a:p>
          <a:p>
            <a:r>
              <a:rPr lang="en-US" dirty="0" smtClean="0"/>
              <a:t>Functions are Relations.</a:t>
            </a:r>
          </a:p>
          <a:p>
            <a:pPr lvl="1"/>
            <a:r>
              <a:rPr lang="en-US" dirty="0" smtClean="0"/>
              <a:t>We can apply </a:t>
            </a:r>
            <a:r>
              <a:rPr lang="en-US" dirty="0" smtClean="0"/>
              <a:t>operations on functions , just as we applied them to relations.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smtClean="0"/>
              <a:t>function consists of pairs (</a:t>
            </a:r>
            <a:r>
              <a:rPr lang="en-US" dirty="0" err="1" smtClean="0"/>
              <a:t>a,b</a:t>
            </a:r>
            <a:r>
              <a:rPr lang="en-US" dirty="0" smtClean="0"/>
              <a:t>). </a:t>
            </a:r>
            <a:endParaRPr lang="en-US" dirty="0" smtClean="0"/>
          </a:p>
          <a:p>
            <a:r>
              <a:rPr lang="en-US" dirty="0" smtClean="0"/>
              <a:t>Let’s start by defining domain and range. </a:t>
            </a:r>
          </a:p>
          <a:p>
            <a:pPr lvl="1"/>
            <a:r>
              <a:rPr lang="en-US" dirty="0" smtClean="0"/>
              <a:t>Domain(</a:t>
            </a:r>
            <a:r>
              <a:rPr lang="en-US" sz="2000" dirty="0" smtClean="0">
                <a:latin typeface="Lucida Calligraphy" pitchFamily="66" charset="0"/>
              </a:rPr>
              <a:t>f</a:t>
            </a:r>
            <a:r>
              <a:rPr lang="en-US" dirty="0" smtClean="0">
                <a:latin typeface="Lucida Calligraphy" pitchFamily="66" charset="0"/>
              </a:rPr>
              <a:t> </a:t>
            </a:r>
            <a:r>
              <a:rPr lang="en-US" dirty="0" smtClean="0"/>
              <a:t>) = {a </a:t>
            </a:r>
            <a:r>
              <a:rPr lang="en-US" i="1" dirty="0" smtClean="0"/>
              <a:t>∈</a:t>
            </a:r>
            <a:r>
              <a:rPr lang="en-US" dirty="0" smtClean="0"/>
              <a:t>  A</a:t>
            </a:r>
            <a:r>
              <a:rPr lang="en-US" dirty="0" smtClean="0"/>
              <a:t>: ∃ </a:t>
            </a:r>
            <a:r>
              <a:rPr lang="en-US" dirty="0" smtClean="0"/>
              <a:t>b </a:t>
            </a:r>
            <a:r>
              <a:rPr lang="en-US" i="1" dirty="0" smtClean="0"/>
              <a:t>∈ </a:t>
            </a:r>
            <a:r>
              <a:rPr lang="en-US" i="1" dirty="0" smtClean="0"/>
              <a:t> B </a:t>
            </a:r>
            <a:r>
              <a:rPr lang="en-US" i="1" dirty="0" err="1" smtClean="0"/>
              <a:t>s.t</a:t>
            </a:r>
            <a:r>
              <a:rPr lang="en-US" i="1" dirty="0" smtClean="0"/>
              <a:t>. </a:t>
            </a:r>
            <a:r>
              <a:rPr lang="en-US" sz="2000" dirty="0" smtClean="0">
                <a:latin typeface="Lucida Calligraphy" pitchFamily="66" charset="0"/>
              </a:rPr>
              <a:t>f</a:t>
            </a:r>
            <a:r>
              <a:rPr lang="en-US" dirty="0" smtClean="0">
                <a:latin typeface="Lucida Calligraphy" pitchFamily="66" charset="0"/>
              </a:rPr>
              <a:t> </a:t>
            </a:r>
            <a:r>
              <a:rPr lang="en-US" i="1" dirty="0" smtClean="0"/>
              <a:t>(a) = b}</a:t>
            </a:r>
            <a:endParaRPr lang="en-US" dirty="0" smtClean="0"/>
          </a:p>
          <a:p>
            <a:pPr lvl="1"/>
            <a:r>
              <a:rPr lang="en-US" dirty="0" smtClean="0"/>
              <a:t>Range(</a:t>
            </a:r>
            <a:r>
              <a:rPr lang="en-US" sz="2000" dirty="0" smtClean="0">
                <a:latin typeface="Lucida Calligraphy" pitchFamily="66" charset="0"/>
              </a:rPr>
              <a:t>f</a:t>
            </a:r>
            <a:r>
              <a:rPr lang="en-US" dirty="0" smtClean="0"/>
              <a:t>)  = {b </a:t>
            </a:r>
            <a:r>
              <a:rPr lang="en-US" i="1" dirty="0" smtClean="0"/>
              <a:t>∈</a:t>
            </a:r>
            <a:r>
              <a:rPr lang="en-US" dirty="0" smtClean="0"/>
              <a:t>  B: </a:t>
            </a:r>
            <a:r>
              <a:rPr lang="en-US" dirty="0" smtClean="0"/>
              <a:t>∃</a:t>
            </a:r>
            <a:r>
              <a:rPr lang="en-US" dirty="0" smtClean="0"/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 </a:t>
            </a:r>
            <a:r>
              <a:rPr lang="en-US" i="1" dirty="0" smtClean="0"/>
              <a:t>∈ A </a:t>
            </a:r>
            <a:r>
              <a:rPr lang="en-US" i="1" dirty="0" err="1" smtClean="0"/>
              <a:t>s.t</a:t>
            </a:r>
            <a:r>
              <a:rPr lang="en-US" i="1" dirty="0" smtClean="0"/>
              <a:t>. </a:t>
            </a:r>
            <a:r>
              <a:rPr lang="en-US" sz="1800" dirty="0" smtClean="0">
                <a:latin typeface="Lucida Calligraphy" pitchFamily="66" charset="0"/>
              </a:rPr>
              <a:t>f</a:t>
            </a:r>
            <a:r>
              <a:rPr lang="en-US" dirty="0" smtClean="0">
                <a:latin typeface="Lucida Calligraphy" pitchFamily="66" charset="0"/>
              </a:rPr>
              <a:t> </a:t>
            </a:r>
            <a:r>
              <a:rPr lang="en-US" i="1" dirty="0" smtClean="0"/>
              <a:t>(a) = b</a:t>
            </a:r>
            <a:r>
              <a:rPr lang="en-US" i="1" dirty="0" smtClean="0"/>
              <a:t>}</a:t>
            </a:r>
          </a:p>
          <a:p>
            <a:r>
              <a:rPr lang="en-US" dirty="0" smtClean="0"/>
              <a:t>Or, simply,  </a:t>
            </a:r>
            <a:r>
              <a:rPr lang="en-US" dirty="0" smtClean="0">
                <a:solidFill>
                  <a:srgbClr val="0070C0"/>
                </a:solidFill>
              </a:rPr>
              <a:t>domain: set of all </a:t>
            </a:r>
            <a:r>
              <a:rPr lang="en-US" dirty="0" err="1" smtClean="0">
                <a:solidFill>
                  <a:srgbClr val="0070C0"/>
                </a:solidFill>
              </a:rPr>
              <a:t>a</a:t>
            </a:r>
            <a:r>
              <a:rPr lang="en-US" dirty="0" err="1" smtClean="0"/>
              <a:t>’s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C00000"/>
                </a:solidFill>
              </a:rPr>
              <a:t>range: set of all </a:t>
            </a:r>
            <a:r>
              <a:rPr lang="en-US" dirty="0" err="1" smtClean="0">
                <a:solidFill>
                  <a:srgbClr val="C00000"/>
                </a:solidFill>
              </a:rPr>
              <a:t>b</a:t>
            </a:r>
            <a:r>
              <a:rPr lang="en-US" dirty="0" err="1" smtClean="0"/>
              <a:t>’s</a:t>
            </a:r>
            <a:r>
              <a:rPr lang="en-US" dirty="0" smtClean="0"/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0" dirty="0" smtClean="0"/>
              <a:t>Composition: Preface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 mathematics, we can </a:t>
            </a:r>
            <a:r>
              <a:rPr lang="en-US" sz="3200" dirty="0" smtClean="0"/>
              <a:t>take the output of one function and use it as the input of another function. 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DrRacket</a:t>
            </a:r>
            <a:r>
              <a:rPr lang="en-US" dirty="0" smtClean="0"/>
              <a:t>,  this is done virtually in every program we </a:t>
            </a:r>
            <a:r>
              <a:rPr lang="en-US" dirty="0" smtClean="0"/>
              <a:t>write!</a:t>
            </a:r>
          </a:p>
          <a:p>
            <a:r>
              <a:rPr lang="en-US" dirty="0" smtClean="0"/>
              <a:t>Notation: </a:t>
            </a:r>
            <a:r>
              <a:rPr lang="en-US" sz="2000" dirty="0" smtClean="0">
                <a:latin typeface="Lucida Calligraphy" pitchFamily="66" charset="0"/>
              </a:rPr>
              <a:t>f </a:t>
            </a:r>
            <a:r>
              <a:rPr lang="en-US" sz="2000" dirty="0" smtClean="0"/>
              <a:t>(</a:t>
            </a:r>
            <a:r>
              <a:rPr lang="en-US" sz="2000" dirty="0" smtClean="0">
                <a:latin typeface="Lucida Calligraphy" pitchFamily="66" charset="0"/>
              </a:rPr>
              <a:t>g (x)</a:t>
            </a:r>
            <a:r>
              <a:rPr lang="en-US" dirty="0" smtClean="0"/>
              <a:t> </a:t>
            </a:r>
            <a:r>
              <a:rPr lang="en-US" sz="2000" dirty="0" smtClean="0"/>
              <a:t>)</a:t>
            </a:r>
            <a:endParaRPr lang="en-US" sz="2000" dirty="0" smtClean="0"/>
          </a:p>
          <a:p>
            <a:pPr lvl="1"/>
            <a:r>
              <a:rPr lang="en-US" sz="2800" dirty="0" smtClean="0"/>
              <a:t>Meaning:  the </a:t>
            </a:r>
            <a:r>
              <a:rPr lang="en-US" sz="2800" i="1" dirty="0" smtClean="0"/>
              <a:t>output</a:t>
            </a:r>
            <a:r>
              <a:rPr lang="en-US" sz="2800" dirty="0" smtClean="0"/>
              <a:t> </a:t>
            </a:r>
            <a:r>
              <a:rPr lang="en-US" sz="2800" dirty="0" smtClean="0"/>
              <a:t>of </a:t>
            </a:r>
            <a:r>
              <a:rPr lang="en-US" sz="2800" dirty="0" smtClean="0">
                <a:latin typeface="Lucida Calligraphy" pitchFamily="66" charset="0"/>
              </a:rPr>
              <a:t>g </a:t>
            </a:r>
            <a:r>
              <a:rPr lang="en-US" sz="2800" dirty="0" smtClean="0">
                <a:latin typeface="Lucida Calligraphy" pitchFamily="66" charset="0"/>
              </a:rPr>
              <a:t>(x)</a:t>
            </a:r>
            <a:r>
              <a:rPr lang="en-US" sz="2800" dirty="0" smtClean="0"/>
              <a:t> </a:t>
            </a:r>
            <a:r>
              <a:rPr lang="en-US" sz="2800" dirty="0" smtClean="0"/>
              <a:t> is the </a:t>
            </a:r>
            <a:r>
              <a:rPr lang="en-US" sz="2800" i="1" dirty="0" smtClean="0"/>
              <a:t>input</a:t>
            </a:r>
            <a:r>
              <a:rPr lang="en-US" sz="2800" dirty="0" smtClean="0"/>
              <a:t> to function </a:t>
            </a:r>
            <a:r>
              <a:rPr lang="en-US" sz="2800" dirty="0" smtClean="0">
                <a:latin typeface="Lucida Calligraphy" pitchFamily="66" charset="0"/>
              </a:rPr>
              <a:t>f</a:t>
            </a:r>
            <a:endParaRPr lang="en-US" sz="2800" i="1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0" dirty="0" smtClean="0"/>
              <a:t>Composition: Properties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Composition is Associative. </a:t>
            </a:r>
          </a:p>
          <a:p>
            <a:pPr lvl="1"/>
            <a:r>
              <a:rPr lang="en-US" sz="2000" dirty="0" smtClean="0">
                <a:latin typeface="Lucida Calligraphy" pitchFamily="66" charset="0"/>
              </a:rPr>
              <a:t>f </a:t>
            </a:r>
            <a:r>
              <a:rPr lang="en-US" dirty="0" smtClean="0"/>
              <a:t>: A-&gt; B</a:t>
            </a:r>
          </a:p>
          <a:p>
            <a:pPr lvl="1"/>
            <a:r>
              <a:rPr lang="en-US" sz="2000" dirty="0" smtClean="0">
                <a:latin typeface="Lucida Calligraphy" pitchFamily="66" charset="0"/>
              </a:rPr>
              <a:t>g</a:t>
            </a:r>
            <a:r>
              <a:rPr lang="en-US" dirty="0" smtClean="0">
                <a:latin typeface="Lucida Calligraphy" pitchFamily="66" charset="0"/>
              </a:rPr>
              <a:t> </a:t>
            </a:r>
            <a:r>
              <a:rPr lang="en-US" dirty="0" smtClean="0"/>
              <a:t>: B</a:t>
            </a:r>
            <a:r>
              <a:rPr lang="en-US" dirty="0" smtClean="0"/>
              <a:t>-&gt;C </a:t>
            </a:r>
          </a:p>
          <a:p>
            <a:pPr lvl="1"/>
            <a:r>
              <a:rPr lang="en-US" sz="2000" dirty="0" smtClean="0">
                <a:latin typeface="Lucida Calligraphy" pitchFamily="66" charset="0"/>
              </a:rPr>
              <a:t>h</a:t>
            </a:r>
            <a:r>
              <a:rPr lang="en-US" dirty="0" smtClean="0">
                <a:latin typeface="Lucida Calligraphy" pitchFamily="66" charset="0"/>
              </a:rPr>
              <a:t> </a:t>
            </a:r>
            <a:r>
              <a:rPr lang="en-US" dirty="0" smtClean="0"/>
              <a:t>: </a:t>
            </a:r>
            <a:r>
              <a:rPr lang="en-US" dirty="0" smtClean="0"/>
              <a:t>C-&gt;D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latin typeface="Lucida Calligraphy" pitchFamily="66" charset="0"/>
              </a:rPr>
              <a:t>(h </a:t>
            </a:r>
            <a:r>
              <a:rPr lang="en-US" i="1" dirty="0" smtClean="0"/>
              <a:t>∘</a:t>
            </a:r>
            <a:r>
              <a:rPr lang="en-US" dirty="0" smtClean="0">
                <a:latin typeface="Lucida Calligraphy" pitchFamily="66" charset="0"/>
              </a:rPr>
              <a:t> (g</a:t>
            </a:r>
            <a:r>
              <a:rPr lang="en-US" i="1" dirty="0" smtClean="0"/>
              <a:t> </a:t>
            </a:r>
            <a:r>
              <a:rPr lang="en-US" i="1" dirty="0" smtClean="0"/>
              <a:t>∘ </a:t>
            </a:r>
            <a:r>
              <a:rPr lang="en-US" dirty="0" smtClean="0">
                <a:latin typeface="Lucida Calligraphy" pitchFamily="66" charset="0"/>
              </a:rPr>
              <a:t>f)) = ((h </a:t>
            </a:r>
            <a:r>
              <a:rPr lang="en-US" i="1" dirty="0" smtClean="0"/>
              <a:t>∘</a:t>
            </a:r>
            <a:r>
              <a:rPr lang="en-US" dirty="0" smtClean="0">
                <a:latin typeface="Lucida Calligraphy" pitchFamily="66" charset="0"/>
              </a:rPr>
              <a:t> </a:t>
            </a:r>
            <a:r>
              <a:rPr lang="en-US" dirty="0" smtClean="0">
                <a:latin typeface="Lucida Calligraphy" pitchFamily="66" charset="0"/>
              </a:rPr>
              <a:t>g)</a:t>
            </a:r>
            <a:r>
              <a:rPr lang="en-US" i="1" dirty="0" smtClean="0"/>
              <a:t> </a:t>
            </a:r>
            <a:r>
              <a:rPr lang="en-US" i="1" dirty="0" smtClean="0"/>
              <a:t>∘ </a:t>
            </a:r>
            <a:r>
              <a:rPr lang="en-US" dirty="0" smtClean="0">
                <a:latin typeface="Lucida Calligraphy" pitchFamily="66" charset="0"/>
              </a:rPr>
              <a:t>f) </a:t>
            </a:r>
            <a:endParaRPr lang="en-US" i="1" dirty="0" smtClean="0"/>
          </a:p>
          <a:p>
            <a:pPr lvl="1">
              <a:buNone/>
            </a:pPr>
            <a:endParaRPr lang="en-US" i="1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0" dirty="0" smtClean="0"/>
              <a:t>Composition: Properties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Composition is not Commutative </a:t>
            </a:r>
            <a:r>
              <a:rPr lang="en-US" sz="3200" dirty="0" smtClean="0">
                <a:sym typeface="Wingdings" pitchFamily="2" charset="2"/>
              </a:rPr>
              <a:t></a:t>
            </a:r>
            <a:r>
              <a:rPr lang="en-US" sz="3200" dirty="0" smtClean="0"/>
              <a:t> </a:t>
            </a:r>
          </a:p>
          <a:p>
            <a:pPr lvl="1"/>
            <a:r>
              <a:rPr lang="en-US" sz="2000" dirty="0" smtClean="0">
                <a:latin typeface="Lucida Calligraphy" pitchFamily="66" charset="0"/>
              </a:rPr>
              <a:t>f </a:t>
            </a:r>
            <a:r>
              <a:rPr lang="en-US" dirty="0" smtClean="0"/>
              <a:t>: A-&gt; B</a:t>
            </a:r>
          </a:p>
          <a:p>
            <a:pPr lvl="1"/>
            <a:r>
              <a:rPr lang="en-US" sz="2000" dirty="0" smtClean="0">
                <a:latin typeface="Lucida Calligraphy" pitchFamily="66" charset="0"/>
              </a:rPr>
              <a:t>g</a:t>
            </a:r>
            <a:r>
              <a:rPr lang="en-US" dirty="0" smtClean="0">
                <a:latin typeface="Lucida Calligraphy" pitchFamily="66" charset="0"/>
              </a:rPr>
              <a:t> </a:t>
            </a:r>
            <a:r>
              <a:rPr lang="en-US" dirty="0" smtClean="0"/>
              <a:t>: B</a:t>
            </a:r>
            <a:r>
              <a:rPr lang="en-US" dirty="0" smtClean="0"/>
              <a:t>-&gt;C </a:t>
            </a:r>
          </a:p>
          <a:p>
            <a:r>
              <a:rPr lang="en-US" dirty="0" smtClean="0">
                <a:latin typeface="Lucida Calligraphy" pitchFamily="66" charset="0"/>
              </a:rPr>
              <a:t>g</a:t>
            </a:r>
            <a:r>
              <a:rPr lang="en-US" i="1" dirty="0" smtClean="0"/>
              <a:t> ∘ </a:t>
            </a:r>
            <a:r>
              <a:rPr lang="en-US" dirty="0" smtClean="0">
                <a:latin typeface="Lucida Calligraphy" pitchFamily="66" charset="0"/>
              </a:rPr>
              <a:t>f </a:t>
            </a:r>
            <a:r>
              <a:rPr lang="en-US" i="1" dirty="0" smtClean="0"/>
              <a:t>: is a function, but </a:t>
            </a:r>
            <a:r>
              <a:rPr lang="en-US" dirty="0" smtClean="0">
                <a:latin typeface="Lucida Calligraphy" pitchFamily="66" charset="0"/>
              </a:rPr>
              <a:t>g</a:t>
            </a:r>
            <a:r>
              <a:rPr lang="en-US" i="1" dirty="0" smtClean="0"/>
              <a:t> ∘ </a:t>
            </a:r>
            <a:r>
              <a:rPr lang="en-US" dirty="0" smtClean="0">
                <a:latin typeface="Lucida Calligraphy" pitchFamily="66" charset="0"/>
              </a:rPr>
              <a:t>f </a:t>
            </a:r>
            <a:r>
              <a:rPr lang="en-US" dirty="0" smtClean="0">
                <a:latin typeface="Lucida Calligraphy" pitchFamily="66" charset="0"/>
              </a:rPr>
              <a:t> </a:t>
            </a:r>
            <a:r>
              <a:rPr lang="en-US" i="1" dirty="0" smtClean="0"/>
              <a:t>is </a:t>
            </a:r>
            <a:r>
              <a:rPr lang="en-US" i="1" u="sng" dirty="0" smtClean="0">
                <a:solidFill>
                  <a:srgbClr val="C00000"/>
                </a:solidFill>
              </a:rPr>
              <a:t>not</a:t>
            </a:r>
            <a:r>
              <a:rPr lang="en-US" i="1" dirty="0" smtClean="0"/>
              <a:t> a function unless A == C</a:t>
            </a:r>
          </a:p>
          <a:p>
            <a:r>
              <a:rPr lang="en-US" dirty="0" smtClean="0"/>
              <a:t>If </a:t>
            </a:r>
            <a:r>
              <a:rPr lang="en-US" dirty="0" smtClean="0"/>
              <a:t>A == </a:t>
            </a:r>
            <a:r>
              <a:rPr lang="en-US" dirty="0" smtClean="0"/>
              <a:t>B == C then </a:t>
            </a:r>
            <a:r>
              <a:rPr lang="en-US" dirty="0" smtClean="0">
                <a:latin typeface="Lucida Calligraphy" pitchFamily="66" charset="0"/>
              </a:rPr>
              <a:t>g</a:t>
            </a:r>
            <a:r>
              <a:rPr lang="en-US" dirty="0" smtClean="0"/>
              <a:t> ∘ </a:t>
            </a:r>
            <a:r>
              <a:rPr lang="en-US" dirty="0" smtClean="0">
                <a:latin typeface="Lucida Calligraphy" pitchFamily="66" charset="0"/>
              </a:rPr>
              <a:t>f </a:t>
            </a:r>
            <a:r>
              <a:rPr lang="en-US" dirty="0" smtClean="0"/>
              <a:t>and </a:t>
            </a:r>
            <a:r>
              <a:rPr lang="en-US" dirty="0" smtClean="0">
                <a:latin typeface="Lucida Calligraphy" pitchFamily="66" charset="0"/>
              </a:rPr>
              <a:t>g</a:t>
            </a:r>
            <a:r>
              <a:rPr lang="en-US" dirty="0" smtClean="0"/>
              <a:t> </a:t>
            </a:r>
            <a:r>
              <a:rPr lang="en-US" dirty="0" smtClean="0"/>
              <a:t>∘ </a:t>
            </a:r>
            <a:r>
              <a:rPr lang="en-US" dirty="0" smtClean="0">
                <a:latin typeface="Lucida Calligraphy" pitchFamily="66" charset="0"/>
              </a:rPr>
              <a:t>f </a:t>
            </a:r>
            <a:r>
              <a:rPr lang="en-US" dirty="0" smtClean="0"/>
              <a:t>can even be different functions (!)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0" dirty="0" smtClean="0"/>
              <a:t>Composition: Examples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Lucida Calligraphy" pitchFamily="66" charset="0"/>
              </a:rPr>
              <a:t>g</a:t>
            </a:r>
            <a:r>
              <a:rPr lang="en-US" sz="3200" dirty="0" smtClean="0"/>
              <a:t> </a:t>
            </a:r>
            <a:r>
              <a:rPr lang="en-US" sz="3200" dirty="0" smtClean="0"/>
              <a:t>∘ </a:t>
            </a:r>
            <a:r>
              <a:rPr lang="en-US" sz="3200" dirty="0" smtClean="0">
                <a:latin typeface="Lucida Calligraphy" pitchFamily="66" charset="0"/>
              </a:rPr>
              <a:t>f </a:t>
            </a:r>
            <a:r>
              <a:rPr lang="en-US" sz="3200" dirty="0" smtClean="0"/>
              <a:t>and </a:t>
            </a:r>
            <a:r>
              <a:rPr lang="en-US" sz="3200" dirty="0" smtClean="0">
                <a:latin typeface="Lucida Calligraphy" pitchFamily="66" charset="0"/>
              </a:rPr>
              <a:t>g</a:t>
            </a:r>
            <a:r>
              <a:rPr lang="en-US" sz="3200" dirty="0" smtClean="0"/>
              <a:t> ∘ </a:t>
            </a:r>
            <a:r>
              <a:rPr lang="en-US" sz="3200" dirty="0" smtClean="0">
                <a:latin typeface="Lucida Calligraphy" pitchFamily="66" charset="0"/>
              </a:rPr>
              <a:t>f </a:t>
            </a:r>
            <a:endParaRPr lang="en-US" sz="3200" dirty="0" smtClean="0">
              <a:latin typeface="Lucida Calligraphy" pitchFamily="66" charset="0"/>
            </a:endParaRP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Let f(x) = x</a:t>
            </a:r>
            <a:r>
              <a:rPr lang="en-US" baseline="30000" dirty="0" smtClean="0"/>
              <a:t>2</a:t>
            </a:r>
            <a:r>
              <a:rPr lang="en-US" dirty="0" smtClean="0"/>
              <a:t> + 3x -2</a:t>
            </a:r>
          </a:p>
          <a:p>
            <a:pPr lvl="1"/>
            <a:r>
              <a:rPr lang="en-US" dirty="0" smtClean="0"/>
              <a:t>Let g(x) = x - 1</a:t>
            </a:r>
          </a:p>
          <a:p>
            <a:endParaRPr lang="en-US" dirty="0" smtClean="0"/>
          </a:p>
          <a:p>
            <a:r>
              <a:rPr lang="en-US" dirty="0" smtClean="0"/>
              <a:t>Then,</a:t>
            </a:r>
            <a:r>
              <a:rPr lang="en-US" dirty="0" smtClean="0">
                <a:latin typeface="Lucida Calligraphy" pitchFamily="66" charset="0"/>
              </a:rPr>
              <a:t> (f</a:t>
            </a:r>
            <a:r>
              <a:rPr lang="en-US" i="1" dirty="0" smtClean="0"/>
              <a:t> ∘ </a:t>
            </a:r>
            <a:r>
              <a:rPr lang="en-US" dirty="0" smtClean="0">
                <a:latin typeface="Lucida Calligraphy" pitchFamily="66" charset="0"/>
              </a:rPr>
              <a:t>g)</a:t>
            </a:r>
            <a:r>
              <a:rPr lang="en-US" i="1" dirty="0" smtClean="0"/>
              <a:t>(x)  = </a:t>
            </a:r>
            <a:r>
              <a:rPr lang="en-US" dirty="0" smtClean="0">
                <a:latin typeface="Lucida Calligraphy" pitchFamily="66" charset="0"/>
              </a:rPr>
              <a:t>f</a:t>
            </a:r>
            <a:r>
              <a:rPr lang="en-US" dirty="0" smtClean="0"/>
              <a:t>(</a:t>
            </a:r>
            <a:r>
              <a:rPr lang="en-US" dirty="0" smtClean="0">
                <a:latin typeface="Lucida Calligraphy" pitchFamily="66" charset="0"/>
              </a:rPr>
              <a:t>g</a:t>
            </a:r>
            <a:r>
              <a:rPr lang="en-US" dirty="0" smtClean="0"/>
              <a:t>(x)) = </a:t>
            </a:r>
            <a:r>
              <a:rPr lang="en-US" dirty="0" smtClean="0">
                <a:latin typeface="Lucida Calligraphy" pitchFamily="66" charset="0"/>
              </a:rPr>
              <a:t>f</a:t>
            </a:r>
            <a:r>
              <a:rPr lang="en-US" dirty="0" smtClean="0"/>
              <a:t>(x-1)  = (x-1)</a:t>
            </a:r>
            <a:r>
              <a:rPr lang="en-US" dirty="0" smtClean="0"/>
              <a:t> </a:t>
            </a:r>
            <a:r>
              <a:rPr lang="en-US" baseline="30000" dirty="0" smtClean="0"/>
              <a:t>2 </a:t>
            </a:r>
            <a:r>
              <a:rPr lang="en-US" dirty="0" smtClean="0"/>
              <a:t> + x(x-1) – 2</a:t>
            </a:r>
          </a:p>
          <a:p>
            <a:pPr lvl="1"/>
            <a:r>
              <a:rPr lang="en-US" dirty="0" smtClean="0"/>
              <a:t>= x</a:t>
            </a:r>
            <a:r>
              <a:rPr lang="en-US" baseline="30000" dirty="0" smtClean="0"/>
              <a:t>2 </a:t>
            </a:r>
            <a:r>
              <a:rPr lang="en-US" dirty="0" smtClean="0"/>
              <a:t>+ x – 4</a:t>
            </a:r>
            <a:endParaRPr lang="en-US" dirty="0" smtClean="0"/>
          </a:p>
          <a:p>
            <a:pPr lvl="1"/>
            <a:endParaRPr lang="en-US" i="1" dirty="0" smtClean="0"/>
          </a:p>
          <a:p>
            <a:r>
              <a:rPr lang="en-US" dirty="0" smtClean="0"/>
              <a:t>And,</a:t>
            </a:r>
            <a:r>
              <a:rPr lang="en-US" dirty="0" smtClean="0">
                <a:latin typeface="Lucida Calligraphy" pitchFamily="66" charset="0"/>
              </a:rPr>
              <a:t> (g</a:t>
            </a:r>
            <a:r>
              <a:rPr lang="en-US" i="1" dirty="0" smtClean="0"/>
              <a:t> </a:t>
            </a:r>
            <a:r>
              <a:rPr lang="en-US" i="1" dirty="0" smtClean="0"/>
              <a:t>∘ </a:t>
            </a:r>
            <a:r>
              <a:rPr lang="en-US" dirty="0" smtClean="0">
                <a:latin typeface="Lucida Calligraphy" pitchFamily="66" charset="0"/>
              </a:rPr>
              <a:t>f)</a:t>
            </a:r>
            <a:r>
              <a:rPr lang="en-US" i="1" dirty="0" smtClean="0"/>
              <a:t>(</a:t>
            </a:r>
            <a:r>
              <a:rPr lang="en-US" i="1" dirty="0" smtClean="0"/>
              <a:t>x)  = </a:t>
            </a:r>
            <a:r>
              <a:rPr lang="en-US" dirty="0" smtClean="0">
                <a:latin typeface="Lucida Calligraphy" pitchFamily="66" charset="0"/>
              </a:rPr>
              <a:t>g(f</a:t>
            </a:r>
            <a:r>
              <a:rPr lang="en-US" dirty="0" smtClean="0"/>
              <a:t>(x</a:t>
            </a:r>
            <a:r>
              <a:rPr lang="en-US" dirty="0" smtClean="0"/>
              <a:t>)) = </a:t>
            </a:r>
            <a:r>
              <a:rPr lang="en-US" dirty="0" smtClean="0">
                <a:latin typeface="Lucida Calligraphy" pitchFamily="66" charset="0"/>
              </a:rPr>
              <a:t>g</a:t>
            </a:r>
            <a:r>
              <a:rPr lang="en-US" dirty="0" smtClean="0"/>
              <a:t>(</a:t>
            </a:r>
            <a:r>
              <a:rPr lang="en-US" dirty="0" smtClean="0"/>
              <a:t>x</a:t>
            </a:r>
            <a:r>
              <a:rPr lang="en-US" baseline="30000" dirty="0" smtClean="0"/>
              <a:t>2</a:t>
            </a:r>
            <a:r>
              <a:rPr lang="en-US" dirty="0" smtClean="0"/>
              <a:t> + 3x -2</a:t>
            </a:r>
            <a:r>
              <a:rPr lang="en-US" dirty="0" smtClean="0"/>
              <a:t>)  </a:t>
            </a:r>
            <a:r>
              <a:rPr lang="en-US" dirty="0" smtClean="0"/>
              <a:t>= </a:t>
            </a:r>
            <a:r>
              <a:rPr lang="en-US" dirty="0" smtClean="0"/>
              <a:t>(x</a:t>
            </a:r>
            <a:r>
              <a:rPr lang="en-US" baseline="30000" dirty="0" smtClean="0"/>
              <a:t>2 </a:t>
            </a:r>
            <a:r>
              <a:rPr lang="en-US" dirty="0" smtClean="0"/>
              <a:t> </a:t>
            </a:r>
            <a:r>
              <a:rPr lang="en-US" dirty="0" smtClean="0"/>
              <a:t>+ </a:t>
            </a:r>
            <a:r>
              <a:rPr lang="en-US" dirty="0" smtClean="0"/>
              <a:t>3x – 2) - 1</a:t>
            </a:r>
            <a:endParaRPr lang="en-US" dirty="0" smtClean="0"/>
          </a:p>
          <a:p>
            <a:pPr lvl="1"/>
            <a:r>
              <a:rPr lang="en-US" dirty="0" smtClean="0"/>
              <a:t>= </a:t>
            </a:r>
            <a:r>
              <a:rPr lang="en-US" dirty="0" smtClean="0"/>
              <a:t>x</a:t>
            </a:r>
            <a:r>
              <a:rPr lang="en-US" baseline="30000" dirty="0" smtClean="0"/>
              <a:t>2 </a:t>
            </a:r>
            <a:r>
              <a:rPr lang="en-US" dirty="0" smtClean="0"/>
              <a:t>+ </a:t>
            </a:r>
            <a:r>
              <a:rPr lang="en-US" dirty="0" smtClean="0"/>
              <a:t>3x </a:t>
            </a:r>
            <a:r>
              <a:rPr lang="en-US" dirty="0" smtClean="0"/>
              <a:t>– </a:t>
            </a:r>
            <a:r>
              <a:rPr lang="en-US" dirty="0" smtClean="0"/>
              <a:t>3</a:t>
            </a:r>
          </a:p>
          <a:p>
            <a:r>
              <a:rPr lang="en-US" dirty="0" smtClean="0">
                <a:latin typeface="Lucida Calligraphy" pitchFamily="66" charset="0"/>
              </a:rPr>
              <a:t>(g</a:t>
            </a:r>
            <a:r>
              <a:rPr lang="en-US" i="1" dirty="0" smtClean="0"/>
              <a:t> ∘ </a:t>
            </a:r>
            <a:r>
              <a:rPr lang="en-US" dirty="0" smtClean="0">
                <a:latin typeface="Lucida Calligraphy" pitchFamily="66" charset="0"/>
              </a:rPr>
              <a:t>g)</a:t>
            </a:r>
            <a:r>
              <a:rPr lang="en-US" i="1" dirty="0" smtClean="0"/>
              <a:t>(</a:t>
            </a:r>
            <a:r>
              <a:rPr lang="en-US" i="1" dirty="0" smtClean="0"/>
              <a:t>x)  = </a:t>
            </a:r>
            <a:r>
              <a:rPr lang="en-US" dirty="0" smtClean="0">
                <a:latin typeface="Lucida Calligraphy" pitchFamily="66" charset="0"/>
              </a:rPr>
              <a:t>g(</a:t>
            </a:r>
            <a:r>
              <a:rPr lang="en-US" dirty="0" smtClean="0"/>
              <a:t>x-1) </a:t>
            </a:r>
            <a:r>
              <a:rPr lang="en-US" dirty="0" smtClean="0"/>
              <a:t>= </a:t>
            </a:r>
            <a:r>
              <a:rPr lang="en-US" dirty="0" smtClean="0"/>
              <a:t>(x -1) - 1  </a:t>
            </a:r>
            <a:r>
              <a:rPr lang="en-US" dirty="0" smtClean="0"/>
              <a:t>= </a:t>
            </a:r>
            <a:r>
              <a:rPr lang="en-US" dirty="0" smtClean="0"/>
              <a:t>x</a:t>
            </a:r>
            <a:r>
              <a:rPr lang="en-US" baseline="30000" dirty="0" smtClean="0"/>
              <a:t> </a:t>
            </a:r>
            <a:r>
              <a:rPr lang="en-US" dirty="0" smtClean="0"/>
              <a:t> – 2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743200" y="2768958"/>
            <a:ext cx="2369713" cy="7212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374265" y="2382592"/>
            <a:ext cx="3322749" cy="11075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0" dirty="0" smtClean="0"/>
              <a:t>Inverse Functions*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If </a:t>
            </a:r>
            <a:r>
              <a:rPr lang="en-US" sz="3200" i="1" dirty="0" smtClean="0"/>
              <a:t>y = f(x) is equivalent to x = g(y), the </a:t>
            </a:r>
            <a:r>
              <a:rPr lang="en-US" sz="3200" dirty="0" smtClean="0"/>
              <a:t>function </a:t>
            </a:r>
            <a:r>
              <a:rPr lang="en-US" sz="3200" i="1" dirty="0" smtClean="0"/>
              <a:t>g is said to be the inverse of f and f is </a:t>
            </a:r>
            <a:r>
              <a:rPr lang="en-US" sz="3200" dirty="0" smtClean="0"/>
              <a:t>the </a:t>
            </a:r>
            <a:r>
              <a:rPr lang="en-US" sz="3200" dirty="0" smtClean="0"/>
              <a:t>inverse of </a:t>
            </a:r>
            <a:r>
              <a:rPr lang="en-US" sz="3200" i="1" dirty="0" smtClean="0"/>
              <a:t>g.</a:t>
            </a:r>
          </a:p>
          <a:p>
            <a:r>
              <a:rPr lang="en-US" sz="3200" dirty="0" smtClean="0"/>
              <a:t>We </a:t>
            </a:r>
            <a:r>
              <a:rPr lang="en-US" sz="3200" dirty="0" smtClean="0"/>
              <a:t>denote </a:t>
            </a:r>
            <a:r>
              <a:rPr lang="en-US" sz="3200" dirty="0" smtClean="0"/>
              <a:t>these </a:t>
            </a:r>
            <a:r>
              <a:rPr lang="en-US" sz="3200" dirty="0" smtClean="0"/>
              <a:t>inverses as </a:t>
            </a:r>
            <a:r>
              <a:rPr lang="en-US" sz="3200" i="1" dirty="0" smtClean="0"/>
              <a:t>f</a:t>
            </a:r>
            <a:r>
              <a:rPr lang="en-US" sz="3200" i="1" baseline="30000" dirty="0" smtClean="0"/>
              <a:t>−1</a:t>
            </a:r>
            <a:r>
              <a:rPr lang="en-US" sz="3200" i="1" dirty="0" smtClean="0"/>
              <a:t> and g</a:t>
            </a:r>
            <a:r>
              <a:rPr lang="en-US" sz="3200" i="1" baseline="30000" dirty="0" smtClean="0"/>
              <a:t>−1</a:t>
            </a:r>
            <a:r>
              <a:rPr lang="en-US" sz="3200" i="1" dirty="0" smtClean="0"/>
              <a:t>:</a:t>
            </a:r>
          </a:p>
          <a:p>
            <a:r>
              <a:rPr lang="en-US" sz="3200" i="1" dirty="0" smtClean="0"/>
              <a:t>f</a:t>
            </a:r>
            <a:r>
              <a:rPr lang="en-US" sz="3200" i="1" baseline="30000" dirty="0" smtClean="0"/>
              <a:t>−1</a:t>
            </a:r>
            <a:r>
              <a:rPr lang="en-US" sz="3200" i="1" dirty="0" smtClean="0"/>
              <a:t>[f(x)] = x</a:t>
            </a:r>
          </a:p>
          <a:p>
            <a:r>
              <a:rPr lang="en-US" sz="3200" i="1" dirty="0" smtClean="0"/>
              <a:t>g</a:t>
            </a:r>
            <a:r>
              <a:rPr lang="en-US" sz="3200" i="1" baseline="30000" dirty="0" smtClean="0"/>
              <a:t>−1</a:t>
            </a:r>
            <a:r>
              <a:rPr lang="en-US" sz="3200" i="1" dirty="0" smtClean="0"/>
              <a:t>[g(y)] = y</a:t>
            </a:r>
          </a:p>
          <a:p>
            <a:r>
              <a:rPr lang="en-US" sz="3200" dirty="0" smtClean="0"/>
              <a:t>Example:</a:t>
            </a:r>
          </a:p>
          <a:p>
            <a:r>
              <a:rPr lang="en-US" sz="3200" i="1" dirty="0" smtClean="0"/>
              <a:t>f(x) = √x; x ≥ 0</a:t>
            </a:r>
          </a:p>
          <a:p>
            <a:r>
              <a:rPr lang="en-US" sz="3200" i="1" dirty="0" smtClean="0"/>
              <a:t>f</a:t>
            </a:r>
            <a:r>
              <a:rPr lang="en-US" sz="3200" i="1" baseline="30000" dirty="0" smtClean="0"/>
              <a:t>−</a:t>
            </a:r>
            <a:r>
              <a:rPr lang="en-US" sz="3200" i="1" baseline="30000" dirty="0" smtClean="0"/>
              <a:t>1</a:t>
            </a:r>
            <a:r>
              <a:rPr lang="en-US" sz="3200" i="1" dirty="0" smtClean="0"/>
              <a:t>(x</a:t>
            </a:r>
            <a:r>
              <a:rPr lang="en-US" sz="3200" i="1" dirty="0" smtClean="0"/>
              <a:t>) = x</a:t>
            </a:r>
            <a:r>
              <a:rPr lang="en-US" sz="3200" i="1" baseline="30000" dirty="0" smtClean="0"/>
              <a:t>2</a:t>
            </a:r>
            <a:endParaRPr lang="en-US" baseline="300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Hmm, </a:t>
            </a:r>
            <a:r>
              <a:rPr lang="en-US" dirty="0" smtClean="0"/>
              <a:t>I lost Lucida Calligraphy </a:t>
            </a:r>
            <a:r>
              <a:rPr lang="en-US" dirty="0" smtClean="0"/>
              <a:t> font!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0" dirty="0" smtClean="0"/>
              <a:t>Inversion Immersion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16098"/>
            <a:ext cx="11274552" cy="5213241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Is the inverse of a function always a function? </a:t>
            </a:r>
            <a:endParaRPr lang="en-US" sz="3200" i="1" dirty="0" smtClean="0"/>
          </a:p>
          <a:p>
            <a:r>
              <a:rPr lang="en-US" sz="3200" dirty="0" smtClean="0"/>
              <a:t>Consider the following examples… </a:t>
            </a:r>
          </a:p>
          <a:p>
            <a:r>
              <a:rPr lang="en-US" sz="3200" i="1" dirty="0" smtClean="0"/>
              <a:t>Let A = {1, 2, 3} and B = {a, b, c, d}</a:t>
            </a:r>
            <a:endParaRPr lang="en-US" sz="3200" i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i="1" dirty="0" smtClean="0"/>
              <a:t>f = {(1, a), (2, d), (3, c)}. </a:t>
            </a:r>
            <a:endParaRPr lang="en-US" sz="3200" i="1" dirty="0" smtClean="0"/>
          </a:p>
          <a:p>
            <a:pPr lvl="1"/>
            <a:r>
              <a:rPr lang="en-US" i="1" dirty="0" smtClean="0"/>
              <a:t>Is </a:t>
            </a:r>
            <a:r>
              <a:rPr lang="en-US" i="1" dirty="0" smtClean="0"/>
              <a:t>f</a:t>
            </a:r>
            <a:r>
              <a:rPr lang="en-US" i="1" baseline="30000" dirty="0" smtClean="0"/>
              <a:t>−1</a:t>
            </a:r>
            <a:r>
              <a:rPr lang="en-US" i="1" dirty="0" smtClean="0"/>
              <a:t> a function from B to A? </a:t>
            </a:r>
            <a:endParaRPr lang="en-US" i="1" dirty="0" smtClean="0"/>
          </a:p>
          <a:p>
            <a:pPr lvl="1"/>
            <a:r>
              <a:rPr lang="en-US" dirty="0" smtClean="0"/>
              <a:t>Is it a </a:t>
            </a:r>
            <a:r>
              <a:rPr lang="en-US" dirty="0" smtClean="0"/>
              <a:t>function in another domain/range</a:t>
            </a:r>
            <a:r>
              <a:rPr lang="en-US" dirty="0" smtClean="0"/>
              <a:t>?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i="1" dirty="0" smtClean="0"/>
              <a:t>f = {(1, a), (2, b), (3, b)}. </a:t>
            </a:r>
            <a:endParaRPr lang="en-US" sz="3200" i="1" dirty="0" smtClean="0"/>
          </a:p>
          <a:p>
            <a:pPr lvl="1"/>
            <a:r>
              <a:rPr lang="en-US" i="1" dirty="0" smtClean="0"/>
              <a:t>Is </a:t>
            </a:r>
            <a:r>
              <a:rPr lang="en-US" i="1" dirty="0" smtClean="0"/>
              <a:t>f</a:t>
            </a:r>
            <a:r>
              <a:rPr lang="en-US" i="1" baseline="30000" dirty="0" smtClean="0"/>
              <a:t>−1</a:t>
            </a:r>
            <a:r>
              <a:rPr lang="en-US" i="1" dirty="0" smtClean="0"/>
              <a:t> a function from B to A? </a:t>
            </a:r>
            <a:endParaRPr lang="en-US" i="1" dirty="0" smtClean="0"/>
          </a:p>
          <a:p>
            <a:pPr lvl="1"/>
            <a:r>
              <a:rPr lang="en-US" dirty="0" smtClean="0"/>
              <a:t>Is it a </a:t>
            </a:r>
            <a:r>
              <a:rPr lang="en-US" dirty="0" smtClean="0"/>
              <a:t>function </a:t>
            </a:r>
            <a:r>
              <a:rPr lang="en-US" dirty="0" smtClean="0"/>
              <a:t>in another domain/range?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about </a:t>
            </a:r>
            <a:r>
              <a:rPr lang="en-US" dirty="0" err="1" smtClean="0"/>
              <a:t>google</a:t>
            </a:r>
            <a:r>
              <a:rPr lang="en-US" dirty="0" smtClean="0"/>
              <a:t> translation “functions”?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about code page (character) conversion functions (i.e. </a:t>
            </a:r>
            <a:r>
              <a:rPr lang="en-US" dirty="0" err="1" smtClean="0"/>
              <a:t>iconv</a:t>
            </a:r>
            <a:r>
              <a:rPr lang="en-US" dirty="0" smtClean="0"/>
              <a:t>)?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Section 3.2 Operations on Functions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sz="2800" dirty="0" smtClean="0">
                <a:latin typeface="Lucida Calligraphy" pitchFamily="66" charset="0"/>
              </a:rPr>
              <a:t>            </a:t>
            </a:r>
          </a:p>
          <a:p>
            <a:pPr lvl="1">
              <a:buNone/>
            </a:pPr>
            <a:endParaRPr lang="en-US" sz="2800" dirty="0" smtClean="0">
              <a:latin typeface="Lucida Calligraphy" pitchFamily="66" charset="0"/>
            </a:endParaRPr>
          </a:p>
          <a:p>
            <a:pPr lvl="1">
              <a:buNone/>
            </a:pPr>
            <a:endParaRPr lang="en-US" sz="2800" dirty="0" smtClean="0">
              <a:latin typeface="Lucida Calligraphy" pitchFamily="66" charset="0"/>
            </a:endParaRPr>
          </a:p>
          <a:p>
            <a:pPr lvl="1">
              <a:buNone/>
            </a:pPr>
            <a:endParaRPr lang="en-US" sz="2800" dirty="0" smtClean="0">
              <a:latin typeface="Lucida Calligraphy" pitchFamily="66" charset="0"/>
            </a:endParaRPr>
          </a:p>
          <a:p>
            <a:pPr lvl="1">
              <a:buNone/>
            </a:pPr>
            <a:r>
              <a:rPr lang="en-US" sz="2800" dirty="0" smtClean="0">
                <a:latin typeface="Lucida Calligraphy" pitchFamily="66" charset="0"/>
              </a:rPr>
              <a:t>                                  fin</a:t>
            </a:r>
            <a:endParaRPr lang="en-US" sz="2600" i="1" dirty="0" smtClean="0"/>
          </a:p>
          <a:p>
            <a:pPr marL="2114550" lvl="3" indent="-742950">
              <a:buFont typeface="+mj-lt"/>
              <a:buAutoNum type="alphaLcPeriod"/>
            </a:pPr>
            <a:endParaRPr lang="en-US" sz="2600" i="1" dirty="0" smtClean="0"/>
          </a:p>
          <a:p>
            <a:pPr marL="2114550" lvl="3" indent="-742950">
              <a:buFont typeface="+mj-lt"/>
              <a:buAutoNum type="alphaLcPeriod"/>
            </a:pPr>
            <a:endParaRPr lang="en-US" sz="2600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MPU_334_Template" id="{39FFEC9C-0264-604D-9C75-9C2480044B0C}" vid="{0EAECD1E-6EA1-004D-8285-92F601F13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48473</TotalTime>
  <Words>715</Words>
  <Application>Microsoft Office PowerPoint</Application>
  <PresentationFormat>Custom</PresentationFormat>
  <Paragraphs>100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CMPU-145: Foundations of Computer Science Spring, 2019</vt:lpstr>
      <vt:lpstr>Operations on Functions: Preface</vt:lpstr>
      <vt:lpstr>Composition: Preface</vt:lpstr>
      <vt:lpstr>Composition: Properties</vt:lpstr>
      <vt:lpstr>Composition: Properties</vt:lpstr>
      <vt:lpstr>Composition: Examples</vt:lpstr>
      <vt:lpstr>Inverse Functions*</vt:lpstr>
      <vt:lpstr>Inversion Immersion</vt:lpstr>
      <vt:lpstr>Section 3.2 Operations on Functions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 Variables</dc:title>
  <dc:creator>Peter Lemieszewski</dc:creator>
  <cp:lastModifiedBy>lemieszewski</cp:lastModifiedBy>
  <cp:revision>213</cp:revision>
  <dcterms:created xsi:type="dcterms:W3CDTF">2017-10-22T03:23:41Z</dcterms:created>
  <dcterms:modified xsi:type="dcterms:W3CDTF">2019-03-26T14:04:51Z</dcterms:modified>
</cp:coreProperties>
</file>