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3" r:id="rId3"/>
    <p:sldId id="446" r:id="rId4"/>
    <p:sldId id="453" r:id="rId5"/>
    <p:sldId id="452" r:id="rId6"/>
    <p:sldId id="454" r:id="rId7"/>
    <p:sldId id="455" r:id="rId8"/>
    <p:sldId id="458" r:id="rId9"/>
    <p:sldId id="459" r:id="rId10"/>
    <p:sldId id="461" r:id="rId11"/>
    <p:sldId id="462" r:id="rId12"/>
    <p:sldId id="463" r:id="rId13"/>
    <p:sldId id="464" r:id="rId14"/>
    <p:sldId id="456" r:id="rId15"/>
    <p:sldId id="447" r:id="rId16"/>
    <p:sldId id="466" r:id="rId17"/>
    <p:sldId id="465" r:id="rId18"/>
    <p:sldId id="467" r:id="rId19"/>
    <p:sldId id="468" r:id="rId20"/>
    <p:sldId id="469" r:id="rId21"/>
    <p:sldId id="470" r:id="rId22"/>
    <p:sldId id="471" r:id="rId23"/>
    <p:sldId id="42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65" d="100"/>
          <a:sy n="65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jective_functio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jective_functi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jective_functio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jective_functio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commons.wikimedia.org/wiki/File:Pigeons-in-holes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" TargetMode="External"/><Relationship Id="rId5" Type="http://schemas.openxmlformats.org/officeDocument/2006/relationships/hyperlink" Target="https://en.wikipedia.org/wiki/User:McKay" TargetMode="External"/><Relationship Id="rId4" Type="http://schemas.openxmlformats.org/officeDocument/2006/relationships/hyperlink" Target="https://en.wikipedia.org/wiki/User:BenFrantzDal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jective_func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jective_func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jective_func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3: Functions , continued… 3.3, 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5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4"/>
              </a:rPr>
              <a:t>https</a:t>
            </a:r>
            <a:r>
              <a:rPr lang="en-US" sz="2000" i="1" dirty="0" smtClean="0">
                <a:hlinkClick r:id="rId4"/>
              </a:rPr>
              <a:t>://</a:t>
            </a:r>
            <a:r>
              <a:rPr lang="en-US" sz="2000" i="1" dirty="0" smtClean="0">
                <a:hlinkClick r:id="rId4"/>
              </a:rPr>
              <a:t>en.wikipedia.org/wiki/Injective_function</a:t>
            </a:r>
            <a:endParaRPr lang="en-US" sz="2000" i="1" dirty="0" smtClean="0"/>
          </a:p>
          <a:p>
            <a:endParaRPr lang="en-US" i="1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Injective           </a:t>
            </a:r>
            <a:r>
              <a:rPr lang="en-US" dirty="0" err="1" smtClean="0"/>
              <a:t>Injective</a:t>
            </a:r>
            <a:r>
              <a:rPr lang="en-US" dirty="0" smtClean="0"/>
              <a:t>           Not injective   Not Injective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 err="1" smtClean="0"/>
              <a:t>surjective</a:t>
            </a:r>
            <a:r>
              <a:rPr lang="en-US" dirty="0" smtClean="0"/>
              <a:t> functions? 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6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4"/>
              </a:rPr>
              <a:t>https</a:t>
            </a:r>
            <a:r>
              <a:rPr lang="en-US" sz="2000" i="1" dirty="0" smtClean="0">
                <a:hlinkClick r:id="rId4"/>
              </a:rPr>
              <a:t>://</a:t>
            </a:r>
            <a:r>
              <a:rPr lang="en-US" sz="2000" i="1" dirty="0" smtClean="0">
                <a:hlinkClick r:id="rId4"/>
              </a:rPr>
              <a:t>en.wikipedia.org/wiki/Injective_function</a:t>
            </a:r>
            <a:endParaRPr lang="en-US" sz="2000" i="1" dirty="0" smtClean="0"/>
          </a:p>
          <a:p>
            <a:endParaRPr lang="en-US" i="1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Injective           </a:t>
            </a:r>
            <a:r>
              <a:rPr lang="en-US" dirty="0" err="1" smtClean="0"/>
              <a:t>Injective</a:t>
            </a:r>
            <a:r>
              <a:rPr lang="en-US" dirty="0" smtClean="0"/>
              <a:t>           Not injective   Not Injective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 err="1" smtClean="0"/>
              <a:t>surjective</a:t>
            </a:r>
            <a:r>
              <a:rPr lang="en-US" dirty="0" smtClean="0"/>
              <a:t> functions?  </a:t>
            </a:r>
            <a:r>
              <a:rPr lang="en-US" dirty="0" smtClean="0">
                <a:solidFill>
                  <a:schemeClr val="accent1"/>
                </a:solidFill>
              </a:rPr>
              <a:t>YES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9C1431"/>
                </a:solidFill>
              </a:rPr>
              <a:t>NO</a:t>
            </a:r>
            <a:endParaRPr lang="en-US" dirty="0" smtClean="0">
              <a:solidFill>
                <a:srgbClr val="9C143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627975" y="3112975"/>
            <a:ext cx="2038729" cy="2435225"/>
          </a:xfrm>
          <a:custGeom>
            <a:avLst/>
            <a:gdLst>
              <a:gd name="connsiteX0" fmla="*/ 995540 w 2038729"/>
              <a:gd name="connsiteY0" fmla="*/ 16591 h 2435225"/>
              <a:gd name="connsiteX1" fmla="*/ 905388 w 2038729"/>
              <a:gd name="connsiteY1" fmla="*/ 29470 h 2435225"/>
              <a:gd name="connsiteX2" fmla="*/ 866752 w 2038729"/>
              <a:gd name="connsiteY2" fmla="*/ 42349 h 2435225"/>
              <a:gd name="connsiteX3" fmla="*/ 789479 w 2038729"/>
              <a:gd name="connsiteY3" fmla="*/ 55228 h 2435225"/>
              <a:gd name="connsiteX4" fmla="*/ 686448 w 2038729"/>
              <a:gd name="connsiteY4" fmla="*/ 80986 h 2435225"/>
              <a:gd name="connsiteX5" fmla="*/ 609174 w 2038729"/>
              <a:gd name="connsiteY5" fmla="*/ 106743 h 2435225"/>
              <a:gd name="connsiteX6" fmla="*/ 531901 w 2038729"/>
              <a:gd name="connsiteY6" fmla="*/ 158259 h 2435225"/>
              <a:gd name="connsiteX7" fmla="*/ 493264 w 2038729"/>
              <a:gd name="connsiteY7" fmla="*/ 171138 h 2435225"/>
              <a:gd name="connsiteX8" fmla="*/ 415991 w 2038729"/>
              <a:gd name="connsiteY8" fmla="*/ 235532 h 2435225"/>
              <a:gd name="connsiteX9" fmla="*/ 377355 w 2038729"/>
              <a:gd name="connsiteY9" fmla="*/ 248411 h 2435225"/>
              <a:gd name="connsiteX10" fmla="*/ 300081 w 2038729"/>
              <a:gd name="connsiteY10" fmla="*/ 325684 h 2435225"/>
              <a:gd name="connsiteX11" fmla="*/ 261445 w 2038729"/>
              <a:gd name="connsiteY11" fmla="*/ 364321 h 2435225"/>
              <a:gd name="connsiteX12" fmla="*/ 235687 w 2038729"/>
              <a:gd name="connsiteY12" fmla="*/ 415836 h 2435225"/>
              <a:gd name="connsiteX13" fmla="*/ 171293 w 2038729"/>
              <a:gd name="connsiteY13" fmla="*/ 493110 h 2435225"/>
              <a:gd name="connsiteX14" fmla="*/ 119777 w 2038729"/>
              <a:gd name="connsiteY14" fmla="*/ 609019 h 2435225"/>
              <a:gd name="connsiteX15" fmla="*/ 81140 w 2038729"/>
              <a:gd name="connsiteY15" fmla="*/ 724929 h 2435225"/>
              <a:gd name="connsiteX16" fmla="*/ 68262 w 2038729"/>
              <a:gd name="connsiteY16" fmla="*/ 763566 h 2435225"/>
              <a:gd name="connsiteX17" fmla="*/ 42504 w 2038729"/>
              <a:gd name="connsiteY17" fmla="*/ 802202 h 2435225"/>
              <a:gd name="connsiteX18" fmla="*/ 29625 w 2038729"/>
              <a:gd name="connsiteY18" fmla="*/ 840839 h 2435225"/>
              <a:gd name="connsiteX19" fmla="*/ 29625 w 2038729"/>
              <a:gd name="connsiteY19" fmla="*/ 1317357 h 2435225"/>
              <a:gd name="connsiteX20" fmla="*/ 55383 w 2038729"/>
              <a:gd name="connsiteY20" fmla="*/ 1484783 h 2435225"/>
              <a:gd name="connsiteX21" fmla="*/ 81140 w 2038729"/>
              <a:gd name="connsiteY21" fmla="*/ 1587814 h 2435225"/>
              <a:gd name="connsiteX22" fmla="*/ 94019 w 2038729"/>
              <a:gd name="connsiteY22" fmla="*/ 1677966 h 2435225"/>
              <a:gd name="connsiteX23" fmla="*/ 119777 w 2038729"/>
              <a:gd name="connsiteY23" fmla="*/ 1755239 h 2435225"/>
              <a:gd name="connsiteX24" fmla="*/ 132656 w 2038729"/>
              <a:gd name="connsiteY24" fmla="*/ 1806755 h 2435225"/>
              <a:gd name="connsiteX25" fmla="*/ 158414 w 2038729"/>
              <a:gd name="connsiteY25" fmla="*/ 1884028 h 2435225"/>
              <a:gd name="connsiteX26" fmla="*/ 248566 w 2038729"/>
              <a:gd name="connsiteY26" fmla="*/ 2090090 h 2435225"/>
              <a:gd name="connsiteX27" fmla="*/ 325839 w 2038729"/>
              <a:gd name="connsiteY27" fmla="*/ 2167363 h 2435225"/>
              <a:gd name="connsiteX28" fmla="*/ 364476 w 2038729"/>
              <a:gd name="connsiteY28" fmla="*/ 2180242 h 2435225"/>
              <a:gd name="connsiteX29" fmla="*/ 480386 w 2038729"/>
              <a:gd name="connsiteY29" fmla="*/ 2244636 h 2435225"/>
              <a:gd name="connsiteX30" fmla="*/ 557659 w 2038729"/>
              <a:gd name="connsiteY30" fmla="*/ 2257515 h 2435225"/>
              <a:gd name="connsiteX31" fmla="*/ 686448 w 2038729"/>
              <a:gd name="connsiteY31" fmla="*/ 2283273 h 2435225"/>
              <a:gd name="connsiteX32" fmla="*/ 750842 w 2038729"/>
              <a:gd name="connsiteY32" fmla="*/ 2309031 h 2435225"/>
              <a:gd name="connsiteX33" fmla="*/ 879631 w 2038729"/>
              <a:gd name="connsiteY33" fmla="*/ 2334788 h 2435225"/>
              <a:gd name="connsiteX34" fmla="*/ 1665242 w 2038729"/>
              <a:gd name="connsiteY34" fmla="*/ 2347667 h 2435225"/>
              <a:gd name="connsiteX35" fmla="*/ 1819788 w 2038729"/>
              <a:gd name="connsiteY35" fmla="*/ 2270394 h 2435225"/>
              <a:gd name="connsiteX36" fmla="*/ 1858425 w 2038729"/>
              <a:gd name="connsiteY36" fmla="*/ 2244636 h 2435225"/>
              <a:gd name="connsiteX37" fmla="*/ 1897062 w 2038729"/>
              <a:gd name="connsiteY37" fmla="*/ 2218879 h 2435225"/>
              <a:gd name="connsiteX38" fmla="*/ 1935698 w 2038729"/>
              <a:gd name="connsiteY38" fmla="*/ 2180242 h 2435225"/>
              <a:gd name="connsiteX39" fmla="*/ 1987214 w 2038729"/>
              <a:gd name="connsiteY39" fmla="*/ 2102969 h 2435225"/>
              <a:gd name="connsiteX40" fmla="*/ 2012971 w 2038729"/>
              <a:gd name="connsiteY40" fmla="*/ 2025695 h 2435225"/>
              <a:gd name="connsiteX41" fmla="*/ 2038729 w 2038729"/>
              <a:gd name="connsiteY41" fmla="*/ 1909786 h 2435225"/>
              <a:gd name="connsiteX42" fmla="*/ 2025850 w 2038729"/>
              <a:gd name="connsiteY42" fmla="*/ 1137053 h 2435225"/>
              <a:gd name="connsiteX43" fmla="*/ 2000093 w 2038729"/>
              <a:gd name="connsiteY43" fmla="*/ 1072659 h 2435225"/>
              <a:gd name="connsiteX44" fmla="*/ 1987214 w 2038729"/>
              <a:gd name="connsiteY44" fmla="*/ 969628 h 2435225"/>
              <a:gd name="connsiteX45" fmla="*/ 1974335 w 2038729"/>
              <a:gd name="connsiteY45" fmla="*/ 918112 h 2435225"/>
              <a:gd name="connsiteX46" fmla="*/ 1948577 w 2038729"/>
              <a:gd name="connsiteY46" fmla="*/ 802202 h 2435225"/>
              <a:gd name="connsiteX47" fmla="*/ 1935698 w 2038729"/>
              <a:gd name="connsiteY47" fmla="*/ 750687 h 2435225"/>
              <a:gd name="connsiteX48" fmla="*/ 1909940 w 2038729"/>
              <a:gd name="connsiteY48" fmla="*/ 712050 h 2435225"/>
              <a:gd name="connsiteX49" fmla="*/ 1897062 w 2038729"/>
              <a:gd name="connsiteY49" fmla="*/ 647656 h 2435225"/>
              <a:gd name="connsiteX50" fmla="*/ 1871304 w 2038729"/>
              <a:gd name="connsiteY50" fmla="*/ 570383 h 2435225"/>
              <a:gd name="connsiteX51" fmla="*/ 1858425 w 2038729"/>
              <a:gd name="connsiteY51" fmla="*/ 531746 h 2435225"/>
              <a:gd name="connsiteX52" fmla="*/ 1819788 w 2038729"/>
              <a:gd name="connsiteY52" fmla="*/ 415836 h 2435225"/>
              <a:gd name="connsiteX53" fmla="*/ 1768273 w 2038729"/>
              <a:gd name="connsiteY53" fmla="*/ 325684 h 2435225"/>
              <a:gd name="connsiteX54" fmla="*/ 1729636 w 2038729"/>
              <a:gd name="connsiteY54" fmla="*/ 248411 h 2435225"/>
              <a:gd name="connsiteX55" fmla="*/ 1691000 w 2038729"/>
              <a:gd name="connsiteY55" fmla="*/ 209774 h 2435225"/>
              <a:gd name="connsiteX56" fmla="*/ 1665242 w 2038729"/>
              <a:gd name="connsiteY56" fmla="*/ 171138 h 2435225"/>
              <a:gd name="connsiteX57" fmla="*/ 1562211 w 2038729"/>
              <a:gd name="connsiteY57" fmla="*/ 80986 h 2435225"/>
              <a:gd name="connsiteX58" fmla="*/ 1484938 w 2038729"/>
              <a:gd name="connsiteY58" fmla="*/ 55228 h 2435225"/>
              <a:gd name="connsiteX59" fmla="*/ 1381907 w 2038729"/>
              <a:gd name="connsiteY59" fmla="*/ 16591 h 2435225"/>
              <a:gd name="connsiteX60" fmla="*/ 1317512 w 2038729"/>
              <a:gd name="connsiteY60" fmla="*/ 3712 h 2435225"/>
              <a:gd name="connsiteX61" fmla="*/ 905388 w 2038729"/>
              <a:gd name="connsiteY61" fmla="*/ 3712 h 243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038729" h="2435225">
                <a:moveTo>
                  <a:pt x="995540" y="16591"/>
                </a:moveTo>
                <a:cubicBezTo>
                  <a:pt x="965489" y="20884"/>
                  <a:pt x="935154" y="23517"/>
                  <a:pt x="905388" y="29470"/>
                </a:cubicBezTo>
                <a:cubicBezTo>
                  <a:pt x="892076" y="32132"/>
                  <a:pt x="880004" y="39404"/>
                  <a:pt x="866752" y="42349"/>
                </a:cubicBezTo>
                <a:cubicBezTo>
                  <a:pt x="841261" y="48014"/>
                  <a:pt x="815012" y="49757"/>
                  <a:pt x="789479" y="55228"/>
                </a:cubicBezTo>
                <a:cubicBezTo>
                  <a:pt x="754864" y="62646"/>
                  <a:pt x="720032" y="69792"/>
                  <a:pt x="686448" y="80986"/>
                </a:cubicBezTo>
                <a:lnTo>
                  <a:pt x="609174" y="106743"/>
                </a:lnTo>
                <a:cubicBezTo>
                  <a:pt x="583416" y="123915"/>
                  <a:pt x="561269" y="148470"/>
                  <a:pt x="531901" y="158259"/>
                </a:cubicBezTo>
                <a:cubicBezTo>
                  <a:pt x="519022" y="162552"/>
                  <a:pt x="505406" y="165067"/>
                  <a:pt x="493264" y="171138"/>
                </a:cubicBezTo>
                <a:cubicBezTo>
                  <a:pt x="408998" y="213270"/>
                  <a:pt x="501434" y="178569"/>
                  <a:pt x="415991" y="235532"/>
                </a:cubicBezTo>
                <a:cubicBezTo>
                  <a:pt x="404696" y="243062"/>
                  <a:pt x="390234" y="244118"/>
                  <a:pt x="377355" y="248411"/>
                </a:cubicBezTo>
                <a:lnTo>
                  <a:pt x="300081" y="325684"/>
                </a:lnTo>
                <a:cubicBezTo>
                  <a:pt x="287202" y="338563"/>
                  <a:pt x="269590" y="348030"/>
                  <a:pt x="261445" y="364321"/>
                </a:cubicBezTo>
                <a:cubicBezTo>
                  <a:pt x="252859" y="381493"/>
                  <a:pt x="246846" y="400214"/>
                  <a:pt x="235687" y="415836"/>
                </a:cubicBezTo>
                <a:cubicBezTo>
                  <a:pt x="200003" y="465793"/>
                  <a:pt x="195342" y="439000"/>
                  <a:pt x="171293" y="493110"/>
                </a:cubicBezTo>
                <a:cubicBezTo>
                  <a:pt x="109993" y="631037"/>
                  <a:pt x="178068" y="521585"/>
                  <a:pt x="119777" y="609019"/>
                </a:cubicBezTo>
                <a:lnTo>
                  <a:pt x="81140" y="724929"/>
                </a:lnTo>
                <a:cubicBezTo>
                  <a:pt x="76847" y="737808"/>
                  <a:pt x="75792" y="752271"/>
                  <a:pt x="68262" y="763566"/>
                </a:cubicBezTo>
                <a:lnTo>
                  <a:pt x="42504" y="802202"/>
                </a:lnTo>
                <a:cubicBezTo>
                  <a:pt x="38211" y="815081"/>
                  <a:pt x="32054" y="827482"/>
                  <a:pt x="29625" y="840839"/>
                </a:cubicBezTo>
                <a:cubicBezTo>
                  <a:pt x="0" y="1003776"/>
                  <a:pt x="20214" y="1138551"/>
                  <a:pt x="29625" y="1317357"/>
                </a:cubicBezTo>
                <a:cubicBezTo>
                  <a:pt x="35918" y="1436920"/>
                  <a:pt x="36964" y="1401900"/>
                  <a:pt x="55383" y="1484783"/>
                </a:cubicBezTo>
                <a:cubicBezTo>
                  <a:pt x="76105" y="1578033"/>
                  <a:pt x="58127" y="1518770"/>
                  <a:pt x="81140" y="1587814"/>
                </a:cubicBezTo>
                <a:cubicBezTo>
                  <a:pt x="85433" y="1617865"/>
                  <a:pt x="87193" y="1648388"/>
                  <a:pt x="94019" y="1677966"/>
                </a:cubicBezTo>
                <a:cubicBezTo>
                  <a:pt x="100124" y="1704422"/>
                  <a:pt x="113192" y="1728899"/>
                  <a:pt x="119777" y="1755239"/>
                </a:cubicBezTo>
                <a:cubicBezTo>
                  <a:pt x="124070" y="1772411"/>
                  <a:pt x="127570" y="1789801"/>
                  <a:pt x="132656" y="1806755"/>
                </a:cubicBezTo>
                <a:cubicBezTo>
                  <a:pt x="140458" y="1832761"/>
                  <a:pt x="151829" y="1857688"/>
                  <a:pt x="158414" y="1884028"/>
                </a:cubicBezTo>
                <a:cubicBezTo>
                  <a:pt x="176748" y="1957364"/>
                  <a:pt x="192480" y="2034004"/>
                  <a:pt x="248566" y="2090090"/>
                </a:cubicBezTo>
                <a:cubicBezTo>
                  <a:pt x="274324" y="2115848"/>
                  <a:pt x="291281" y="2155844"/>
                  <a:pt x="325839" y="2167363"/>
                </a:cubicBezTo>
                <a:lnTo>
                  <a:pt x="364476" y="2180242"/>
                </a:lnTo>
                <a:cubicBezTo>
                  <a:pt x="414276" y="2213442"/>
                  <a:pt x="429382" y="2233302"/>
                  <a:pt x="480386" y="2244636"/>
                </a:cubicBezTo>
                <a:cubicBezTo>
                  <a:pt x="505877" y="2250301"/>
                  <a:pt x="531993" y="2252703"/>
                  <a:pt x="557659" y="2257515"/>
                </a:cubicBezTo>
                <a:cubicBezTo>
                  <a:pt x="600689" y="2265583"/>
                  <a:pt x="686448" y="2283273"/>
                  <a:pt x="686448" y="2283273"/>
                </a:cubicBezTo>
                <a:cubicBezTo>
                  <a:pt x="707913" y="2291859"/>
                  <a:pt x="728910" y="2301720"/>
                  <a:pt x="750842" y="2309031"/>
                </a:cubicBezTo>
                <a:cubicBezTo>
                  <a:pt x="789270" y="2321841"/>
                  <a:pt x="841580" y="2328447"/>
                  <a:pt x="879631" y="2334788"/>
                </a:cubicBezTo>
                <a:cubicBezTo>
                  <a:pt x="1180937" y="2435225"/>
                  <a:pt x="929757" y="2361040"/>
                  <a:pt x="1665242" y="2347667"/>
                </a:cubicBezTo>
                <a:cubicBezTo>
                  <a:pt x="1771884" y="2312121"/>
                  <a:pt x="1719923" y="2336971"/>
                  <a:pt x="1819788" y="2270394"/>
                </a:cubicBezTo>
                <a:lnTo>
                  <a:pt x="1858425" y="2244636"/>
                </a:lnTo>
                <a:cubicBezTo>
                  <a:pt x="1871304" y="2236050"/>
                  <a:pt x="1886117" y="2229824"/>
                  <a:pt x="1897062" y="2218879"/>
                </a:cubicBezTo>
                <a:cubicBezTo>
                  <a:pt x="1909941" y="2206000"/>
                  <a:pt x="1924516" y="2194619"/>
                  <a:pt x="1935698" y="2180242"/>
                </a:cubicBezTo>
                <a:cubicBezTo>
                  <a:pt x="1954704" y="2155806"/>
                  <a:pt x="1987214" y="2102969"/>
                  <a:pt x="1987214" y="2102969"/>
                </a:cubicBezTo>
                <a:cubicBezTo>
                  <a:pt x="1995800" y="2077211"/>
                  <a:pt x="2007646" y="2052319"/>
                  <a:pt x="2012971" y="2025695"/>
                </a:cubicBezTo>
                <a:cubicBezTo>
                  <a:pt x="2029321" y="1943945"/>
                  <a:pt x="2020541" y="1982537"/>
                  <a:pt x="2038729" y="1909786"/>
                </a:cubicBezTo>
                <a:cubicBezTo>
                  <a:pt x="2034436" y="1652208"/>
                  <a:pt x="2037727" y="1394393"/>
                  <a:pt x="2025850" y="1137053"/>
                </a:cubicBezTo>
                <a:cubicBezTo>
                  <a:pt x="2024784" y="1113960"/>
                  <a:pt x="2005291" y="1095185"/>
                  <a:pt x="2000093" y="1072659"/>
                </a:cubicBezTo>
                <a:cubicBezTo>
                  <a:pt x="1992311" y="1038934"/>
                  <a:pt x="1992904" y="1003768"/>
                  <a:pt x="1987214" y="969628"/>
                </a:cubicBezTo>
                <a:cubicBezTo>
                  <a:pt x="1984304" y="952168"/>
                  <a:pt x="1977806" y="935469"/>
                  <a:pt x="1974335" y="918112"/>
                </a:cubicBezTo>
                <a:cubicBezTo>
                  <a:pt x="1935599" y="724436"/>
                  <a:pt x="1981996" y="919166"/>
                  <a:pt x="1948577" y="802202"/>
                </a:cubicBezTo>
                <a:cubicBezTo>
                  <a:pt x="1943714" y="785183"/>
                  <a:pt x="1942671" y="766956"/>
                  <a:pt x="1935698" y="750687"/>
                </a:cubicBezTo>
                <a:cubicBezTo>
                  <a:pt x="1929601" y="736460"/>
                  <a:pt x="1918526" y="724929"/>
                  <a:pt x="1909940" y="712050"/>
                </a:cubicBezTo>
                <a:cubicBezTo>
                  <a:pt x="1905647" y="690585"/>
                  <a:pt x="1902821" y="668774"/>
                  <a:pt x="1897062" y="647656"/>
                </a:cubicBezTo>
                <a:cubicBezTo>
                  <a:pt x="1889918" y="621462"/>
                  <a:pt x="1879890" y="596141"/>
                  <a:pt x="1871304" y="570383"/>
                </a:cubicBezTo>
                <a:cubicBezTo>
                  <a:pt x="1867011" y="557504"/>
                  <a:pt x="1860657" y="545137"/>
                  <a:pt x="1858425" y="531746"/>
                </a:cubicBezTo>
                <a:cubicBezTo>
                  <a:pt x="1843001" y="439205"/>
                  <a:pt x="1860031" y="476200"/>
                  <a:pt x="1819788" y="415836"/>
                </a:cubicBezTo>
                <a:cubicBezTo>
                  <a:pt x="1792552" y="306886"/>
                  <a:pt x="1829655" y="417756"/>
                  <a:pt x="1768273" y="325684"/>
                </a:cubicBezTo>
                <a:cubicBezTo>
                  <a:pt x="1690819" y="209504"/>
                  <a:pt x="1830972" y="370016"/>
                  <a:pt x="1729636" y="248411"/>
                </a:cubicBezTo>
                <a:cubicBezTo>
                  <a:pt x="1717976" y="234419"/>
                  <a:pt x="1702660" y="223766"/>
                  <a:pt x="1691000" y="209774"/>
                </a:cubicBezTo>
                <a:cubicBezTo>
                  <a:pt x="1681091" y="197883"/>
                  <a:pt x="1675315" y="182890"/>
                  <a:pt x="1665242" y="171138"/>
                </a:cubicBezTo>
                <a:cubicBezTo>
                  <a:pt x="1645320" y="147896"/>
                  <a:pt x="1591814" y="95788"/>
                  <a:pt x="1562211" y="80986"/>
                </a:cubicBezTo>
                <a:cubicBezTo>
                  <a:pt x="1537926" y="68844"/>
                  <a:pt x="1509223" y="67370"/>
                  <a:pt x="1484938" y="55228"/>
                </a:cubicBezTo>
                <a:cubicBezTo>
                  <a:pt x="1425199" y="25359"/>
                  <a:pt x="1445033" y="30619"/>
                  <a:pt x="1381907" y="16591"/>
                </a:cubicBezTo>
                <a:cubicBezTo>
                  <a:pt x="1360538" y="11842"/>
                  <a:pt x="1339394" y="4303"/>
                  <a:pt x="1317512" y="3712"/>
                </a:cubicBezTo>
                <a:cubicBezTo>
                  <a:pt x="1180187" y="0"/>
                  <a:pt x="1042763" y="3712"/>
                  <a:pt x="905388" y="3712"/>
                </a:cubicBezTo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550794" y="2962141"/>
            <a:ext cx="2331076" cy="2601532"/>
          </a:xfrm>
          <a:custGeom>
            <a:avLst/>
            <a:gdLst>
              <a:gd name="connsiteX0" fmla="*/ 1184857 w 2331076"/>
              <a:gd name="connsiteY0" fmla="*/ 141667 h 2601532"/>
              <a:gd name="connsiteX1" fmla="*/ 1043189 w 2331076"/>
              <a:gd name="connsiteY1" fmla="*/ 154546 h 2601532"/>
              <a:gd name="connsiteX2" fmla="*/ 965916 w 2331076"/>
              <a:gd name="connsiteY2" fmla="*/ 193183 h 2601532"/>
              <a:gd name="connsiteX3" fmla="*/ 875764 w 2331076"/>
              <a:gd name="connsiteY3" fmla="*/ 218941 h 2601532"/>
              <a:gd name="connsiteX4" fmla="*/ 837127 w 2331076"/>
              <a:gd name="connsiteY4" fmla="*/ 244698 h 2601532"/>
              <a:gd name="connsiteX5" fmla="*/ 746975 w 2331076"/>
              <a:gd name="connsiteY5" fmla="*/ 270456 h 2601532"/>
              <a:gd name="connsiteX6" fmla="*/ 656823 w 2331076"/>
              <a:gd name="connsiteY6" fmla="*/ 309093 h 2601532"/>
              <a:gd name="connsiteX7" fmla="*/ 579550 w 2331076"/>
              <a:gd name="connsiteY7" fmla="*/ 334851 h 2601532"/>
              <a:gd name="connsiteX8" fmla="*/ 476519 w 2331076"/>
              <a:gd name="connsiteY8" fmla="*/ 386366 h 2601532"/>
              <a:gd name="connsiteX9" fmla="*/ 437882 w 2331076"/>
              <a:gd name="connsiteY9" fmla="*/ 412124 h 2601532"/>
              <a:gd name="connsiteX10" fmla="*/ 399245 w 2331076"/>
              <a:gd name="connsiteY10" fmla="*/ 425003 h 2601532"/>
              <a:gd name="connsiteX11" fmla="*/ 360609 w 2331076"/>
              <a:gd name="connsiteY11" fmla="*/ 463639 h 2601532"/>
              <a:gd name="connsiteX12" fmla="*/ 321972 w 2331076"/>
              <a:gd name="connsiteY12" fmla="*/ 489397 h 2601532"/>
              <a:gd name="connsiteX13" fmla="*/ 270457 w 2331076"/>
              <a:gd name="connsiteY13" fmla="*/ 566670 h 2601532"/>
              <a:gd name="connsiteX14" fmla="*/ 231820 w 2331076"/>
              <a:gd name="connsiteY14" fmla="*/ 618186 h 2601532"/>
              <a:gd name="connsiteX15" fmla="*/ 218941 w 2331076"/>
              <a:gd name="connsiteY15" fmla="*/ 656822 h 2601532"/>
              <a:gd name="connsiteX16" fmla="*/ 167426 w 2331076"/>
              <a:gd name="connsiteY16" fmla="*/ 734096 h 2601532"/>
              <a:gd name="connsiteX17" fmla="*/ 128789 w 2331076"/>
              <a:gd name="connsiteY17" fmla="*/ 824248 h 2601532"/>
              <a:gd name="connsiteX18" fmla="*/ 103031 w 2331076"/>
              <a:gd name="connsiteY18" fmla="*/ 914400 h 2601532"/>
              <a:gd name="connsiteX19" fmla="*/ 77274 w 2331076"/>
              <a:gd name="connsiteY19" fmla="*/ 953036 h 2601532"/>
              <a:gd name="connsiteX20" fmla="*/ 51516 w 2331076"/>
              <a:gd name="connsiteY20" fmla="*/ 1030310 h 2601532"/>
              <a:gd name="connsiteX21" fmla="*/ 25758 w 2331076"/>
              <a:gd name="connsiteY21" fmla="*/ 1107583 h 2601532"/>
              <a:gd name="connsiteX22" fmla="*/ 0 w 2331076"/>
              <a:gd name="connsiteY22" fmla="*/ 1210614 h 2601532"/>
              <a:gd name="connsiteX23" fmla="*/ 25758 w 2331076"/>
              <a:gd name="connsiteY23" fmla="*/ 1700011 h 2601532"/>
              <a:gd name="connsiteX24" fmla="*/ 38637 w 2331076"/>
              <a:gd name="connsiteY24" fmla="*/ 1738648 h 2601532"/>
              <a:gd name="connsiteX25" fmla="*/ 77274 w 2331076"/>
              <a:gd name="connsiteY25" fmla="*/ 1854558 h 2601532"/>
              <a:gd name="connsiteX26" fmla="*/ 128789 w 2331076"/>
              <a:gd name="connsiteY26" fmla="*/ 1970467 h 2601532"/>
              <a:gd name="connsiteX27" fmla="*/ 167426 w 2331076"/>
              <a:gd name="connsiteY27" fmla="*/ 2060620 h 2601532"/>
              <a:gd name="connsiteX28" fmla="*/ 231820 w 2331076"/>
              <a:gd name="connsiteY28" fmla="*/ 2202287 h 2601532"/>
              <a:gd name="connsiteX29" fmla="*/ 257578 w 2331076"/>
              <a:gd name="connsiteY29" fmla="*/ 2240924 h 2601532"/>
              <a:gd name="connsiteX30" fmla="*/ 270457 w 2331076"/>
              <a:gd name="connsiteY30" fmla="*/ 2279560 h 2601532"/>
              <a:gd name="connsiteX31" fmla="*/ 309093 w 2331076"/>
              <a:gd name="connsiteY31" fmla="*/ 2318197 h 2601532"/>
              <a:gd name="connsiteX32" fmla="*/ 347730 w 2331076"/>
              <a:gd name="connsiteY32" fmla="*/ 2395470 h 2601532"/>
              <a:gd name="connsiteX33" fmla="*/ 386367 w 2331076"/>
              <a:gd name="connsiteY33" fmla="*/ 2434107 h 2601532"/>
              <a:gd name="connsiteX34" fmla="*/ 437882 w 2331076"/>
              <a:gd name="connsiteY34" fmla="*/ 2511380 h 2601532"/>
              <a:gd name="connsiteX35" fmla="*/ 489398 w 2331076"/>
              <a:gd name="connsiteY35" fmla="*/ 2524259 h 2601532"/>
              <a:gd name="connsiteX36" fmla="*/ 566671 w 2331076"/>
              <a:gd name="connsiteY36" fmla="*/ 2550017 h 2601532"/>
              <a:gd name="connsiteX37" fmla="*/ 618186 w 2331076"/>
              <a:gd name="connsiteY37" fmla="*/ 2562896 h 2601532"/>
              <a:gd name="connsiteX38" fmla="*/ 695460 w 2331076"/>
              <a:gd name="connsiteY38" fmla="*/ 2588653 h 2601532"/>
              <a:gd name="connsiteX39" fmla="*/ 785612 w 2331076"/>
              <a:gd name="connsiteY39" fmla="*/ 2601532 h 2601532"/>
              <a:gd name="connsiteX40" fmla="*/ 1468192 w 2331076"/>
              <a:gd name="connsiteY40" fmla="*/ 2588653 h 2601532"/>
              <a:gd name="connsiteX41" fmla="*/ 1519707 w 2331076"/>
              <a:gd name="connsiteY41" fmla="*/ 2575774 h 2601532"/>
              <a:gd name="connsiteX42" fmla="*/ 1596981 w 2331076"/>
              <a:gd name="connsiteY42" fmla="*/ 2550017 h 2601532"/>
              <a:gd name="connsiteX43" fmla="*/ 1648496 w 2331076"/>
              <a:gd name="connsiteY43" fmla="*/ 2537138 h 2601532"/>
              <a:gd name="connsiteX44" fmla="*/ 1738648 w 2331076"/>
              <a:gd name="connsiteY44" fmla="*/ 2485622 h 2601532"/>
              <a:gd name="connsiteX45" fmla="*/ 1777285 w 2331076"/>
              <a:gd name="connsiteY45" fmla="*/ 2472744 h 2601532"/>
              <a:gd name="connsiteX46" fmla="*/ 1906074 w 2331076"/>
              <a:gd name="connsiteY46" fmla="*/ 2382591 h 2601532"/>
              <a:gd name="connsiteX47" fmla="*/ 1944710 w 2331076"/>
              <a:gd name="connsiteY47" fmla="*/ 2369713 h 2601532"/>
              <a:gd name="connsiteX48" fmla="*/ 2021983 w 2331076"/>
              <a:gd name="connsiteY48" fmla="*/ 2318197 h 2601532"/>
              <a:gd name="connsiteX49" fmla="*/ 2099257 w 2331076"/>
              <a:gd name="connsiteY49" fmla="*/ 2253803 h 2601532"/>
              <a:gd name="connsiteX50" fmla="*/ 2125014 w 2331076"/>
              <a:gd name="connsiteY50" fmla="*/ 2215166 h 2601532"/>
              <a:gd name="connsiteX51" fmla="*/ 2163651 w 2331076"/>
              <a:gd name="connsiteY51" fmla="*/ 2176529 h 2601532"/>
              <a:gd name="connsiteX52" fmla="*/ 2189409 w 2331076"/>
              <a:gd name="connsiteY52" fmla="*/ 2125014 h 2601532"/>
              <a:gd name="connsiteX53" fmla="*/ 2228045 w 2331076"/>
              <a:gd name="connsiteY53" fmla="*/ 2086377 h 2601532"/>
              <a:gd name="connsiteX54" fmla="*/ 2253803 w 2331076"/>
              <a:gd name="connsiteY54" fmla="*/ 2034862 h 2601532"/>
              <a:gd name="connsiteX55" fmla="*/ 2279561 w 2331076"/>
              <a:gd name="connsiteY55" fmla="*/ 1996225 h 2601532"/>
              <a:gd name="connsiteX56" fmla="*/ 2318198 w 2331076"/>
              <a:gd name="connsiteY56" fmla="*/ 1854558 h 2601532"/>
              <a:gd name="connsiteX57" fmla="*/ 2331076 w 2331076"/>
              <a:gd name="connsiteY57" fmla="*/ 1803042 h 2601532"/>
              <a:gd name="connsiteX58" fmla="*/ 2305319 w 2331076"/>
              <a:gd name="connsiteY58" fmla="*/ 1403797 h 2601532"/>
              <a:gd name="connsiteX59" fmla="*/ 2292440 w 2331076"/>
              <a:gd name="connsiteY59" fmla="*/ 1236372 h 2601532"/>
              <a:gd name="connsiteX60" fmla="*/ 2279561 w 2331076"/>
              <a:gd name="connsiteY60" fmla="*/ 1159098 h 2601532"/>
              <a:gd name="connsiteX61" fmla="*/ 2266682 w 2331076"/>
              <a:gd name="connsiteY61" fmla="*/ 1068946 h 2601532"/>
              <a:gd name="connsiteX62" fmla="*/ 2228045 w 2331076"/>
              <a:gd name="connsiteY62" fmla="*/ 837127 h 2601532"/>
              <a:gd name="connsiteX63" fmla="*/ 2215167 w 2331076"/>
              <a:gd name="connsiteY63" fmla="*/ 772732 h 2601532"/>
              <a:gd name="connsiteX64" fmla="*/ 2202288 w 2331076"/>
              <a:gd name="connsiteY64" fmla="*/ 734096 h 2601532"/>
              <a:gd name="connsiteX65" fmla="*/ 2163651 w 2331076"/>
              <a:gd name="connsiteY65" fmla="*/ 618186 h 2601532"/>
              <a:gd name="connsiteX66" fmla="*/ 2150772 w 2331076"/>
              <a:gd name="connsiteY66" fmla="*/ 540913 h 2601532"/>
              <a:gd name="connsiteX67" fmla="*/ 2086378 w 2331076"/>
              <a:gd name="connsiteY67" fmla="*/ 425003 h 2601532"/>
              <a:gd name="connsiteX68" fmla="*/ 1996226 w 2331076"/>
              <a:gd name="connsiteY68" fmla="*/ 270456 h 2601532"/>
              <a:gd name="connsiteX69" fmla="*/ 1957589 w 2331076"/>
              <a:gd name="connsiteY69" fmla="*/ 231820 h 2601532"/>
              <a:gd name="connsiteX70" fmla="*/ 1918952 w 2331076"/>
              <a:gd name="connsiteY70" fmla="*/ 180304 h 2601532"/>
              <a:gd name="connsiteX71" fmla="*/ 1841679 w 2331076"/>
              <a:gd name="connsiteY71" fmla="*/ 128789 h 2601532"/>
              <a:gd name="connsiteX72" fmla="*/ 1751527 w 2331076"/>
              <a:gd name="connsiteY72" fmla="*/ 77273 h 2601532"/>
              <a:gd name="connsiteX73" fmla="*/ 1674254 w 2331076"/>
              <a:gd name="connsiteY73" fmla="*/ 25758 h 2601532"/>
              <a:gd name="connsiteX74" fmla="*/ 1545465 w 2331076"/>
              <a:gd name="connsiteY74" fmla="*/ 0 h 2601532"/>
              <a:gd name="connsiteX75" fmla="*/ 1107583 w 2331076"/>
              <a:gd name="connsiteY75" fmla="*/ 12879 h 2601532"/>
              <a:gd name="connsiteX76" fmla="*/ 1030310 w 2331076"/>
              <a:gd name="connsiteY76" fmla="*/ 38636 h 2601532"/>
              <a:gd name="connsiteX77" fmla="*/ 978795 w 2331076"/>
              <a:gd name="connsiteY77" fmla="*/ 77273 h 2601532"/>
              <a:gd name="connsiteX78" fmla="*/ 953037 w 2331076"/>
              <a:gd name="connsiteY78" fmla="*/ 115910 h 2601532"/>
              <a:gd name="connsiteX79" fmla="*/ 914400 w 2331076"/>
              <a:gd name="connsiteY79" fmla="*/ 154546 h 2601532"/>
              <a:gd name="connsiteX80" fmla="*/ 875764 w 2331076"/>
              <a:gd name="connsiteY80" fmla="*/ 231820 h 2601532"/>
              <a:gd name="connsiteX81" fmla="*/ 862885 w 2331076"/>
              <a:gd name="connsiteY81" fmla="*/ 270456 h 2601532"/>
              <a:gd name="connsiteX82" fmla="*/ 850006 w 2331076"/>
              <a:gd name="connsiteY82" fmla="*/ 296214 h 260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331076" h="2601532">
                <a:moveTo>
                  <a:pt x="1184857" y="141667"/>
                </a:moveTo>
                <a:cubicBezTo>
                  <a:pt x="1137634" y="145960"/>
                  <a:pt x="1090130" y="147840"/>
                  <a:pt x="1043189" y="154546"/>
                </a:cubicBezTo>
                <a:cubicBezTo>
                  <a:pt x="988919" y="162299"/>
                  <a:pt x="1016930" y="171320"/>
                  <a:pt x="965916" y="193183"/>
                </a:cubicBezTo>
                <a:cubicBezTo>
                  <a:pt x="908129" y="217949"/>
                  <a:pt x="925901" y="193873"/>
                  <a:pt x="875764" y="218941"/>
                </a:cubicBezTo>
                <a:cubicBezTo>
                  <a:pt x="861920" y="225863"/>
                  <a:pt x="850971" y="237776"/>
                  <a:pt x="837127" y="244698"/>
                </a:cubicBezTo>
                <a:cubicBezTo>
                  <a:pt x="818649" y="253937"/>
                  <a:pt x="763483" y="266329"/>
                  <a:pt x="746975" y="270456"/>
                </a:cubicBezTo>
                <a:cubicBezTo>
                  <a:pt x="685677" y="311322"/>
                  <a:pt x="732427" y="286411"/>
                  <a:pt x="656823" y="309093"/>
                </a:cubicBezTo>
                <a:cubicBezTo>
                  <a:pt x="630817" y="316895"/>
                  <a:pt x="579550" y="334851"/>
                  <a:pt x="579550" y="334851"/>
                </a:cubicBezTo>
                <a:cubicBezTo>
                  <a:pt x="465134" y="420661"/>
                  <a:pt x="589049" y="338138"/>
                  <a:pt x="476519" y="386366"/>
                </a:cubicBezTo>
                <a:cubicBezTo>
                  <a:pt x="462292" y="392463"/>
                  <a:pt x="451727" y="405202"/>
                  <a:pt x="437882" y="412124"/>
                </a:cubicBezTo>
                <a:cubicBezTo>
                  <a:pt x="425740" y="418195"/>
                  <a:pt x="412124" y="420710"/>
                  <a:pt x="399245" y="425003"/>
                </a:cubicBezTo>
                <a:cubicBezTo>
                  <a:pt x="386366" y="437882"/>
                  <a:pt x="374601" y="451979"/>
                  <a:pt x="360609" y="463639"/>
                </a:cubicBezTo>
                <a:cubicBezTo>
                  <a:pt x="348718" y="473548"/>
                  <a:pt x="332165" y="477748"/>
                  <a:pt x="321972" y="489397"/>
                </a:cubicBezTo>
                <a:cubicBezTo>
                  <a:pt x="301587" y="512694"/>
                  <a:pt x="289031" y="541905"/>
                  <a:pt x="270457" y="566670"/>
                </a:cubicBezTo>
                <a:lnTo>
                  <a:pt x="231820" y="618186"/>
                </a:lnTo>
                <a:cubicBezTo>
                  <a:pt x="227527" y="631065"/>
                  <a:pt x="225534" y="644955"/>
                  <a:pt x="218941" y="656822"/>
                </a:cubicBezTo>
                <a:cubicBezTo>
                  <a:pt x="203907" y="683883"/>
                  <a:pt x="167426" y="734096"/>
                  <a:pt x="167426" y="734096"/>
                </a:cubicBezTo>
                <a:cubicBezTo>
                  <a:pt x="140623" y="841308"/>
                  <a:pt x="173259" y="735309"/>
                  <a:pt x="128789" y="824248"/>
                </a:cubicBezTo>
                <a:cubicBezTo>
                  <a:pt x="103728" y="874369"/>
                  <a:pt x="127788" y="856634"/>
                  <a:pt x="103031" y="914400"/>
                </a:cubicBezTo>
                <a:cubicBezTo>
                  <a:pt x="96934" y="928627"/>
                  <a:pt x="83560" y="938892"/>
                  <a:pt x="77274" y="953036"/>
                </a:cubicBezTo>
                <a:cubicBezTo>
                  <a:pt x="66247" y="977847"/>
                  <a:pt x="60102" y="1004552"/>
                  <a:pt x="51516" y="1030310"/>
                </a:cubicBezTo>
                <a:cubicBezTo>
                  <a:pt x="51515" y="1030314"/>
                  <a:pt x="25759" y="1107580"/>
                  <a:pt x="25758" y="1107583"/>
                </a:cubicBezTo>
                <a:cubicBezTo>
                  <a:pt x="10217" y="1185289"/>
                  <a:pt x="19801" y="1151211"/>
                  <a:pt x="0" y="1210614"/>
                </a:cubicBezTo>
                <a:cubicBezTo>
                  <a:pt x="3086" y="1300106"/>
                  <a:pt x="2597" y="1561044"/>
                  <a:pt x="25758" y="1700011"/>
                </a:cubicBezTo>
                <a:cubicBezTo>
                  <a:pt x="27990" y="1713402"/>
                  <a:pt x="34907" y="1725595"/>
                  <a:pt x="38637" y="1738648"/>
                </a:cubicBezTo>
                <a:cubicBezTo>
                  <a:pt x="77701" y="1875370"/>
                  <a:pt x="18066" y="1691733"/>
                  <a:pt x="77274" y="1854558"/>
                </a:cubicBezTo>
                <a:cubicBezTo>
                  <a:pt x="114057" y="1955711"/>
                  <a:pt x="84475" y="1903998"/>
                  <a:pt x="128789" y="1970467"/>
                </a:cubicBezTo>
                <a:cubicBezTo>
                  <a:pt x="155592" y="2077680"/>
                  <a:pt x="122956" y="1971681"/>
                  <a:pt x="167426" y="2060620"/>
                </a:cubicBezTo>
                <a:cubicBezTo>
                  <a:pt x="222129" y="2170025"/>
                  <a:pt x="90280" y="1989977"/>
                  <a:pt x="231820" y="2202287"/>
                </a:cubicBezTo>
                <a:cubicBezTo>
                  <a:pt x="240406" y="2215166"/>
                  <a:pt x="250656" y="2227080"/>
                  <a:pt x="257578" y="2240924"/>
                </a:cubicBezTo>
                <a:cubicBezTo>
                  <a:pt x="263649" y="2253066"/>
                  <a:pt x="262927" y="2268265"/>
                  <a:pt x="270457" y="2279560"/>
                </a:cubicBezTo>
                <a:cubicBezTo>
                  <a:pt x="280560" y="2294715"/>
                  <a:pt x="297433" y="2304205"/>
                  <a:pt x="309093" y="2318197"/>
                </a:cubicBezTo>
                <a:cubicBezTo>
                  <a:pt x="410429" y="2439802"/>
                  <a:pt x="270276" y="2279290"/>
                  <a:pt x="347730" y="2395470"/>
                </a:cubicBezTo>
                <a:cubicBezTo>
                  <a:pt x="357833" y="2410625"/>
                  <a:pt x="373488" y="2421228"/>
                  <a:pt x="386367" y="2434107"/>
                </a:cubicBezTo>
                <a:cubicBezTo>
                  <a:pt x="398660" y="2470990"/>
                  <a:pt x="398157" y="2488680"/>
                  <a:pt x="437882" y="2511380"/>
                </a:cubicBezTo>
                <a:cubicBezTo>
                  <a:pt x="453250" y="2520162"/>
                  <a:pt x="472444" y="2519173"/>
                  <a:pt x="489398" y="2524259"/>
                </a:cubicBezTo>
                <a:cubicBezTo>
                  <a:pt x="515404" y="2532061"/>
                  <a:pt x="540331" y="2543432"/>
                  <a:pt x="566671" y="2550017"/>
                </a:cubicBezTo>
                <a:cubicBezTo>
                  <a:pt x="583843" y="2554310"/>
                  <a:pt x="601232" y="2557810"/>
                  <a:pt x="618186" y="2562896"/>
                </a:cubicBezTo>
                <a:cubicBezTo>
                  <a:pt x="644192" y="2570698"/>
                  <a:pt x="668582" y="2584813"/>
                  <a:pt x="695460" y="2588653"/>
                </a:cubicBezTo>
                <a:lnTo>
                  <a:pt x="785612" y="2601532"/>
                </a:lnTo>
                <a:lnTo>
                  <a:pt x="1468192" y="2588653"/>
                </a:lnTo>
                <a:cubicBezTo>
                  <a:pt x="1485881" y="2588032"/>
                  <a:pt x="1502753" y="2580860"/>
                  <a:pt x="1519707" y="2575774"/>
                </a:cubicBezTo>
                <a:cubicBezTo>
                  <a:pt x="1545713" y="2567972"/>
                  <a:pt x="1570640" y="2556602"/>
                  <a:pt x="1596981" y="2550017"/>
                </a:cubicBezTo>
                <a:cubicBezTo>
                  <a:pt x="1614153" y="2545724"/>
                  <a:pt x="1631923" y="2543353"/>
                  <a:pt x="1648496" y="2537138"/>
                </a:cubicBezTo>
                <a:cubicBezTo>
                  <a:pt x="1738829" y="2503263"/>
                  <a:pt x="1663905" y="2522993"/>
                  <a:pt x="1738648" y="2485622"/>
                </a:cubicBezTo>
                <a:cubicBezTo>
                  <a:pt x="1750790" y="2479551"/>
                  <a:pt x="1764406" y="2477037"/>
                  <a:pt x="1777285" y="2472744"/>
                </a:cubicBezTo>
                <a:cubicBezTo>
                  <a:pt x="1800797" y="2455110"/>
                  <a:pt x="1887045" y="2388934"/>
                  <a:pt x="1906074" y="2382591"/>
                </a:cubicBezTo>
                <a:lnTo>
                  <a:pt x="1944710" y="2369713"/>
                </a:lnTo>
                <a:cubicBezTo>
                  <a:pt x="1970468" y="2352541"/>
                  <a:pt x="2000093" y="2340087"/>
                  <a:pt x="2021983" y="2318197"/>
                </a:cubicBezTo>
                <a:cubicBezTo>
                  <a:pt x="2071565" y="2268615"/>
                  <a:pt x="2045465" y="2289663"/>
                  <a:pt x="2099257" y="2253803"/>
                </a:cubicBezTo>
                <a:cubicBezTo>
                  <a:pt x="2107843" y="2240924"/>
                  <a:pt x="2115105" y="2227057"/>
                  <a:pt x="2125014" y="2215166"/>
                </a:cubicBezTo>
                <a:cubicBezTo>
                  <a:pt x="2136674" y="2201174"/>
                  <a:pt x="2153064" y="2191350"/>
                  <a:pt x="2163651" y="2176529"/>
                </a:cubicBezTo>
                <a:cubicBezTo>
                  <a:pt x="2174810" y="2160907"/>
                  <a:pt x="2178250" y="2140637"/>
                  <a:pt x="2189409" y="2125014"/>
                </a:cubicBezTo>
                <a:cubicBezTo>
                  <a:pt x="2199995" y="2110193"/>
                  <a:pt x="2217459" y="2101198"/>
                  <a:pt x="2228045" y="2086377"/>
                </a:cubicBezTo>
                <a:cubicBezTo>
                  <a:pt x="2239204" y="2070754"/>
                  <a:pt x="2244278" y="2051531"/>
                  <a:pt x="2253803" y="2034862"/>
                </a:cubicBezTo>
                <a:cubicBezTo>
                  <a:pt x="2261483" y="2021423"/>
                  <a:pt x="2273274" y="2010370"/>
                  <a:pt x="2279561" y="1996225"/>
                </a:cubicBezTo>
                <a:cubicBezTo>
                  <a:pt x="2306364" y="1935919"/>
                  <a:pt x="2304733" y="1915154"/>
                  <a:pt x="2318198" y="1854558"/>
                </a:cubicBezTo>
                <a:cubicBezTo>
                  <a:pt x="2322038" y="1837279"/>
                  <a:pt x="2326783" y="1820214"/>
                  <a:pt x="2331076" y="1803042"/>
                </a:cubicBezTo>
                <a:cubicBezTo>
                  <a:pt x="2322490" y="1669960"/>
                  <a:pt x="2314390" y="1536846"/>
                  <a:pt x="2305319" y="1403797"/>
                </a:cubicBezTo>
                <a:cubicBezTo>
                  <a:pt x="2301512" y="1347953"/>
                  <a:pt x="2298300" y="1292038"/>
                  <a:pt x="2292440" y="1236372"/>
                </a:cubicBezTo>
                <a:cubicBezTo>
                  <a:pt x="2289706" y="1210402"/>
                  <a:pt x="2283532" y="1184908"/>
                  <a:pt x="2279561" y="1159098"/>
                </a:cubicBezTo>
                <a:cubicBezTo>
                  <a:pt x="2274945" y="1129095"/>
                  <a:pt x="2270694" y="1099035"/>
                  <a:pt x="2266682" y="1068946"/>
                </a:cubicBezTo>
                <a:cubicBezTo>
                  <a:pt x="2244709" y="904151"/>
                  <a:pt x="2265225" y="1023030"/>
                  <a:pt x="2228045" y="837127"/>
                </a:cubicBezTo>
                <a:cubicBezTo>
                  <a:pt x="2223752" y="815662"/>
                  <a:pt x="2222089" y="793499"/>
                  <a:pt x="2215167" y="772732"/>
                </a:cubicBezTo>
                <a:cubicBezTo>
                  <a:pt x="2210874" y="759853"/>
                  <a:pt x="2205581" y="747266"/>
                  <a:pt x="2202288" y="734096"/>
                </a:cubicBezTo>
                <a:cubicBezTo>
                  <a:pt x="2177321" y="634231"/>
                  <a:pt x="2206498" y="703878"/>
                  <a:pt x="2163651" y="618186"/>
                </a:cubicBezTo>
                <a:cubicBezTo>
                  <a:pt x="2159358" y="592428"/>
                  <a:pt x="2158276" y="565925"/>
                  <a:pt x="2150772" y="540913"/>
                </a:cubicBezTo>
                <a:cubicBezTo>
                  <a:pt x="2142717" y="514062"/>
                  <a:pt x="2097215" y="444509"/>
                  <a:pt x="2086378" y="425003"/>
                </a:cubicBezTo>
                <a:cubicBezTo>
                  <a:pt x="2058054" y="374020"/>
                  <a:pt x="2038001" y="312230"/>
                  <a:pt x="1996226" y="270456"/>
                </a:cubicBezTo>
                <a:cubicBezTo>
                  <a:pt x="1983347" y="257577"/>
                  <a:pt x="1969442" y="245649"/>
                  <a:pt x="1957589" y="231820"/>
                </a:cubicBezTo>
                <a:cubicBezTo>
                  <a:pt x="1943620" y="215523"/>
                  <a:pt x="1934995" y="194565"/>
                  <a:pt x="1918952" y="180304"/>
                </a:cubicBezTo>
                <a:cubicBezTo>
                  <a:pt x="1895815" y="159737"/>
                  <a:pt x="1867437" y="145961"/>
                  <a:pt x="1841679" y="128789"/>
                </a:cubicBezTo>
                <a:cubicBezTo>
                  <a:pt x="1708025" y="39686"/>
                  <a:pt x="1914930" y="175315"/>
                  <a:pt x="1751527" y="77273"/>
                </a:cubicBezTo>
                <a:cubicBezTo>
                  <a:pt x="1724982" y="61346"/>
                  <a:pt x="1704610" y="31829"/>
                  <a:pt x="1674254" y="25758"/>
                </a:cubicBezTo>
                <a:lnTo>
                  <a:pt x="1545465" y="0"/>
                </a:lnTo>
                <a:cubicBezTo>
                  <a:pt x="1399504" y="4293"/>
                  <a:pt x="1253198" y="1958"/>
                  <a:pt x="1107583" y="12879"/>
                </a:cubicBezTo>
                <a:cubicBezTo>
                  <a:pt x="1080508" y="14910"/>
                  <a:pt x="1030310" y="38636"/>
                  <a:pt x="1030310" y="38636"/>
                </a:cubicBezTo>
                <a:cubicBezTo>
                  <a:pt x="1013138" y="51515"/>
                  <a:pt x="993973" y="62095"/>
                  <a:pt x="978795" y="77273"/>
                </a:cubicBezTo>
                <a:cubicBezTo>
                  <a:pt x="967850" y="88218"/>
                  <a:pt x="962946" y="104019"/>
                  <a:pt x="953037" y="115910"/>
                </a:cubicBezTo>
                <a:cubicBezTo>
                  <a:pt x="941377" y="129902"/>
                  <a:pt x="927279" y="141667"/>
                  <a:pt x="914400" y="154546"/>
                </a:cubicBezTo>
                <a:cubicBezTo>
                  <a:pt x="882029" y="251658"/>
                  <a:pt x="925694" y="131958"/>
                  <a:pt x="875764" y="231820"/>
                </a:cubicBezTo>
                <a:cubicBezTo>
                  <a:pt x="869693" y="243962"/>
                  <a:pt x="867927" y="257852"/>
                  <a:pt x="862885" y="270456"/>
                </a:cubicBezTo>
                <a:cubicBezTo>
                  <a:pt x="859320" y="279369"/>
                  <a:pt x="854299" y="287628"/>
                  <a:pt x="850006" y="296214"/>
                </a:cubicBezTo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296899" y="2962141"/>
            <a:ext cx="2331076" cy="2601532"/>
          </a:xfrm>
          <a:custGeom>
            <a:avLst/>
            <a:gdLst>
              <a:gd name="connsiteX0" fmla="*/ 1184857 w 2331076"/>
              <a:gd name="connsiteY0" fmla="*/ 141667 h 2601532"/>
              <a:gd name="connsiteX1" fmla="*/ 1043189 w 2331076"/>
              <a:gd name="connsiteY1" fmla="*/ 154546 h 2601532"/>
              <a:gd name="connsiteX2" fmla="*/ 965916 w 2331076"/>
              <a:gd name="connsiteY2" fmla="*/ 193183 h 2601532"/>
              <a:gd name="connsiteX3" fmla="*/ 875764 w 2331076"/>
              <a:gd name="connsiteY3" fmla="*/ 218941 h 2601532"/>
              <a:gd name="connsiteX4" fmla="*/ 837127 w 2331076"/>
              <a:gd name="connsiteY4" fmla="*/ 244698 h 2601532"/>
              <a:gd name="connsiteX5" fmla="*/ 746975 w 2331076"/>
              <a:gd name="connsiteY5" fmla="*/ 270456 h 2601532"/>
              <a:gd name="connsiteX6" fmla="*/ 656823 w 2331076"/>
              <a:gd name="connsiteY6" fmla="*/ 309093 h 2601532"/>
              <a:gd name="connsiteX7" fmla="*/ 579550 w 2331076"/>
              <a:gd name="connsiteY7" fmla="*/ 334851 h 2601532"/>
              <a:gd name="connsiteX8" fmla="*/ 476519 w 2331076"/>
              <a:gd name="connsiteY8" fmla="*/ 386366 h 2601532"/>
              <a:gd name="connsiteX9" fmla="*/ 437882 w 2331076"/>
              <a:gd name="connsiteY9" fmla="*/ 412124 h 2601532"/>
              <a:gd name="connsiteX10" fmla="*/ 399245 w 2331076"/>
              <a:gd name="connsiteY10" fmla="*/ 425003 h 2601532"/>
              <a:gd name="connsiteX11" fmla="*/ 360609 w 2331076"/>
              <a:gd name="connsiteY11" fmla="*/ 463639 h 2601532"/>
              <a:gd name="connsiteX12" fmla="*/ 321972 w 2331076"/>
              <a:gd name="connsiteY12" fmla="*/ 489397 h 2601532"/>
              <a:gd name="connsiteX13" fmla="*/ 270457 w 2331076"/>
              <a:gd name="connsiteY13" fmla="*/ 566670 h 2601532"/>
              <a:gd name="connsiteX14" fmla="*/ 231820 w 2331076"/>
              <a:gd name="connsiteY14" fmla="*/ 618186 h 2601532"/>
              <a:gd name="connsiteX15" fmla="*/ 218941 w 2331076"/>
              <a:gd name="connsiteY15" fmla="*/ 656822 h 2601532"/>
              <a:gd name="connsiteX16" fmla="*/ 167426 w 2331076"/>
              <a:gd name="connsiteY16" fmla="*/ 734096 h 2601532"/>
              <a:gd name="connsiteX17" fmla="*/ 128789 w 2331076"/>
              <a:gd name="connsiteY17" fmla="*/ 824248 h 2601532"/>
              <a:gd name="connsiteX18" fmla="*/ 103031 w 2331076"/>
              <a:gd name="connsiteY18" fmla="*/ 914400 h 2601532"/>
              <a:gd name="connsiteX19" fmla="*/ 77274 w 2331076"/>
              <a:gd name="connsiteY19" fmla="*/ 953036 h 2601532"/>
              <a:gd name="connsiteX20" fmla="*/ 51516 w 2331076"/>
              <a:gd name="connsiteY20" fmla="*/ 1030310 h 2601532"/>
              <a:gd name="connsiteX21" fmla="*/ 25758 w 2331076"/>
              <a:gd name="connsiteY21" fmla="*/ 1107583 h 2601532"/>
              <a:gd name="connsiteX22" fmla="*/ 0 w 2331076"/>
              <a:gd name="connsiteY22" fmla="*/ 1210614 h 2601532"/>
              <a:gd name="connsiteX23" fmla="*/ 25758 w 2331076"/>
              <a:gd name="connsiteY23" fmla="*/ 1700011 h 2601532"/>
              <a:gd name="connsiteX24" fmla="*/ 38637 w 2331076"/>
              <a:gd name="connsiteY24" fmla="*/ 1738648 h 2601532"/>
              <a:gd name="connsiteX25" fmla="*/ 77274 w 2331076"/>
              <a:gd name="connsiteY25" fmla="*/ 1854558 h 2601532"/>
              <a:gd name="connsiteX26" fmla="*/ 128789 w 2331076"/>
              <a:gd name="connsiteY26" fmla="*/ 1970467 h 2601532"/>
              <a:gd name="connsiteX27" fmla="*/ 167426 w 2331076"/>
              <a:gd name="connsiteY27" fmla="*/ 2060620 h 2601532"/>
              <a:gd name="connsiteX28" fmla="*/ 231820 w 2331076"/>
              <a:gd name="connsiteY28" fmla="*/ 2202287 h 2601532"/>
              <a:gd name="connsiteX29" fmla="*/ 257578 w 2331076"/>
              <a:gd name="connsiteY29" fmla="*/ 2240924 h 2601532"/>
              <a:gd name="connsiteX30" fmla="*/ 270457 w 2331076"/>
              <a:gd name="connsiteY30" fmla="*/ 2279560 h 2601532"/>
              <a:gd name="connsiteX31" fmla="*/ 309093 w 2331076"/>
              <a:gd name="connsiteY31" fmla="*/ 2318197 h 2601532"/>
              <a:gd name="connsiteX32" fmla="*/ 347730 w 2331076"/>
              <a:gd name="connsiteY32" fmla="*/ 2395470 h 2601532"/>
              <a:gd name="connsiteX33" fmla="*/ 386367 w 2331076"/>
              <a:gd name="connsiteY33" fmla="*/ 2434107 h 2601532"/>
              <a:gd name="connsiteX34" fmla="*/ 437882 w 2331076"/>
              <a:gd name="connsiteY34" fmla="*/ 2511380 h 2601532"/>
              <a:gd name="connsiteX35" fmla="*/ 489398 w 2331076"/>
              <a:gd name="connsiteY35" fmla="*/ 2524259 h 2601532"/>
              <a:gd name="connsiteX36" fmla="*/ 566671 w 2331076"/>
              <a:gd name="connsiteY36" fmla="*/ 2550017 h 2601532"/>
              <a:gd name="connsiteX37" fmla="*/ 618186 w 2331076"/>
              <a:gd name="connsiteY37" fmla="*/ 2562896 h 2601532"/>
              <a:gd name="connsiteX38" fmla="*/ 695460 w 2331076"/>
              <a:gd name="connsiteY38" fmla="*/ 2588653 h 2601532"/>
              <a:gd name="connsiteX39" fmla="*/ 785612 w 2331076"/>
              <a:gd name="connsiteY39" fmla="*/ 2601532 h 2601532"/>
              <a:gd name="connsiteX40" fmla="*/ 1468192 w 2331076"/>
              <a:gd name="connsiteY40" fmla="*/ 2588653 h 2601532"/>
              <a:gd name="connsiteX41" fmla="*/ 1519707 w 2331076"/>
              <a:gd name="connsiteY41" fmla="*/ 2575774 h 2601532"/>
              <a:gd name="connsiteX42" fmla="*/ 1596981 w 2331076"/>
              <a:gd name="connsiteY42" fmla="*/ 2550017 h 2601532"/>
              <a:gd name="connsiteX43" fmla="*/ 1648496 w 2331076"/>
              <a:gd name="connsiteY43" fmla="*/ 2537138 h 2601532"/>
              <a:gd name="connsiteX44" fmla="*/ 1738648 w 2331076"/>
              <a:gd name="connsiteY44" fmla="*/ 2485622 h 2601532"/>
              <a:gd name="connsiteX45" fmla="*/ 1777285 w 2331076"/>
              <a:gd name="connsiteY45" fmla="*/ 2472744 h 2601532"/>
              <a:gd name="connsiteX46" fmla="*/ 1906074 w 2331076"/>
              <a:gd name="connsiteY46" fmla="*/ 2382591 h 2601532"/>
              <a:gd name="connsiteX47" fmla="*/ 1944710 w 2331076"/>
              <a:gd name="connsiteY47" fmla="*/ 2369713 h 2601532"/>
              <a:gd name="connsiteX48" fmla="*/ 2021983 w 2331076"/>
              <a:gd name="connsiteY48" fmla="*/ 2318197 h 2601532"/>
              <a:gd name="connsiteX49" fmla="*/ 2099257 w 2331076"/>
              <a:gd name="connsiteY49" fmla="*/ 2253803 h 2601532"/>
              <a:gd name="connsiteX50" fmla="*/ 2125014 w 2331076"/>
              <a:gd name="connsiteY50" fmla="*/ 2215166 h 2601532"/>
              <a:gd name="connsiteX51" fmla="*/ 2163651 w 2331076"/>
              <a:gd name="connsiteY51" fmla="*/ 2176529 h 2601532"/>
              <a:gd name="connsiteX52" fmla="*/ 2189409 w 2331076"/>
              <a:gd name="connsiteY52" fmla="*/ 2125014 h 2601532"/>
              <a:gd name="connsiteX53" fmla="*/ 2228045 w 2331076"/>
              <a:gd name="connsiteY53" fmla="*/ 2086377 h 2601532"/>
              <a:gd name="connsiteX54" fmla="*/ 2253803 w 2331076"/>
              <a:gd name="connsiteY54" fmla="*/ 2034862 h 2601532"/>
              <a:gd name="connsiteX55" fmla="*/ 2279561 w 2331076"/>
              <a:gd name="connsiteY55" fmla="*/ 1996225 h 2601532"/>
              <a:gd name="connsiteX56" fmla="*/ 2318198 w 2331076"/>
              <a:gd name="connsiteY56" fmla="*/ 1854558 h 2601532"/>
              <a:gd name="connsiteX57" fmla="*/ 2331076 w 2331076"/>
              <a:gd name="connsiteY57" fmla="*/ 1803042 h 2601532"/>
              <a:gd name="connsiteX58" fmla="*/ 2305319 w 2331076"/>
              <a:gd name="connsiteY58" fmla="*/ 1403797 h 2601532"/>
              <a:gd name="connsiteX59" fmla="*/ 2292440 w 2331076"/>
              <a:gd name="connsiteY59" fmla="*/ 1236372 h 2601532"/>
              <a:gd name="connsiteX60" fmla="*/ 2279561 w 2331076"/>
              <a:gd name="connsiteY60" fmla="*/ 1159098 h 2601532"/>
              <a:gd name="connsiteX61" fmla="*/ 2266682 w 2331076"/>
              <a:gd name="connsiteY61" fmla="*/ 1068946 h 2601532"/>
              <a:gd name="connsiteX62" fmla="*/ 2228045 w 2331076"/>
              <a:gd name="connsiteY62" fmla="*/ 837127 h 2601532"/>
              <a:gd name="connsiteX63" fmla="*/ 2215167 w 2331076"/>
              <a:gd name="connsiteY63" fmla="*/ 772732 h 2601532"/>
              <a:gd name="connsiteX64" fmla="*/ 2202288 w 2331076"/>
              <a:gd name="connsiteY64" fmla="*/ 734096 h 2601532"/>
              <a:gd name="connsiteX65" fmla="*/ 2163651 w 2331076"/>
              <a:gd name="connsiteY65" fmla="*/ 618186 h 2601532"/>
              <a:gd name="connsiteX66" fmla="*/ 2150772 w 2331076"/>
              <a:gd name="connsiteY66" fmla="*/ 540913 h 2601532"/>
              <a:gd name="connsiteX67" fmla="*/ 2086378 w 2331076"/>
              <a:gd name="connsiteY67" fmla="*/ 425003 h 2601532"/>
              <a:gd name="connsiteX68" fmla="*/ 1996226 w 2331076"/>
              <a:gd name="connsiteY68" fmla="*/ 270456 h 2601532"/>
              <a:gd name="connsiteX69" fmla="*/ 1957589 w 2331076"/>
              <a:gd name="connsiteY69" fmla="*/ 231820 h 2601532"/>
              <a:gd name="connsiteX70" fmla="*/ 1918952 w 2331076"/>
              <a:gd name="connsiteY70" fmla="*/ 180304 h 2601532"/>
              <a:gd name="connsiteX71" fmla="*/ 1841679 w 2331076"/>
              <a:gd name="connsiteY71" fmla="*/ 128789 h 2601532"/>
              <a:gd name="connsiteX72" fmla="*/ 1751527 w 2331076"/>
              <a:gd name="connsiteY72" fmla="*/ 77273 h 2601532"/>
              <a:gd name="connsiteX73" fmla="*/ 1674254 w 2331076"/>
              <a:gd name="connsiteY73" fmla="*/ 25758 h 2601532"/>
              <a:gd name="connsiteX74" fmla="*/ 1545465 w 2331076"/>
              <a:gd name="connsiteY74" fmla="*/ 0 h 2601532"/>
              <a:gd name="connsiteX75" fmla="*/ 1107583 w 2331076"/>
              <a:gd name="connsiteY75" fmla="*/ 12879 h 2601532"/>
              <a:gd name="connsiteX76" fmla="*/ 1030310 w 2331076"/>
              <a:gd name="connsiteY76" fmla="*/ 38636 h 2601532"/>
              <a:gd name="connsiteX77" fmla="*/ 978795 w 2331076"/>
              <a:gd name="connsiteY77" fmla="*/ 77273 h 2601532"/>
              <a:gd name="connsiteX78" fmla="*/ 953037 w 2331076"/>
              <a:gd name="connsiteY78" fmla="*/ 115910 h 2601532"/>
              <a:gd name="connsiteX79" fmla="*/ 914400 w 2331076"/>
              <a:gd name="connsiteY79" fmla="*/ 154546 h 2601532"/>
              <a:gd name="connsiteX80" fmla="*/ 875764 w 2331076"/>
              <a:gd name="connsiteY80" fmla="*/ 231820 h 2601532"/>
              <a:gd name="connsiteX81" fmla="*/ 862885 w 2331076"/>
              <a:gd name="connsiteY81" fmla="*/ 270456 h 2601532"/>
              <a:gd name="connsiteX82" fmla="*/ 850006 w 2331076"/>
              <a:gd name="connsiteY82" fmla="*/ 296214 h 260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331076" h="2601532">
                <a:moveTo>
                  <a:pt x="1184857" y="141667"/>
                </a:moveTo>
                <a:cubicBezTo>
                  <a:pt x="1137634" y="145960"/>
                  <a:pt x="1090130" y="147840"/>
                  <a:pt x="1043189" y="154546"/>
                </a:cubicBezTo>
                <a:cubicBezTo>
                  <a:pt x="988919" y="162299"/>
                  <a:pt x="1016930" y="171320"/>
                  <a:pt x="965916" y="193183"/>
                </a:cubicBezTo>
                <a:cubicBezTo>
                  <a:pt x="908129" y="217949"/>
                  <a:pt x="925901" y="193873"/>
                  <a:pt x="875764" y="218941"/>
                </a:cubicBezTo>
                <a:cubicBezTo>
                  <a:pt x="861920" y="225863"/>
                  <a:pt x="850971" y="237776"/>
                  <a:pt x="837127" y="244698"/>
                </a:cubicBezTo>
                <a:cubicBezTo>
                  <a:pt x="818649" y="253937"/>
                  <a:pt x="763483" y="266329"/>
                  <a:pt x="746975" y="270456"/>
                </a:cubicBezTo>
                <a:cubicBezTo>
                  <a:pt x="685677" y="311322"/>
                  <a:pt x="732427" y="286411"/>
                  <a:pt x="656823" y="309093"/>
                </a:cubicBezTo>
                <a:cubicBezTo>
                  <a:pt x="630817" y="316895"/>
                  <a:pt x="579550" y="334851"/>
                  <a:pt x="579550" y="334851"/>
                </a:cubicBezTo>
                <a:cubicBezTo>
                  <a:pt x="465134" y="420661"/>
                  <a:pt x="589049" y="338138"/>
                  <a:pt x="476519" y="386366"/>
                </a:cubicBezTo>
                <a:cubicBezTo>
                  <a:pt x="462292" y="392463"/>
                  <a:pt x="451727" y="405202"/>
                  <a:pt x="437882" y="412124"/>
                </a:cubicBezTo>
                <a:cubicBezTo>
                  <a:pt x="425740" y="418195"/>
                  <a:pt x="412124" y="420710"/>
                  <a:pt x="399245" y="425003"/>
                </a:cubicBezTo>
                <a:cubicBezTo>
                  <a:pt x="386366" y="437882"/>
                  <a:pt x="374601" y="451979"/>
                  <a:pt x="360609" y="463639"/>
                </a:cubicBezTo>
                <a:cubicBezTo>
                  <a:pt x="348718" y="473548"/>
                  <a:pt x="332165" y="477748"/>
                  <a:pt x="321972" y="489397"/>
                </a:cubicBezTo>
                <a:cubicBezTo>
                  <a:pt x="301587" y="512694"/>
                  <a:pt x="289031" y="541905"/>
                  <a:pt x="270457" y="566670"/>
                </a:cubicBezTo>
                <a:lnTo>
                  <a:pt x="231820" y="618186"/>
                </a:lnTo>
                <a:cubicBezTo>
                  <a:pt x="227527" y="631065"/>
                  <a:pt x="225534" y="644955"/>
                  <a:pt x="218941" y="656822"/>
                </a:cubicBezTo>
                <a:cubicBezTo>
                  <a:pt x="203907" y="683883"/>
                  <a:pt x="167426" y="734096"/>
                  <a:pt x="167426" y="734096"/>
                </a:cubicBezTo>
                <a:cubicBezTo>
                  <a:pt x="140623" y="841308"/>
                  <a:pt x="173259" y="735309"/>
                  <a:pt x="128789" y="824248"/>
                </a:cubicBezTo>
                <a:cubicBezTo>
                  <a:pt x="103728" y="874369"/>
                  <a:pt x="127788" y="856634"/>
                  <a:pt x="103031" y="914400"/>
                </a:cubicBezTo>
                <a:cubicBezTo>
                  <a:pt x="96934" y="928627"/>
                  <a:pt x="83560" y="938892"/>
                  <a:pt x="77274" y="953036"/>
                </a:cubicBezTo>
                <a:cubicBezTo>
                  <a:pt x="66247" y="977847"/>
                  <a:pt x="60102" y="1004552"/>
                  <a:pt x="51516" y="1030310"/>
                </a:cubicBezTo>
                <a:cubicBezTo>
                  <a:pt x="51515" y="1030314"/>
                  <a:pt x="25759" y="1107580"/>
                  <a:pt x="25758" y="1107583"/>
                </a:cubicBezTo>
                <a:cubicBezTo>
                  <a:pt x="10217" y="1185289"/>
                  <a:pt x="19801" y="1151211"/>
                  <a:pt x="0" y="1210614"/>
                </a:cubicBezTo>
                <a:cubicBezTo>
                  <a:pt x="3086" y="1300106"/>
                  <a:pt x="2597" y="1561044"/>
                  <a:pt x="25758" y="1700011"/>
                </a:cubicBezTo>
                <a:cubicBezTo>
                  <a:pt x="27990" y="1713402"/>
                  <a:pt x="34907" y="1725595"/>
                  <a:pt x="38637" y="1738648"/>
                </a:cubicBezTo>
                <a:cubicBezTo>
                  <a:pt x="77701" y="1875370"/>
                  <a:pt x="18066" y="1691733"/>
                  <a:pt x="77274" y="1854558"/>
                </a:cubicBezTo>
                <a:cubicBezTo>
                  <a:pt x="114057" y="1955711"/>
                  <a:pt x="84475" y="1903998"/>
                  <a:pt x="128789" y="1970467"/>
                </a:cubicBezTo>
                <a:cubicBezTo>
                  <a:pt x="155592" y="2077680"/>
                  <a:pt x="122956" y="1971681"/>
                  <a:pt x="167426" y="2060620"/>
                </a:cubicBezTo>
                <a:cubicBezTo>
                  <a:pt x="222129" y="2170025"/>
                  <a:pt x="90280" y="1989977"/>
                  <a:pt x="231820" y="2202287"/>
                </a:cubicBezTo>
                <a:cubicBezTo>
                  <a:pt x="240406" y="2215166"/>
                  <a:pt x="250656" y="2227080"/>
                  <a:pt x="257578" y="2240924"/>
                </a:cubicBezTo>
                <a:cubicBezTo>
                  <a:pt x="263649" y="2253066"/>
                  <a:pt x="262927" y="2268265"/>
                  <a:pt x="270457" y="2279560"/>
                </a:cubicBezTo>
                <a:cubicBezTo>
                  <a:pt x="280560" y="2294715"/>
                  <a:pt x="297433" y="2304205"/>
                  <a:pt x="309093" y="2318197"/>
                </a:cubicBezTo>
                <a:cubicBezTo>
                  <a:pt x="410429" y="2439802"/>
                  <a:pt x="270276" y="2279290"/>
                  <a:pt x="347730" y="2395470"/>
                </a:cubicBezTo>
                <a:cubicBezTo>
                  <a:pt x="357833" y="2410625"/>
                  <a:pt x="373488" y="2421228"/>
                  <a:pt x="386367" y="2434107"/>
                </a:cubicBezTo>
                <a:cubicBezTo>
                  <a:pt x="398660" y="2470990"/>
                  <a:pt x="398157" y="2488680"/>
                  <a:pt x="437882" y="2511380"/>
                </a:cubicBezTo>
                <a:cubicBezTo>
                  <a:pt x="453250" y="2520162"/>
                  <a:pt x="472444" y="2519173"/>
                  <a:pt x="489398" y="2524259"/>
                </a:cubicBezTo>
                <a:cubicBezTo>
                  <a:pt x="515404" y="2532061"/>
                  <a:pt x="540331" y="2543432"/>
                  <a:pt x="566671" y="2550017"/>
                </a:cubicBezTo>
                <a:cubicBezTo>
                  <a:pt x="583843" y="2554310"/>
                  <a:pt x="601232" y="2557810"/>
                  <a:pt x="618186" y="2562896"/>
                </a:cubicBezTo>
                <a:cubicBezTo>
                  <a:pt x="644192" y="2570698"/>
                  <a:pt x="668582" y="2584813"/>
                  <a:pt x="695460" y="2588653"/>
                </a:cubicBezTo>
                <a:lnTo>
                  <a:pt x="785612" y="2601532"/>
                </a:lnTo>
                <a:lnTo>
                  <a:pt x="1468192" y="2588653"/>
                </a:lnTo>
                <a:cubicBezTo>
                  <a:pt x="1485881" y="2588032"/>
                  <a:pt x="1502753" y="2580860"/>
                  <a:pt x="1519707" y="2575774"/>
                </a:cubicBezTo>
                <a:cubicBezTo>
                  <a:pt x="1545713" y="2567972"/>
                  <a:pt x="1570640" y="2556602"/>
                  <a:pt x="1596981" y="2550017"/>
                </a:cubicBezTo>
                <a:cubicBezTo>
                  <a:pt x="1614153" y="2545724"/>
                  <a:pt x="1631923" y="2543353"/>
                  <a:pt x="1648496" y="2537138"/>
                </a:cubicBezTo>
                <a:cubicBezTo>
                  <a:pt x="1738829" y="2503263"/>
                  <a:pt x="1663905" y="2522993"/>
                  <a:pt x="1738648" y="2485622"/>
                </a:cubicBezTo>
                <a:cubicBezTo>
                  <a:pt x="1750790" y="2479551"/>
                  <a:pt x="1764406" y="2477037"/>
                  <a:pt x="1777285" y="2472744"/>
                </a:cubicBezTo>
                <a:cubicBezTo>
                  <a:pt x="1800797" y="2455110"/>
                  <a:pt x="1887045" y="2388934"/>
                  <a:pt x="1906074" y="2382591"/>
                </a:cubicBezTo>
                <a:lnTo>
                  <a:pt x="1944710" y="2369713"/>
                </a:lnTo>
                <a:cubicBezTo>
                  <a:pt x="1970468" y="2352541"/>
                  <a:pt x="2000093" y="2340087"/>
                  <a:pt x="2021983" y="2318197"/>
                </a:cubicBezTo>
                <a:cubicBezTo>
                  <a:pt x="2071565" y="2268615"/>
                  <a:pt x="2045465" y="2289663"/>
                  <a:pt x="2099257" y="2253803"/>
                </a:cubicBezTo>
                <a:cubicBezTo>
                  <a:pt x="2107843" y="2240924"/>
                  <a:pt x="2115105" y="2227057"/>
                  <a:pt x="2125014" y="2215166"/>
                </a:cubicBezTo>
                <a:cubicBezTo>
                  <a:pt x="2136674" y="2201174"/>
                  <a:pt x="2153064" y="2191350"/>
                  <a:pt x="2163651" y="2176529"/>
                </a:cubicBezTo>
                <a:cubicBezTo>
                  <a:pt x="2174810" y="2160907"/>
                  <a:pt x="2178250" y="2140637"/>
                  <a:pt x="2189409" y="2125014"/>
                </a:cubicBezTo>
                <a:cubicBezTo>
                  <a:pt x="2199995" y="2110193"/>
                  <a:pt x="2217459" y="2101198"/>
                  <a:pt x="2228045" y="2086377"/>
                </a:cubicBezTo>
                <a:cubicBezTo>
                  <a:pt x="2239204" y="2070754"/>
                  <a:pt x="2244278" y="2051531"/>
                  <a:pt x="2253803" y="2034862"/>
                </a:cubicBezTo>
                <a:cubicBezTo>
                  <a:pt x="2261483" y="2021423"/>
                  <a:pt x="2273274" y="2010370"/>
                  <a:pt x="2279561" y="1996225"/>
                </a:cubicBezTo>
                <a:cubicBezTo>
                  <a:pt x="2306364" y="1935919"/>
                  <a:pt x="2304733" y="1915154"/>
                  <a:pt x="2318198" y="1854558"/>
                </a:cubicBezTo>
                <a:cubicBezTo>
                  <a:pt x="2322038" y="1837279"/>
                  <a:pt x="2326783" y="1820214"/>
                  <a:pt x="2331076" y="1803042"/>
                </a:cubicBezTo>
                <a:cubicBezTo>
                  <a:pt x="2322490" y="1669960"/>
                  <a:pt x="2314390" y="1536846"/>
                  <a:pt x="2305319" y="1403797"/>
                </a:cubicBezTo>
                <a:cubicBezTo>
                  <a:pt x="2301512" y="1347953"/>
                  <a:pt x="2298300" y="1292038"/>
                  <a:pt x="2292440" y="1236372"/>
                </a:cubicBezTo>
                <a:cubicBezTo>
                  <a:pt x="2289706" y="1210402"/>
                  <a:pt x="2283532" y="1184908"/>
                  <a:pt x="2279561" y="1159098"/>
                </a:cubicBezTo>
                <a:cubicBezTo>
                  <a:pt x="2274945" y="1129095"/>
                  <a:pt x="2270694" y="1099035"/>
                  <a:pt x="2266682" y="1068946"/>
                </a:cubicBezTo>
                <a:cubicBezTo>
                  <a:pt x="2244709" y="904151"/>
                  <a:pt x="2265225" y="1023030"/>
                  <a:pt x="2228045" y="837127"/>
                </a:cubicBezTo>
                <a:cubicBezTo>
                  <a:pt x="2223752" y="815662"/>
                  <a:pt x="2222089" y="793499"/>
                  <a:pt x="2215167" y="772732"/>
                </a:cubicBezTo>
                <a:cubicBezTo>
                  <a:pt x="2210874" y="759853"/>
                  <a:pt x="2205581" y="747266"/>
                  <a:pt x="2202288" y="734096"/>
                </a:cubicBezTo>
                <a:cubicBezTo>
                  <a:pt x="2177321" y="634231"/>
                  <a:pt x="2206498" y="703878"/>
                  <a:pt x="2163651" y="618186"/>
                </a:cubicBezTo>
                <a:cubicBezTo>
                  <a:pt x="2159358" y="592428"/>
                  <a:pt x="2158276" y="565925"/>
                  <a:pt x="2150772" y="540913"/>
                </a:cubicBezTo>
                <a:cubicBezTo>
                  <a:pt x="2142717" y="514062"/>
                  <a:pt x="2097215" y="444509"/>
                  <a:pt x="2086378" y="425003"/>
                </a:cubicBezTo>
                <a:cubicBezTo>
                  <a:pt x="2058054" y="374020"/>
                  <a:pt x="2038001" y="312230"/>
                  <a:pt x="1996226" y="270456"/>
                </a:cubicBezTo>
                <a:cubicBezTo>
                  <a:pt x="1983347" y="257577"/>
                  <a:pt x="1969442" y="245649"/>
                  <a:pt x="1957589" y="231820"/>
                </a:cubicBezTo>
                <a:cubicBezTo>
                  <a:pt x="1943620" y="215523"/>
                  <a:pt x="1934995" y="194565"/>
                  <a:pt x="1918952" y="180304"/>
                </a:cubicBezTo>
                <a:cubicBezTo>
                  <a:pt x="1895815" y="159737"/>
                  <a:pt x="1867437" y="145961"/>
                  <a:pt x="1841679" y="128789"/>
                </a:cubicBezTo>
                <a:cubicBezTo>
                  <a:pt x="1708025" y="39686"/>
                  <a:pt x="1914930" y="175315"/>
                  <a:pt x="1751527" y="77273"/>
                </a:cubicBezTo>
                <a:cubicBezTo>
                  <a:pt x="1724982" y="61346"/>
                  <a:pt x="1704610" y="31829"/>
                  <a:pt x="1674254" y="25758"/>
                </a:cubicBezTo>
                <a:lnTo>
                  <a:pt x="1545465" y="0"/>
                </a:lnTo>
                <a:cubicBezTo>
                  <a:pt x="1399504" y="4293"/>
                  <a:pt x="1253198" y="1958"/>
                  <a:pt x="1107583" y="12879"/>
                </a:cubicBezTo>
                <a:cubicBezTo>
                  <a:pt x="1080508" y="14910"/>
                  <a:pt x="1030310" y="38636"/>
                  <a:pt x="1030310" y="38636"/>
                </a:cubicBezTo>
                <a:cubicBezTo>
                  <a:pt x="1013138" y="51515"/>
                  <a:pt x="993973" y="62095"/>
                  <a:pt x="978795" y="77273"/>
                </a:cubicBezTo>
                <a:cubicBezTo>
                  <a:pt x="967850" y="88218"/>
                  <a:pt x="962946" y="104019"/>
                  <a:pt x="953037" y="115910"/>
                </a:cubicBezTo>
                <a:cubicBezTo>
                  <a:pt x="941377" y="129902"/>
                  <a:pt x="927279" y="141667"/>
                  <a:pt x="914400" y="154546"/>
                </a:cubicBezTo>
                <a:cubicBezTo>
                  <a:pt x="882029" y="251658"/>
                  <a:pt x="925694" y="131958"/>
                  <a:pt x="875764" y="231820"/>
                </a:cubicBezTo>
                <a:cubicBezTo>
                  <a:pt x="869693" y="243962"/>
                  <a:pt x="867927" y="257852"/>
                  <a:pt x="862885" y="270456"/>
                </a:cubicBezTo>
                <a:cubicBezTo>
                  <a:pt x="859320" y="279369"/>
                  <a:pt x="854299" y="287628"/>
                  <a:pt x="850006" y="296214"/>
                </a:cubicBezTo>
              </a:path>
            </a:pathLst>
          </a:custGeom>
          <a:ln w="15875">
            <a:solidFill>
              <a:srgbClr val="9C1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829439" y="3112975"/>
            <a:ext cx="2038729" cy="2435225"/>
          </a:xfrm>
          <a:custGeom>
            <a:avLst/>
            <a:gdLst>
              <a:gd name="connsiteX0" fmla="*/ 995540 w 2038729"/>
              <a:gd name="connsiteY0" fmla="*/ 16591 h 2435225"/>
              <a:gd name="connsiteX1" fmla="*/ 905388 w 2038729"/>
              <a:gd name="connsiteY1" fmla="*/ 29470 h 2435225"/>
              <a:gd name="connsiteX2" fmla="*/ 866752 w 2038729"/>
              <a:gd name="connsiteY2" fmla="*/ 42349 h 2435225"/>
              <a:gd name="connsiteX3" fmla="*/ 789479 w 2038729"/>
              <a:gd name="connsiteY3" fmla="*/ 55228 h 2435225"/>
              <a:gd name="connsiteX4" fmla="*/ 686448 w 2038729"/>
              <a:gd name="connsiteY4" fmla="*/ 80986 h 2435225"/>
              <a:gd name="connsiteX5" fmla="*/ 609174 w 2038729"/>
              <a:gd name="connsiteY5" fmla="*/ 106743 h 2435225"/>
              <a:gd name="connsiteX6" fmla="*/ 531901 w 2038729"/>
              <a:gd name="connsiteY6" fmla="*/ 158259 h 2435225"/>
              <a:gd name="connsiteX7" fmla="*/ 493264 w 2038729"/>
              <a:gd name="connsiteY7" fmla="*/ 171138 h 2435225"/>
              <a:gd name="connsiteX8" fmla="*/ 415991 w 2038729"/>
              <a:gd name="connsiteY8" fmla="*/ 235532 h 2435225"/>
              <a:gd name="connsiteX9" fmla="*/ 377355 w 2038729"/>
              <a:gd name="connsiteY9" fmla="*/ 248411 h 2435225"/>
              <a:gd name="connsiteX10" fmla="*/ 300081 w 2038729"/>
              <a:gd name="connsiteY10" fmla="*/ 325684 h 2435225"/>
              <a:gd name="connsiteX11" fmla="*/ 261445 w 2038729"/>
              <a:gd name="connsiteY11" fmla="*/ 364321 h 2435225"/>
              <a:gd name="connsiteX12" fmla="*/ 235687 w 2038729"/>
              <a:gd name="connsiteY12" fmla="*/ 415836 h 2435225"/>
              <a:gd name="connsiteX13" fmla="*/ 171293 w 2038729"/>
              <a:gd name="connsiteY13" fmla="*/ 493110 h 2435225"/>
              <a:gd name="connsiteX14" fmla="*/ 119777 w 2038729"/>
              <a:gd name="connsiteY14" fmla="*/ 609019 h 2435225"/>
              <a:gd name="connsiteX15" fmla="*/ 81140 w 2038729"/>
              <a:gd name="connsiteY15" fmla="*/ 724929 h 2435225"/>
              <a:gd name="connsiteX16" fmla="*/ 68262 w 2038729"/>
              <a:gd name="connsiteY16" fmla="*/ 763566 h 2435225"/>
              <a:gd name="connsiteX17" fmla="*/ 42504 w 2038729"/>
              <a:gd name="connsiteY17" fmla="*/ 802202 h 2435225"/>
              <a:gd name="connsiteX18" fmla="*/ 29625 w 2038729"/>
              <a:gd name="connsiteY18" fmla="*/ 840839 h 2435225"/>
              <a:gd name="connsiteX19" fmla="*/ 29625 w 2038729"/>
              <a:gd name="connsiteY19" fmla="*/ 1317357 h 2435225"/>
              <a:gd name="connsiteX20" fmla="*/ 55383 w 2038729"/>
              <a:gd name="connsiteY20" fmla="*/ 1484783 h 2435225"/>
              <a:gd name="connsiteX21" fmla="*/ 81140 w 2038729"/>
              <a:gd name="connsiteY21" fmla="*/ 1587814 h 2435225"/>
              <a:gd name="connsiteX22" fmla="*/ 94019 w 2038729"/>
              <a:gd name="connsiteY22" fmla="*/ 1677966 h 2435225"/>
              <a:gd name="connsiteX23" fmla="*/ 119777 w 2038729"/>
              <a:gd name="connsiteY23" fmla="*/ 1755239 h 2435225"/>
              <a:gd name="connsiteX24" fmla="*/ 132656 w 2038729"/>
              <a:gd name="connsiteY24" fmla="*/ 1806755 h 2435225"/>
              <a:gd name="connsiteX25" fmla="*/ 158414 w 2038729"/>
              <a:gd name="connsiteY25" fmla="*/ 1884028 h 2435225"/>
              <a:gd name="connsiteX26" fmla="*/ 248566 w 2038729"/>
              <a:gd name="connsiteY26" fmla="*/ 2090090 h 2435225"/>
              <a:gd name="connsiteX27" fmla="*/ 325839 w 2038729"/>
              <a:gd name="connsiteY27" fmla="*/ 2167363 h 2435225"/>
              <a:gd name="connsiteX28" fmla="*/ 364476 w 2038729"/>
              <a:gd name="connsiteY28" fmla="*/ 2180242 h 2435225"/>
              <a:gd name="connsiteX29" fmla="*/ 480386 w 2038729"/>
              <a:gd name="connsiteY29" fmla="*/ 2244636 h 2435225"/>
              <a:gd name="connsiteX30" fmla="*/ 557659 w 2038729"/>
              <a:gd name="connsiteY30" fmla="*/ 2257515 h 2435225"/>
              <a:gd name="connsiteX31" fmla="*/ 686448 w 2038729"/>
              <a:gd name="connsiteY31" fmla="*/ 2283273 h 2435225"/>
              <a:gd name="connsiteX32" fmla="*/ 750842 w 2038729"/>
              <a:gd name="connsiteY32" fmla="*/ 2309031 h 2435225"/>
              <a:gd name="connsiteX33" fmla="*/ 879631 w 2038729"/>
              <a:gd name="connsiteY33" fmla="*/ 2334788 h 2435225"/>
              <a:gd name="connsiteX34" fmla="*/ 1665242 w 2038729"/>
              <a:gd name="connsiteY34" fmla="*/ 2347667 h 2435225"/>
              <a:gd name="connsiteX35" fmla="*/ 1819788 w 2038729"/>
              <a:gd name="connsiteY35" fmla="*/ 2270394 h 2435225"/>
              <a:gd name="connsiteX36" fmla="*/ 1858425 w 2038729"/>
              <a:gd name="connsiteY36" fmla="*/ 2244636 h 2435225"/>
              <a:gd name="connsiteX37" fmla="*/ 1897062 w 2038729"/>
              <a:gd name="connsiteY37" fmla="*/ 2218879 h 2435225"/>
              <a:gd name="connsiteX38" fmla="*/ 1935698 w 2038729"/>
              <a:gd name="connsiteY38" fmla="*/ 2180242 h 2435225"/>
              <a:gd name="connsiteX39" fmla="*/ 1987214 w 2038729"/>
              <a:gd name="connsiteY39" fmla="*/ 2102969 h 2435225"/>
              <a:gd name="connsiteX40" fmla="*/ 2012971 w 2038729"/>
              <a:gd name="connsiteY40" fmla="*/ 2025695 h 2435225"/>
              <a:gd name="connsiteX41" fmla="*/ 2038729 w 2038729"/>
              <a:gd name="connsiteY41" fmla="*/ 1909786 h 2435225"/>
              <a:gd name="connsiteX42" fmla="*/ 2025850 w 2038729"/>
              <a:gd name="connsiteY42" fmla="*/ 1137053 h 2435225"/>
              <a:gd name="connsiteX43" fmla="*/ 2000093 w 2038729"/>
              <a:gd name="connsiteY43" fmla="*/ 1072659 h 2435225"/>
              <a:gd name="connsiteX44" fmla="*/ 1987214 w 2038729"/>
              <a:gd name="connsiteY44" fmla="*/ 969628 h 2435225"/>
              <a:gd name="connsiteX45" fmla="*/ 1974335 w 2038729"/>
              <a:gd name="connsiteY45" fmla="*/ 918112 h 2435225"/>
              <a:gd name="connsiteX46" fmla="*/ 1948577 w 2038729"/>
              <a:gd name="connsiteY46" fmla="*/ 802202 h 2435225"/>
              <a:gd name="connsiteX47" fmla="*/ 1935698 w 2038729"/>
              <a:gd name="connsiteY47" fmla="*/ 750687 h 2435225"/>
              <a:gd name="connsiteX48" fmla="*/ 1909940 w 2038729"/>
              <a:gd name="connsiteY48" fmla="*/ 712050 h 2435225"/>
              <a:gd name="connsiteX49" fmla="*/ 1897062 w 2038729"/>
              <a:gd name="connsiteY49" fmla="*/ 647656 h 2435225"/>
              <a:gd name="connsiteX50" fmla="*/ 1871304 w 2038729"/>
              <a:gd name="connsiteY50" fmla="*/ 570383 h 2435225"/>
              <a:gd name="connsiteX51" fmla="*/ 1858425 w 2038729"/>
              <a:gd name="connsiteY51" fmla="*/ 531746 h 2435225"/>
              <a:gd name="connsiteX52" fmla="*/ 1819788 w 2038729"/>
              <a:gd name="connsiteY52" fmla="*/ 415836 h 2435225"/>
              <a:gd name="connsiteX53" fmla="*/ 1768273 w 2038729"/>
              <a:gd name="connsiteY53" fmla="*/ 325684 h 2435225"/>
              <a:gd name="connsiteX54" fmla="*/ 1729636 w 2038729"/>
              <a:gd name="connsiteY54" fmla="*/ 248411 h 2435225"/>
              <a:gd name="connsiteX55" fmla="*/ 1691000 w 2038729"/>
              <a:gd name="connsiteY55" fmla="*/ 209774 h 2435225"/>
              <a:gd name="connsiteX56" fmla="*/ 1665242 w 2038729"/>
              <a:gd name="connsiteY56" fmla="*/ 171138 h 2435225"/>
              <a:gd name="connsiteX57" fmla="*/ 1562211 w 2038729"/>
              <a:gd name="connsiteY57" fmla="*/ 80986 h 2435225"/>
              <a:gd name="connsiteX58" fmla="*/ 1484938 w 2038729"/>
              <a:gd name="connsiteY58" fmla="*/ 55228 h 2435225"/>
              <a:gd name="connsiteX59" fmla="*/ 1381907 w 2038729"/>
              <a:gd name="connsiteY59" fmla="*/ 16591 h 2435225"/>
              <a:gd name="connsiteX60" fmla="*/ 1317512 w 2038729"/>
              <a:gd name="connsiteY60" fmla="*/ 3712 h 2435225"/>
              <a:gd name="connsiteX61" fmla="*/ 905388 w 2038729"/>
              <a:gd name="connsiteY61" fmla="*/ 3712 h 243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038729" h="2435225">
                <a:moveTo>
                  <a:pt x="995540" y="16591"/>
                </a:moveTo>
                <a:cubicBezTo>
                  <a:pt x="965489" y="20884"/>
                  <a:pt x="935154" y="23517"/>
                  <a:pt x="905388" y="29470"/>
                </a:cubicBezTo>
                <a:cubicBezTo>
                  <a:pt x="892076" y="32132"/>
                  <a:pt x="880004" y="39404"/>
                  <a:pt x="866752" y="42349"/>
                </a:cubicBezTo>
                <a:cubicBezTo>
                  <a:pt x="841261" y="48014"/>
                  <a:pt x="815012" y="49757"/>
                  <a:pt x="789479" y="55228"/>
                </a:cubicBezTo>
                <a:cubicBezTo>
                  <a:pt x="754864" y="62646"/>
                  <a:pt x="720032" y="69792"/>
                  <a:pt x="686448" y="80986"/>
                </a:cubicBezTo>
                <a:lnTo>
                  <a:pt x="609174" y="106743"/>
                </a:lnTo>
                <a:cubicBezTo>
                  <a:pt x="583416" y="123915"/>
                  <a:pt x="561269" y="148470"/>
                  <a:pt x="531901" y="158259"/>
                </a:cubicBezTo>
                <a:cubicBezTo>
                  <a:pt x="519022" y="162552"/>
                  <a:pt x="505406" y="165067"/>
                  <a:pt x="493264" y="171138"/>
                </a:cubicBezTo>
                <a:cubicBezTo>
                  <a:pt x="408998" y="213270"/>
                  <a:pt x="501434" y="178569"/>
                  <a:pt x="415991" y="235532"/>
                </a:cubicBezTo>
                <a:cubicBezTo>
                  <a:pt x="404696" y="243062"/>
                  <a:pt x="390234" y="244118"/>
                  <a:pt x="377355" y="248411"/>
                </a:cubicBezTo>
                <a:lnTo>
                  <a:pt x="300081" y="325684"/>
                </a:lnTo>
                <a:cubicBezTo>
                  <a:pt x="287202" y="338563"/>
                  <a:pt x="269590" y="348030"/>
                  <a:pt x="261445" y="364321"/>
                </a:cubicBezTo>
                <a:cubicBezTo>
                  <a:pt x="252859" y="381493"/>
                  <a:pt x="246846" y="400214"/>
                  <a:pt x="235687" y="415836"/>
                </a:cubicBezTo>
                <a:cubicBezTo>
                  <a:pt x="200003" y="465793"/>
                  <a:pt x="195342" y="439000"/>
                  <a:pt x="171293" y="493110"/>
                </a:cubicBezTo>
                <a:cubicBezTo>
                  <a:pt x="109993" y="631037"/>
                  <a:pt x="178068" y="521585"/>
                  <a:pt x="119777" y="609019"/>
                </a:cubicBezTo>
                <a:lnTo>
                  <a:pt x="81140" y="724929"/>
                </a:lnTo>
                <a:cubicBezTo>
                  <a:pt x="76847" y="737808"/>
                  <a:pt x="75792" y="752271"/>
                  <a:pt x="68262" y="763566"/>
                </a:cubicBezTo>
                <a:lnTo>
                  <a:pt x="42504" y="802202"/>
                </a:lnTo>
                <a:cubicBezTo>
                  <a:pt x="38211" y="815081"/>
                  <a:pt x="32054" y="827482"/>
                  <a:pt x="29625" y="840839"/>
                </a:cubicBezTo>
                <a:cubicBezTo>
                  <a:pt x="0" y="1003776"/>
                  <a:pt x="20214" y="1138551"/>
                  <a:pt x="29625" y="1317357"/>
                </a:cubicBezTo>
                <a:cubicBezTo>
                  <a:pt x="35918" y="1436920"/>
                  <a:pt x="36964" y="1401900"/>
                  <a:pt x="55383" y="1484783"/>
                </a:cubicBezTo>
                <a:cubicBezTo>
                  <a:pt x="76105" y="1578033"/>
                  <a:pt x="58127" y="1518770"/>
                  <a:pt x="81140" y="1587814"/>
                </a:cubicBezTo>
                <a:cubicBezTo>
                  <a:pt x="85433" y="1617865"/>
                  <a:pt x="87193" y="1648388"/>
                  <a:pt x="94019" y="1677966"/>
                </a:cubicBezTo>
                <a:cubicBezTo>
                  <a:pt x="100124" y="1704422"/>
                  <a:pt x="113192" y="1728899"/>
                  <a:pt x="119777" y="1755239"/>
                </a:cubicBezTo>
                <a:cubicBezTo>
                  <a:pt x="124070" y="1772411"/>
                  <a:pt x="127570" y="1789801"/>
                  <a:pt x="132656" y="1806755"/>
                </a:cubicBezTo>
                <a:cubicBezTo>
                  <a:pt x="140458" y="1832761"/>
                  <a:pt x="151829" y="1857688"/>
                  <a:pt x="158414" y="1884028"/>
                </a:cubicBezTo>
                <a:cubicBezTo>
                  <a:pt x="176748" y="1957364"/>
                  <a:pt x="192480" y="2034004"/>
                  <a:pt x="248566" y="2090090"/>
                </a:cubicBezTo>
                <a:cubicBezTo>
                  <a:pt x="274324" y="2115848"/>
                  <a:pt x="291281" y="2155844"/>
                  <a:pt x="325839" y="2167363"/>
                </a:cubicBezTo>
                <a:lnTo>
                  <a:pt x="364476" y="2180242"/>
                </a:lnTo>
                <a:cubicBezTo>
                  <a:pt x="414276" y="2213442"/>
                  <a:pt x="429382" y="2233302"/>
                  <a:pt x="480386" y="2244636"/>
                </a:cubicBezTo>
                <a:cubicBezTo>
                  <a:pt x="505877" y="2250301"/>
                  <a:pt x="531993" y="2252703"/>
                  <a:pt x="557659" y="2257515"/>
                </a:cubicBezTo>
                <a:cubicBezTo>
                  <a:pt x="600689" y="2265583"/>
                  <a:pt x="686448" y="2283273"/>
                  <a:pt x="686448" y="2283273"/>
                </a:cubicBezTo>
                <a:cubicBezTo>
                  <a:pt x="707913" y="2291859"/>
                  <a:pt x="728910" y="2301720"/>
                  <a:pt x="750842" y="2309031"/>
                </a:cubicBezTo>
                <a:cubicBezTo>
                  <a:pt x="789270" y="2321841"/>
                  <a:pt x="841580" y="2328447"/>
                  <a:pt x="879631" y="2334788"/>
                </a:cubicBezTo>
                <a:cubicBezTo>
                  <a:pt x="1180937" y="2435225"/>
                  <a:pt x="929757" y="2361040"/>
                  <a:pt x="1665242" y="2347667"/>
                </a:cubicBezTo>
                <a:cubicBezTo>
                  <a:pt x="1771884" y="2312121"/>
                  <a:pt x="1719923" y="2336971"/>
                  <a:pt x="1819788" y="2270394"/>
                </a:cubicBezTo>
                <a:lnTo>
                  <a:pt x="1858425" y="2244636"/>
                </a:lnTo>
                <a:cubicBezTo>
                  <a:pt x="1871304" y="2236050"/>
                  <a:pt x="1886117" y="2229824"/>
                  <a:pt x="1897062" y="2218879"/>
                </a:cubicBezTo>
                <a:cubicBezTo>
                  <a:pt x="1909941" y="2206000"/>
                  <a:pt x="1924516" y="2194619"/>
                  <a:pt x="1935698" y="2180242"/>
                </a:cubicBezTo>
                <a:cubicBezTo>
                  <a:pt x="1954704" y="2155806"/>
                  <a:pt x="1987214" y="2102969"/>
                  <a:pt x="1987214" y="2102969"/>
                </a:cubicBezTo>
                <a:cubicBezTo>
                  <a:pt x="1995800" y="2077211"/>
                  <a:pt x="2007646" y="2052319"/>
                  <a:pt x="2012971" y="2025695"/>
                </a:cubicBezTo>
                <a:cubicBezTo>
                  <a:pt x="2029321" y="1943945"/>
                  <a:pt x="2020541" y="1982537"/>
                  <a:pt x="2038729" y="1909786"/>
                </a:cubicBezTo>
                <a:cubicBezTo>
                  <a:pt x="2034436" y="1652208"/>
                  <a:pt x="2037727" y="1394393"/>
                  <a:pt x="2025850" y="1137053"/>
                </a:cubicBezTo>
                <a:cubicBezTo>
                  <a:pt x="2024784" y="1113960"/>
                  <a:pt x="2005291" y="1095185"/>
                  <a:pt x="2000093" y="1072659"/>
                </a:cubicBezTo>
                <a:cubicBezTo>
                  <a:pt x="1992311" y="1038934"/>
                  <a:pt x="1992904" y="1003768"/>
                  <a:pt x="1987214" y="969628"/>
                </a:cubicBezTo>
                <a:cubicBezTo>
                  <a:pt x="1984304" y="952168"/>
                  <a:pt x="1977806" y="935469"/>
                  <a:pt x="1974335" y="918112"/>
                </a:cubicBezTo>
                <a:cubicBezTo>
                  <a:pt x="1935599" y="724436"/>
                  <a:pt x="1981996" y="919166"/>
                  <a:pt x="1948577" y="802202"/>
                </a:cubicBezTo>
                <a:cubicBezTo>
                  <a:pt x="1943714" y="785183"/>
                  <a:pt x="1942671" y="766956"/>
                  <a:pt x="1935698" y="750687"/>
                </a:cubicBezTo>
                <a:cubicBezTo>
                  <a:pt x="1929601" y="736460"/>
                  <a:pt x="1918526" y="724929"/>
                  <a:pt x="1909940" y="712050"/>
                </a:cubicBezTo>
                <a:cubicBezTo>
                  <a:pt x="1905647" y="690585"/>
                  <a:pt x="1902821" y="668774"/>
                  <a:pt x="1897062" y="647656"/>
                </a:cubicBezTo>
                <a:cubicBezTo>
                  <a:pt x="1889918" y="621462"/>
                  <a:pt x="1879890" y="596141"/>
                  <a:pt x="1871304" y="570383"/>
                </a:cubicBezTo>
                <a:cubicBezTo>
                  <a:pt x="1867011" y="557504"/>
                  <a:pt x="1860657" y="545137"/>
                  <a:pt x="1858425" y="531746"/>
                </a:cubicBezTo>
                <a:cubicBezTo>
                  <a:pt x="1843001" y="439205"/>
                  <a:pt x="1860031" y="476200"/>
                  <a:pt x="1819788" y="415836"/>
                </a:cubicBezTo>
                <a:cubicBezTo>
                  <a:pt x="1792552" y="306886"/>
                  <a:pt x="1829655" y="417756"/>
                  <a:pt x="1768273" y="325684"/>
                </a:cubicBezTo>
                <a:cubicBezTo>
                  <a:pt x="1690819" y="209504"/>
                  <a:pt x="1830972" y="370016"/>
                  <a:pt x="1729636" y="248411"/>
                </a:cubicBezTo>
                <a:cubicBezTo>
                  <a:pt x="1717976" y="234419"/>
                  <a:pt x="1702660" y="223766"/>
                  <a:pt x="1691000" y="209774"/>
                </a:cubicBezTo>
                <a:cubicBezTo>
                  <a:pt x="1681091" y="197883"/>
                  <a:pt x="1675315" y="182890"/>
                  <a:pt x="1665242" y="171138"/>
                </a:cubicBezTo>
                <a:cubicBezTo>
                  <a:pt x="1645320" y="147896"/>
                  <a:pt x="1591814" y="95788"/>
                  <a:pt x="1562211" y="80986"/>
                </a:cubicBezTo>
                <a:cubicBezTo>
                  <a:pt x="1537926" y="68844"/>
                  <a:pt x="1509223" y="67370"/>
                  <a:pt x="1484938" y="55228"/>
                </a:cubicBezTo>
                <a:cubicBezTo>
                  <a:pt x="1425199" y="25359"/>
                  <a:pt x="1445033" y="30619"/>
                  <a:pt x="1381907" y="16591"/>
                </a:cubicBezTo>
                <a:cubicBezTo>
                  <a:pt x="1360538" y="11842"/>
                  <a:pt x="1339394" y="4303"/>
                  <a:pt x="1317512" y="3712"/>
                </a:cubicBezTo>
                <a:cubicBezTo>
                  <a:pt x="1180187" y="0"/>
                  <a:pt x="1042763" y="3712"/>
                  <a:pt x="905388" y="3712"/>
                </a:cubicBezTo>
              </a:path>
            </a:pathLst>
          </a:custGeom>
          <a:ln w="15875">
            <a:solidFill>
              <a:srgbClr val="9C1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7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4"/>
              </a:rPr>
              <a:t>https</a:t>
            </a:r>
            <a:r>
              <a:rPr lang="en-US" sz="2000" i="1" dirty="0" smtClean="0">
                <a:hlinkClick r:id="rId4"/>
              </a:rPr>
              <a:t>://</a:t>
            </a:r>
            <a:r>
              <a:rPr lang="en-US" sz="2000" i="1" dirty="0" smtClean="0">
                <a:hlinkClick r:id="rId4"/>
              </a:rPr>
              <a:t>en.wikipedia.org/wiki/Injective_function</a:t>
            </a:r>
            <a:endParaRPr lang="en-US" sz="2000" i="1" dirty="0" smtClean="0"/>
          </a:p>
          <a:p>
            <a:r>
              <a:rPr lang="en-US" dirty="0" smtClean="0"/>
              <a:t>         Injective           </a:t>
            </a:r>
            <a:r>
              <a:rPr lang="en-US" dirty="0" err="1" smtClean="0"/>
              <a:t>Injective</a:t>
            </a:r>
            <a:r>
              <a:rPr lang="en-US" dirty="0" smtClean="0"/>
              <a:t>           Not injective   Not Injective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</a:t>
            </a:r>
            <a:r>
              <a:rPr lang="en-US" sz="2400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Surjective</a:t>
            </a:r>
            <a:r>
              <a:rPr lang="en-US" dirty="0" smtClean="0"/>
              <a:t>  </a:t>
            </a:r>
            <a:r>
              <a:rPr lang="en-US" dirty="0" err="1" smtClean="0"/>
              <a:t>Surjective</a:t>
            </a:r>
            <a:r>
              <a:rPr lang="en-US" dirty="0" smtClean="0"/>
              <a:t>         </a:t>
            </a:r>
            <a:r>
              <a:rPr lang="en-US" dirty="0" err="1" smtClean="0"/>
              <a:t>Surjective</a:t>
            </a:r>
            <a:r>
              <a:rPr lang="en-US" dirty="0" smtClean="0"/>
              <a:t>       Not </a:t>
            </a:r>
            <a:r>
              <a:rPr lang="en-US" dirty="0" err="1" smtClean="0"/>
              <a:t>Surjective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8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4"/>
              </a:rPr>
              <a:t>https</a:t>
            </a:r>
            <a:r>
              <a:rPr lang="en-US" sz="2000" i="1" dirty="0" smtClean="0">
                <a:hlinkClick r:id="rId4"/>
              </a:rPr>
              <a:t>://</a:t>
            </a:r>
            <a:r>
              <a:rPr lang="en-US" sz="2000" i="1" dirty="0" smtClean="0">
                <a:hlinkClick r:id="rId4"/>
              </a:rPr>
              <a:t>en.wikipedia.org/wiki/Injective_function</a:t>
            </a:r>
            <a:endParaRPr lang="en-US" sz="2000" i="1" dirty="0" smtClean="0"/>
          </a:p>
          <a:p>
            <a:r>
              <a:rPr lang="en-US" dirty="0" smtClean="0"/>
              <a:t>         Injective           </a:t>
            </a:r>
            <a:r>
              <a:rPr lang="en-US" dirty="0" err="1" smtClean="0"/>
              <a:t>Bijective</a:t>
            </a:r>
            <a:r>
              <a:rPr lang="en-US" dirty="0" smtClean="0"/>
              <a:t>           Not injective   Not Injective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Not </a:t>
            </a:r>
            <a:r>
              <a:rPr lang="en-US" dirty="0" err="1" smtClean="0"/>
              <a:t>Surjective</a:t>
            </a:r>
            <a:r>
              <a:rPr lang="en-US" dirty="0" smtClean="0"/>
              <a:t>                           </a:t>
            </a:r>
            <a:r>
              <a:rPr lang="en-US" dirty="0" err="1" smtClean="0"/>
              <a:t>Surjective</a:t>
            </a:r>
            <a:r>
              <a:rPr lang="en-US" dirty="0" smtClean="0"/>
              <a:t>        Not </a:t>
            </a:r>
            <a:r>
              <a:rPr lang="en-US" dirty="0" err="1" smtClean="0"/>
              <a:t>Surjective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3815903" y="2721199"/>
            <a:ext cx="901521" cy="456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1706450" y="2865548"/>
            <a:ext cx="901523" cy="167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5937160" y="2846231"/>
            <a:ext cx="901524" cy="206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8101669" y="2834209"/>
            <a:ext cx="901525" cy="230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Section 3.4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Where we examine cardinality for finite sets</a:t>
            </a:r>
            <a:r>
              <a:rPr lang="en-US" sz="3200" i="1" dirty="0" smtClean="0"/>
              <a:t>.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Notation: </a:t>
            </a:r>
            <a:r>
              <a:rPr lang="en-US" sz="3200" b="1" i="1" dirty="0" smtClean="0"/>
              <a:t>#(A)</a:t>
            </a:r>
            <a:r>
              <a:rPr lang="en-US" sz="3200" i="1" dirty="0" smtClean="0"/>
              <a:t> or </a:t>
            </a:r>
            <a:r>
              <a:rPr lang="en-US" sz="3200" b="1" i="1" dirty="0" smtClean="0"/>
              <a:t>|A| </a:t>
            </a:r>
          </a:p>
          <a:p>
            <a:r>
              <a:rPr lang="en-US" sz="3200" dirty="0" smtClean="0"/>
              <a:t>Meaning: number of elements.</a:t>
            </a:r>
            <a:endParaRPr lang="en-US" sz="3200" dirty="0" smtClean="0"/>
          </a:p>
          <a:p>
            <a:endParaRPr lang="en-US" sz="3200" i="1" dirty="0" smtClean="0"/>
          </a:p>
          <a:p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Cardinality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Recall the recent programming assignment many-to-one. </a:t>
            </a:r>
          </a:p>
          <a:p>
            <a:r>
              <a:rPr lang="en-US" sz="3200" dirty="0" smtClean="0"/>
              <a:t>If </a:t>
            </a:r>
            <a:r>
              <a:rPr lang="en-US" sz="3200" dirty="0" smtClean="0"/>
              <a:t>a relation from </a:t>
            </a:r>
            <a:r>
              <a:rPr lang="en-US" sz="3200" i="1" dirty="0" smtClean="0"/>
              <a:t>A to B is </a:t>
            </a:r>
            <a:r>
              <a:rPr lang="en-US" sz="3200" i="1" dirty="0" smtClean="0"/>
              <a:t>many-to-one, </a:t>
            </a:r>
            <a:r>
              <a:rPr lang="en-US" sz="3200" dirty="0" smtClean="0"/>
              <a:t>that suggests </a:t>
            </a:r>
            <a:r>
              <a:rPr lang="en-US" sz="3200" i="1" u="sng" dirty="0" smtClean="0"/>
              <a:t>something</a:t>
            </a:r>
            <a:r>
              <a:rPr lang="en-US" sz="3200" dirty="0" smtClean="0"/>
              <a:t> </a:t>
            </a:r>
            <a:r>
              <a:rPr lang="en-US" sz="3200" dirty="0" smtClean="0"/>
              <a:t>about </a:t>
            </a:r>
            <a:r>
              <a:rPr lang="en-US" sz="3200" dirty="0" smtClean="0"/>
              <a:t>the relative </a:t>
            </a:r>
            <a:r>
              <a:rPr lang="en-US" sz="3200" dirty="0" smtClean="0"/>
              <a:t>sizes of its </a:t>
            </a:r>
            <a:r>
              <a:rPr lang="en-US" sz="3200" i="1" dirty="0" smtClean="0"/>
              <a:t>source A and target B.</a:t>
            </a:r>
          </a:p>
          <a:p>
            <a:endParaRPr lang="en-US" sz="3200" dirty="0" smtClean="0"/>
          </a:p>
          <a:p>
            <a:r>
              <a:rPr lang="en-US" sz="3200" dirty="0" smtClean="0"/>
              <a:t>We can be more precise with this concept for functions across finite sets!</a:t>
            </a:r>
            <a:endParaRPr lang="en-US" i="1" dirty="0" smtClean="0"/>
          </a:p>
          <a:p>
            <a:pPr lvl="1">
              <a:buNone/>
            </a:pP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Equinumerosity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finite sets </a:t>
            </a:r>
            <a:r>
              <a:rPr lang="en-US" i="1" dirty="0" smtClean="0"/>
              <a:t>A and B, |A| = |B| </a:t>
            </a:r>
            <a:r>
              <a:rPr lang="en-US" i="1" dirty="0" err="1" smtClean="0"/>
              <a:t>iff</a:t>
            </a:r>
            <a:r>
              <a:rPr lang="en-US" i="1" dirty="0" smtClean="0"/>
              <a:t> there is </a:t>
            </a:r>
            <a:r>
              <a:rPr lang="en-US" i="1" dirty="0" smtClean="0"/>
              <a:t>a </a:t>
            </a:r>
            <a:r>
              <a:rPr lang="en-US" dirty="0" err="1" smtClean="0"/>
              <a:t>bijective</a:t>
            </a:r>
            <a:r>
              <a:rPr lang="en-US" dirty="0" smtClean="0"/>
              <a:t> </a:t>
            </a:r>
            <a:r>
              <a:rPr lang="en-US" dirty="0" smtClean="0"/>
              <a:t>function </a:t>
            </a:r>
            <a:r>
              <a:rPr lang="en-US" i="1" dirty="0" smtClean="0"/>
              <a:t>f: A → B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dirty="0" smtClean="0"/>
              <a:t>|</a:t>
            </a:r>
            <a:r>
              <a:rPr lang="en-US" i="1" dirty="0" smtClean="0"/>
              <a:t>A| = n = |B| so we can match each member of A with </a:t>
            </a:r>
            <a:r>
              <a:rPr lang="en-US" i="1" dirty="0" smtClean="0"/>
              <a:t>the </a:t>
            </a:r>
            <a:r>
              <a:rPr lang="en-US" dirty="0" smtClean="0"/>
              <a:t>member </a:t>
            </a:r>
            <a:r>
              <a:rPr lang="en-US" dirty="0" smtClean="0"/>
              <a:t>of </a:t>
            </a:r>
            <a:r>
              <a:rPr lang="en-US" i="1" dirty="0" smtClean="0"/>
              <a:t>B with the same number and vice versa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dirty="0" err="1" smtClean="0"/>
              <a:t>memcpy</a:t>
            </a:r>
            <a:r>
              <a:rPr lang="en-US" dirty="0" smtClean="0"/>
              <a:t>() these definitions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r>
              <a:rPr lang="en-US" i="1" dirty="0" smtClean="0">
                <a:solidFill>
                  <a:srgbClr val="9C1431"/>
                </a:solidFill>
              </a:rPr>
              <a:t>f</a:t>
            </a:r>
            <a:r>
              <a:rPr lang="en-US" i="1" dirty="0" smtClean="0">
                <a:solidFill>
                  <a:srgbClr val="9C1431"/>
                </a:solidFill>
              </a:rPr>
              <a:t>: A→B is injective </a:t>
            </a:r>
            <a:r>
              <a:rPr lang="en-US" i="1" dirty="0" err="1" smtClean="0">
                <a:solidFill>
                  <a:srgbClr val="9C1431"/>
                </a:solidFill>
              </a:rPr>
              <a:t>iff</a:t>
            </a:r>
            <a:r>
              <a:rPr lang="en-US" i="1" dirty="0" smtClean="0">
                <a:solidFill>
                  <a:srgbClr val="9C1431"/>
                </a:solidFill>
              </a:rPr>
              <a:t> for any x, y ε A, whenever x ≠ y, f(x) ≠ f(y)</a:t>
            </a:r>
          </a:p>
          <a:p>
            <a:r>
              <a:rPr lang="en-US" i="1" dirty="0" smtClean="0">
                <a:solidFill>
                  <a:srgbClr val="9C1431"/>
                </a:solidFill>
              </a:rPr>
              <a:t>f</a:t>
            </a:r>
            <a:r>
              <a:rPr lang="en-US" i="1" dirty="0" smtClean="0">
                <a:solidFill>
                  <a:srgbClr val="9C1431"/>
                </a:solidFill>
              </a:rPr>
              <a:t>: A→B is </a:t>
            </a:r>
            <a:r>
              <a:rPr lang="en-US" i="1" dirty="0" err="1" smtClean="0">
                <a:solidFill>
                  <a:srgbClr val="9C1431"/>
                </a:solidFill>
              </a:rPr>
              <a:t>surjective</a:t>
            </a:r>
            <a:r>
              <a:rPr lang="en-US" i="1" dirty="0" smtClean="0">
                <a:solidFill>
                  <a:srgbClr val="9C1431"/>
                </a:solidFill>
              </a:rPr>
              <a:t> </a:t>
            </a:r>
            <a:r>
              <a:rPr lang="en-US" i="1" dirty="0" err="1" smtClean="0">
                <a:solidFill>
                  <a:srgbClr val="9C1431"/>
                </a:solidFill>
              </a:rPr>
              <a:t>iff</a:t>
            </a:r>
            <a:r>
              <a:rPr lang="en-US" i="1" dirty="0" smtClean="0">
                <a:solidFill>
                  <a:srgbClr val="9C1431"/>
                </a:solidFill>
              </a:rPr>
              <a:t> for all </a:t>
            </a:r>
            <a:r>
              <a:rPr lang="en-US" i="1" dirty="0" err="1" smtClean="0">
                <a:solidFill>
                  <a:srgbClr val="9C1431"/>
                </a:solidFill>
              </a:rPr>
              <a:t>bεB</a:t>
            </a:r>
            <a:r>
              <a:rPr lang="en-US" i="1" dirty="0" smtClean="0">
                <a:solidFill>
                  <a:srgbClr val="9C1431"/>
                </a:solidFill>
              </a:rPr>
              <a:t>, </a:t>
            </a:r>
            <a:r>
              <a:rPr lang="en-US" dirty="0" smtClean="0">
                <a:solidFill>
                  <a:srgbClr val="9C1431"/>
                </a:solidFill>
              </a:rPr>
              <a:t>∃ </a:t>
            </a:r>
            <a:r>
              <a:rPr lang="en-US" i="1" dirty="0" smtClean="0">
                <a:solidFill>
                  <a:srgbClr val="9C1431"/>
                </a:solidFill>
              </a:rPr>
              <a:t>some </a:t>
            </a:r>
            <a:r>
              <a:rPr lang="en-US" i="1" dirty="0" smtClean="0">
                <a:solidFill>
                  <a:srgbClr val="9C1431"/>
                </a:solidFill>
              </a:rPr>
              <a:t>a ε A </a:t>
            </a:r>
            <a:r>
              <a:rPr lang="en-US" i="1" dirty="0" err="1" smtClean="0">
                <a:solidFill>
                  <a:srgbClr val="9C1431"/>
                </a:solidFill>
              </a:rPr>
              <a:t>s.t</a:t>
            </a:r>
            <a:r>
              <a:rPr lang="en-US" i="1" dirty="0" smtClean="0">
                <a:solidFill>
                  <a:srgbClr val="9C1431"/>
                </a:solidFill>
              </a:rPr>
              <a:t>. f(a)=b</a:t>
            </a:r>
          </a:p>
          <a:p>
            <a:r>
              <a:rPr lang="en-US" i="1" dirty="0" smtClean="0">
                <a:solidFill>
                  <a:srgbClr val="9C1431"/>
                </a:solidFill>
              </a:rPr>
              <a:t>f</a:t>
            </a:r>
            <a:r>
              <a:rPr lang="en-US" i="1" dirty="0" smtClean="0">
                <a:solidFill>
                  <a:srgbClr val="9C1431"/>
                </a:solidFill>
              </a:rPr>
              <a:t>: A→B is </a:t>
            </a:r>
            <a:r>
              <a:rPr lang="en-US" i="1" dirty="0" err="1" smtClean="0">
                <a:solidFill>
                  <a:srgbClr val="9C1431"/>
                </a:solidFill>
              </a:rPr>
              <a:t>bijective</a:t>
            </a:r>
            <a:r>
              <a:rPr lang="en-US" i="1" dirty="0" smtClean="0">
                <a:solidFill>
                  <a:srgbClr val="9C1431"/>
                </a:solidFill>
              </a:rPr>
              <a:t> </a:t>
            </a:r>
            <a:r>
              <a:rPr lang="en-US" i="1" dirty="0" err="1" smtClean="0">
                <a:solidFill>
                  <a:srgbClr val="9C1431"/>
                </a:solidFill>
              </a:rPr>
              <a:t>iff</a:t>
            </a:r>
            <a:r>
              <a:rPr lang="en-US" i="1" dirty="0" smtClean="0">
                <a:solidFill>
                  <a:srgbClr val="9C1431"/>
                </a:solidFill>
              </a:rPr>
              <a:t> it is injective and </a:t>
            </a:r>
            <a:r>
              <a:rPr lang="en-US" i="1" dirty="0" err="1" smtClean="0">
                <a:solidFill>
                  <a:srgbClr val="9C1431"/>
                </a:solidFill>
              </a:rPr>
              <a:t>surjective</a:t>
            </a:r>
            <a:endParaRPr lang="en-US" i="1" dirty="0" smtClean="0">
              <a:solidFill>
                <a:srgbClr val="9C1431"/>
              </a:solidFill>
            </a:endParaRPr>
          </a:p>
          <a:p>
            <a:pPr lvl="1">
              <a:buNone/>
            </a:pPr>
            <a:endParaRPr lang="en-US" i="1" dirty="0" smtClean="0">
              <a:solidFill>
                <a:srgbClr val="9C143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Comparison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finite sets </a:t>
            </a:r>
            <a:r>
              <a:rPr lang="en-US" sz="3600" i="1" dirty="0" smtClean="0"/>
              <a:t>A and B, |A| ≤ |B| </a:t>
            </a:r>
            <a:r>
              <a:rPr lang="en-US" sz="3600" i="1" dirty="0" err="1" smtClean="0"/>
              <a:t>iff</a:t>
            </a:r>
            <a:r>
              <a:rPr lang="en-US" sz="3600" i="1" dirty="0" smtClean="0"/>
              <a:t>…</a:t>
            </a:r>
          </a:p>
          <a:p>
            <a:r>
              <a:rPr lang="en-US" sz="3600" i="1" dirty="0" smtClean="0"/>
              <a:t> </a:t>
            </a:r>
            <a:r>
              <a:rPr lang="en-US" sz="3600" i="1" dirty="0" smtClean="0"/>
              <a:t>there is </a:t>
            </a:r>
            <a:r>
              <a:rPr lang="en-US" sz="3600" i="1" dirty="0" smtClean="0"/>
              <a:t>an </a:t>
            </a:r>
            <a:r>
              <a:rPr lang="en-US" sz="3600" dirty="0" smtClean="0"/>
              <a:t>injective </a:t>
            </a:r>
            <a:r>
              <a:rPr lang="en-US" sz="3600" dirty="0" smtClean="0"/>
              <a:t>function </a:t>
            </a:r>
            <a:r>
              <a:rPr lang="en-US" sz="3600" i="1" dirty="0" smtClean="0"/>
              <a:t>f: </a:t>
            </a:r>
            <a:r>
              <a:rPr lang="en-US" sz="3600" i="1" dirty="0" smtClean="0"/>
              <a:t>A → B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m</a:t>
            </a:r>
            <a:r>
              <a:rPr lang="en-US" sz="3200" dirty="0" err="1" smtClean="0"/>
              <a:t>emcpy</a:t>
            </a:r>
            <a:r>
              <a:rPr lang="en-US" sz="3200" dirty="0" smtClean="0"/>
              <a:t> (frontal–lobe,  </a:t>
            </a:r>
            <a:r>
              <a:rPr lang="en-US" sz="3200" dirty="0" smtClean="0">
                <a:solidFill>
                  <a:srgbClr val="9C1431"/>
                </a:solidFill>
              </a:rPr>
              <a:t>“</a:t>
            </a:r>
            <a:r>
              <a:rPr lang="en-US" sz="3200" i="1" dirty="0" smtClean="0">
                <a:solidFill>
                  <a:srgbClr val="9C1431"/>
                </a:solidFill>
              </a:rPr>
              <a:t>f</a:t>
            </a:r>
            <a:r>
              <a:rPr lang="en-US" sz="3200" i="1" dirty="0" smtClean="0">
                <a:solidFill>
                  <a:srgbClr val="9C1431"/>
                </a:solidFill>
              </a:rPr>
              <a:t>: A→B is injective </a:t>
            </a:r>
            <a:r>
              <a:rPr lang="en-US" sz="3200" i="1" dirty="0" err="1" smtClean="0">
                <a:solidFill>
                  <a:srgbClr val="9C1431"/>
                </a:solidFill>
              </a:rPr>
              <a:t>iff</a:t>
            </a:r>
            <a:r>
              <a:rPr lang="en-US" sz="3200" i="1" dirty="0" smtClean="0">
                <a:solidFill>
                  <a:srgbClr val="9C1431"/>
                </a:solidFill>
              </a:rPr>
              <a:t> for any x, y ε A, whenever x ≠ y, f(x) ≠ f(y</a:t>
            </a:r>
            <a:r>
              <a:rPr lang="en-US" sz="3200" i="1" dirty="0" smtClean="0">
                <a:solidFill>
                  <a:srgbClr val="9C1431"/>
                </a:solidFill>
              </a:rPr>
              <a:t>)”, </a:t>
            </a:r>
            <a:r>
              <a:rPr lang="en-US" sz="3200" i="1" dirty="0" smtClean="0"/>
              <a:t>64);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oManyPigeon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755" y="2234494"/>
            <a:ext cx="5535290" cy="448687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Pigeon Hole Principle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3725213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Informally, if you have more pigeons than “holes” for the pigeons to rest, then at least one “hole” must have more than one pigeon in it.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>
              <a:buNone/>
            </a:pPr>
            <a:r>
              <a:rPr lang="en-US" sz="2200" dirty="0" smtClean="0"/>
              <a:t>Pigeons-in-holes.jpg by </a:t>
            </a:r>
            <a:r>
              <a:rPr lang="en-US" sz="2200" dirty="0" err="1" smtClean="0">
                <a:hlinkClick r:id="rId4" tooltip="en:User:BenFrantzDale"/>
              </a:rPr>
              <a:t>en:User:BenFrantzDale</a:t>
            </a:r>
            <a:r>
              <a:rPr lang="en-US" sz="2200" dirty="0" smtClean="0"/>
              <a:t>;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this </a:t>
            </a:r>
            <a:r>
              <a:rPr lang="en-US" sz="2200" dirty="0" smtClean="0"/>
              <a:t>image by </a:t>
            </a:r>
            <a:r>
              <a:rPr lang="en-US" sz="2200" dirty="0" err="1" smtClean="0">
                <a:hlinkClick r:id="rId5" tooltip="en:User:McKay"/>
              </a:rPr>
              <a:t>en:User:McKay</a:t>
            </a:r>
            <a:r>
              <a:rPr lang="en-US" sz="2200" dirty="0" smtClean="0"/>
              <a:t> </a:t>
            </a:r>
            <a:r>
              <a:rPr lang="en-US" sz="2200" dirty="0" smtClean="0"/>
              <a:t>– </a:t>
            </a:r>
          </a:p>
          <a:p>
            <a:pPr>
              <a:buNone/>
            </a:pPr>
            <a:r>
              <a:rPr lang="en-US" sz="2200" dirty="0" smtClean="0"/>
              <a:t>Transferred </a:t>
            </a:r>
            <a:r>
              <a:rPr lang="en-US" sz="2200" dirty="0" smtClean="0"/>
              <a:t>from </a:t>
            </a:r>
            <a:r>
              <a:rPr lang="en-US" sz="2200" dirty="0" err="1" smtClean="0">
                <a:hlinkClick r:id="rId6"/>
              </a:rPr>
              <a:t>en.wikipedia</a:t>
            </a:r>
            <a:r>
              <a:rPr lang="en-US" sz="2200" dirty="0" smtClean="0"/>
              <a:t> to Commons.;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Original </a:t>
            </a:r>
            <a:r>
              <a:rPr lang="en-US" sz="2200" dirty="0" smtClean="0"/>
              <a:t>text : </a:t>
            </a:r>
            <a:r>
              <a:rPr lang="en-US" sz="2200" i="1" dirty="0" smtClean="0"/>
              <a:t>Edited from </a:t>
            </a:r>
            <a:r>
              <a:rPr lang="en-US" sz="2200" i="1" dirty="0" err="1" smtClean="0">
                <a:hlinkClick r:id="rId7" tooltip="File:Pigeons-in-holes.jpg"/>
              </a:rPr>
              <a:t>Image:Pigeons</a:t>
            </a:r>
            <a:r>
              <a:rPr lang="en-US" sz="2200" i="1" dirty="0" smtClean="0">
                <a:hlinkClick r:id="rId7" tooltip="File:Pigeons-in-holes.jpg"/>
              </a:rPr>
              <a:t>-in-</a:t>
            </a:r>
            <a:r>
              <a:rPr lang="en-US" sz="2200" i="1" dirty="0" err="1" smtClean="0">
                <a:hlinkClick r:id="rId7" tooltip="File:Pigeons-in-holes.jpg"/>
              </a:rPr>
              <a:t>holes.jpg</a:t>
            </a:r>
            <a:endParaRPr lang="en-US" sz="2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815920" y="2691685"/>
            <a:ext cx="3812147" cy="4636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Pigeon Hole Principle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finite sets </a:t>
            </a:r>
            <a:r>
              <a:rPr lang="en-US" i="1" dirty="0" smtClean="0"/>
              <a:t>A and B, |A| </a:t>
            </a:r>
            <a:r>
              <a:rPr lang="en-US" i="1" dirty="0" smtClean="0"/>
              <a:t>&gt; </a:t>
            </a:r>
            <a:r>
              <a:rPr lang="en-US" i="1" dirty="0" smtClean="0"/>
              <a:t>|B| </a:t>
            </a:r>
            <a:r>
              <a:rPr lang="en-US" i="1" dirty="0" smtClean="0"/>
              <a:t>then no function </a:t>
            </a:r>
            <a:r>
              <a:rPr lang="en-US" dirty="0" smtClean="0"/>
              <a:t> </a:t>
            </a:r>
            <a:r>
              <a:rPr lang="en-US" i="1" dirty="0" smtClean="0"/>
              <a:t>f: A → </a:t>
            </a:r>
            <a:r>
              <a:rPr lang="en-US" i="1" dirty="0" smtClean="0"/>
              <a:t>B is injective.</a:t>
            </a:r>
          </a:p>
          <a:p>
            <a:r>
              <a:rPr lang="en-US" i="1" dirty="0" smtClean="0"/>
              <a:t>i.e. some value of a </a:t>
            </a:r>
            <a:r>
              <a:rPr lang="en-US" i="1" dirty="0" smtClean="0"/>
              <a:t>∈</a:t>
            </a:r>
            <a:r>
              <a:rPr lang="en-US" dirty="0" smtClean="0"/>
              <a:t> </a:t>
            </a:r>
            <a:r>
              <a:rPr lang="en-US" dirty="0" smtClean="0"/>
              <a:t> A must share some b.</a:t>
            </a:r>
            <a:endParaRPr lang="en-US" i="1" dirty="0" smtClean="0"/>
          </a:p>
          <a:p>
            <a:pPr lvl="1">
              <a:buNone/>
            </a:pPr>
            <a:endParaRPr lang="en-US" i="1" dirty="0" smtClean="0">
              <a:solidFill>
                <a:srgbClr val="9C143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The inverse of a function and its properties are</a:t>
            </a:r>
            <a:r>
              <a:rPr lang="en-US" sz="3200" dirty="0" smtClean="0"/>
              <a:t> the impetus for …</a:t>
            </a:r>
            <a:endParaRPr lang="en-US" sz="3200" dirty="0" smtClean="0"/>
          </a:p>
          <a:p>
            <a:r>
              <a:rPr lang="en-US" sz="3200" dirty="0" err="1" smtClean="0"/>
              <a:t>Injectivity</a:t>
            </a:r>
            <a:r>
              <a:rPr lang="en-US" sz="3200" dirty="0" smtClean="0"/>
              <a:t> (</a:t>
            </a:r>
            <a:r>
              <a:rPr lang="en-US" sz="3200" i="1" dirty="0" smtClean="0"/>
              <a:t>another name for one-to-one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r>
              <a:rPr lang="en-US" sz="3200" dirty="0" err="1" smtClean="0"/>
              <a:t>Surjectivity</a:t>
            </a:r>
            <a:r>
              <a:rPr lang="en-US" sz="3200" dirty="0" smtClean="0"/>
              <a:t> (</a:t>
            </a:r>
            <a:r>
              <a:rPr lang="en-US" sz="3200" i="1" dirty="0" smtClean="0"/>
              <a:t>every element of B maps to A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r>
              <a:rPr lang="en-US" sz="3200" dirty="0" err="1" smtClean="0"/>
              <a:t>Bijectivity</a:t>
            </a:r>
            <a:r>
              <a:rPr lang="en-US" sz="3200" dirty="0" smtClean="0"/>
              <a:t> (combine the properties of </a:t>
            </a:r>
            <a:r>
              <a:rPr lang="en-US" sz="3200" i="1" dirty="0" err="1" smtClean="0"/>
              <a:t>Injectivity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Surjectivity</a:t>
            </a:r>
            <a:r>
              <a:rPr lang="en-US" sz="3200" dirty="0" smtClean="0"/>
              <a:t>)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Pigeon Hole Principle, Example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 auditorium filled with 500 students, what are the odds that someone shares a birthday with someone else? </a:t>
            </a:r>
          </a:p>
          <a:p>
            <a:endParaRPr lang="en-US" i="1" dirty="0" smtClean="0">
              <a:solidFill>
                <a:srgbClr val="9C1431"/>
              </a:solidFill>
            </a:endParaRPr>
          </a:p>
          <a:p>
            <a:r>
              <a:rPr lang="en-US" i="1" dirty="0" smtClean="0"/>
              <a:t>Consider A = the set of students in the auditorium, </a:t>
            </a:r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       B = the number of days in a year 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</a:t>
            </a:r>
            <a:r>
              <a:rPr lang="en-US" sz="2000" i="1" dirty="0" smtClean="0"/>
              <a:t>(366, assuming a leap year is equally likely as any other day)</a:t>
            </a:r>
          </a:p>
          <a:p>
            <a:r>
              <a:rPr lang="en-US" i="1" dirty="0" smtClean="0"/>
              <a:t>f: A → </a:t>
            </a:r>
            <a:r>
              <a:rPr lang="en-US" i="1" dirty="0" smtClean="0"/>
              <a:t>B = the birthday of each student.</a:t>
            </a:r>
          </a:p>
          <a:p>
            <a:r>
              <a:rPr lang="en-US" dirty="0" smtClean="0"/>
              <a:t>|</a:t>
            </a:r>
            <a:r>
              <a:rPr lang="en-US" i="1" dirty="0" smtClean="0"/>
              <a:t>A</a:t>
            </a:r>
            <a:r>
              <a:rPr lang="en-US" dirty="0" smtClean="0"/>
              <a:t>| </a:t>
            </a:r>
            <a:r>
              <a:rPr lang="en-US" dirty="0" smtClean="0"/>
              <a:t>= </a:t>
            </a:r>
            <a:r>
              <a:rPr lang="en-US" dirty="0" smtClean="0"/>
              <a:t>500 </a:t>
            </a:r>
            <a:r>
              <a:rPr lang="en-US" dirty="0" smtClean="0"/>
              <a:t>&gt; </a:t>
            </a:r>
            <a:r>
              <a:rPr lang="en-US" dirty="0" smtClean="0"/>
              <a:t>366 </a:t>
            </a:r>
            <a:r>
              <a:rPr lang="en-US" dirty="0" smtClean="0"/>
              <a:t>≥ |B|</a:t>
            </a:r>
          </a:p>
          <a:p>
            <a:r>
              <a:rPr lang="en-US" dirty="0" smtClean="0"/>
              <a:t>Therefore, </a:t>
            </a:r>
            <a:r>
              <a:rPr lang="en-US" b="1" dirty="0" smtClean="0"/>
              <a:t>there is </a:t>
            </a:r>
            <a:r>
              <a:rPr lang="en-US" dirty="0" smtClean="0"/>
              <a:t>a </a:t>
            </a:r>
            <a:r>
              <a:rPr lang="en-US" i="1" dirty="0" smtClean="0"/>
              <a:t>b ∈ B </a:t>
            </a:r>
            <a:r>
              <a:rPr lang="en-US" i="1" dirty="0" err="1" smtClean="0"/>
              <a:t>s.t</a:t>
            </a:r>
            <a:r>
              <a:rPr lang="en-US" i="1" dirty="0" smtClean="0"/>
              <a:t>. f(a) = b for multiple </a:t>
            </a:r>
            <a:r>
              <a:rPr lang="en-US" i="1" dirty="0" err="1" smtClean="0"/>
              <a:t>a’s</a:t>
            </a:r>
            <a:endParaRPr lang="en-US" i="1" dirty="0" smtClean="0"/>
          </a:p>
          <a:p>
            <a:pPr lvl="1"/>
            <a:r>
              <a:rPr lang="en-US" i="1" dirty="0" smtClean="0"/>
              <a:t>Turns out that the probability P = 0.5 ~ 23 people.</a:t>
            </a: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Pigeon Hole Principle, Generalized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 finite sets </a:t>
            </a:r>
            <a:r>
              <a:rPr lang="en-US" sz="4000" i="1" dirty="0" smtClean="0"/>
              <a:t>A and B</a:t>
            </a:r>
            <a:r>
              <a:rPr lang="en-US" sz="4000" i="1" dirty="0" smtClean="0"/>
              <a:t>, </a:t>
            </a:r>
            <a:r>
              <a:rPr lang="en-US" sz="4000" dirty="0" smtClean="0"/>
              <a:t>if </a:t>
            </a:r>
            <a:r>
              <a:rPr lang="en-US" sz="4000" dirty="0" smtClean="0"/>
              <a:t>|A| &gt; </a:t>
            </a:r>
            <a:r>
              <a:rPr lang="en-US" sz="4000" dirty="0" smtClean="0"/>
              <a:t>k*|</a:t>
            </a:r>
            <a:r>
              <a:rPr lang="en-US" sz="4000" dirty="0" smtClean="0"/>
              <a:t>B|, </a:t>
            </a:r>
            <a:r>
              <a:rPr lang="en-US" sz="4000" i="1" dirty="0" smtClean="0"/>
              <a:t>then for every</a:t>
            </a:r>
            <a:endParaRPr lang="en-US" sz="4000" i="1" dirty="0" smtClean="0"/>
          </a:p>
          <a:p>
            <a:pPr>
              <a:buNone/>
            </a:pPr>
            <a:r>
              <a:rPr lang="en-US" sz="4000" dirty="0" smtClean="0"/>
              <a:t>function </a:t>
            </a:r>
            <a:r>
              <a:rPr lang="en-US" sz="4000" i="1" dirty="0" smtClean="0"/>
              <a:t>f: A → B</a:t>
            </a:r>
            <a:r>
              <a:rPr lang="en-US" sz="4000" i="1" dirty="0" smtClean="0"/>
              <a:t>, </a:t>
            </a:r>
            <a:r>
              <a:rPr lang="en-US" sz="4000" dirty="0" smtClean="0"/>
              <a:t>there </a:t>
            </a:r>
            <a:r>
              <a:rPr lang="en-US" sz="4000" dirty="0" smtClean="0"/>
              <a:t>is a </a:t>
            </a:r>
            <a:r>
              <a:rPr lang="en-US" sz="4000" i="1" dirty="0" smtClean="0"/>
              <a:t>b ∈ B such </a:t>
            </a:r>
            <a:r>
              <a:rPr lang="en-US" sz="4000" i="1" dirty="0" smtClean="0"/>
              <a:t>that b </a:t>
            </a:r>
            <a:r>
              <a:rPr lang="en-US" sz="4000" i="1" dirty="0" smtClean="0"/>
              <a:t>= f(a)</a:t>
            </a:r>
          </a:p>
          <a:p>
            <a:pPr lvl="1"/>
            <a:r>
              <a:rPr lang="en-US" sz="3600" dirty="0" smtClean="0"/>
              <a:t>for at least </a:t>
            </a:r>
            <a:r>
              <a:rPr lang="en-US" sz="3600" i="1" dirty="0" smtClean="0"/>
              <a:t>k + 1 distinct a ∈ A.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Pigeon Hole Principle, Generalized Example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that same </a:t>
            </a:r>
            <a:r>
              <a:rPr lang="en-US" dirty="0" err="1" smtClean="0"/>
              <a:t>cafetorium</a:t>
            </a:r>
            <a:r>
              <a:rPr lang="en-US" dirty="0" smtClean="0"/>
              <a:t> filled with 500 students, can we tell anything about the number of people born in a particular month</a:t>
            </a:r>
            <a:endParaRPr lang="en-US" i="1" dirty="0" smtClean="0">
              <a:solidFill>
                <a:srgbClr val="9C1431"/>
              </a:solidFill>
            </a:endParaRPr>
          </a:p>
          <a:p>
            <a:r>
              <a:rPr lang="en-US" i="1" dirty="0" smtClean="0"/>
              <a:t>Consider A = the set of students in the auditorium, </a:t>
            </a:r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       B = the number of months in a year 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</a:t>
            </a:r>
            <a:endParaRPr lang="en-US" sz="2000" i="1" dirty="0" smtClean="0"/>
          </a:p>
          <a:p>
            <a:r>
              <a:rPr lang="en-US" i="1" dirty="0" smtClean="0"/>
              <a:t>f: A → </a:t>
            </a:r>
            <a:r>
              <a:rPr lang="en-US" i="1" dirty="0" smtClean="0"/>
              <a:t>B = the birth month of each student. (and, 12 * 40 = 480)</a:t>
            </a:r>
          </a:p>
          <a:p>
            <a:r>
              <a:rPr lang="en-US" dirty="0" smtClean="0"/>
              <a:t>|</a:t>
            </a:r>
            <a:r>
              <a:rPr lang="en-US" i="1" dirty="0" smtClean="0"/>
              <a:t>A</a:t>
            </a:r>
            <a:r>
              <a:rPr lang="en-US" dirty="0" smtClean="0"/>
              <a:t>| </a:t>
            </a:r>
            <a:r>
              <a:rPr lang="en-US" dirty="0" smtClean="0"/>
              <a:t>= </a:t>
            </a:r>
            <a:r>
              <a:rPr lang="en-US" dirty="0" smtClean="0"/>
              <a:t>500 </a:t>
            </a:r>
            <a:r>
              <a:rPr lang="en-US" dirty="0" smtClean="0"/>
              <a:t>&gt; </a:t>
            </a:r>
            <a:r>
              <a:rPr lang="en-US" dirty="0" smtClean="0"/>
              <a:t>4380 = 40 * </a:t>
            </a:r>
            <a:r>
              <a:rPr lang="en-US" dirty="0" smtClean="0"/>
              <a:t>|B|</a:t>
            </a:r>
          </a:p>
          <a:p>
            <a:r>
              <a:rPr lang="en-US" dirty="0" smtClean="0"/>
              <a:t>Therefore, </a:t>
            </a:r>
            <a:r>
              <a:rPr lang="en-US" b="1" dirty="0" smtClean="0"/>
              <a:t>there is </a:t>
            </a:r>
            <a:r>
              <a:rPr lang="en-US" b="1" dirty="0" smtClean="0"/>
              <a:t>one month </a:t>
            </a:r>
            <a:r>
              <a:rPr lang="en-US" dirty="0" smtClean="0"/>
              <a:t>where 41 people were born. </a:t>
            </a: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To </a:t>
            </a:r>
            <a:r>
              <a:rPr lang="en-US" b="0" smtClean="0"/>
              <a:t>be continued…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                      fin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Injectivity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function </a:t>
            </a:r>
            <a:r>
              <a:rPr lang="en-US" sz="3200" dirty="0" smtClean="0">
                <a:latin typeface="Lucida Calligraphy" pitchFamily="66" charset="0"/>
              </a:rPr>
              <a:t>f</a:t>
            </a:r>
            <a:r>
              <a:rPr lang="en-US" sz="4000" dirty="0" smtClean="0">
                <a:latin typeface="Lucida Calligraphy" pitchFamily="66" charset="0"/>
              </a:rPr>
              <a:t> </a:t>
            </a:r>
            <a:r>
              <a:rPr lang="en-US" sz="4000" i="1" dirty="0" smtClean="0"/>
              <a:t>: </a:t>
            </a:r>
            <a:r>
              <a:rPr lang="en-US" sz="4000" i="1" dirty="0" smtClean="0"/>
              <a:t>A → B is injective (or </a:t>
            </a:r>
            <a:r>
              <a:rPr lang="en-US" sz="4000" i="1" dirty="0" smtClean="0"/>
              <a:t>one-to-one) </a:t>
            </a:r>
            <a:r>
              <a:rPr lang="en-US" sz="3600" dirty="0" err="1" smtClean="0">
                <a:latin typeface="Lucida Calligraphy" pitchFamily="66" charset="0"/>
              </a:rPr>
              <a:t>iff</a:t>
            </a:r>
            <a:r>
              <a:rPr lang="en-US" sz="3600" dirty="0" smtClean="0"/>
              <a:t> </a:t>
            </a:r>
            <a:r>
              <a:rPr lang="en-US" sz="4000" dirty="0" smtClean="0"/>
              <a:t>…</a:t>
            </a:r>
          </a:p>
          <a:p>
            <a:pPr lvl="1"/>
            <a:r>
              <a:rPr lang="en-US" sz="3200" dirty="0" smtClean="0"/>
              <a:t>Whenever </a:t>
            </a:r>
            <a:r>
              <a:rPr lang="en-US" sz="3200" i="1" dirty="0" smtClean="0"/>
              <a:t>a </a:t>
            </a:r>
            <a:r>
              <a:rPr lang="en-US" sz="3200" i="1" dirty="0" smtClean="0"/>
              <a:t>≠ a′, </a:t>
            </a:r>
            <a:r>
              <a:rPr lang="en-US" sz="3200" i="1" dirty="0" smtClean="0"/>
              <a:t>then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i="1" dirty="0" smtClean="0"/>
              <a:t>(a</a:t>
            </a:r>
            <a:r>
              <a:rPr lang="en-US" sz="3200" i="1" dirty="0" smtClean="0"/>
              <a:t>) ≠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i="1" dirty="0" smtClean="0"/>
              <a:t>(a</a:t>
            </a:r>
            <a:r>
              <a:rPr lang="en-US" sz="3200" i="1" dirty="0" smtClean="0"/>
              <a:t>′).</a:t>
            </a:r>
          </a:p>
          <a:p>
            <a:r>
              <a:rPr lang="en-US" sz="4000" dirty="0" smtClean="0"/>
              <a:t>In other words, if and only if…</a:t>
            </a:r>
          </a:p>
          <a:p>
            <a:pPr lvl="1"/>
            <a:r>
              <a:rPr lang="en-US" sz="3200" dirty="0" smtClean="0"/>
              <a:t> distinct inputs yield distinct outputs</a:t>
            </a:r>
          </a:p>
          <a:p>
            <a:r>
              <a:rPr lang="en-US" sz="3600" dirty="0" smtClean="0"/>
              <a:t>Using mathematical notation: </a:t>
            </a:r>
          </a:p>
          <a:p>
            <a:pPr lvl="1"/>
            <a:r>
              <a:rPr lang="en-US" sz="3200" dirty="0" smtClean="0"/>
              <a:t>∀</a:t>
            </a:r>
            <a:r>
              <a:rPr lang="pt-BR" sz="3200" i="1" dirty="0" smtClean="0"/>
              <a:t> b ∈  B, there is at most one a </a:t>
            </a:r>
            <a:r>
              <a:rPr lang="pt-BR" sz="3200" i="1" dirty="0" smtClean="0"/>
              <a:t>∈ </a:t>
            </a:r>
            <a:r>
              <a:rPr lang="pt-BR" sz="3200" i="1" dirty="0" smtClean="0"/>
              <a:t> A s.t. </a:t>
            </a:r>
            <a:r>
              <a:rPr lang="en-US" sz="3200" dirty="0" smtClean="0">
                <a:latin typeface="Lucida Calligraphy" pitchFamily="66" charset="0"/>
              </a:rPr>
              <a:t>f</a:t>
            </a:r>
            <a:r>
              <a:rPr lang="pt-BR" sz="3200" i="1" dirty="0" smtClean="0"/>
              <a:t>(a) = b</a:t>
            </a:r>
            <a:endParaRPr lang="en-US" sz="32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Surjectivity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function </a:t>
            </a:r>
            <a:r>
              <a:rPr lang="en-US" dirty="0" smtClean="0">
                <a:latin typeface="Lucida Calligraphy" pitchFamily="66" charset="0"/>
              </a:rPr>
              <a:t>f</a:t>
            </a:r>
            <a:r>
              <a:rPr lang="en-US" sz="3600" i="1" dirty="0" smtClean="0"/>
              <a:t>: </a:t>
            </a:r>
            <a:r>
              <a:rPr lang="en-US" sz="3600" i="1" dirty="0" smtClean="0"/>
              <a:t>A → B is </a:t>
            </a:r>
            <a:r>
              <a:rPr lang="en-US" sz="3600" i="1" dirty="0" err="1" smtClean="0"/>
              <a:t>surjective</a:t>
            </a:r>
            <a:r>
              <a:rPr lang="en-US" sz="3600" i="1" dirty="0" smtClean="0"/>
              <a:t> with respect to (or is onto) B </a:t>
            </a:r>
            <a:r>
              <a:rPr lang="en-US" sz="3200" dirty="0" err="1" smtClean="0">
                <a:latin typeface="Lucida Calligraphy" pitchFamily="66" charset="0"/>
              </a:rPr>
              <a:t>iff</a:t>
            </a:r>
            <a:r>
              <a:rPr lang="en-US" sz="3200" dirty="0" smtClean="0"/>
              <a:t> </a:t>
            </a:r>
            <a:r>
              <a:rPr lang="en-US" sz="3600" dirty="0" smtClean="0"/>
              <a:t>…</a:t>
            </a:r>
          </a:p>
          <a:p>
            <a:pPr lvl="1"/>
            <a:r>
              <a:rPr lang="en-US" sz="3200" dirty="0" smtClean="0"/>
              <a:t>∀</a:t>
            </a:r>
            <a:r>
              <a:rPr lang="pt-BR" sz="3200" i="1" dirty="0" smtClean="0"/>
              <a:t> b ∈  B </a:t>
            </a:r>
            <a:r>
              <a:rPr lang="en-US" sz="3200" dirty="0" smtClean="0"/>
              <a:t>∃ </a:t>
            </a:r>
            <a:r>
              <a:rPr lang="en-US" sz="3200" dirty="0" smtClean="0"/>
              <a:t> </a:t>
            </a:r>
            <a:r>
              <a:rPr lang="en-US" sz="3200" i="1" dirty="0" smtClean="0"/>
              <a:t>a </a:t>
            </a:r>
            <a:r>
              <a:rPr lang="pt-BR" sz="3200" i="1" dirty="0" smtClean="0"/>
              <a:t>∈  </a:t>
            </a:r>
            <a:r>
              <a:rPr lang="pt-BR" sz="3200" i="1" dirty="0" smtClean="0"/>
              <a:t>A with </a:t>
            </a:r>
            <a:r>
              <a:rPr lang="en-US" sz="3200" i="1" dirty="0" smtClean="0"/>
              <a:t>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i="1" dirty="0" smtClean="0"/>
              <a:t>(a</a:t>
            </a:r>
            <a:r>
              <a:rPr lang="en-US" sz="3200" i="1" dirty="0" smtClean="0"/>
              <a:t>) </a:t>
            </a:r>
            <a:r>
              <a:rPr lang="en-US" sz="3200" i="1" dirty="0" smtClean="0"/>
              <a:t>= b.</a:t>
            </a:r>
            <a:endParaRPr lang="en-US" sz="3200" i="1" dirty="0" smtClean="0"/>
          </a:p>
          <a:p>
            <a:r>
              <a:rPr lang="en-US" sz="4000" dirty="0" smtClean="0"/>
              <a:t>In other words, if and only if…</a:t>
            </a:r>
          </a:p>
          <a:p>
            <a:pPr lvl="1"/>
            <a:r>
              <a:rPr lang="en-US" sz="3200" dirty="0" smtClean="0"/>
              <a:t> every element of B is the result of an element of A under </a:t>
            </a:r>
            <a:r>
              <a:rPr lang="en-US" sz="3200" dirty="0" smtClean="0">
                <a:latin typeface="Lucida Calligraphy" pitchFamily="66" charset="0"/>
              </a:rPr>
              <a:t>f. </a:t>
            </a:r>
          </a:p>
          <a:p>
            <a:pPr lvl="1"/>
            <a:r>
              <a:rPr lang="pt-BR" sz="3200" i="1" dirty="0" smtClean="0"/>
              <a:t>The range of f is B.</a:t>
            </a:r>
            <a:endParaRPr lang="en-US" sz="32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err="1" smtClean="0"/>
              <a:t>Bijectivity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function </a:t>
            </a:r>
            <a:r>
              <a:rPr lang="en-US" dirty="0" smtClean="0">
                <a:latin typeface="Lucida Calligraphy" pitchFamily="66" charset="0"/>
              </a:rPr>
              <a:t>f</a:t>
            </a:r>
            <a:r>
              <a:rPr lang="en-US" sz="3600" i="1" dirty="0" smtClean="0"/>
              <a:t>: </a:t>
            </a:r>
            <a:r>
              <a:rPr lang="en-US" sz="3600" i="1" dirty="0" smtClean="0"/>
              <a:t>A → B </a:t>
            </a:r>
            <a:r>
              <a:rPr lang="en-US" sz="3600" i="1" dirty="0" smtClean="0"/>
              <a:t>that is </a:t>
            </a:r>
            <a:r>
              <a:rPr lang="en-US" sz="3600" b="1" i="1" dirty="0" smtClean="0"/>
              <a:t>both</a:t>
            </a:r>
            <a:r>
              <a:rPr lang="en-US" sz="3600" i="1" dirty="0" smtClean="0"/>
              <a:t> injective and </a:t>
            </a:r>
            <a:r>
              <a:rPr lang="en-US" sz="3600" i="1" dirty="0" err="1" smtClean="0"/>
              <a:t>surjective</a:t>
            </a:r>
            <a:r>
              <a:rPr lang="en-US" sz="3600" i="1" dirty="0" smtClean="0"/>
              <a:t> is called a </a:t>
            </a:r>
            <a:r>
              <a:rPr lang="en-US" sz="3600" i="1" dirty="0" err="1" smtClean="0"/>
              <a:t>bijection</a:t>
            </a:r>
            <a:r>
              <a:rPr lang="en-US" sz="3600" i="1" dirty="0" smtClean="0"/>
              <a:t> between A and B</a:t>
            </a:r>
          </a:p>
          <a:p>
            <a:r>
              <a:rPr lang="en-US" sz="3200" dirty="0" smtClean="0"/>
              <a:t> </a:t>
            </a:r>
            <a:endParaRPr lang="en-US" sz="3200" i="1" dirty="0" smtClean="0"/>
          </a:p>
          <a:p>
            <a:r>
              <a:rPr lang="en-US" sz="4000" dirty="0" smtClean="0"/>
              <a:t>Also: a </a:t>
            </a:r>
            <a:r>
              <a:rPr lang="en-US" sz="4000" dirty="0" smtClean="0"/>
              <a:t>function </a:t>
            </a:r>
            <a:r>
              <a:rPr lang="en-US" sz="40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: A → B </a:t>
            </a:r>
            <a:r>
              <a:rPr lang="en-US" sz="4000" i="1" dirty="0" smtClean="0"/>
              <a:t> is a </a:t>
            </a:r>
            <a:r>
              <a:rPr lang="en-US" sz="4000" i="1" dirty="0" err="1" smtClean="0"/>
              <a:t>bijection</a:t>
            </a:r>
            <a:r>
              <a:rPr lang="en-US" sz="4000" i="1" dirty="0" smtClean="0"/>
              <a:t> between A and B </a:t>
            </a:r>
            <a:r>
              <a:rPr lang="en-US" sz="4000" dirty="0" err="1" smtClean="0">
                <a:latin typeface="Lucida Calligraphy" pitchFamily="66" charset="0"/>
              </a:rPr>
              <a:t>iff</a:t>
            </a:r>
            <a:r>
              <a:rPr lang="en-US" sz="4000" dirty="0" smtClean="0">
                <a:latin typeface="Lucida Calligraphy" pitchFamily="66" charset="0"/>
              </a:rPr>
              <a:t> </a:t>
            </a:r>
            <a:r>
              <a:rPr lang="en-US" sz="4000" dirty="0" smtClean="0">
                <a:latin typeface="Lucida Calligraphy" pitchFamily="66" charset="0"/>
              </a:rPr>
              <a:t> </a:t>
            </a:r>
            <a:r>
              <a:rPr lang="en-US" sz="4000" dirty="0" smtClean="0"/>
              <a:t>…</a:t>
            </a:r>
          </a:p>
          <a:p>
            <a:r>
              <a:rPr lang="en-US" sz="4000" dirty="0" smtClean="0"/>
              <a:t>its inverse, </a:t>
            </a:r>
            <a:r>
              <a:rPr lang="en-US" sz="4000" dirty="0" smtClean="0">
                <a:latin typeface="Lucida Calligraphy" pitchFamily="66" charset="0"/>
              </a:rPr>
              <a:t>f </a:t>
            </a:r>
            <a:r>
              <a:rPr lang="en-US" sz="4000" baseline="30000" dirty="0" smtClean="0">
                <a:latin typeface="Lucida Calligraphy" pitchFamily="66" charset="0"/>
              </a:rPr>
              <a:t>-1</a:t>
            </a:r>
            <a:r>
              <a:rPr lang="en-US" sz="4000" dirty="0" smtClean="0">
                <a:latin typeface="Lucida Calligraphy" pitchFamily="66" charset="0"/>
              </a:rPr>
              <a:t> </a:t>
            </a:r>
            <a:r>
              <a:rPr lang="en-US" sz="4000" dirty="0" smtClean="0"/>
              <a:t>is a function from B to A (</a:t>
            </a:r>
            <a:r>
              <a:rPr lang="en-US" sz="4000" dirty="0" smtClean="0">
                <a:latin typeface="Lucida Calligraphy" pitchFamily="66" charset="0"/>
              </a:rPr>
              <a:t>f </a:t>
            </a:r>
            <a:r>
              <a:rPr lang="en-US" sz="4000" baseline="30000" dirty="0" smtClean="0">
                <a:latin typeface="Lucida Calligraphy" pitchFamily="66" charset="0"/>
              </a:rPr>
              <a:t>-</a:t>
            </a:r>
            <a:r>
              <a:rPr lang="en-US" sz="4000" baseline="30000" dirty="0" smtClean="0">
                <a:latin typeface="Lucida Calligraphy" pitchFamily="66" charset="0"/>
              </a:rPr>
              <a:t>1 </a:t>
            </a:r>
            <a:r>
              <a:rPr lang="en-US" sz="4000" i="1" dirty="0" smtClean="0"/>
              <a:t>: </a:t>
            </a:r>
            <a:r>
              <a:rPr lang="en-US" sz="4000" i="1" dirty="0" smtClean="0"/>
              <a:t>B </a:t>
            </a:r>
            <a:r>
              <a:rPr lang="en-US" sz="4000" i="1" dirty="0" smtClean="0"/>
              <a:t>→ </a:t>
            </a:r>
            <a:r>
              <a:rPr lang="en-US" sz="4000" i="1" dirty="0" smtClean="0"/>
              <a:t>A) </a:t>
            </a:r>
            <a:endParaRPr lang="en-US" sz="4000" dirty="0" smtClean="0"/>
          </a:p>
          <a:p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1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2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3"/>
              </a:rPr>
              <a:t>https</a:t>
            </a:r>
            <a:r>
              <a:rPr lang="en-US" sz="2000" i="1" dirty="0" smtClean="0">
                <a:hlinkClick r:id="rId3"/>
              </a:rPr>
              <a:t>://</a:t>
            </a:r>
            <a:r>
              <a:rPr lang="en-US" sz="2000" i="1" dirty="0" smtClean="0">
                <a:hlinkClick r:id="rId3"/>
              </a:rPr>
              <a:t>en.wikipedia.org/wiki/Injective_function</a:t>
            </a:r>
            <a:endParaRPr lang="en-US" sz="2000" i="1" dirty="0" smtClean="0"/>
          </a:p>
          <a:p>
            <a:endParaRPr lang="en-US" i="1" dirty="0" smtClean="0"/>
          </a:p>
          <a:p>
            <a:r>
              <a:rPr lang="en-US" dirty="0" smtClean="0"/>
              <a:t>What kind of functions are these? 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3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3"/>
              </a:rPr>
              <a:t>https</a:t>
            </a:r>
            <a:r>
              <a:rPr lang="en-US" sz="2000" i="1" dirty="0" smtClean="0">
                <a:hlinkClick r:id="rId3"/>
              </a:rPr>
              <a:t>://</a:t>
            </a:r>
            <a:r>
              <a:rPr lang="en-US" sz="2000" i="1" dirty="0" smtClean="0">
                <a:hlinkClick r:id="rId3"/>
              </a:rPr>
              <a:t>en.wikipedia.org/wiki/Injective_function</a:t>
            </a:r>
            <a:endParaRPr lang="en-US" sz="2000" i="1" dirty="0" smtClean="0"/>
          </a:p>
          <a:p>
            <a:endParaRPr lang="en-US" i="1" dirty="0" smtClean="0"/>
          </a:p>
          <a:p>
            <a:r>
              <a:rPr lang="en-US" dirty="0" smtClean="0"/>
              <a:t>What kind of functions are these?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look like one-to-one . . . mapping, But these do not . . .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2807595" y="4997003"/>
            <a:ext cx="2253803" cy="824249"/>
            <a:chOff x="2807595" y="4997003"/>
            <a:chExt cx="2253803" cy="824249"/>
          </a:xfrm>
        </p:grpSpPr>
        <p:cxnSp>
          <p:nvCxnSpPr>
            <p:cNvPr id="10" name="Straight Arrow Connector 9"/>
            <p:cNvCxnSpPr/>
            <p:nvPr/>
          </p:nvCxnSpPr>
          <p:spPr>
            <a:xfrm rot="16200000" flipV="1">
              <a:off x="4430332" y="5190186"/>
              <a:ext cx="824248" cy="4378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2807595" y="5355331"/>
              <a:ext cx="2253803" cy="4659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rot="10800000">
            <a:off x="8843214" y="5305886"/>
            <a:ext cx="790187" cy="516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7026499" y="5305093"/>
            <a:ext cx="2606903" cy="516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4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3"/>
              </a:rPr>
              <a:t>https</a:t>
            </a:r>
            <a:r>
              <a:rPr lang="en-US" sz="2000" i="1" dirty="0" smtClean="0">
                <a:hlinkClick r:id="rId3"/>
              </a:rPr>
              <a:t>://</a:t>
            </a:r>
            <a:r>
              <a:rPr lang="en-US" sz="2000" i="1" dirty="0" smtClean="0">
                <a:hlinkClick r:id="rId3"/>
              </a:rPr>
              <a:t>en.wikipedia.org/wiki/Injective_function</a:t>
            </a:r>
            <a:endParaRPr lang="en-US" sz="2000" i="1" dirty="0" smtClean="0"/>
          </a:p>
          <a:p>
            <a:endParaRPr lang="en-US" i="1" dirty="0" smtClean="0"/>
          </a:p>
          <a:p>
            <a:r>
              <a:rPr lang="en-US" dirty="0" smtClean="0"/>
              <a:t>What kind of functions are these?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So:   injective functions  . . .            Not injective functions . . .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2"/>
          <p:cNvGrpSpPr/>
          <p:nvPr/>
        </p:nvGrpSpPr>
        <p:grpSpPr>
          <a:xfrm>
            <a:off x="2807595" y="4997003"/>
            <a:ext cx="2253803" cy="824249"/>
            <a:chOff x="2807595" y="4997003"/>
            <a:chExt cx="2253803" cy="824249"/>
          </a:xfrm>
        </p:grpSpPr>
        <p:cxnSp>
          <p:nvCxnSpPr>
            <p:cNvPr id="10" name="Straight Arrow Connector 9"/>
            <p:cNvCxnSpPr/>
            <p:nvPr/>
          </p:nvCxnSpPr>
          <p:spPr>
            <a:xfrm rot="16200000" flipV="1">
              <a:off x="4430332" y="5190186"/>
              <a:ext cx="824248" cy="4378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2807595" y="5355331"/>
              <a:ext cx="2253803" cy="4659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rot="16200000" flipV="1">
            <a:off x="8825785" y="5014431"/>
            <a:ext cx="825046" cy="79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7026499" y="5305093"/>
            <a:ext cx="2606903" cy="516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48755</TotalTime>
  <Words>1290</Words>
  <Application>Microsoft Office PowerPoint</Application>
  <PresentationFormat>Custom</PresentationFormat>
  <Paragraphs>248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CMPU-145: Foundations of Computer Science Spring, 2019</vt:lpstr>
      <vt:lpstr>Injections, Surjections &amp; Bijections</vt:lpstr>
      <vt:lpstr>Injectivity</vt:lpstr>
      <vt:lpstr>Surjectivity</vt:lpstr>
      <vt:lpstr>Bijectivity</vt:lpstr>
      <vt:lpstr>Injections, Surjections &amp; Bijections 1</vt:lpstr>
      <vt:lpstr>Injections, Surjections &amp; Bijections 2</vt:lpstr>
      <vt:lpstr>Injections, Surjections &amp; Bijections 3</vt:lpstr>
      <vt:lpstr>Injections, Surjections &amp; Bijections 4</vt:lpstr>
      <vt:lpstr>Injections, Surjections &amp; Bijections 5</vt:lpstr>
      <vt:lpstr>Injections, Surjections &amp; Bijections 6</vt:lpstr>
      <vt:lpstr>Injections, Surjections &amp; Bijections 7</vt:lpstr>
      <vt:lpstr>Injections, Surjections &amp; Bijections 8</vt:lpstr>
      <vt:lpstr>Section 3.4</vt:lpstr>
      <vt:lpstr>Cardinality</vt:lpstr>
      <vt:lpstr>Equinumerosity</vt:lpstr>
      <vt:lpstr>Comparison</vt:lpstr>
      <vt:lpstr>The Pigeon Hole Principle</vt:lpstr>
      <vt:lpstr>The Pigeon Hole Principle</vt:lpstr>
      <vt:lpstr>The Pigeon Hole Principle, Example</vt:lpstr>
      <vt:lpstr>The Pigeon Hole Principle, Generalized</vt:lpstr>
      <vt:lpstr>The Pigeon Hole Principle, Generalized Example</vt:lpstr>
      <vt:lpstr>To be continued…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221</cp:revision>
  <dcterms:created xsi:type="dcterms:W3CDTF">2017-10-22T03:23:41Z</dcterms:created>
  <dcterms:modified xsi:type="dcterms:W3CDTF">2019-03-26T18:47:14Z</dcterms:modified>
</cp:coreProperties>
</file>