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13" r:id="rId3"/>
    <p:sldId id="463" r:id="rId4"/>
    <p:sldId id="446" r:id="rId5"/>
    <p:sldId id="472" r:id="rId6"/>
    <p:sldId id="473" r:id="rId7"/>
    <p:sldId id="453" r:id="rId8"/>
    <p:sldId id="474" r:id="rId9"/>
    <p:sldId id="475" r:id="rId10"/>
    <p:sldId id="42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143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28"/>
    <p:restoredTop sz="94651"/>
  </p:normalViewPr>
  <p:slideViewPr>
    <p:cSldViewPr snapToGrid="0" snapToObjects="1">
      <p:cViewPr varScale="1">
        <p:scale>
          <a:sx n="65" d="100"/>
          <a:sy n="65" d="100"/>
        </p:scale>
        <p:origin x="-30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4" d="100"/>
          <a:sy n="124" d="100"/>
        </p:scale>
        <p:origin x="2824" y="168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49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7A9A7-5935-D64E-96CF-CC145DAFC7A9}" type="datetimeFigureOut">
              <a:rPr lang="en-US" smtClean="0"/>
              <a:pPr/>
              <a:t>3/24/2019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3582B-E260-7642-9B40-EC0FE41F2D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473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EFE1C-A424-EF43-BFD1-0978FAE0A6B5}" type="datetimeFigureOut">
              <a:rPr lang="en-US" smtClean="0"/>
              <a:pPr/>
              <a:t>3/24/2019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2EF5B-C282-734F-B256-3C04FB339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6439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3412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main advantage of currying is more theoretical than practical, in terms of proofs.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248" y="1122363"/>
            <a:ext cx="11417372" cy="1671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6868" y="3822630"/>
            <a:ext cx="5929129" cy="427039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1524000" y="3772693"/>
            <a:ext cx="606845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Chapter</a:t>
            </a:r>
            <a:r>
              <a:rPr lang="en-US" sz="2400" dirty="0"/>
              <a:t>		</a:t>
            </a:r>
          </a:p>
          <a:p>
            <a:r>
              <a:rPr lang="en-US" sz="2400" dirty="0"/>
              <a:t>			</a:t>
            </a:r>
          </a:p>
          <a:p>
            <a:r>
              <a:rPr lang="en-US" sz="2400" dirty="0"/>
              <a:t>CMPU </a:t>
            </a:r>
            <a:r>
              <a:rPr lang="en-US" sz="2400" dirty="0" smtClean="0"/>
              <a:t>145 </a:t>
            </a:r>
            <a:r>
              <a:rPr lang="en-US" sz="2400" dirty="0"/>
              <a:t>– </a:t>
            </a:r>
            <a:r>
              <a:rPr lang="en-US" sz="2400" dirty="0" smtClean="0"/>
              <a:t>Foundations</a:t>
            </a:r>
            <a:r>
              <a:rPr lang="en-US" sz="2400" baseline="0" dirty="0" smtClean="0"/>
              <a:t> of Computer Science</a:t>
            </a:r>
            <a:r>
              <a:rPr lang="en-US" sz="2400" dirty="0" smtClean="0"/>
              <a:t> </a:t>
            </a:r>
            <a:endParaRPr lang="en-US" sz="2400" dirty="0"/>
          </a:p>
          <a:p>
            <a:r>
              <a:rPr lang="en-US" sz="2400" dirty="0" smtClean="0"/>
              <a:t>Peter</a:t>
            </a:r>
            <a:r>
              <a:rPr lang="en-US" sz="2400" baseline="0" dirty="0" smtClean="0"/>
              <a:t> Lemieszewski</a:t>
            </a:r>
            <a:endParaRPr lang="en-US" sz="24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F645D-9004-7A42-A938-C08906505B03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6935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169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1550-F5C5-F94F-BD20-7DDE5152D8FA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963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95485"/>
            <a:ext cx="5562600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95485"/>
            <a:ext cx="5559552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542FE-3F4F-3041-8D34-22107D8DB0A4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08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31DAA-0CA5-BA48-A68A-9C20F5C2F6F1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581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C98EF-D1D4-9C46-8D5B-6AAC3B65B7DF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482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2EE2-1D7E-E348-B41A-BC83834F4422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4618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228599"/>
            <a:ext cx="11274552" cy="597217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6FA6A59-1D34-1A4A-8A1E-C3C15C41A7A0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2672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00138"/>
            <a:ext cx="11274552" cy="507206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A49A04B-30C5-2A4C-BAA1-09B916AD92B3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484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10472792" cy="6874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1"/>
            <a:ext cx="11274552" cy="4986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0248" y="6356242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9C1431"/>
                </a:solidFill>
              </a:defRPr>
            </a:lvl1pPr>
          </a:lstStyle>
          <a:p>
            <a:fld id="{9A33CC39-C11B-B744-91F5-9354715C8722}" type="datetime1">
              <a:rPr lang="en-US" smtClean="0"/>
              <a:pPr/>
              <a:t>3/24/2019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7380" y="6356241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9C1431"/>
                </a:solidFill>
              </a:defRPr>
            </a:lvl1pPr>
          </a:lstStyle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30005" y="148541"/>
            <a:ext cx="847615" cy="847615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9C1431"/>
                </a:solidFill>
              </a:defRPr>
            </a:lvl1pPr>
          </a:lstStyle>
          <a:p>
            <a:r>
              <a:rPr lang="en-US"/>
              <a:t>CMPU 334 -- Operating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41512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rgbClr val="9C1431"/>
          </a:solidFill>
          <a:latin typeface="Calibri Light" charset="0"/>
          <a:ea typeface="Calibri Light" charset="0"/>
          <a:cs typeface="Calibri Light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9C1431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Injective_function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file:///C:\Program%20Files%20(x86)\Racket\doc\reference\procedures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CMPU-145: Foundations of Computer Science</a:t>
            </a:r>
            <a:br>
              <a:rPr lang="en-US" sz="4800" dirty="0" smtClean="0"/>
            </a:br>
            <a:r>
              <a:rPr lang="en-US" sz="4800" dirty="0" smtClean="0"/>
              <a:t>Spring, 2019</a:t>
            </a:r>
            <a:endParaRPr lang="en-US" sz="4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646868" y="3822630"/>
            <a:ext cx="7750579" cy="427039"/>
          </a:xfrm>
        </p:spPr>
        <p:txBody>
          <a:bodyPr>
            <a:noAutofit/>
          </a:bodyPr>
          <a:lstStyle/>
          <a:p>
            <a:r>
              <a:rPr lang="en-US" dirty="0" smtClean="0"/>
              <a:t>3: The Handy Functions , 3.5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14496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To be continued…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en-US" sz="2800" dirty="0" smtClean="0">
                <a:latin typeface="Lucida Calligraphy" pitchFamily="66" charset="0"/>
              </a:rPr>
              <a:t>            </a:t>
            </a:r>
          </a:p>
          <a:p>
            <a:pPr lvl="1">
              <a:buNone/>
            </a:pPr>
            <a:endParaRPr lang="en-US" sz="2800" dirty="0" smtClean="0">
              <a:latin typeface="Lucida Calligraphy" pitchFamily="66" charset="0"/>
            </a:endParaRPr>
          </a:p>
          <a:p>
            <a:pPr lvl="1">
              <a:buNone/>
            </a:pPr>
            <a:endParaRPr lang="en-US" sz="2800" dirty="0" smtClean="0">
              <a:latin typeface="Lucida Calligraphy" pitchFamily="66" charset="0"/>
            </a:endParaRPr>
          </a:p>
          <a:p>
            <a:pPr lvl="1">
              <a:buNone/>
            </a:pPr>
            <a:endParaRPr lang="en-US" sz="2800" dirty="0" smtClean="0">
              <a:latin typeface="Lucida Calligraphy" pitchFamily="66" charset="0"/>
            </a:endParaRPr>
          </a:p>
          <a:p>
            <a:pPr lvl="1">
              <a:buNone/>
            </a:pPr>
            <a:r>
              <a:rPr lang="en-US" sz="2800" dirty="0" smtClean="0">
                <a:latin typeface="Lucida Calligraphy" pitchFamily="66" charset="0"/>
              </a:rPr>
              <a:t>                                  fin</a:t>
            </a:r>
            <a:endParaRPr lang="en-US" sz="2600" i="1" dirty="0" smtClean="0"/>
          </a:p>
          <a:p>
            <a:pPr marL="2114550" lvl="3" indent="-742950">
              <a:buFont typeface="+mj-lt"/>
              <a:buAutoNum type="alphaLcPeriod"/>
            </a:pPr>
            <a:endParaRPr lang="en-US" sz="2600" i="1" dirty="0" smtClean="0"/>
          </a:p>
          <a:p>
            <a:pPr marL="2114550" lvl="3" indent="-742950">
              <a:buFont typeface="+mj-lt"/>
              <a:buAutoNum type="alphaLcPeriod"/>
            </a:pPr>
            <a:endParaRPr lang="en-US" sz="2600" i="1" dirty="0" smtClean="0"/>
          </a:p>
          <a:p>
            <a:pPr marL="914400" lvl="1" indent="-457200">
              <a:buNone/>
            </a:pPr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Science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Injections, </a:t>
            </a:r>
            <a:r>
              <a:rPr lang="en-US" altLang="ko-KR" sz="3200" dirty="0" err="1" smtClean="0"/>
              <a:t>Surjections</a:t>
            </a:r>
            <a:r>
              <a:rPr lang="en-US" altLang="ko-KR" sz="3200" dirty="0" smtClean="0"/>
              <a:t> &amp; </a:t>
            </a:r>
            <a:r>
              <a:rPr lang="en-US" altLang="ko-KR" sz="3200" dirty="0" err="1" smtClean="0"/>
              <a:t>Bijections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i="1" dirty="0" smtClean="0"/>
              <a:t>A quick review of the following definitions</a:t>
            </a:r>
            <a:r>
              <a:rPr lang="en-US" sz="3200" dirty="0" smtClean="0"/>
              <a:t>…</a:t>
            </a:r>
            <a:endParaRPr lang="en-US" sz="3200" dirty="0" smtClean="0"/>
          </a:p>
          <a:p>
            <a:r>
              <a:rPr lang="en-US" sz="3200" dirty="0" err="1" smtClean="0"/>
              <a:t>Injectivity</a:t>
            </a:r>
            <a:r>
              <a:rPr lang="en-US" sz="3200" dirty="0" smtClean="0"/>
              <a:t> (</a:t>
            </a:r>
            <a:r>
              <a:rPr lang="en-US" sz="3200" i="1" dirty="0" smtClean="0"/>
              <a:t>another name for one-to-one</a:t>
            </a:r>
            <a:r>
              <a:rPr lang="en-US" sz="3200" dirty="0" smtClean="0"/>
              <a:t>)</a:t>
            </a:r>
          </a:p>
          <a:p>
            <a:pPr marL="228600" lvl="1">
              <a:spcBef>
                <a:spcPts val="1000"/>
              </a:spcBef>
              <a:buNone/>
            </a:pPr>
            <a:r>
              <a:rPr lang="en-US" sz="3200" dirty="0" smtClean="0"/>
              <a:t>		∀</a:t>
            </a:r>
            <a:r>
              <a:rPr lang="pt-BR" sz="3200" i="1" dirty="0" smtClean="0"/>
              <a:t> </a:t>
            </a:r>
            <a:r>
              <a:rPr lang="pt-BR" sz="3200" i="1" dirty="0" smtClean="0"/>
              <a:t>b ∈  B, there is at most one a ∈  A s.t. </a:t>
            </a:r>
            <a:r>
              <a:rPr lang="en-US" sz="3200" dirty="0" smtClean="0">
                <a:latin typeface="Lucida Calligraphy" pitchFamily="66" charset="0"/>
              </a:rPr>
              <a:t>f</a:t>
            </a:r>
            <a:r>
              <a:rPr lang="pt-BR" sz="3200" i="1" dirty="0" smtClean="0"/>
              <a:t>(a) = b</a:t>
            </a:r>
            <a:endParaRPr lang="en-US" sz="3200" dirty="0" smtClean="0"/>
          </a:p>
          <a:p>
            <a:r>
              <a:rPr lang="en-US" sz="3200" dirty="0" err="1" smtClean="0"/>
              <a:t>Surjectivity</a:t>
            </a:r>
            <a:r>
              <a:rPr lang="en-US" sz="3200" dirty="0" smtClean="0"/>
              <a:t> (</a:t>
            </a:r>
            <a:r>
              <a:rPr lang="en-US" sz="3200" i="1" dirty="0" smtClean="0"/>
              <a:t>every element of B maps to A</a:t>
            </a:r>
            <a:r>
              <a:rPr lang="en-US" sz="3200" dirty="0" smtClean="0"/>
              <a:t>)</a:t>
            </a:r>
          </a:p>
          <a:p>
            <a:pPr>
              <a:buNone/>
            </a:pPr>
            <a:r>
              <a:rPr lang="en-US" sz="3200" dirty="0" smtClean="0"/>
              <a:t>	</a:t>
            </a:r>
            <a:r>
              <a:rPr lang="en-US" sz="3200" dirty="0" smtClean="0"/>
              <a:t>	</a:t>
            </a:r>
            <a:r>
              <a:rPr lang="en-US" sz="3200" dirty="0" smtClean="0"/>
              <a:t> ∀</a:t>
            </a:r>
            <a:r>
              <a:rPr lang="pt-BR" sz="3200" i="1" dirty="0" smtClean="0"/>
              <a:t> b ∈  </a:t>
            </a:r>
            <a:r>
              <a:rPr lang="pt-BR" sz="3200" i="1" dirty="0" smtClean="0"/>
              <a:t>B, </a:t>
            </a:r>
            <a:r>
              <a:rPr lang="en-US" sz="3200" dirty="0" smtClean="0"/>
              <a:t>∃  </a:t>
            </a:r>
            <a:r>
              <a:rPr lang="en-US" sz="3200" i="1" dirty="0" smtClean="0"/>
              <a:t>a </a:t>
            </a:r>
            <a:r>
              <a:rPr lang="pt-BR" sz="3200" i="1" dirty="0" smtClean="0"/>
              <a:t>∈  A with </a:t>
            </a:r>
            <a:r>
              <a:rPr lang="en-US" sz="3200" i="1" dirty="0" smtClean="0"/>
              <a:t> </a:t>
            </a:r>
            <a:r>
              <a:rPr lang="en-US" sz="3200" dirty="0" smtClean="0">
                <a:latin typeface="Lucida Calligraphy" pitchFamily="66" charset="0"/>
              </a:rPr>
              <a:t>f </a:t>
            </a:r>
            <a:r>
              <a:rPr lang="en-US" sz="3200" i="1" dirty="0" smtClean="0"/>
              <a:t>(a) = b</a:t>
            </a:r>
            <a:endParaRPr lang="en-US" sz="3200" dirty="0" smtClean="0"/>
          </a:p>
          <a:p>
            <a:r>
              <a:rPr lang="en-US" sz="3200" dirty="0" err="1" smtClean="0"/>
              <a:t>Bijectivity</a:t>
            </a:r>
            <a:r>
              <a:rPr lang="en-US" sz="3200" dirty="0" smtClean="0"/>
              <a:t> (combine the properties of </a:t>
            </a:r>
            <a:r>
              <a:rPr lang="en-US" sz="3200" i="1" dirty="0" err="1" smtClean="0"/>
              <a:t>Injectivity</a:t>
            </a:r>
            <a:r>
              <a:rPr lang="en-US" sz="3200" i="1" dirty="0" smtClean="0"/>
              <a:t> and </a:t>
            </a:r>
            <a:r>
              <a:rPr lang="en-US" sz="3200" i="1" dirty="0" err="1" smtClean="0"/>
              <a:t>Surjectivity</a:t>
            </a:r>
            <a:r>
              <a:rPr lang="en-US" sz="3200" dirty="0" smtClean="0"/>
              <a:t>)</a:t>
            </a:r>
          </a:p>
          <a:p>
            <a:pPr>
              <a:buNone/>
            </a:pPr>
            <a:r>
              <a:rPr lang="en-US" sz="3200" dirty="0" smtClean="0"/>
              <a:t>	</a:t>
            </a:r>
            <a:r>
              <a:rPr lang="en-US" sz="3200" dirty="0" smtClean="0"/>
              <a:t>	</a:t>
            </a:r>
            <a:r>
              <a:rPr lang="en-US" sz="3200" dirty="0" smtClean="0">
                <a:latin typeface="Lucida Calligraphy" pitchFamily="66" charset="0"/>
              </a:rPr>
              <a:t>f</a:t>
            </a:r>
            <a:r>
              <a:rPr lang="en-US" sz="3200" i="1" dirty="0" smtClean="0"/>
              <a:t>: A → B  is a </a:t>
            </a:r>
            <a:r>
              <a:rPr lang="en-US" sz="3200" i="1" dirty="0" err="1" smtClean="0"/>
              <a:t>bijection</a:t>
            </a:r>
            <a:r>
              <a:rPr lang="en-US" sz="3200" i="1" dirty="0" smtClean="0"/>
              <a:t> between A and B </a:t>
            </a:r>
            <a:r>
              <a:rPr lang="en-US" sz="3200" dirty="0" err="1" smtClean="0">
                <a:latin typeface="Lucida Calligraphy" pitchFamily="66" charset="0"/>
              </a:rPr>
              <a:t>iff</a:t>
            </a:r>
            <a:r>
              <a:rPr lang="en-US" sz="3200" dirty="0" smtClean="0">
                <a:latin typeface="Lucida Calligraphy" pitchFamily="66" charset="0"/>
              </a:rPr>
              <a:t> </a:t>
            </a:r>
            <a:r>
              <a:rPr lang="en-US" sz="3200" dirty="0" smtClean="0">
                <a:latin typeface="Lucida Calligraphy" pitchFamily="66" charset="0"/>
              </a:rPr>
              <a:t> </a:t>
            </a:r>
            <a:r>
              <a:rPr lang="en-US" sz="3200" dirty="0" smtClean="0"/>
              <a:t>(</a:t>
            </a:r>
            <a:r>
              <a:rPr lang="en-US" sz="3200" dirty="0" smtClean="0">
                <a:latin typeface="Lucida Calligraphy" pitchFamily="66" charset="0"/>
              </a:rPr>
              <a:t>f </a:t>
            </a:r>
            <a:r>
              <a:rPr lang="en-US" sz="3200" baseline="30000" dirty="0" smtClean="0">
                <a:latin typeface="Lucida Calligraphy" pitchFamily="66" charset="0"/>
              </a:rPr>
              <a:t>-1 </a:t>
            </a:r>
            <a:r>
              <a:rPr lang="en-US" sz="3200" i="1" dirty="0" smtClean="0"/>
              <a:t>: B → A) </a:t>
            </a:r>
            <a:endParaRPr lang="en-US" sz="3200" dirty="0" smtClean="0"/>
          </a:p>
          <a:p>
            <a:pPr>
              <a:buNone/>
            </a:pPr>
            <a:endParaRPr lang="en-US" sz="32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8068" y="3202680"/>
            <a:ext cx="8420100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Injections, </a:t>
            </a:r>
            <a:r>
              <a:rPr lang="en-US" altLang="ko-KR" sz="3200" dirty="0" err="1" smtClean="0"/>
              <a:t>Surjections</a:t>
            </a:r>
            <a:r>
              <a:rPr lang="en-US" altLang="ko-KR" sz="3200" dirty="0" smtClean="0"/>
              <a:t> &amp; </a:t>
            </a:r>
            <a:r>
              <a:rPr lang="en-US" altLang="ko-KR" sz="3200" dirty="0" err="1" smtClean="0"/>
              <a:t>Bijections</a:t>
            </a:r>
            <a:r>
              <a:rPr lang="en-US" altLang="ko-KR" sz="3200" dirty="0" smtClean="0"/>
              <a:t> 7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Let’s take a look at some digraphs to illustrate these concepts</a:t>
            </a:r>
            <a:r>
              <a:rPr lang="en-US" sz="3200" i="1" dirty="0" smtClean="0"/>
              <a:t>.</a:t>
            </a:r>
          </a:p>
          <a:p>
            <a:pPr lvl="1"/>
            <a:r>
              <a:rPr lang="en-US" sz="2000" i="1" dirty="0" smtClean="0"/>
              <a:t>Thanks to </a:t>
            </a:r>
            <a:r>
              <a:rPr lang="en-US" sz="2000" i="1" dirty="0" err="1" smtClean="0"/>
              <a:t>wikipedia</a:t>
            </a:r>
            <a:r>
              <a:rPr lang="en-US" sz="2000" i="1" dirty="0" smtClean="0"/>
              <a:t>, </a:t>
            </a:r>
            <a:r>
              <a:rPr lang="en-US" sz="2000" i="1" dirty="0" smtClean="0"/>
              <a:t> </a:t>
            </a:r>
            <a:r>
              <a:rPr lang="en-US" sz="2000" i="1" dirty="0" smtClean="0">
                <a:hlinkClick r:id="rId4"/>
              </a:rPr>
              <a:t>https</a:t>
            </a:r>
            <a:r>
              <a:rPr lang="en-US" sz="2000" i="1" dirty="0" smtClean="0">
                <a:hlinkClick r:id="rId4"/>
              </a:rPr>
              <a:t>://</a:t>
            </a:r>
            <a:r>
              <a:rPr lang="en-US" sz="2000" i="1" dirty="0" smtClean="0">
                <a:hlinkClick r:id="rId4"/>
              </a:rPr>
              <a:t>en.wikipedia.org/wiki/Injective_function</a:t>
            </a:r>
            <a:endParaRPr lang="en-US" sz="2000" i="1" dirty="0" smtClean="0"/>
          </a:p>
          <a:p>
            <a:r>
              <a:rPr lang="en-US" dirty="0" smtClean="0">
                <a:solidFill>
                  <a:srgbClr val="0070C0"/>
                </a:solidFill>
              </a:rPr>
              <a:t>         Injective           </a:t>
            </a:r>
            <a:r>
              <a:rPr lang="en-US" dirty="0" err="1" smtClean="0">
                <a:solidFill>
                  <a:srgbClr val="0070C0"/>
                </a:solidFill>
              </a:rPr>
              <a:t>Injective</a:t>
            </a:r>
            <a:r>
              <a:rPr lang="en-US" dirty="0" smtClean="0">
                <a:solidFill>
                  <a:srgbClr val="0070C0"/>
                </a:solidFill>
              </a:rPr>
              <a:t>           </a:t>
            </a:r>
            <a:r>
              <a:rPr lang="en-US" dirty="0" smtClean="0">
                <a:solidFill>
                  <a:srgbClr val="9C1431"/>
                </a:solidFill>
              </a:rPr>
              <a:t>Not injective   Not Injective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    </a:t>
            </a:r>
            <a:r>
              <a:rPr lang="en-US" sz="2400" dirty="0" smtClean="0">
                <a:solidFill>
                  <a:srgbClr val="9C1431"/>
                </a:solidFill>
              </a:rPr>
              <a:t>Not</a:t>
            </a:r>
            <a:r>
              <a:rPr lang="en-US" dirty="0" smtClean="0">
                <a:solidFill>
                  <a:srgbClr val="9C1431"/>
                </a:solidFill>
              </a:rPr>
              <a:t> </a:t>
            </a:r>
            <a:r>
              <a:rPr lang="en-US" dirty="0" err="1" smtClean="0">
                <a:solidFill>
                  <a:srgbClr val="9C1431"/>
                </a:solidFill>
              </a:rPr>
              <a:t>Surjective</a:t>
            </a:r>
            <a:r>
              <a:rPr lang="en-US" dirty="0" smtClean="0">
                <a:solidFill>
                  <a:srgbClr val="9C1431"/>
                </a:solidFill>
              </a:rPr>
              <a:t>  </a:t>
            </a:r>
            <a:r>
              <a:rPr lang="en-US" dirty="0" err="1" smtClean="0">
                <a:solidFill>
                  <a:srgbClr val="0070C0"/>
                </a:solidFill>
              </a:rPr>
              <a:t>Surjective</a:t>
            </a:r>
            <a:r>
              <a:rPr lang="en-US" dirty="0" smtClean="0">
                <a:solidFill>
                  <a:srgbClr val="0070C0"/>
                </a:solidFill>
              </a:rPr>
              <a:t>         </a:t>
            </a:r>
            <a:r>
              <a:rPr lang="en-US" dirty="0" err="1" smtClean="0">
                <a:solidFill>
                  <a:srgbClr val="0070C0"/>
                </a:solidFill>
              </a:rPr>
              <a:t>Surjective</a:t>
            </a:r>
            <a:r>
              <a:rPr lang="en-US" dirty="0" smtClean="0">
                <a:solidFill>
                  <a:srgbClr val="0070C0"/>
                </a:solidFill>
              </a:rPr>
              <a:t>       </a:t>
            </a:r>
            <a:r>
              <a:rPr lang="en-US" dirty="0" smtClean="0">
                <a:solidFill>
                  <a:srgbClr val="9C1431"/>
                </a:solidFill>
              </a:rPr>
              <a:t>Not </a:t>
            </a:r>
            <a:r>
              <a:rPr lang="en-US" dirty="0" err="1" smtClean="0">
                <a:solidFill>
                  <a:srgbClr val="9C1431"/>
                </a:solidFill>
              </a:rPr>
              <a:t>Surjective</a:t>
            </a:r>
            <a:endParaRPr lang="en-US" dirty="0" smtClean="0">
              <a:solidFill>
                <a:srgbClr val="9C1431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3/26/2019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Identity functions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For </a:t>
            </a:r>
            <a:r>
              <a:rPr lang="en-US" sz="4000" dirty="0" smtClean="0"/>
              <a:t>any set </a:t>
            </a:r>
            <a:r>
              <a:rPr lang="en-US" sz="4000" i="1" dirty="0" smtClean="0"/>
              <a:t>A, the identity function on A </a:t>
            </a:r>
            <a:r>
              <a:rPr lang="en-US" sz="4000" i="1" dirty="0" smtClean="0"/>
              <a:t>is the:</a:t>
            </a:r>
          </a:p>
          <a:p>
            <a:r>
              <a:rPr lang="en-US" sz="4000" i="1" dirty="0" smtClean="0"/>
              <a:t> </a:t>
            </a:r>
            <a:r>
              <a:rPr lang="en-US" sz="4000" dirty="0" smtClean="0"/>
              <a:t>function </a:t>
            </a:r>
            <a:r>
              <a:rPr lang="en-US" sz="3300" dirty="0" smtClean="0">
                <a:latin typeface="Lucida Calligraphy" pitchFamily="66" charset="0"/>
              </a:rPr>
              <a:t>f </a:t>
            </a:r>
            <a:r>
              <a:rPr lang="en-US" sz="4000" i="1" dirty="0" smtClean="0"/>
              <a:t>: </a:t>
            </a:r>
            <a:r>
              <a:rPr lang="en-US" sz="4000" i="1" dirty="0" smtClean="0"/>
              <a:t>A → A </a:t>
            </a:r>
            <a:r>
              <a:rPr lang="en-US" sz="4000" i="1" dirty="0" err="1" smtClean="0"/>
              <a:t>s.t</a:t>
            </a:r>
            <a:r>
              <a:rPr lang="en-US" sz="4000" i="1" dirty="0" smtClean="0"/>
              <a:t>. </a:t>
            </a:r>
            <a:r>
              <a:rPr lang="en-US" sz="4000" dirty="0" smtClean="0"/>
              <a:t>∀</a:t>
            </a:r>
            <a:r>
              <a:rPr lang="pt-BR" sz="4000" i="1" dirty="0" smtClean="0"/>
              <a:t> </a:t>
            </a:r>
            <a:r>
              <a:rPr lang="en-US" sz="4000" i="1" dirty="0" smtClean="0"/>
              <a:t>a </a:t>
            </a:r>
            <a:r>
              <a:rPr lang="en-US" sz="4000" i="1" dirty="0" smtClean="0"/>
              <a:t>∈ A</a:t>
            </a:r>
            <a:r>
              <a:rPr lang="en-US" sz="4000" i="1" dirty="0" smtClean="0"/>
              <a:t>, </a:t>
            </a:r>
            <a:r>
              <a:rPr lang="en-US" sz="3300" dirty="0" smtClean="0">
                <a:latin typeface="Lucida Calligraphy" pitchFamily="66" charset="0"/>
              </a:rPr>
              <a:t>f</a:t>
            </a:r>
            <a:r>
              <a:rPr lang="en-US" sz="4000" i="1" dirty="0" smtClean="0"/>
              <a:t>(a</a:t>
            </a:r>
            <a:r>
              <a:rPr lang="en-US" sz="4000" i="1" dirty="0" smtClean="0"/>
              <a:t>) = a.</a:t>
            </a:r>
          </a:p>
          <a:p>
            <a:r>
              <a:rPr lang="en-US" sz="4000" dirty="0" smtClean="0"/>
              <a:t>Each set has a unique identity function</a:t>
            </a:r>
            <a:r>
              <a:rPr lang="en-US" sz="4000" dirty="0" smtClean="0"/>
              <a:t>.</a:t>
            </a:r>
          </a:p>
          <a:p>
            <a:endParaRPr lang="en-US" sz="4000" dirty="0" smtClean="0"/>
          </a:p>
          <a:p>
            <a:r>
              <a:rPr lang="en-US" sz="4000" dirty="0" smtClean="0"/>
              <a:t>Example: x = y, or f(x) = x in the Cartesian plane.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Constant functions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For non-empty sets </a:t>
            </a:r>
            <a:r>
              <a:rPr lang="en-US" sz="4000" i="1" dirty="0" smtClean="0"/>
              <a:t>A and B, a constant function from A </a:t>
            </a:r>
            <a:r>
              <a:rPr lang="en-US" sz="4000" b="1" i="1" dirty="0" smtClean="0"/>
              <a:t>into</a:t>
            </a:r>
            <a:r>
              <a:rPr lang="en-US" sz="4000" i="1" dirty="0" smtClean="0"/>
              <a:t> B is the:</a:t>
            </a:r>
          </a:p>
          <a:p>
            <a:r>
              <a:rPr lang="en-US" sz="4000" i="1" dirty="0" smtClean="0"/>
              <a:t> </a:t>
            </a:r>
            <a:r>
              <a:rPr lang="en-US" sz="4000" dirty="0" smtClean="0"/>
              <a:t>function </a:t>
            </a:r>
            <a:r>
              <a:rPr lang="en-US" sz="3300" dirty="0" smtClean="0">
                <a:latin typeface="Lucida Calligraphy" pitchFamily="66" charset="0"/>
              </a:rPr>
              <a:t>f </a:t>
            </a:r>
            <a:r>
              <a:rPr lang="en-US" sz="4000" i="1" dirty="0" smtClean="0"/>
              <a:t>: </a:t>
            </a:r>
            <a:r>
              <a:rPr lang="en-US" sz="4000" i="1" dirty="0" smtClean="0"/>
              <a:t>A → </a:t>
            </a:r>
            <a:r>
              <a:rPr lang="en-US" sz="4000" i="1" dirty="0" smtClean="0"/>
              <a:t>B </a:t>
            </a:r>
            <a:r>
              <a:rPr lang="en-US" sz="4000" i="1" dirty="0" err="1" smtClean="0"/>
              <a:t>s.t</a:t>
            </a:r>
            <a:r>
              <a:rPr lang="en-US" sz="4000" i="1" dirty="0" smtClean="0"/>
              <a:t>. </a:t>
            </a:r>
            <a:r>
              <a:rPr lang="en-US" sz="3300" dirty="0" smtClean="0">
                <a:latin typeface="Lucida Calligraphy" pitchFamily="66" charset="0"/>
              </a:rPr>
              <a:t>f</a:t>
            </a:r>
            <a:r>
              <a:rPr lang="en-US" sz="4000" i="1" dirty="0" smtClean="0"/>
              <a:t>(a</a:t>
            </a:r>
            <a:r>
              <a:rPr lang="en-US" sz="4000" i="1" dirty="0" smtClean="0"/>
              <a:t>) = </a:t>
            </a:r>
            <a:r>
              <a:rPr lang="en-US" sz="3300" dirty="0" smtClean="0">
                <a:latin typeface="Lucida Calligraphy" pitchFamily="66" charset="0"/>
              </a:rPr>
              <a:t>f</a:t>
            </a:r>
            <a:r>
              <a:rPr lang="en-US" sz="4000" i="1" dirty="0" smtClean="0"/>
              <a:t>(a’)  </a:t>
            </a:r>
            <a:r>
              <a:rPr lang="en-US" sz="4000" dirty="0" smtClean="0"/>
              <a:t>∀</a:t>
            </a:r>
            <a:r>
              <a:rPr lang="pt-BR" sz="4000" i="1" dirty="0" smtClean="0"/>
              <a:t> </a:t>
            </a:r>
            <a:r>
              <a:rPr lang="en-US" sz="4000" i="1" dirty="0" smtClean="0"/>
              <a:t>a, a’ </a:t>
            </a:r>
            <a:r>
              <a:rPr lang="en-US" sz="4000" i="1" dirty="0" smtClean="0"/>
              <a:t>∈ A, </a:t>
            </a:r>
          </a:p>
          <a:p>
            <a:r>
              <a:rPr lang="en-US" sz="4000" dirty="0" smtClean="0"/>
              <a:t>All elements of </a:t>
            </a:r>
            <a:r>
              <a:rPr lang="en-US" sz="4000" dirty="0" err="1" smtClean="0"/>
              <a:t>of</a:t>
            </a:r>
            <a:r>
              <a:rPr lang="en-US" sz="4000" dirty="0" smtClean="0"/>
              <a:t> A have the same value under </a:t>
            </a:r>
            <a:r>
              <a:rPr lang="en-US" sz="3300" dirty="0" smtClean="0">
                <a:latin typeface="Lucida Calligraphy" pitchFamily="66" charset="0"/>
              </a:rPr>
              <a:t>f</a:t>
            </a:r>
            <a:r>
              <a:rPr lang="en-US" sz="4000" i="1" dirty="0" smtClean="0"/>
              <a:t> </a:t>
            </a:r>
            <a:endParaRPr lang="en-US" sz="4000" dirty="0" smtClean="0"/>
          </a:p>
          <a:p>
            <a:endParaRPr lang="en-US" sz="4000" dirty="0" smtClean="0"/>
          </a:p>
          <a:p>
            <a:r>
              <a:rPr lang="en-US" sz="4000" dirty="0" smtClean="0"/>
              <a:t>Example: x = </a:t>
            </a:r>
            <a:r>
              <a:rPr lang="en-US" sz="4000" dirty="0" smtClean="0"/>
              <a:t>3</a:t>
            </a:r>
            <a:r>
              <a:rPr lang="en-US" sz="4000" dirty="0" smtClean="0"/>
              <a:t> on the Cartesian plane.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Projection functions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 fontScale="92500" lnSpcReduction="10000"/>
          </a:bodyPr>
          <a:lstStyle/>
          <a:p>
            <a:r>
              <a:rPr lang="en-US" sz="4000" dirty="0" smtClean="0"/>
              <a:t>For a function that takes </a:t>
            </a:r>
            <a:r>
              <a:rPr lang="en-US" sz="4000" dirty="0" smtClean="0"/>
              <a:t>2 arguments (</a:t>
            </a:r>
            <a:r>
              <a:rPr lang="en-US" sz="3400" dirty="0" smtClean="0">
                <a:latin typeface="Lucida Calligraphy" pitchFamily="66" charset="0"/>
              </a:rPr>
              <a:t>f</a:t>
            </a:r>
            <a:r>
              <a:rPr lang="en-US" sz="4400" i="1" dirty="0" smtClean="0"/>
              <a:t> </a:t>
            </a:r>
            <a:r>
              <a:rPr lang="en-US" sz="4000" i="1" dirty="0" smtClean="0"/>
              <a:t>: </a:t>
            </a:r>
            <a:r>
              <a:rPr lang="en-US" sz="4000" i="1" dirty="0" smtClean="0"/>
              <a:t>A×B → C</a:t>
            </a:r>
            <a:r>
              <a:rPr lang="en-US" sz="4000" i="1" dirty="0" smtClean="0"/>
              <a:t>),</a:t>
            </a:r>
          </a:p>
          <a:p>
            <a:pPr>
              <a:buNone/>
            </a:pPr>
            <a:r>
              <a:rPr lang="en-US" sz="4000" i="1" dirty="0" smtClean="0"/>
              <a:t>	</a:t>
            </a:r>
            <a:r>
              <a:rPr lang="en-US" sz="4000" i="1" dirty="0" smtClean="0"/>
              <a:t>we </a:t>
            </a:r>
            <a:r>
              <a:rPr lang="en-US" sz="4000" i="1" dirty="0" smtClean="0"/>
              <a:t>can fill in one of </a:t>
            </a:r>
            <a:r>
              <a:rPr lang="en-US" sz="4000" i="1" dirty="0" smtClean="0"/>
              <a:t>the </a:t>
            </a:r>
            <a:r>
              <a:rPr lang="en-US" sz="4000" dirty="0" smtClean="0"/>
              <a:t>arguments </a:t>
            </a:r>
            <a:r>
              <a:rPr lang="en-US" sz="4000" dirty="0" smtClean="0"/>
              <a:t>and </a:t>
            </a:r>
            <a:r>
              <a:rPr lang="en-US" sz="4000" dirty="0" smtClean="0"/>
              <a:t>end up with a </a:t>
            </a:r>
            <a:r>
              <a:rPr lang="en-US" sz="4000" dirty="0" smtClean="0"/>
              <a:t>function </a:t>
            </a:r>
            <a:r>
              <a:rPr lang="en-US" sz="4000" dirty="0" smtClean="0"/>
              <a:t>that takes </a:t>
            </a:r>
            <a:r>
              <a:rPr lang="en-US" sz="4000" dirty="0" smtClean="0"/>
              <a:t>one </a:t>
            </a:r>
            <a:r>
              <a:rPr lang="en-US" sz="4000" dirty="0" smtClean="0"/>
              <a:t>argument.</a:t>
            </a:r>
            <a:endParaRPr lang="en-US" sz="4000" dirty="0" smtClean="0"/>
          </a:p>
          <a:p>
            <a:r>
              <a:rPr lang="en-US" sz="4000" i="1" dirty="0" smtClean="0"/>
              <a:t>The right </a:t>
            </a:r>
            <a:r>
              <a:rPr lang="en-US" sz="4000" i="1" dirty="0" smtClean="0"/>
              <a:t>projection of </a:t>
            </a:r>
            <a:r>
              <a:rPr lang="en-US" sz="4000" dirty="0" smtClean="0">
                <a:latin typeface="Lucida Calligraphy" pitchFamily="66" charset="0"/>
              </a:rPr>
              <a:t>f </a:t>
            </a:r>
            <a:r>
              <a:rPr lang="en-US" sz="4000" i="1" dirty="0" smtClean="0"/>
              <a:t>from </a:t>
            </a:r>
            <a:r>
              <a:rPr lang="en-US" sz="4000" i="1" dirty="0" smtClean="0"/>
              <a:t>a is </a:t>
            </a:r>
            <a:r>
              <a:rPr lang="en-US" sz="4000" dirty="0" err="1" smtClean="0">
                <a:latin typeface="Lucida Calligraphy" pitchFamily="66" charset="0"/>
              </a:rPr>
              <a:t>f</a:t>
            </a:r>
            <a:r>
              <a:rPr lang="en-US" sz="4000" i="1" baseline="-25000" dirty="0" err="1" smtClean="0"/>
              <a:t>a</a:t>
            </a:r>
            <a:r>
              <a:rPr lang="en-US" sz="4000" i="1" dirty="0" smtClean="0"/>
              <a:t>: B → </a:t>
            </a:r>
            <a:r>
              <a:rPr lang="en-US" sz="4000" i="1" dirty="0" smtClean="0"/>
              <a:t>C </a:t>
            </a:r>
            <a:endParaRPr lang="en-US" sz="4000" i="1" dirty="0" smtClean="0"/>
          </a:p>
          <a:p>
            <a:pPr lvl="1"/>
            <a:r>
              <a:rPr lang="en-US" sz="3600" dirty="0" err="1" smtClean="0">
                <a:latin typeface="Lucida Calligraphy" pitchFamily="66" charset="0"/>
              </a:rPr>
              <a:t>f</a:t>
            </a:r>
            <a:r>
              <a:rPr lang="en-US" sz="3600" i="1" baseline="-25000" dirty="0" err="1" smtClean="0"/>
              <a:t>a</a:t>
            </a:r>
            <a:r>
              <a:rPr lang="en-US" sz="3600" i="1" dirty="0" smtClean="0"/>
              <a:t>(b</a:t>
            </a:r>
            <a:r>
              <a:rPr lang="en-US" sz="3600" i="1" dirty="0" smtClean="0"/>
              <a:t>) = </a:t>
            </a:r>
            <a:r>
              <a:rPr lang="en-US" sz="3600" dirty="0" smtClean="0">
                <a:latin typeface="Lucida Calligraphy" pitchFamily="66" charset="0"/>
              </a:rPr>
              <a:t>f</a:t>
            </a:r>
            <a:r>
              <a:rPr lang="en-US" sz="3600" i="1" dirty="0" smtClean="0"/>
              <a:t>(a</a:t>
            </a:r>
            <a:r>
              <a:rPr lang="en-US" sz="3600" i="1" dirty="0" smtClean="0"/>
              <a:t>, b) for </a:t>
            </a:r>
            <a:r>
              <a:rPr lang="en-US" sz="3600" i="1" dirty="0" smtClean="0"/>
              <a:t>each b </a:t>
            </a:r>
            <a:r>
              <a:rPr lang="en-US" sz="3600" i="1" dirty="0" smtClean="0"/>
              <a:t>∈ B</a:t>
            </a:r>
          </a:p>
          <a:p>
            <a:r>
              <a:rPr lang="en-US" sz="4000" i="1" dirty="0" smtClean="0"/>
              <a:t>The left </a:t>
            </a:r>
            <a:r>
              <a:rPr lang="en-US" sz="4000" i="1" dirty="0" smtClean="0"/>
              <a:t>projection of </a:t>
            </a:r>
            <a:r>
              <a:rPr lang="en-US" sz="4000" dirty="0" smtClean="0">
                <a:latin typeface="Lucida Calligraphy" pitchFamily="66" charset="0"/>
              </a:rPr>
              <a:t>f</a:t>
            </a:r>
            <a:r>
              <a:rPr lang="en-US" sz="4000" i="1" dirty="0" smtClean="0"/>
              <a:t> </a:t>
            </a:r>
            <a:r>
              <a:rPr lang="en-US" sz="4000" i="1" dirty="0" smtClean="0"/>
              <a:t>from b: </a:t>
            </a:r>
            <a:r>
              <a:rPr lang="en-US" sz="4000" dirty="0" err="1" smtClean="0">
                <a:latin typeface="Lucida Calligraphy" pitchFamily="66" charset="0"/>
              </a:rPr>
              <a:t>f</a:t>
            </a:r>
            <a:r>
              <a:rPr lang="en-US" sz="4000" i="1" baseline="-25000" dirty="0" err="1" smtClean="0"/>
              <a:t>b</a:t>
            </a:r>
            <a:r>
              <a:rPr lang="en-US" sz="4000" i="1" dirty="0" smtClean="0"/>
              <a:t>: A → C</a:t>
            </a:r>
          </a:p>
          <a:p>
            <a:pPr lvl="1"/>
            <a:r>
              <a:rPr lang="en-US" sz="3600" dirty="0" smtClean="0">
                <a:latin typeface="Lucida Calligraphy" pitchFamily="66" charset="0"/>
              </a:rPr>
              <a:t>f </a:t>
            </a:r>
            <a:r>
              <a:rPr lang="en-US" sz="3600" i="1" baseline="-25000" dirty="0" smtClean="0"/>
              <a:t>b</a:t>
            </a:r>
            <a:r>
              <a:rPr lang="en-US" sz="3600" i="1" dirty="0" smtClean="0"/>
              <a:t>(a</a:t>
            </a:r>
            <a:r>
              <a:rPr lang="en-US" sz="3600" i="1" dirty="0" smtClean="0"/>
              <a:t>) = </a:t>
            </a:r>
            <a:r>
              <a:rPr lang="en-US" sz="3600" dirty="0" smtClean="0">
                <a:latin typeface="Lucida Calligraphy" pitchFamily="66" charset="0"/>
              </a:rPr>
              <a:t>f</a:t>
            </a:r>
            <a:r>
              <a:rPr lang="en-US" sz="3600" i="1" dirty="0" smtClean="0"/>
              <a:t>(a</a:t>
            </a:r>
            <a:r>
              <a:rPr lang="en-US" sz="3600" i="1" dirty="0" smtClean="0"/>
              <a:t>, b) for </a:t>
            </a:r>
            <a:r>
              <a:rPr lang="en-US" sz="3600" i="1" dirty="0" smtClean="0"/>
              <a:t>each </a:t>
            </a:r>
            <a:r>
              <a:rPr lang="en-US" sz="3600" i="1" dirty="0" smtClean="0"/>
              <a:t>a ∈ </a:t>
            </a:r>
            <a:r>
              <a:rPr lang="en-US" sz="3600" i="1" dirty="0" smtClean="0"/>
              <a:t>A</a:t>
            </a:r>
          </a:p>
          <a:p>
            <a:pPr lvl="1"/>
            <a:endParaRPr lang="en-US" sz="3600" i="1" dirty="0" smtClean="0"/>
          </a:p>
          <a:p>
            <a:pPr lvl="1"/>
            <a:r>
              <a:rPr lang="en-US" sz="3600" i="1" dirty="0" smtClean="0"/>
              <a:t>i.e. we keep one argument (a or b) fixed and define a one argument function.</a:t>
            </a:r>
            <a:endParaRPr lang="en-US" sz="3600" i="1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Curry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/>
              <a:t>We can extend projection functions!</a:t>
            </a:r>
          </a:p>
          <a:p>
            <a:r>
              <a:rPr lang="en-US" sz="3600" dirty="0" smtClean="0"/>
              <a:t>Currying: transmogrifies a function with multiple arguments (in a </a:t>
            </a:r>
            <a:r>
              <a:rPr lang="en-US" sz="3600" dirty="0" err="1" smtClean="0"/>
              <a:t>tuple</a:t>
            </a:r>
            <a:r>
              <a:rPr lang="en-US" sz="3600" dirty="0" smtClean="0"/>
              <a:t>) into…</a:t>
            </a:r>
          </a:p>
          <a:p>
            <a:r>
              <a:rPr lang="en-US" sz="3600" dirty="0" smtClean="0"/>
              <a:t> a series of functions that each take one argument.</a:t>
            </a:r>
          </a:p>
          <a:p>
            <a:endParaRPr lang="en-US" sz="3600" dirty="0" smtClean="0"/>
          </a:p>
          <a:p>
            <a:r>
              <a:rPr lang="en-US" sz="3600" dirty="0" smtClean="0"/>
              <a:t>This concept is </a:t>
            </a:r>
            <a:r>
              <a:rPr lang="en-US" sz="3600" dirty="0" smtClean="0"/>
              <a:t>named for logician </a:t>
            </a:r>
            <a:r>
              <a:rPr lang="en-US" sz="3600" dirty="0" smtClean="0"/>
              <a:t>Haskell Curry </a:t>
            </a:r>
            <a:r>
              <a:rPr lang="en-US" sz="2400" dirty="0" smtClean="0"/>
              <a:t>(1900–1982</a:t>
            </a:r>
            <a:r>
              <a:rPr lang="en-US" sz="2400" dirty="0" smtClean="0"/>
              <a:t>)</a:t>
            </a:r>
            <a:r>
              <a:rPr lang="en-US" sz="3600" dirty="0" smtClean="0"/>
              <a:t>.</a:t>
            </a:r>
          </a:p>
          <a:p>
            <a:r>
              <a:rPr lang="en-US" sz="3600" dirty="0" smtClean="0"/>
              <a:t>As is the programming language </a:t>
            </a:r>
            <a:r>
              <a:rPr lang="en-US" sz="3600" i="1" u="sng" dirty="0" smtClean="0"/>
              <a:t>Haskell</a:t>
            </a:r>
          </a:p>
          <a:p>
            <a:pPr lvl="1"/>
            <a:r>
              <a:rPr lang="en-US" sz="3200" dirty="0" smtClean="0"/>
              <a:t>See https://</a:t>
            </a:r>
            <a:r>
              <a:rPr lang="en-US" sz="3200" dirty="0" smtClean="0"/>
              <a:t>wiki.haskell.org/Currying</a:t>
            </a: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 </a:t>
            </a:r>
            <a:endParaRPr lang="en-US" sz="3600" dirty="0" smtClean="0"/>
          </a:p>
          <a:p>
            <a:pPr lvl="1"/>
            <a:endParaRPr lang="en-US" sz="32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More Curry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/>
              <a:t>Consider “div 10 2” which performs integer division.</a:t>
            </a:r>
          </a:p>
          <a:p>
            <a:pPr lvl="1"/>
            <a:r>
              <a:rPr lang="en-US" sz="3200" dirty="0" smtClean="0"/>
              <a:t>On it’s own, div 10 is a function that takes one parameter, 10.</a:t>
            </a:r>
          </a:p>
          <a:p>
            <a:pPr lvl="1"/>
            <a:r>
              <a:rPr lang="en-US" sz="3200" dirty="0" smtClean="0"/>
              <a:t>It returns… a function  that takes one input, 2!</a:t>
            </a:r>
          </a:p>
          <a:p>
            <a:r>
              <a:rPr lang="en-US" sz="3600" dirty="0" smtClean="0"/>
              <a:t>In scheme/</a:t>
            </a:r>
            <a:r>
              <a:rPr lang="en-US" sz="3600" dirty="0" err="1" smtClean="0"/>
              <a:t>DrRacket</a:t>
            </a:r>
            <a:r>
              <a:rPr lang="en-US" sz="3600" dirty="0" smtClean="0"/>
              <a:t>…</a:t>
            </a:r>
          </a:p>
          <a:p>
            <a:pPr lvl="1">
              <a:buNone/>
            </a:pPr>
            <a:r>
              <a:rPr lang="pl-PL" sz="3200" dirty="0" smtClean="0"/>
              <a:t>(</a:t>
            </a:r>
            <a:r>
              <a:rPr lang="pl-PL" sz="3200" dirty="0" smtClean="0">
                <a:hlinkClick r:id="rId3"/>
              </a:rPr>
              <a:t>curry</a:t>
            </a:r>
            <a:r>
              <a:rPr lang="pl-PL" sz="3200" dirty="0" smtClean="0"/>
              <a:t> proc) → </a:t>
            </a:r>
            <a:r>
              <a:rPr lang="pl-PL" sz="3200" dirty="0" smtClean="0">
                <a:hlinkClick r:id="rId3"/>
              </a:rPr>
              <a:t>procedure?</a:t>
            </a:r>
            <a:endParaRPr lang="pl-PL" sz="3200" dirty="0" smtClean="0"/>
          </a:p>
          <a:p>
            <a:pPr lvl="1">
              <a:buNone/>
            </a:pPr>
            <a:r>
              <a:rPr lang="pl-PL" sz="3200" dirty="0" smtClean="0"/>
              <a:t>  proc : </a:t>
            </a:r>
            <a:r>
              <a:rPr lang="pl-PL" sz="3200" dirty="0" smtClean="0">
                <a:hlinkClick r:id="rId3"/>
              </a:rPr>
              <a:t>procedure</a:t>
            </a:r>
            <a:r>
              <a:rPr lang="pl-PL" sz="3200" dirty="0" smtClean="0">
                <a:hlinkClick r:id="rId3"/>
              </a:rPr>
              <a:t>?</a:t>
            </a:r>
            <a:endParaRPr lang="en-US" sz="3200" dirty="0" smtClean="0"/>
          </a:p>
          <a:p>
            <a:pPr lvl="1">
              <a:buNone/>
            </a:pPr>
            <a:r>
              <a:rPr lang="en-US" sz="3200" dirty="0" smtClean="0"/>
              <a:t>Curry will return a procedure that is a curried version of proc.</a:t>
            </a:r>
          </a:p>
          <a:p>
            <a:pPr lvl="1">
              <a:buNone/>
            </a:pPr>
            <a:r>
              <a:rPr lang="en-US" sz="3200" dirty="0" smtClean="0"/>
              <a:t>	</a:t>
            </a:r>
            <a:r>
              <a:rPr lang="en-US" sz="3200" dirty="0" smtClean="0"/>
              <a:t>	i.e. a procedure that accepts additional arguments</a:t>
            </a:r>
          </a:p>
          <a:p>
            <a:pPr lvl="1">
              <a:buNone/>
            </a:pPr>
            <a:endParaRPr lang="en-US" sz="3200" dirty="0" smtClean="0"/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&gt;(((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curry list) 1 2) 3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‘(1 2 3)</a:t>
            </a:r>
          </a:p>
          <a:p>
            <a:pPr lvl="1">
              <a:buNone/>
            </a:pPr>
            <a:endParaRPr lang="en-US" sz="3200" dirty="0" smtClean="0"/>
          </a:p>
          <a:p>
            <a:endParaRPr lang="en-US" sz="3600" dirty="0" smtClean="0"/>
          </a:p>
          <a:p>
            <a:pPr lvl="1"/>
            <a:endParaRPr lang="en-US" sz="32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Even More Curry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From the previous slide:</a:t>
            </a:r>
          </a:p>
          <a:p>
            <a:pPr lvl="1">
              <a:buNone/>
            </a:pPr>
            <a:endParaRPr lang="en-US" sz="3200" dirty="0" smtClean="0"/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&gt;(((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curry list) 1 2) 3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‘(1 2 3)</a:t>
            </a:r>
          </a:p>
          <a:p>
            <a:pPr lvl="1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2800" dirty="0" smtClean="0"/>
              <a:t>One </a:t>
            </a:r>
            <a:r>
              <a:rPr lang="en-US" sz="2800" dirty="0" smtClean="0"/>
              <a:t>could imagine implementing this </a:t>
            </a:r>
            <a:r>
              <a:rPr lang="en-US" sz="2800" dirty="0" smtClean="0"/>
              <a:t>example in scheme by  using…</a:t>
            </a:r>
          </a:p>
          <a:p>
            <a:pPr lvl="1">
              <a:buNone/>
            </a:pPr>
            <a:r>
              <a:rPr lang="en-US" sz="2800" dirty="0" smtClean="0"/>
              <a:t> </a:t>
            </a:r>
            <a:r>
              <a:rPr lang="en-US" sz="2800" b="1" i="1" dirty="0" smtClean="0"/>
              <a:t>recursion</a:t>
            </a:r>
            <a:r>
              <a:rPr lang="en-US" sz="2800" dirty="0" smtClean="0"/>
              <a:t>!</a:t>
            </a:r>
          </a:p>
          <a:p>
            <a:pPr lvl="1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endParaRPr lang="en-US" sz="3200" dirty="0" smtClean="0"/>
          </a:p>
          <a:p>
            <a:endParaRPr lang="en-US" sz="3600" dirty="0" smtClean="0"/>
          </a:p>
          <a:p>
            <a:pPr lvl="1"/>
            <a:endParaRPr lang="en-US" sz="32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MPU_334_Template" id="{39FFEC9C-0264-604D-9C75-9C2480044B0C}" vid="{0EAECD1E-6EA1-004D-8285-92F601F138C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CMPU_334_Template</Template>
  <TotalTime>50610</TotalTime>
  <Words>458</Words>
  <Application>Microsoft Office PowerPoint</Application>
  <PresentationFormat>Custom</PresentationFormat>
  <Paragraphs>115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CMPU-145: Foundations of Computer Science Spring, 2019</vt:lpstr>
      <vt:lpstr>Injections, Surjections &amp; Bijections</vt:lpstr>
      <vt:lpstr>Injections, Surjections &amp; Bijections 7</vt:lpstr>
      <vt:lpstr>Identity functions</vt:lpstr>
      <vt:lpstr>Constant functions</vt:lpstr>
      <vt:lpstr>Projection functions</vt:lpstr>
      <vt:lpstr>Curry</vt:lpstr>
      <vt:lpstr>More Curry</vt:lpstr>
      <vt:lpstr>Even More Curry</vt:lpstr>
      <vt:lpstr>To be continued…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 Variables</dc:title>
  <dc:creator>Peter Lemieszewski</dc:creator>
  <cp:lastModifiedBy>lemieszewski</cp:lastModifiedBy>
  <cp:revision>224</cp:revision>
  <dcterms:created xsi:type="dcterms:W3CDTF">2017-10-22T03:23:41Z</dcterms:created>
  <dcterms:modified xsi:type="dcterms:W3CDTF">2019-03-28T01:41:53Z</dcterms:modified>
</cp:coreProperties>
</file>