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revisionInfo.xml" ContentType="application/vnd.ms-powerpoint.revisioninfo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notesSlides/notesSlide13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56" r:id="rId2"/>
    <p:sldId id="313" r:id="rId3"/>
    <p:sldId id="446" r:id="rId4"/>
    <p:sldId id="472" r:id="rId5"/>
    <p:sldId id="473" r:id="rId6"/>
    <p:sldId id="453" r:id="rId7"/>
    <p:sldId id="475" r:id="rId8"/>
    <p:sldId id="476" r:id="rId9"/>
    <p:sldId id="478" r:id="rId10"/>
    <p:sldId id="477" r:id="rId11"/>
    <p:sldId id="481" r:id="rId12"/>
    <p:sldId id="480" r:id="rId13"/>
    <p:sldId id="482" r:id="rId14"/>
    <p:sldId id="424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C1431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3328"/>
    <p:restoredTop sz="94651"/>
  </p:normalViewPr>
  <p:slideViewPr>
    <p:cSldViewPr snapToGrid="0" snapToObjects="1">
      <p:cViewPr varScale="1">
        <p:scale>
          <a:sx n="65" d="100"/>
          <a:sy n="65" d="100"/>
        </p:scale>
        <p:origin x="-300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124" d="100"/>
          <a:sy n="124" d="100"/>
        </p:scale>
        <p:origin x="2824" y="168"/>
      </p:cViewPr>
      <p:guideLst/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49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B57A9A7-5935-D64E-96CF-CC145DAFC7A9}" type="datetimeFigureOut">
              <a:rPr lang="en-US" smtClean="0"/>
              <a:pPr/>
              <a:t>3/24/2019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03582B-E260-7642-9B40-EC0FE41F2D6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147320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8EFE1C-A424-EF43-BFD1-0978FAE0A6B5}" type="datetimeFigureOut">
              <a:rPr lang="en-US" smtClean="0"/>
              <a:pPr/>
              <a:t>3/24/2019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1E2EF5B-C282-734F-B256-3C04FB339C2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964397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E2EF5B-C282-734F-B256-3C04FB339C23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4341262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E2EF5B-C282-734F-B256-3C04FB339C23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5257207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E2EF5B-C282-734F-B256-3C04FB339C23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5257207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E2EF5B-C282-734F-B256-3C04FB339C23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5257207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E2EF5B-C282-734F-B256-3C04FB339C23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525720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E2EF5B-C282-734F-B256-3C04FB339C23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5257207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E2EF5B-C282-734F-B256-3C04FB339C23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5257207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E2EF5B-C282-734F-B256-3C04FB339C23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5257207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E2EF5B-C282-734F-B256-3C04FB339C23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5257207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E2EF5B-C282-734F-B256-3C04FB339C23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5257207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E2EF5B-C282-734F-B256-3C04FB339C23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5257207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E2EF5B-C282-734F-B256-3C04FB339C23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5257207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E2EF5B-C282-734F-B256-3C04FB339C23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525720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0248" y="1122363"/>
            <a:ext cx="11417372" cy="1671637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46868" y="3822630"/>
            <a:ext cx="5929129" cy="427039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12" name="TextBox 11"/>
          <p:cNvSpPr txBox="1"/>
          <p:nvPr userDrawn="1"/>
        </p:nvSpPr>
        <p:spPr>
          <a:xfrm>
            <a:off x="1524000" y="3772693"/>
            <a:ext cx="6068456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Chapter</a:t>
            </a:r>
            <a:r>
              <a:rPr lang="en-US" sz="2400" dirty="0"/>
              <a:t>		</a:t>
            </a:r>
          </a:p>
          <a:p>
            <a:r>
              <a:rPr lang="en-US" sz="2400" dirty="0"/>
              <a:t>			</a:t>
            </a:r>
          </a:p>
          <a:p>
            <a:r>
              <a:rPr lang="en-US" sz="2400" dirty="0"/>
              <a:t>CMPU </a:t>
            </a:r>
            <a:r>
              <a:rPr lang="en-US" sz="2400" dirty="0" smtClean="0"/>
              <a:t>145 </a:t>
            </a:r>
            <a:r>
              <a:rPr lang="en-US" sz="2400" dirty="0"/>
              <a:t>– </a:t>
            </a:r>
            <a:r>
              <a:rPr lang="en-US" sz="2400" dirty="0" smtClean="0"/>
              <a:t>Foundations</a:t>
            </a:r>
            <a:r>
              <a:rPr lang="en-US" sz="2400" baseline="0" dirty="0" smtClean="0"/>
              <a:t> of Computer Science</a:t>
            </a:r>
            <a:r>
              <a:rPr lang="en-US" sz="2400" dirty="0" smtClean="0"/>
              <a:t> </a:t>
            </a:r>
            <a:endParaRPr lang="en-US" sz="2400" dirty="0"/>
          </a:p>
          <a:p>
            <a:r>
              <a:rPr lang="en-US" sz="2400" dirty="0" smtClean="0"/>
              <a:t>Peter</a:t>
            </a:r>
            <a:r>
              <a:rPr lang="en-US" sz="2400" baseline="0" dirty="0" smtClean="0"/>
              <a:t> Lemieszewski</a:t>
            </a:r>
            <a:endParaRPr lang="en-US" sz="2400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F645D-9004-7A42-A938-C08906505B03}" type="datetime1">
              <a:rPr lang="en-US" smtClean="0"/>
              <a:pPr/>
              <a:t>3/24/2019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CMPU 334 -- Operating Systems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569355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C1AE5-7142-424F-B251-89BC3CCBD4E1}" type="datetime1">
              <a:rPr lang="en-US" smtClean="0"/>
              <a:pPr/>
              <a:t>3/24/2019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CMPU 334 -- Operating Systems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816956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71550-F5C5-F94F-BD20-7DDE5152D8FA}" type="datetime1">
              <a:rPr lang="en-US" smtClean="0"/>
              <a:pPr/>
              <a:t>3/24/2019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CMPU 334 -- Operating Systems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296355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095485"/>
            <a:ext cx="5562600" cy="508147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095485"/>
            <a:ext cx="5559552" cy="508147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542FE-3F4F-3041-8D34-22107D8DB0A4}" type="datetime1">
              <a:rPr lang="en-US" smtClean="0"/>
              <a:pPr/>
              <a:t>3/24/2019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CMPU 334 -- Operating Systems</a:t>
            </a:r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30831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31DAA-0CA5-BA48-A68A-9C20F5C2F6F1}" type="datetime1">
              <a:rPr lang="en-US" smtClean="0"/>
              <a:pPr/>
              <a:t>3/24/2019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CMPU 334 -- Operating Systems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658173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C98EF-D1D4-9C46-8D5B-6AAC3B65B7DF}" type="datetime1">
              <a:rPr lang="en-US" smtClean="0"/>
              <a:pPr/>
              <a:t>3/24/2019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CMPU 334 -- Operating Systems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148291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E2EE2-1D7E-E348-B41A-BC83834F4422}" type="datetime1">
              <a:rPr lang="en-US" smtClean="0"/>
              <a:pPr/>
              <a:t>3/24/2019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CMPU 334 -- Operating Systems</a:t>
            </a:r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0946180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457200" y="228599"/>
            <a:ext cx="11274552" cy="5972175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 typeface="Arial" charset="0"/>
              <a:buNone/>
              <a:defRPr sz="1400">
                <a:latin typeface="Courier" charset="0"/>
                <a:ea typeface="Courier" charset="0"/>
                <a:cs typeface="Courier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D6FA6A59-1D34-1A4A-8A1E-C3C15C41A7A0}" type="datetime1">
              <a:rPr lang="en-US" smtClean="0"/>
              <a:pPr/>
              <a:t>3/24/2019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/>
              <a:t>CMPU 334 -- Operating Systems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926722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de with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457200" y="1100138"/>
            <a:ext cx="11274552" cy="5072064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 typeface="Arial" charset="0"/>
              <a:buNone/>
              <a:defRPr sz="1400">
                <a:latin typeface="Courier" charset="0"/>
                <a:ea typeface="Courier" charset="0"/>
                <a:cs typeface="Courier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9A49A04B-30C5-2A4C-BAA1-09B916AD92B3}" type="datetime1">
              <a:rPr lang="en-US" smtClean="0"/>
              <a:pPr/>
              <a:t>3/24/2019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/>
              <a:t>CMPU 334 -- Operating Systems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948407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10472792" cy="6874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43001"/>
            <a:ext cx="11274552" cy="4986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60248" y="6356242"/>
            <a:ext cx="34402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9C1431"/>
                </a:solidFill>
              </a:defRPr>
            </a:lvl1pPr>
          </a:lstStyle>
          <a:p>
            <a:fld id="{9A33CC39-C11B-B744-91F5-9354715C8722}" type="datetime1">
              <a:rPr lang="en-US" smtClean="0"/>
              <a:pPr/>
              <a:t>3/24/2019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37380" y="6356241"/>
            <a:ext cx="34402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9C1431"/>
                </a:solidFill>
              </a:defRPr>
            </a:lvl1pPr>
          </a:lstStyle>
          <a:p>
            <a:fld id="{AF258EE5-C1BC-DE43-BFBA-383C466B32E1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1030005" y="148541"/>
            <a:ext cx="847615" cy="847615"/>
          </a:xfrm>
          <a:prstGeom prst="rect">
            <a:avLst/>
          </a:prstGeom>
        </p:spPr>
      </p:pic>
      <p:sp>
        <p:nvSpPr>
          <p:cNvPr id="8" name="Footer Placeholder 7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9C1431"/>
                </a:solidFill>
              </a:defRPr>
            </a:lvl1pPr>
          </a:lstStyle>
          <a:p>
            <a:r>
              <a:rPr lang="en-US"/>
              <a:t>CMPU 334 -- Operating Systems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2415129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4" r:id="rId5"/>
    <p:sldLayoutId id="2147483655" r:id="rId6"/>
    <p:sldLayoutId id="2147483656" r:id="rId7"/>
    <p:sldLayoutId id="2147483657" r:id="rId8"/>
    <p:sldLayoutId id="2147483658" r:id="rId9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b="1" i="0" kern="1200">
          <a:solidFill>
            <a:srgbClr val="9C1431"/>
          </a:solidFill>
          <a:latin typeface="Calibri Light" charset="0"/>
          <a:ea typeface="Calibri Light" charset="0"/>
          <a:cs typeface="Calibri Light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rgbClr val="9C1431"/>
        </a:buClr>
        <a:buFont typeface="Arial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9C1431"/>
        </a:buClr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9C1431"/>
        </a:buClr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9C1431"/>
        </a:buClr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9C1431"/>
        </a:buClr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800" dirty="0" smtClean="0"/>
              <a:t>CMPU-145: Foundations of Computer Science</a:t>
            </a:r>
            <a:br>
              <a:rPr lang="en-US" sz="4800" dirty="0" smtClean="0"/>
            </a:br>
            <a:r>
              <a:rPr lang="en-US" sz="4800" dirty="0" smtClean="0"/>
              <a:t>Spring, 2019</a:t>
            </a:r>
            <a:endParaRPr lang="en-US" sz="4800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646868" y="3822630"/>
            <a:ext cx="7750579" cy="427039"/>
          </a:xfrm>
        </p:spPr>
        <p:txBody>
          <a:bodyPr>
            <a:noAutofit/>
          </a:bodyPr>
          <a:lstStyle/>
          <a:p>
            <a:r>
              <a:rPr lang="en-US" dirty="0" smtClean="0"/>
              <a:t>4: Induction and Recursion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5144968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3200" dirty="0" smtClean="0"/>
              <a:t>Induction Example</a:t>
            </a:r>
            <a:endParaRPr lang="ko-KR" altLang="en-US" sz="32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3600" dirty="0" smtClean="0"/>
              <a:t>The setup: find </a:t>
            </a:r>
            <a:r>
              <a:rPr lang="en-US" sz="3600" dirty="0" smtClean="0"/>
              <a:t>a formula for the sum of the first </a:t>
            </a:r>
            <a:r>
              <a:rPr lang="en-US" sz="3600" i="1" dirty="0" smtClean="0"/>
              <a:t>n </a:t>
            </a:r>
            <a:r>
              <a:rPr lang="en-US" sz="3600" dirty="0" smtClean="0"/>
              <a:t>positive integers</a:t>
            </a:r>
            <a:r>
              <a:rPr lang="en-US" sz="3600" dirty="0" smtClean="0"/>
              <a:t>:</a:t>
            </a:r>
          </a:p>
          <a:p>
            <a:r>
              <a:rPr lang="en-US" sz="3600" i="1" dirty="0" smtClean="0"/>
              <a:t>f(1) = 1 = 1</a:t>
            </a:r>
          </a:p>
          <a:p>
            <a:r>
              <a:rPr lang="en-US" sz="3600" i="1" dirty="0" smtClean="0"/>
              <a:t>f(2) = 1 + 2 = 3</a:t>
            </a:r>
          </a:p>
          <a:p>
            <a:r>
              <a:rPr lang="en-US" sz="3600" i="1" dirty="0" smtClean="0"/>
              <a:t>f(3) = 1 + 2 + 3 = 6</a:t>
            </a:r>
          </a:p>
          <a:p>
            <a:r>
              <a:rPr lang="en-US" sz="3600" i="1" dirty="0" smtClean="0"/>
              <a:t>f(4) = 1 + 2 + 3 + 4 = 10</a:t>
            </a:r>
          </a:p>
          <a:p>
            <a:r>
              <a:rPr lang="en-US" sz="3600" dirty="0" smtClean="0"/>
              <a:t>If </a:t>
            </a:r>
            <a:r>
              <a:rPr lang="en-US" sz="3600" dirty="0" smtClean="0"/>
              <a:t>we keep trying </a:t>
            </a:r>
            <a:r>
              <a:rPr lang="en-US" sz="3600" dirty="0" smtClean="0"/>
              <a:t>more examples</a:t>
            </a:r>
            <a:r>
              <a:rPr lang="en-US" sz="3600" dirty="0" smtClean="0"/>
              <a:t>, we </a:t>
            </a:r>
            <a:r>
              <a:rPr lang="en-US" sz="3600" dirty="0" smtClean="0"/>
              <a:t>find a pattern </a:t>
            </a:r>
            <a:r>
              <a:rPr lang="en-US" sz="3600" dirty="0" smtClean="0"/>
              <a:t>holds:</a:t>
            </a:r>
          </a:p>
          <a:p>
            <a:pPr lvl="1"/>
            <a:r>
              <a:rPr lang="en-US" sz="3200" i="1" dirty="0" smtClean="0"/>
              <a:t>f(n) = n(n + 1)/</a:t>
            </a:r>
            <a:r>
              <a:rPr lang="en-US" sz="3200" i="1" dirty="0" smtClean="0"/>
              <a:t>2</a:t>
            </a:r>
          </a:p>
          <a:p>
            <a:r>
              <a:rPr lang="en-US" sz="3600" i="1" dirty="0" smtClean="0"/>
              <a:t>How?</a:t>
            </a:r>
            <a:endParaRPr lang="en-US" sz="3600" dirty="0" smtClean="0"/>
          </a:p>
          <a:p>
            <a:pPr lvl="1"/>
            <a:endParaRPr lang="en-US" sz="3200" dirty="0" smtClean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CDF09-394E-D340-8D8B-254739943E52}" type="datetime1">
              <a:rPr lang="en-US" smtClean="0"/>
              <a:pPr/>
              <a:t>3/27/2019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CMPU </a:t>
            </a:r>
            <a:r>
              <a:rPr lang="en-US" dirty="0" smtClean="0"/>
              <a:t>145 – Foundations of Computer Science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7316733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3200" dirty="0" smtClean="0"/>
              <a:t>Induction Example</a:t>
            </a:r>
            <a:endParaRPr lang="ko-KR" altLang="en-US" sz="32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3600" dirty="0" smtClean="0"/>
              <a:t>The guy who invented the </a:t>
            </a:r>
            <a:r>
              <a:rPr lang="en-US" sz="3600" dirty="0" err="1" smtClean="0"/>
              <a:t>photoshop</a:t>
            </a:r>
            <a:r>
              <a:rPr lang="en-US" sz="3600" dirty="0" smtClean="0"/>
              <a:t> filter Gaussian Blur :-) </a:t>
            </a:r>
            <a:r>
              <a:rPr lang="en-US" sz="3600" dirty="0" smtClean="0"/>
              <a:t>Carl Friedrich Gauss </a:t>
            </a:r>
            <a:r>
              <a:rPr lang="en-US" sz="3600" dirty="0" smtClean="0"/>
              <a:t>noticed the following:</a:t>
            </a:r>
            <a:endParaRPr lang="en-US" sz="3600" dirty="0" smtClean="0"/>
          </a:p>
          <a:p>
            <a:r>
              <a:rPr lang="en-US" sz="3600" dirty="0" smtClean="0"/>
              <a:t>Start at both ends of the sequence </a:t>
            </a:r>
            <a:r>
              <a:rPr lang="en-US" sz="3600" dirty="0" smtClean="0"/>
              <a:t>– group the pairs and add them. </a:t>
            </a:r>
          </a:p>
          <a:p>
            <a:endParaRPr lang="en-US" sz="3600" dirty="0" smtClean="0"/>
          </a:p>
          <a:p>
            <a:endParaRPr lang="en-US" sz="3600" dirty="0" smtClean="0"/>
          </a:p>
          <a:p>
            <a:pPr algn="ctr">
              <a:buNone/>
            </a:pPr>
            <a:r>
              <a:rPr lang="pt-BR" sz="3600" b="1" dirty="0" smtClean="0"/>
              <a:t>1 + 2 + 3 + ... + (</a:t>
            </a:r>
            <a:r>
              <a:rPr lang="pt-BR" sz="3600" b="1" i="1" dirty="0" smtClean="0"/>
              <a:t>n − 2) + (n − 1) + n</a:t>
            </a:r>
          </a:p>
          <a:p>
            <a:r>
              <a:rPr lang="en-US" sz="3600" dirty="0" smtClean="0"/>
              <a:t>Each pair of terms adds up to </a:t>
            </a:r>
            <a:r>
              <a:rPr lang="en-US" sz="3600" i="1" dirty="0" smtClean="0"/>
              <a:t>n + 1, and you’ll have </a:t>
            </a:r>
            <a:r>
              <a:rPr lang="en-US" sz="3600" i="1" dirty="0" smtClean="0"/>
              <a:t>n/2</a:t>
            </a:r>
            <a:r>
              <a:rPr lang="en-US" sz="3600" dirty="0" smtClean="0"/>
              <a:t> </a:t>
            </a:r>
            <a:r>
              <a:rPr lang="en-US" sz="3600" dirty="0" smtClean="0"/>
              <a:t>pairs!</a:t>
            </a:r>
          </a:p>
          <a:p>
            <a:pPr lvl="1"/>
            <a:endParaRPr lang="en-US" sz="3200" dirty="0" smtClean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CDF09-394E-D340-8D8B-254739943E52}" type="datetime1">
              <a:rPr lang="en-US" smtClean="0"/>
              <a:pPr/>
              <a:t>3/27/2019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CMPU </a:t>
            </a:r>
            <a:r>
              <a:rPr lang="en-US" dirty="0" smtClean="0"/>
              <a:t>145 – Foundations of Computer Science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11" name="Freeform 10"/>
          <p:cNvSpPr/>
          <p:nvPr/>
        </p:nvSpPr>
        <p:spPr>
          <a:xfrm>
            <a:off x="3052916" y="2780071"/>
            <a:ext cx="6046838" cy="1622323"/>
          </a:xfrm>
          <a:custGeom>
            <a:avLst/>
            <a:gdLst>
              <a:gd name="connsiteX0" fmla="*/ 0 w 6046838"/>
              <a:gd name="connsiteY0" fmla="*/ 1452716 h 1622323"/>
              <a:gd name="connsiteX1" fmla="*/ 309716 w 6046838"/>
              <a:gd name="connsiteY1" fmla="*/ 892277 h 1622323"/>
              <a:gd name="connsiteX2" fmla="*/ 884903 w 6046838"/>
              <a:gd name="connsiteY2" fmla="*/ 449826 h 1622323"/>
              <a:gd name="connsiteX3" fmla="*/ 2035278 w 6046838"/>
              <a:gd name="connsiteY3" fmla="*/ 95864 h 1622323"/>
              <a:gd name="connsiteX4" fmla="*/ 2757949 w 6046838"/>
              <a:gd name="connsiteY4" fmla="*/ 7374 h 1622323"/>
              <a:gd name="connsiteX5" fmla="*/ 4011561 w 6046838"/>
              <a:gd name="connsiteY5" fmla="*/ 51619 h 1622323"/>
              <a:gd name="connsiteX6" fmla="*/ 4940710 w 6046838"/>
              <a:gd name="connsiteY6" fmla="*/ 302342 h 1622323"/>
              <a:gd name="connsiteX7" fmla="*/ 5619136 w 6046838"/>
              <a:gd name="connsiteY7" fmla="*/ 715297 h 1622323"/>
              <a:gd name="connsiteX8" fmla="*/ 5943600 w 6046838"/>
              <a:gd name="connsiteY8" fmla="*/ 1187245 h 1622323"/>
              <a:gd name="connsiteX9" fmla="*/ 6032090 w 6046838"/>
              <a:gd name="connsiteY9" fmla="*/ 1555955 h 1622323"/>
              <a:gd name="connsiteX10" fmla="*/ 6032090 w 6046838"/>
              <a:gd name="connsiteY10" fmla="*/ 1585452 h 16223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6046838" h="1622323">
                <a:moveTo>
                  <a:pt x="0" y="1452716"/>
                </a:moveTo>
                <a:cubicBezTo>
                  <a:pt x="81116" y="1256070"/>
                  <a:pt x="162232" y="1059425"/>
                  <a:pt x="309716" y="892277"/>
                </a:cubicBezTo>
                <a:cubicBezTo>
                  <a:pt x="457200" y="725129"/>
                  <a:pt x="597309" y="582562"/>
                  <a:pt x="884903" y="449826"/>
                </a:cubicBezTo>
                <a:cubicBezTo>
                  <a:pt x="1172497" y="317090"/>
                  <a:pt x="1723104" y="169606"/>
                  <a:pt x="2035278" y="95864"/>
                </a:cubicBezTo>
                <a:cubicBezTo>
                  <a:pt x="2347452" y="22122"/>
                  <a:pt x="2428569" y="14748"/>
                  <a:pt x="2757949" y="7374"/>
                </a:cubicBezTo>
                <a:cubicBezTo>
                  <a:pt x="3087329" y="0"/>
                  <a:pt x="3647768" y="2458"/>
                  <a:pt x="4011561" y="51619"/>
                </a:cubicBezTo>
                <a:cubicBezTo>
                  <a:pt x="4375355" y="100780"/>
                  <a:pt x="4672781" y="191729"/>
                  <a:pt x="4940710" y="302342"/>
                </a:cubicBezTo>
                <a:cubicBezTo>
                  <a:pt x="5208639" y="412955"/>
                  <a:pt x="5451988" y="567813"/>
                  <a:pt x="5619136" y="715297"/>
                </a:cubicBezTo>
                <a:cubicBezTo>
                  <a:pt x="5786284" y="862781"/>
                  <a:pt x="5874774" y="1047135"/>
                  <a:pt x="5943600" y="1187245"/>
                </a:cubicBezTo>
                <a:cubicBezTo>
                  <a:pt x="6012426" y="1327355"/>
                  <a:pt x="6017342" y="1489587"/>
                  <a:pt x="6032090" y="1555955"/>
                </a:cubicBezTo>
                <a:cubicBezTo>
                  <a:pt x="6046838" y="1622323"/>
                  <a:pt x="6039464" y="1603887"/>
                  <a:pt x="6032090" y="1585452"/>
                </a:cubicBezTo>
              </a:path>
            </a:pathLst>
          </a:cu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 11"/>
          <p:cNvSpPr/>
          <p:nvPr/>
        </p:nvSpPr>
        <p:spPr>
          <a:xfrm>
            <a:off x="3628102" y="3141406"/>
            <a:ext cx="4525297" cy="1413388"/>
          </a:xfrm>
          <a:custGeom>
            <a:avLst/>
            <a:gdLst>
              <a:gd name="connsiteX0" fmla="*/ 0 w 6046838"/>
              <a:gd name="connsiteY0" fmla="*/ 1452716 h 1622323"/>
              <a:gd name="connsiteX1" fmla="*/ 309716 w 6046838"/>
              <a:gd name="connsiteY1" fmla="*/ 892277 h 1622323"/>
              <a:gd name="connsiteX2" fmla="*/ 884903 w 6046838"/>
              <a:gd name="connsiteY2" fmla="*/ 449826 h 1622323"/>
              <a:gd name="connsiteX3" fmla="*/ 2035278 w 6046838"/>
              <a:gd name="connsiteY3" fmla="*/ 95864 h 1622323"/>
              <a:gd name="connsiteX4" fmla="*/ 2757949 w 6046838"/>
              <a:gd name="connsiteY4" fmla="*/ 7374 h 1622323"/>
              <a:gd name="connsiteX5" fmla="*/ 4011561 w 6046838"/>
              <a:gd name="connsiteY5" fmla="*/ 51619 h 1622323"/>
              <a:gd name="connsiteX6" fmla="*/ 4940710 w 6046838"/>
              <a:gd name="connsiteY6" fmla="*/ 302342 h 1622323"/>
              <a:gd name="connsiteX7" fmla="*/ 5619136 w 6046838"/>
              <a:gd name="connsiteY7" fmla="*/ 715297 h 1622323"/>
              <a:gd name="connsiteX8" fmla="*/ 5943600 w 6046838"/>
              <a:gd name="connsiteY8" fmla="*/ 1187245 h 1622323"/>
              <a:gd name="connsiteX9" fmla="*/ 6032090 w 6046838"/>
              <a:gd name="connsiteY9" fmla="*/ 1555955 h 1622323"/>
              <a:gd name="connsiteX10" fmla="*/ 6032090 w 6046838"/>
              <a:gd name="connsiteY10" fmla="*/ 1585452 h 16223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6046838" h="1622323">
                <a:moveTo>
                  <a:pt x="0" y="1452716"/>
                </a:moveTo>
                <a:cubicBezTo>
                  <a:pt x="81116" y="1256070"/>
                  <a:pt x="162232" y="1059425"/>
                  <a:pt x="309716" y="892277"/>
                </a:cubicBezTo>
                <a:cubicBezTo>
                  <a:pt x="457200" y="725129"/>
                  <a:pt x="597309" y="582562"/>
                  <a:pt x="884903" y="449826"/>
                </a:cubicBezTo>
                <a:cubicBezTo>
                  <a:pt x="1172497" y="317090"/>
                  <a:pt x="1723104" y="169606"/>
                  <a:pt x="2035278" y="95864"/>
                </a:cubicBezTo>
                <a:cubicBezTo>
                  <a:pt x="2347452" y="22122"/>
                  <a:pt x="2428569" y="14748"/>
                  <a:pt x="2757949" y="7374"/>
                </a:cubicBezTo>
                <a:cubicBezTo>
                  <a:pt x="3087329" y="0"/>
                  <a:pt x="3647768" y="2458"/>
                  <a:pt x="4011561" y="51619"/>
                </a:cubicBezTo>
                <a:cubicBezTo>
                  <a:pt x="4375355" y="100780"/>
                  <a:pt x="4672781" y="191729"/>
                  <a:pt x="4940710" y="302342"/>
                </a:cubicBezTo>
                <a:cubicBezTo>
                  <a:pt x="5208639" y="412955"/>
                  <a:pt x="5451988" y="567813"/>
                  <a:pt x="5619136" y="715297"/>
                </a:cubicBezTo>
                <a:cubicBezTo>
                  <a:pt x="5786284" y="862781"/>
                  <a:pt x="5874774" y="1047135"/>
                  <a:pt x="5943600" y="1187245"/>
                </a:cubicBezTo>
                <a:cubicBezTo>
                  <a:pt x="6012426" y="1327355"/>
                  <a:pt x="6017342" y="1489587"/>
                  <a:pt x="6032090" y="1555955"/>
                </a:cubicBezTo>
                <a:cubicBezTo>
                  <a:pt x="6046838" y="1622323"/>
                  <a:pt x="6039464" y="1603887"/>
                  <a:pt x="6032090" y="1585452"/>
                </a:cubicBezTo>
              </a:path>
            </a:pathLst>
          </a:cu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 12"/>
          <p:cNvSpPr/>
          <p:nvPr/>
        </p:nvSpPr>
        <p:spPr>
          <a:xfrm>
            <a:off x="4291781" y="3672348"/>
            <a:ext cx="2182762" cy="882446"/>
          </a:xfrm>
          <a:custGeom>
            <a:avLst/>
            <a:gdLst>
              <a:gd name="connsiteX0" fmla="*/ 0 w 6046838"/>
              <a:gd name="connsiteY0" fmla="*/ 1452716 h 1622323"/>
              <a:gd name="connsiteX1" fmla="*/ 309716 w 6046838"/>
              <a:gd name="connsiteY1" fmla="*/ 892277 h 1622323"/>
              <a:gd name="connsiteX2" fmla="*/ 884903 w 6046838"/>
              <a:gd name="connsiteY2" fmla="*/ 449826 h 1622323"/>
              <a:gd name="connsiteX3" fmla="*/ 2035278 w 6046838"/>
              <a:gd name="connsiteY3" fmla="*/ 95864 h 1622323"/>
              <a:gd name="connsiteX4" fmla="*/ 2757949 w 6046838"/>
              <a:gd name="connsiteY4" fmla="*/ 7374 h 1622323"/>
              <a:gd name="connsiteX5" fmla="*/ 4011561 w 6046838"/>
              <a:gd name="connsiteY5" fmla="*/ 51619 h 1622323"/>
              <a:gd name="connsiteX6" fmla="*/ 4940710 w 6046838"/>
              <a:gd name="connsiteY6" fmla="*/ 302342 h 1622323"/>
              <a:gd name="connsiteX7" fmla="*/ 5619136 w 6046838"/>
              <a:gd name="connsiteY7" fmla="*/ 715297 h 1622323"/>
              <a:gd name="connsiteX8" fmla="*/ 5943600 w 6046838"/>
              <a:gd name="connsiteY8" fmla="*/ 1187245 h 1622323"/>
              <a:gd name="connsiteX9" fmla="*/ 6032090 w 6046838"/>
              <a:gd name="connsiteY9" fmla="*/ 1555955 h 1622323"/>
              <a:gd name="connsiteX10" fmla="*/ 6032090 w 6046838"/>
              <a:gd name="connsiteY10" fmla="*/ 1585452 h 16223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6046838" h="1622323">
                <a:moveTo>
                  <a:pt x="0" y="1452716"/>
                </a:moveTo>
                <a:cubicBezTo>
                  <a:pt x="81116" y="1256070"/>
                  <a:pt x="162232" y="1059425"/>
                  <a:pt x="309716" y="892277"/>
                </a:cubicBezTo>
                <a:cubicBezTo>
                  <a:pt x="457200" y="725129"/>
                  <a:pt x="597309" y="582562"/>
                  <a:pt x="884903" y="449826"/>
                </a:cubicBezTo>
                <a:cubicBezTo>
                  <a:pt x="1172497" y="317090"/>
                  <a:pt x="1723104" y="169606"/>
                  <a:pt x="2035278" y="95864"/>
                </a:cubicBezTo>
                <a:cubicBezTo>
                  <a:pt x="2347452" y="22122"/>
                  <a:pt x="2428569" y="14748"/>
                  <a:pt x="2757949" y="7374"/>
                </a:cubicBezTo>
                <a:cubicBezTo>
                  <a:pt x="3087329" y="0"/>
                  <a:pt x="3647768" y="2458"/>
                  <a:pt x="4011561" y="51619"/>
                </a:cubicBezTo>
                <a:cubicBezTo>
                  <a:pt x="4375355" y="100780"/>
                  <a:pt x="4672781" y="191729"/>
                  <a:pt x="4940710" y="302342"/>
                </a:cubicBezTo>
                <a:cubicBezTo>
                  <a:pt x="5208639" y="412955"/>
                  <a:pt x="5451988" y="567813"/>
                  <a:pt x="5619136" y="715297"/>
                </a:cubicBezTo>
                <a:cubicBezTo>
                  <a:pt x="5786284" y="862781"/>
                  <a:pt x="5874774" y="1047135"/>
                  <a:pt x="5943600" y="1187245"/>
                </a:cubicBezTo>
                <a:cubicBezTo>
                  <a:pt x="6012426" y="1327355"/>
                  <a:pt x="6017342" y="1489587"/>
                  <a:pt x="6032090" y="1555955"/>
                </a:cubicBezTo>
                <a:cubicBezTo>
                  <a:pt x="6046838" y="1622323"/>
                  <a:pt x="6039464" y="1603887"/>
                  <a:pt x="6032090" y="1585452"/>
                </a:cubicBezTo>
              </a:path>
            </a:pathLst>
          </a:cu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316733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3200" dirty="0" smtClean="0"/>
              <a:t>Induction Proof I</a:t>
            </a:r>
            <a:endParaRPr lang="ko-KR" altLang="en-US" sz="32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pt-BR" sz="3600" dirty="0" smtClean="0"/>
              <a:t>THEOREM. 0 + 1 + 2 + 3 + ⋯ + </a:t>
            </a:r>
            <a:r>
              <a:rPr lang="pt-BR" sz="3600" i="1" dirty="0" smtClean="0"/>
              <a:t>n = n(n + 1)/2</a:t>
            </a:r>
            <a:r>
              <a:rPr lang="pt-BR" sz="3600" i="1" dirty="0" smtClean="0"/>
              <a:t>, </a:t>
            </a:r>
            <a:r>
              <a:rPr lang="en-US" sz="3600" dirty="0" smtClean="0"/>
              <a:t>for </a:t>
            </a:r>
            <a:r>
              <a:rPr lang="en-US" sz="3600" dirty="0" smtClean="0"/>
              <a:t>all natural numbers </a:t>
            </a:r>
            <a:r>
              <a:rPr lang="en-US" sz="3600" i="1" dirty="0" smtClean="0"/>
              <a:t>n.</a:t>
            </a:r>
          </a:p>
          <a:p>
            <a:r>
              <a:rPr lang="en-US" sz="3600" dirty="0" smtClean="0"/>
              <a:t>PROOF. By induction.</a:t>
            </a:r>
          </a:p>
          <a:p>
            <a:r>
              <a:rPr lang="en-US" sz="3600" dirty="0" smtClean="0"/>
              <a:t>Let </a:t>
            </a:r>
            <a:r>
              <a:rPr lang="en-US" sz="3600" i="1" dirty="0" smtClean="0"/>
              <a:t>P(n) be the proposition: 0 + 1 + 2 + ⋯ + </a:t>
            </a:r>
            <a:r>
              <a:rPr lang="en-US" sz="3600" i="1" dirty="0" smtClean="0"/>
              <a:t>n </a:t>
            </a:r>
            <a:r>
              <a:rPr lang="en-US" sz="3600" dirty="0" smtClean="0"/>
              <a:t>= </a:t>
            </a:r>
            <a:r>
              <a:rPr lang="en-US" sz="3600" i="1" dirty="0" smtClean="0"/>
              <a:t>n(n + 1)/2.</a:t>
            </a:r>
          </a:p>
          <a:p>
            <a:r>
              <a:rPr lang="en-US" sz="3600" i="1" dirty="0" smtClean="0"/>
              <a:t>Base case: P(0) is the proposition: 0 = 0(0 + 1)/2</a:t>
            </a:r>
            <a:r>
              <a:rPr lang="en-US" sz="3600" i="1" dirty="0" smtClean="0"/>
              <a:t>, </a:t>
            </a:r>
            <a:r>
              <a:rPr lang="en-US" sz="3600" dirty="0" smtClean="0"/>
              <a:t>which </a:t>
            </a:r>
            <a:r>
              <a:rPr lang="en-US" sz="3600" dirty="0" smtClean="0"/>
              <a:t>is true.</a:t>
            </a:r>
          </a:p>
          <a:p>
            <a:r>
              <a:rPr lang="en-US" sz="3600" i="1" dirty="0" smtClean="0"/>
              <a:t>Recursive case: Let k be an arbitrary positive integer.</a:t>
            </a:r>
          </a:p>
          <a:p>
            <a:r>
              <a:rPr lang="en-US" sz="3600" dirty="0" smtClean="0"/>
              <a:t>Assume that </a:t>
            </a:r>
            <a:r>
              <a:rPr lang="en-US" sz="3600" i="1" dirty="0" smtClean="0"/>
              <a:t>P(k) holds:</a:t>
            </a:r>
          </a:p>
          <a:p>
            <a:pPr lvl="1"/>
            <a:r>
              <a:rPr lang="en-US" sz="3200" dirty="0" smtClean="0"/>
              <a:t>assume </a:t>
            </a:r>
            <a:r>
              <a:rPr lang="en-US" sz="3200" dirty="0" smtClean="0"/>
              <a:t>that: 0 + 1 + 2 + ⋯ + </a:t>
            </a:r>
            <a:r>
              <a:rPr lang="en-US" sz="3200" i="1" dirty="0" smtClean="0"/>
              <a:t>k = k(k + 1)/2.</a:t>
            </a:r>
          </a:p>
          <a:p>
            <a:r>
              <a:rPr lang="en-US" sz="3600" dirty="0" smtClean="0"/>
              <a:t>This </a:t>
            </a:r>
            <a:r>
              <a:rPr lang="en-US" sz="3600" dirty="0" smtClean="0"/>
              <a:t>assumption that </a:t>
            </a:r>
            <a:r>
              <a:rPr lang="en-US" sz="3600" i="1" dirty="0" smtClean="0"/>
              <a:t>P(k) holds is called </a:t>
            </a:r>
            <a:r>
              <a:rPr lang="en-US" sz="3600" b="1" i="1" dirty="0" smtClean="0">
                <a:solidFill>
                  <a:srgbClr val="0070C0"/>
                </a:solidFill>
              </a:rPr>
              <a:t>the inductive hypothesis</a:t>
            </a:r>
            <a:r>
              <a:rPr lang="en-US" sz="3600" i="1" dirty="0" smtClean="0"/>
              <a:t>.</a:t>
            </a:r>
          </a:p>
          <a:p>
            <a:r>
              <a:rPr lang="en-US" sz="3600" dirty="0" smtClean="0"/>
              <a:t>Now, Prove </a:t>
            </a:r>
            <a:r>
              <a:rPr lang="en-US" sz="3600" dirty="0" smtClean="0"/>
              <a:t>that </a:t>
            </a:r>
            <a:r>
              <a:rPr lang="en-US" sz="3600" i="1" dirty="0" smtClean="0"/>
              <a:t>P(k + 1) holds:</a:t>
            </a:r>
          </a:p>
          <a:p>
            <a:pPr lvl="1"/>
            <a:r>
              <a:rPr lang="en-US" sz="3200" dirty="0" smtClean="0"/>
              <a:t>prove </a:t>
            </a:r>
            <a:r>
              <a:rPr lang="en-US" sz="3200" dirty="0" smtClean="0"/>
              <a:t>that 0 + 1 + 2 + ⋯ + </a:t>
            </a:r>
            <a:r>
              <a:rPr lang="en-US" sz="3200" i="1" dirty="0" smtClean="0"/>
              <a:t>k + (k + 1) = (k + 1)(k + 2)/2.</a:t>
            </a:r>
            <a:endParaRPr lang="en-US" dirty="0" smtClean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CDF09-394E-D340-8D8B-254739943E52}" type="datetime1">
              <a:rPr lang="en-US" smtClean="0"/>
              <a:pPr/>
              <a:t>3/27/2019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CMPU </a:t>
            </a:r>
            <a:r>
              <a:rPr lang="en-US" dirty="0" smtClean="0"/>
              <a:t>145 – Foundations of Computer Science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7316733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3200" dirty="0" smtClean="0"/>
              <a:t>Induction Proof II</a:t>
            </a:r>
            <a:endParaRPr lang="ko-KR" altLang="en-US" sz="32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3200" dirty="0" smtClean="0"/>
              <a:t>Using k+1, our “</a:t>
            </a:r>
            <a:r>
              <a:rPr lang="en-US" sz="3200" i="1" dirty="0" smtClean="0"/>
              <a:t>induction goal” </a:t>
            </a:r>
            <a:r>
              <a:rPr lang="en-US" sz="3200" dirty="0" smtClean="0"/>
              <a:t>is to show that</a:t>
            </a:r>
            <a:endParaRPr lang="en-US" sz="3200" dirty="0" smtClean="0"/>
          </a:p>
          <a:p>
            <a:r>
              <a:rPr lang="nn-NO" sz="3200" dirty="0" smtClean="0">
                <a:solidFill>
                  <a:srgbClr val="0070C0"/>
                </a:solidFill>
              </a:rPr>
              <a:t>0 + 1 + 2 + ⋯ + </a:t>
            </a:r>
            <a:r>
              <a:rPr lang="nn-NO" sz="3200" i="1" dirty="0" smtClean="0">
                <a:solidFill>
                  <a:srgbClr val="0070C0"/>
                </a:solidFill>
              </a:rPr>
              <a:t>k + (k + 1) </a:t>
            </a:r>
            <a:r>
              <a:rPr lang="nn-NO" sz="3200" i="1" dirty="0" smtClean="0"/>
              <a:t>= (k + 1)(k + 2)/</a:t>
            </a:r>
            <a:r>
              <a:rPr lang="nn-NO" sz="3200" i="1" dirty="0" smtClean="0"/>
              <a:t>2</a:t>
            </a:r>
          </a:p>
          <a:p>
            <a:endParaRPr lang="nn-NO" sz="3200" i="1" dirty="0" smtClean="0"/>
          </a:p>
          <a:p>
            <a:pPr>
              <a:buNone/>
            </a:pPr>
            <a:r>
              <a:rPr lang="en-US" sz="3200" dirty="0" smtClean="0">
                <a:latin typeface="Courier New" pitchFamily="49" charset="0"/>
                <a:cs typeface="Courier New" pitchFamily="49" charset="0"/>
              </a:rPr>
              <a:t>LHS = </a:t>
            </a:r>
            <a:r>
              <a:rPr lang="en-US" sz="3200" dirty="0" smtClean="0">
                <a:solidFill>
                  <a:schemeClr val="accent1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(0 + 1 + 2 + ⋯ + </a:t>
            </a:r>
            <a:r>
              <a:rPr lang="en-US" sz="3200" i="1" dirty="0" smtClean="0">
                <a:solidFill>
                  <a:schemeClr val="accent1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k) + (k + 1) </a:t>
            </a:r>
            <a:r>
              <a:rPr lang="en-US" sz="2200" i="1" dirty="0" smtClean="0">
                <a:latin typeface="Courier New" pitchFamily="49" charset="0"/>
                <a:cs typeface="Courier New" pitchFamily="49" charset="0"/>
              </a:rPr>
              <a:t>arranging brackets</a:t>
            </a:r>
            <a:endParaRPr lang="en-US" sz="3200" i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3200" dirty="0" smtClean="0">
                <a:latin typeface="Courier New" pitchFamily="49" charset="0"/>
                <a:cs typeface="Courier New" pitchFamily="49" charset="0"/>
              </a:rPr>
              <a:t>		= </a:t>
            </a:r>
            <a:r>
              <a:rPr lang="en-US" sz="3200" i="1" dirty="0" smtClean="0">
                <a:solidFill>
                  <a:schemeClr val="accent1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k(k + 1)/2 + (k + 1)  </a:t>
            </a:r>
            <a:r>
              <a:rPr lang="en-US" sz="3200" i="1" dirty="0" smtClean="0">
                <a:solidFill>
                  <a:schemeClr val="accent1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    </a:t>
            </a:r>
            <a:r>
              <a:rPr lang="en-US" sz="2200" i="1" dirty="0" smtClean="0">
                <a:latin typeface="Courier New" pitchFamily="49" charset="0"/>
                <a:cs typeface="Courier New" pitchFamily="49" charset="0"/>
              </a:rPr>
              <a:t>by inductive </a:t>
            </a:r>
            <a:r>
              <a:rPr lang="en-US" sz="2200" i="1" dirty="0" smtClean="0">
                <a:latin typeface="Courier New" pitchFamily="49" charset="0"/>
                <a:cs typeface="Courier New" pitchFamily="49" charset="0"/>
              </a:rPr>
              <a:t>hypothesis</a:t>
            </a:r>
            <a:endParaRPr lang="en-US" sz="3200" i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3200" dirty="0" smtClean="0">
                <a:latin typeface="Courier New" pitchFamily="49" charset="0"/>
                <a:cs typeface="Courier New" pitchFamily="49" charset="0"/>
              </a:rPr>
              <a:t>		= </a:t>
            </a:r>
            <a:r>
              <a:rPr lang="en-US" sz="3200" dirty="0" smtClean="0">
                <a:solidFill>
                  <a:schemeClr val="accent1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3200" i="1" dirty="0" smtClean="0">
                <a:solidFill>
                  <a:schemeClr val="accent1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k(k + 1) + 2(k + 1))/2</a:t>
            </a:r>
            <a:r>
              <a:rPr lang="en-US" sz="3200" i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3200" i="1" dirty="0" smtClean="0">
                <a:latin typeface="Courier New" pitchFamily="49" charset="0"/>
                <a:cs typeface="Courier New" pitchFamily="49" charset="0"/>
              </a:rPr>
              <a:t>         </a:t>
            </a:r>
            <a:r>
              <a:rPr lang="en-US" sz="2200" i="1" dirty="0" smtClean="0">
                <a:latin typeface="Courier New" pitchFamily="49" charset="0"/>
                <a:cs typeface="Courier New" pitchFamily="49" charset="0"/>
              </a:rPr>
              <a:t>by </a:t>
            </a:r>
            <a:r>
              <a:rPr lang="en-US" sz="2200" i="1" dirty="0" smtClean="0">
                <a:latin typeface="Courier New" pitchFamily="49" charset="0"/>
                <a:cs typeface="Courier New" pitchFamily="49" charset="0"/>
              </a:rPr>
              <a:t>arithmetic</a:t>
            </a:r>
            <a:endParaRPr lang="en-US" sz="3200" i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3200" dirty="0" smtClean="0">
                <a:latin typeface="Courier New" pitchFamily="49" charset="0"/>
                <a:cs typeface="Courier New" pitchFamily="49" charset="0"/>
              </a:rPr>
              <a:t>		= </a:t>
            </a:r>
            <a:r>
              <a:rPr lang="en-US" sz="3200" dirty="0" smtClean="0">
                <a:solidFill>
                  <a:schemeClr val="accent1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3200" i="1" dirty="0" smtClean="0">
                <a:solidFill>
                  <a:schemeClr val="accent1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k2 + 3k + 2)/2 </a:t>
            </a:r>
            <a:r>
              <a:rPr lang="en-US" sz="3200" i="1" dirty="0" smtClean="0">
                <a:solidFill>
                  <a:schemeClr val="accent1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                </a:t>
            </a:r>
            <a:r>
              <a:rPr lang="en-US" sz="2200" i="1" dirty="0" smtClean="0">
                <a:latin typeface="Courier New" pitchFamily="49" charset="0"/>
                <a:cs typeface="Courier New" pitchFamily="49" charset="0"/>
              </a:rPr>
              <a:t>by arithmetic</a:t>
            </a:r>
            <a:endParaRPr lang="en-US" sz="3200" i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3200" dirty="0" smtClean="0">
                <a:latin typeface="Courier New" pitchFamily="49" charset="0"/>
                <a:cs typeface="Courier New" pitchFamily="49" charset="0"/>
              </a:rPr>
              <a:t>		= </a:t>
            </a:r>
            <a:r>
              <a:rPr lang="en-US" sz="3200" dirty="0" smtClean="0">
                <a:solidFill>
                  <a:schemeClr val="accent1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3200" i="1" dirty="0" smtClean="0">
                <a:solidFill>
                  <a:schemeClr val="accent1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k + 1)(k + 2)/2 </a:t>
            </a:r>
            <a:r>
              <a:rPr lang="en-US" sz="3200" i="1" dirty="0" smtClean="0">
                <a:solidFill>
                  <a:schemeClr val="accent1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               </a:t>
            </a:r>
            <a:r>
              <a:rPr lang="en-US" sz="2200" i="1" dirty="0" smtClean="0">
                <a:latin typeface="Courier New" pitchFamily="49" charset="0"/>
                <a:cs typeface="Courier New" pitchFamily="49" charset="0"/>
              </a:rPr>
              <a:t>by </a:t>
            </a:r>
            <a:r>
              <a:rPr lang="en-US" sz="2200" i="1" dirty="0" smtClean="0">
                <a:latin typeface="Courier New" pitchFamily="49" charset="0"/>
                <a:cs typeface="Courier New" pitchFamily="49" charset="0"/>
              </a:rPr>
              <a:t>arithmetic</a:t>
            </a:r>
            <a:endParaRPr lang="en-US" sz="3200" i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3200" dirty="0" smtClean="0">
                <a:latin typeface="Courier New" pitchFamily="49" charset="0"/>
                <a:cs typeface="Courier New" pitchFamily="49" charset="0"/>
              </a:rPr>
              <a:t>		= </a:t>
            </a:r>
            <a:r>
              <a:rPr lang="en-US" sz="3200" dirty="0" smtClean="0">
                <a:latin typeface="Courier New" pitchFamily="49" charset="0"/>
                <a:cs typeface="Courier New" pitchFamily="49" charset="0"/>
              </a:rPr>
              <a:t>RHS</a:t>
            </a:r>
          </a:p>
          <a:p>
            <a:r>
              <a:rPr lang="en-US" sz="3200" dirty="0" smtClean="0"/>
              <a:t>QED</a:t>
            </a:r>
            <a:endParaRPr lang="en-US" dirty="0" smtClean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CDF09-394E-D340-8D8B-254739943E52}" type="datetime1">
              <a:rPr lang="en-US" smtClean="0"/>
              <a:pPr/>
              <a:t>3/27/2019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CMPU </a:t>
            </a:r>
            <a:r>
              <a:rPr lang="en-US" dirty="0" smtClean="0"/>
              <a:t>145 – Foundations of Computer Science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7316733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0" dirty="0" smtClean="0"/>
              <a:t>To be continued…</a:t>
            </a:r>
            <a:endParaRPr lang="en-US" b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1"/>
            <a:ext cx="11274552" cy="5213240"/>
          </a:xfrm>
        </p:spPr>
        <p:txBody>
          <a:bodyPr>
            <a:normAutofit/>
          </a:bodyPr>
          <a:lstStyle/>
          <a:p>
            <a:pPr lvl="1">
              <a:buNone/>
            </a:pPr>
            <a:r>
              <a:rPr lang="en-US" sz="2800" dirty="0" smtClean="0">
                <a:latin typeface="Lucida Calligraphy" pitchFamily="66" charset="0"/>
              </a:rPr>
              <a:t>            </a:t>
            </a:r>
          </a:p>
          <a:p>
            <a:pPr lvl="1">
              <a:buNone/>
            </a:pPr>
            <a:endParaRPr lang="en-US" sz="2800" dirty="0" smtClean="0">
              <a:latin typeface="Lucida Calligraphy" pitchFamily="66" charset="0"/>
            </a:endParaRPr>
          </a:p>
          <a:p>
            <a:pPr lvl="1">
              <a:buNone/>
            </a:pPr>
            <a:endParaRPr lang="en-US" sz="2800" dirty="0" smtClean="0">
              <a:latin typeface="Lucida Calligraphy" pitchFamily="66" charset="0"/>
            </a:endParaRPr>
          </a:p>
          <a:p>
            <a:pPr lvl="1">
              <a:buNone/>
            </a:pPr>
            <a:endParaRPr lang="en-US" sz="2800" dirty="0" smtClean="0">
              <a:latin typeface="Lucida Calligraphy" pitchFamily="66" charset="0"/>
            </a:endParaRPr>
          </a:p>
          <a:p>
            <a:pPr>
              <a:buNone/>
            </a:pPr>
            <a:r>
              <a:rPr lang="en-US" sz="2800" dirty="0" smtClean="0">
                <a:latin typeface="Lithos Pro Regular" pitchFamily="82" charset="0"/>
              </a:rPr>
              <a:t> </a:t>
            </a:r>
            <a:r>
              <a:rPr lang="en-US" dirty="0" smtClean="0">
                <a:latin typeface="Lithos Pro Regular" pitchFamily="82" charset="0"/>
              </a:rPr>
              <a:t> </a:t>
            </a:r>
            <a:r>
              <a:rPr lang="en-US" dirty="0" smtClean="0">
                <a:latin typeface="Lithos Pro Regular" pitchFamily="82" charset="0"/>
              </a:rPr>
              <a:t>“Underneath every inductive </a:t>
            </a:r>
            <a:r>
              <a:rPr lang="en-US" dirty="0" smtClean="0">
                <a:latin typeface="Lithos Pro Regular" pitchFamily="82" charset="0"/>
              </a:rPr>
              <a:t>proof lurks </a:t>
            </a:r>
            <a:r>
              <a:rPr lang="en-US" dirty="0" smtClean="0">
                <a:latin typeface="Lithos Pro Regular" pitchFamily="82" charset="0"/>
              </a:rPr>
              <a:t>a recursive definition</a:t>
            </a:r>
            <a:r>
              <a:rPr lang="en-US" dirty="0" smtClean="0">
                <a:latin typeface="Lithos Pro Regular" pitchFamily="82" charset="0"/>
              </a:rPr>
              <a:t>.”</a:t>
            </a:r>
            <a:endParaRPr lang="en-US" sz="3600" i="1" dirty="0" smtClean="0"/>
          </a:p>
          <a:p>
            <a:pPr marL="2114550" lvl="3" indent="-742950">
              <a:buFont typeface="+mj-lt"/>
              <a:buAutoNum type="alphaLcPeriod"/>
            </a:pPr>
            <a:endParaRPr lang="en-US" sz="2600" i="1" dirty="0" smtClean="0"/>
          </a:p>
          <a:p>
            <a:pPr marL="2114550" lvl="3" indent="-742950">
              <a:buFont typeface="+mj-lt"/>
              <a:buAutoNum type="alphaLcPeriod"/>
            </a:pPr>
            <a:endParaRPr lang="en-US" sz="2600" i="1" dirty="0" smtClean="0"/>
          </a:p>
          <a:p>
            <a:pPr marL="914400" lvl="1" indent="-457200">
              <a:buNone/>
            </a:pPr>
            <a:endParaRPr lang="en-US" i="1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C1AE5-7142-424F-B251-89BC3CCBD4E1}" type="datetime1">
              <a:rPr lang="en-US" smtClean="0"/>
              <a:pPr/>
              <a:t>3/27/2019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CMPU 145 – Foundations of Computer Science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3200" dirty="0" smtClean="0"/>
              <a:t>Context</a:t>
            </a:r>
            <a:endParaRPr lang="ko-KR" altLang="en-US" sz="32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i="1" dirty="0" smtClean="0"/>
              <a:t>Induction: </a:t>
            </a:r>
            <a:r>
              <a:rPr lang="en-US" sz="3200" dirty="0" smtClean="0"/>
              <a:t>used to describe a method for </a:t>
            </a:r>
            <a:r>
              <a:rPr lang="en-US" sz="3200" dirty="0" smtClean="0"/>
              <a:t>(mathematical) proofs</a:t>
            </a:r>
          </a:p>
          <a:p>
            <a:r>
              <a:rPr lang="en-US" sz="3200" i="1" dirty="0" smtClean="0"/>
              <a:t>Recursion: </a:t>
            </a:r>
            <a:r>
              <a:rPr lang="en-US" sz="3200" dirty="0" smtClean="0"/>
              <a:t>used to describe definition/constructions of sets and  functions</a:t>
            </a:r>
          </a:p>
          <a:p>
            <a:endParaRPr lang="en-US" sz="3200" i="1" dirty="0" smtClean="0"/>
          </a:p>
          <a:p>
            <a:r>
              <a:rPr lang="en-US" sz="3200" i="1" dirty="0" smtClean="0"/>
              <a:t>Same, but different</a:t>
            </a:r>
            <a:r>
              <a:rPr lang="en-US" sz="3200" dirty="0" smtClean="0"/>
              <a:t>…</a:t>
            </a:r>
            <a:endParaRPr lang="en-US" sz="3200" dirty="0" smtClean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CDF09-394E-D340-8D8B-254739943E52}" type="datetime1">
              <a:rPr lang="en-US" smtClean="0"/>
              <a:pPr/>
              <a:t>3/27/2019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CMPU </a:t>
            </a:r>
            <a:r>
              <a:rPr lang="en-US" dirty="0" smtClean="0"/>
              <a:t>145 – Foundations of Computer Science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731673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err="1" smtClean="0"/>
              <a:t>circulus</a:t>
            </a:r>
            <a:r>
              <a:rPr lang="en-US" sz="3200" dirty="0" smtClean="0"/>
              <a:t> in </a:t>
            </a:r>
            <a:r>
              <a:rPr lang="en-US" sz="3200" dirty="0" err="1" smtClean="0"/>
              <a:t>demonstrando</a:t>
            </a:r>
            <a:endParaRPr lang="ko-KR" altLang="en-US" sz="32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4000" dirty="0" smtClean="0"/>
              <a:t>Latin for circular reasoning</a:t>
            </a:r>
          </a:p>
          <a:p>
            <a:pPr lvl="1"/>
            <a:r>
              <a:rPr lang="en-US" sz="3600" dirty="0" smtClean="0"/>
              <a:t>as in the following from the movie, “</a:t>
            </a:r>
            <a:r>
              <a:rPr lang="en-US" sz="3600" i="1" dirty="0" err="1" smtClean="0"/>
              <a:t>Idocracy</a:t>
            </a:r>
            <a:r>
              <a:rPr lang="en-US" sz="3600" dirty="0" smtClean="0"/>
              <a:t>.”*</a:t>
            </a:r>
          </a:p>
          <a:p>
            <a:pPr>
              <a:buNone/>
            </a:pPr>
            <a:r>
              <a:rPr lang="en-US" sz="2400" i="1" dirty="0" smtClean="0">
                <a:latin typeface="Consolas" pitchFamily="49" charset="0"/>
              </a:rPr>
              <a:t>Pvt. Joe Bowers: What are these electrolytes? Do you even know?</a:t>
            </a:r>
          </a:p>
          <a:p>
            <a:pPr>
              <a:buNone/>
            </a:pPr>
            <a:r>
              <a:rPr lang="en-US" sz="2400" i="1" dirty="0" smtClean="0">
                <a:latin typeface="Consolas" pitchFamily="49" charset="0"/>
              </a:rPr>
              <a:t>Secretary of State: They're... what they use to make </a:t>
            </a:r>
            <a:r>
              <a:rPr lang="en-US" sz="2400" i="1" dirty="0" err="1" smtClean="0">
                <a:latin typeface="Consolas" pitchFamily="49" charset="0"/>
              </a:rPr>
              <a:t>Brawndo</a:t>
            </a:r>
            <a:r>
              <a:rPr lang="en-US" sz="2400" i="1" dirty="0" smtClean="0">
                <a:latin typeface="Consolas" pitchFamily="49" charset="0"/>
              </a:rPr>
              <a:t>!</a:t>
            </a:r>
          </a:p>
          <a:p>
            <a:pPr>
              <a:buNone/>
            </a:pPr>
            <a:r>
              <a:rPr lang="en-US" sz="2400" i="1" dirty="0" smtClean="0">
                <a:latin typeface="Consolas" pitchFamily="49" charset="0"/>
              </a:rPr>
              <a:t>Pvt. Joe Bowers: But why do they use them to make </a:t>
            </a:r>
            <a:r>
              <a:rPr lang="en-US" sz="2400" i="1" dirty="0" err="1" smtClean="0">
                <a:latin typeface="Consolas" pitchFamily="49" charset="0"/>
              </a:rPr>
              <a:t>Brawndo</a:t>
            </a:r>
            <a:r>
              <a:rPr lang="en-US" sz="2400" i="1" dirty="0" smtClean="0">
                <a:latin typeface="Consolas" pitchFamily="49" charset="0"/>
              </a:rPr>
              <a:t>?</a:t>
            </a:r>
          </a:p>
          <a:p>
            <a:pPr>
              <a:buNone/>
            </a:pPr>
            <a:r>
              <a:rPr lang="en-US" sz="2400" i="1" dirty="0" smtClean="0">
                <a:latin typeface="Consolas" pitchFamily="49" charset="0"/>
              </a:rPr>
              <a:t>Secretary of Defense: [raises hand after a pause] Because </a:t>
            </a:r>
            <a:r>
              <a:rPr lang="en-US" sz="2400" i="1" dirty="0" err="1" smtClean="0">
                <a:latin typeface="Consolas" pitchFamily="49" charset="0"/>
              </a:rPr>
              <a:t>Brawndo's</a:t>
            </a:r>
            <a:r>
              <a:rPr lang="en-US" sz="2400" i="1" dirty="0" smtClean="0">
                <a:latin typeface="Consolas" pitchFamily="49" charset="0"/>
              </a:rPr>
              <a:t> </a:t>
            </a:r>
            <a:r>
              <a:rPr lang="en-US" sz="2400" i="1" dirty="0" smtClean="0">
                <a:latin typeface="Consolas" pitchFamily="49" charset="0"/>
              </a:rPr>
              <a:t>got </a:t>
            </a:r>
            <a:r>
              <a:rPr lang="en-US" sz="2400" i="1" dirty="0" smtClean="0">
                <a:latin typeface="Consolas" pitchFamily="49" charset="0"/>
              </a:rPr>
              <a:t>electrolytes</a:t>
            </a:r>
            <a:r>
              <a:rPr lang="en-US" i="1" dirty="0" smtClean="0"/>
              <a:t>.</a:t>
            </a:r>
          </a:p>
          <a:p>
            <a:pPr>
              <a:buNone/>
            </a:pPr>
            <a:endParaRPr lang="en-US" i="1" dirty="0" smtClean="0"/>
          </a:p>
          <a:p>
            <a:r>
              <a:rPr lang="en-US" dirty="0" smtClean="0"/>
              <a:t>As it applies here, no </a:t>
            </a:r>
            <a:r>
              <a:rPr lang="en-US" dirty="0" smtClean="0"/>
              <a:t>proof should </a:t>
            </a:r>
            <a:r>
              <a:rPr lang="en-US" dirty="0" smtClean="0"/>
              <a:t>simply assume </a:t>
            </a:r>
            <a:r>
              <a:rPr lang="en-US" dirty="0" smtClean="0"/>
              <a:t>what it </a:t>
            </a:r>
            <a:r>
              <a:rPr lang="en-US" dirty="0" smtClean="0"/>
              <a:t>is trying </a:t>
            </a:r>
            <a:r>
              <a:rPr lang="en-US" dirty="0" smtClean="0"/>
              <a:t>to prove.</a:t>
            </a:r>
            <a:endParaRPr lang="en-US" i="1" dirty="0" smtClean="0"/>
          </a:p>
          <a:p>
            <a:pPr>
              <a:buNone/>
            </a:pPr>
            <a:endParaRPr lang="en-US" i="1" dirty="0" smtClean="0"/>
          </a:p>
          <a:p>
            <a:pPr>
              <a:buNone/>
            </a:pPr>
            <a:r>
              <a:rPr lang="en-US" i="1" dirty="0" smtClean="0"/>
              <a:t>*</a:t>
            </a:r>
            <a:r>
              <a:rPr lang="en-US" sz="2600" i="1" dirty="0" smtClean="0"/>
              <a:t>example </a:t>
            </a:r>
            <a:r>
              <a:rPr lang="en-US" sz="2600" i="1" dirty="0" smtClean="0"/>
              <a:t>from: </a:t>
            </a:r>
            <a:r>
              <a:rPr lang="en-US" sz="2600" i="1" dirty="0" smtClean="0"/>
              <a:t>https://www.logicallyfallacious.com/tools/lp/Bo/LogicalFallacies/66/Circular-Reasoning</a:t>
            </a:r>
            <a:endParaRPr lang="en-US" i="1" dirty="0" smtClean="0"/>
          </a:p>
          <a:p>
            <a:pPr>
              <a:buNone/>
            </a:pPr>
            <a:endParaRPr lang="en-US" i="1" dirty="0" smtClean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CDF09-394E-D340-8D8B-254739943E52}" type="datetime1">
              <a:rPr lang="en-US" smtClean="0"/>
              <a:pPr/>
              <a:t>3/27/2019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CMPU </a:t>
            </a:r>
            <a:r>
              <a:rPr lang="en-US" dirty="0" smtClean="0"/>
              <a:t>145 – Foundations of Computer Science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731673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3200" dirty="0" smtClean="0"/>
              <a:t>Step-wise logic</a:t>
            </a:r>
            <a:endParaRPr lang="ko-KR" altLang="en-US" sz="32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3600" dirty="0" smtClean="0"/>
              <a:t>We can make use of results from previous steps in our:</a:t>
            </a:r>
          </a:p>
          <a:p>
            <a:pPr lvl="1"/>
            <a:r>
              <a:rPr lang="en-US" sz="3200" dirty="0" smtClean="0"/>
              <a:t>Inductive proofs,</a:t>
            </a:r>
          </a:p>
          <a:p>
            <a:pPr lvl="1"/>
            <a:r>
              <a:rPr lang="en-US" sz="3200" dirty="0" smtClean="0"/>
              <a:t>Recursive </a:t>
            </a:r>
            <a:r>
              <a:rPr lang="en-US" sz="3200" dirty="0" err="1" smtClean="0"/>
              <a:t>definitons</a:t>
            </a:r>
            <a:endParaRPr lang="en-US" sz="3200" dirty="0" smtClean="0"/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The value of a function for a given argument can be defined in terms of its value for previous arguments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A proof for a fact about an item may assume that we have already proven this fact for items that are simpler/more basic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CDF09-394E-D340-8D8B-254739943E52}" type="datetime1">
              <a:rPr lang="en-US" smtClean="0"/>
              <a:pPr/>
              <a:t>3/27/2019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CMPU </a:t>
            </a:r>
            <a:r>
              <a:rPr lang="en-US" dirty="0" smtClean="0"/>
              <a:t>145 – Foundations of Computer Science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731673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3200" dirty="0" smtClean="0"/>
              <a:t>Induction</a:t>
            </a:r>
            <a:endParaRPr lang="ko-KR" altLang="en-US" sz="32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143001"/>
            <a:ext cx="11274552" cy="5213240"/>
          </a:xfrm>
        </p:spPr>
        <p:txBody>
          <a:bodyPr>
            <a:normAutofit/>
          </a:bodyPr>
          <a:lstStyle/>
          <a:p>
            <a:r>
              <a:rPr lang="en-US" sz="4000" dirty="0" smtClean="0"/>
              <a:t>Inductive proofs have existed since… forever, however….</a:t>
            </a:r>
          </a:p>
          <a:p>
            <a:r>
              <a:rPr lang="en-US" sz="4000" dirty="0" smtClean="0"/>
              <a:t>The inductive </a:t>
            </a:r>
            <a:r>
              <a:rPr lang="en-US" sz="4000" dirty="0" smtClean="0"/>
              <a:t>method was first described by Augustus </a:t>
            </a:r>
            <a:r>
              <a:rPr lang="en-US" sz="4000" dirty="0" smtClean="0"/>
              <a:t>de Morgan </a:t>
            </a:r>
          </a:p>
          <a:p>
            <a:pPr lvl="1"/>
            <a:r>
              <a:rPr lang="en-US" sz="3600" dirty="0" smtClean="0"/>
              <a:t>in </a:t>
            </a:r>
            <a:r>
              <a:rPr lang="en-US" sz="3600" dirty="0" smtClean="0"/>
              <a:t>1838. </a:t>
            </a:r>
            <a:endParaRPr lang="en-US" sz="4000" dirty="0" smtClean="0"/>
          </a:p>
          <a:p>
            <a:r>
              <a:rPr lang="en-US" sz="4000" dirty="0" smtClean="0"/>
              <a:t>Proof by induction consists of reasoning from:</a:t>
            </a:r>
          </a:p>
          <a:p>
            <a:pPr lvl="1"/>
            <a:r>
              <a:rPr lang="en-US" sz="3600" dirty="0" smtClean="0"/>
              <a:t>an assumption (or assumptions)</a:t>
            </a:r>
          </a:p>
          <a:p>
            <a:pPr lvl="1"/>
            <a:r>
              <a:rPr lang="en-US" sz="3600" i="1" dirty="0" smtClean="0"/>
              <a:t>to: progressive results that we can expect to hold true</a:t>
            </a:r>
            <a:endParaRPr lang="en-US" i="1" dirty="0" smtClean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CDF09-394E-D340-8D8B-254739943E52}" type="datetime1">
              <a:rPr lang="en-US" smtClean="0"/>
              <a:pPr/>
              <a:t>3/27/2019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CMPU </a:t>
            </a:r>
            <a:r>
              <a:rPr lang="en-US" dirty="0" smtClean="0"/>
              <a:t>145 – Foundations of Computer Science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731673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3200" dirty="0" smtClean="0"/>
              <a:t>How should we approach mathematical induction?</a:t>
            </a:r>
            <a:endParaRPr lang="ko-KR" altLang="en-US" sz="32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143001"/>
            <a:ext cx="4984955" cy="5213240"/>
          </a:xfrm>
        </p:spPr>
        <p:txBody>
          <a:bodyPr>
            <a:normAutofit fontScale="85000" lnSpcReduction="20000"/>
          </a:bodyPr>
          <a:lstStyle/>
          <a:p>
            <a:r>
              <a:rPr lang="en-US" sz="3600" dirty="0" smtClean="0"/>
              <a:t>The domino </a:t>
            </a:r>
            <a:r>
              <a:rPr lang="en-US" sz="3600" strike="sngStrike" dirty="0" smtClean="0"/>
              <a:t>theory</a:t>
            </a:r>
            <a:r>
              <a:rPr lang="en-US" sz="3600" dirty="0" smtClean="0"/>
              <a:t> analogy:</a:t>
            </a:r>
          </a:p>
          <a:p>
            <a:pPr marL="742950" indent="-742950">
              <a:buNone/>
            </a:pPr>
            <a:r>
              <a:rPr lang="en-US" sz="3600" dirty="0" smtClean="0"/>
              <a:t> Show that the dominos will all fall down</a:t>
            </a:r>
          </a:p>
          <a:p>
            <a:pPr marL="742950" indent="-742950">
              <a:buAutoNum type="arabicPeriod"/>
            </a:pPr>
            <a:r>
              <a:rPr lang="en-US" sz="3600" dirty="0" smtClean="0"/>
              <a:t>Start with the first domino </a:t>
            </a:r>
            <a:r>
              <a:rPr lang="en-US" sz="3300" dirty="0" smtClean="0"/>
              <a:t>&lt;big push&gt;</a:t>
            </a:r>
            <a:endParaRPr lang="en-US" sz="3600" dirty="0" smtClean="0"/>
          </a:p>
          <a:p>
            <a:pPr marL="742950" indent="-742950">
              <a:buAutoNum type="arabicPeriod"/>
            </a:pPr>
            <a:r>
              <a:rPr lang="en-US" sz="3600" dirty="0" smtClean="0"/>
              <a:t>Ensure the rest of the dominos are setup </a:t>
            </a:r>
          </a:p>
          <a:p>
            <a:pPr marL="742950" indent="-742950">
              <a:buAutoNum type="arabicPeriod"/>
            </a:pPr>
            <a:r>
              <a:rPr lang="en-US" sz="3600" dirty="0" smtClean="0"/>
              <a:t>Examine a random domino in the sequence,  the </a:t>
            </a:r>
            <a:r>
              <a:rPr lang="en-US" sz="3600" b="1" dirty="0" err="1" smtClean="0"/>
              <a:t>k</a:t>
            </a:r>
            <a:r>
              <a:rPr lang="en-US" sz="3600" b="1" baseline="30000" dirty="0" err="1" smtClean="0"/>
              <a:t>th</a:t>
            </a:r>
            <a:r>
              <a:rPr lang="en-US" sz="3600" dirty="0" smtClean="0"/>
              <a:t> domino.</a:t>
            </a:r>
          </a:p>
          <a:p>
            <a:pPr marL="742950" indent="-742950">
              <a:buAutoNum type="arabicPeriod"/>
            </a:pPr>
            <a:r>
              <a:rPr lang="en-US" sz="3600" dirty="0" smtClean="0"/>
              <a:t>If  you can show the </a:t>
            </a:r>
            <a:r>
              <a:rPr lang="en-US" sz="3600" dirty="0" err="1" smtClean="0"/>
              <a:t>k</a:t>
            </a:r>
            <a:r>
              <a:rPr lang="en-US" sz="3600" b="1" baseline="30000" dirty="0" err="1" smtClean="0"/>
              <a:t>th</a:t>
            </a:r>
            <a:r>
              <a:rPr lang="en-US" sz="3600" dirty="0" smtClean="0"/>
              <a:t> domino falls, the (k+1)</a:t>
            </a:r>
            <a:r>
              <a:rPr lang="en-US" sz="3600" b="1" baseline="30000" dirty="0" err="1" smtClean="0"/>
              <a:t>st</a:t>
            </a:r>
            <a:r>
              <a:rPr lang="en-US" sz="3600" dirty="0" smtClean="0"/>
              <a:t> will also fall!</a:t>
            </a:r>
          </a:p>
          <a:p>
            <a:pPr lvl="1"/>
            <a:endParaRPr lang="en-US" sz="3200" dirty="0" smtClean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CDF09-394E-D340-8D8B-254739943E52}" type="datetime1">
              <a:rPr lang="en-US" smtClean="0"/>
              <a:pPr/>
              <a:t>3/27/2019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Screen shot from </a:t>
            </a:r>
            <a:r>
              <a:rPr lang="en-US" dirty="0" err="1" smtClean="0"/>
              <a:t>youtuber</a:t>
            </a:r>
            <a:r>
              <a:rPr lang="en-US" dirty="0" smtClean="0"/>
              <a:t> Hevesh5, </a:t>
            </a:r>
            <a:r>
              <a:rPr lang="en-US" dirty="0" smtClean="0"/>
              <a:t>domino artist https://www.hevesh5.com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6</a:t>
            </a:fld>
            <a:endParaRPr lang="en-US" dirty="0"/>
          </a:p>
        </p:txBody>
      </p:sp>
      <p:pic>
        <p:nvPicPr>
          <p:cNvPr id="10241" name="Picture 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442155" y="1607574"/>
            <a:ext cx="6183107" cy="4748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xmlns="" val="2731673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3200" dirty="0" smtClean="0"/>
              <a:t>Induction Precepts</a:t>
            </a:r>
            <a:endParaRPr lang="ko-KR" altLang="en-US" sz="32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For an inductive proof to be </a:t>
            </a:r>
            <a:r>
              <a:rPr lang="en-US" sz="3600" dirty="0" smtClean="0"/>
              <a:t>valid, or, universally true, it </a:t>
            </a:r>
            <a:r>
              <a:rPr lang="en-US" sz="3600" dirty="0" smtClean="0"/>
              <a:t>must be </a:t>
            </a:r>
            <a:r>
              <a:rPr lang="en-US" sz="3600" i="1" dirty="0" smtClean="0"/>
              <a:t>complete.</a:t>
            </a:r>
          </a:p>
          <a:p>
            <a:pPr lvl="1"/>
            <a:r>
              <a:rPr lang="en-US" sz="3200" dirty="0" smtClean="0"/>
              <a:t>What is known to apply for a particular case must </a:t>
            </a:r>
            <a:r>
              <a:rPr lang="en-US" sz="3200" dirty="0" smtClean="0"/>
              <a:t>be </a:t>
            </a:r>
            <a:r>
              <a:rPr lang="en-US" sz="3600" dirty="0" smtClean="0"/>
              <a:t>shown </a:t>
            </a:r>
            <a:r>
              <a:rPr lang="en-US" sz="3600" dirty="0" smtClean="0"/>
              <a:t>to apply for every particular case of that kind</a:t>
            </a:r>
            <a:r>
              <a:rPr lang="en-US" sz="3600" dirty="0" smtClean="0"/>
              <a:t>.</a:t>
            </a:r>
          </a:p>
          <a:p>
            <a:pPr lvl="1">
              <a:buNone/>
            </a:pPr>
            <a:endParaRPr lang="en-US" sz="3600" dirty="0" smtClean="0"/>
          </a:p>
          <a:p>
            <a:r>
              <a:rPr lang="en-US" sz="3600" dirty="0" smtClean="0"/>
              <a:t>Before we can draft an inductive proof, </a:t>
            </a:r>
            <a:r>
              <a:rPr lang="en-US" sz="3600" dirty="0" smtClean="0"/>
              <a:t>we need</a:t>
            </a:r>
            <a:r>
              <a:rPr lang="en-US" sz="3600" dirty="0" smtClean="0"/>
              <a:t>:</a:t>
            </a:r>
          </a:p>
          <a:p>
            <a:pPr lvl="1"/>
            <a:r>
              <a:rPr lang="en-US" sz="3200" dirty="0" smtClean="0"/>
              <a:t>a </a:t>
            </a:r>
            <a:r>
              <a:rPr lang="en-US" sz="3200" dirty="0" smtClean="0"/>
              <a:t>clear, stepwise ordering of the domain we’re </a:t>
            </a:r>
            <a:r>
              <a:rPr lang="en-US" sz="3200" dirty="0" smtClean="0"/>
              <a:t>working </a:t>
            </a:r>
            <a:r>
              <a:rPr lang="en-US" sz="3600" dirty="0" smtClean="0"/>
              <a:t>on, </a:t>
            </a:r>
            <a:endParaRPr lang="en-US" sz="3600" dirty="0" smtClean="0"/>
          </a:p>
          <a:p>
            <a:pPr lvl="1"/>
            <a:r>
              <a:rPr lang="en-US" sz="3200" dirty="0" smtClean="0"/>
              <a:t>a clearly specified starting point</a:t>
            </a:r>
            <a:endParaRPr lang="en-US" dirty="0" smtClean="0"/>
          </a:p>
          <a:p>
            <a:endParaRPr lang="en-US" sz="3600" dirty="0" smtClean="0"/>
          </a:p>
          <a:p>
            <a:pPr lvl="1"/>
            <a:endParaRPr lang="en-US" sz="3200" dirty="0" smtClean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CDF09-394E-D340-8D8B-254739943E52}" type="datetime1">
              <a:rPr lang="en-US" smtClean="0"/>
              <a:pPr/>
              <a:t>3/27/2019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CMPU </a:t>
            </a:r>
            <a:r>
              <a:rPr lang="en-US" dirty="0" smtClean="0"/>
              <a:t>145 – Foundations of Computer Science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731673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3200" dirty="0" smtClean="0"/>
              <a:t>Induction Precepts</a:t>
            </a:r>
            <a:endParaRPr lang="ko-KR" altLang="en-US" sz="32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For an inductive proof to be </a:t>
            </a:r>
            <a:r>
              <a:rPr lang="en-US" sz="3600" dirty="0" smtClean="0"/>
              <a:t>valid, or, universally true, it </a:t>
            </a:r>
            <a:r>
              <a:rPr lang="en-US" sz="3600" dirty="0" smtClean="0"/>
              <a:t>must be </a:t>
            </a:r>
            <a:r>
              <a:rPr lang="en-US" sz="3600" i="1" dirty="0" smtClean="0"/>
              <a:t>complete.</a:t>
            </a:r>
          </a:p>
          <a:p>
            <a:pPr lvl="1"/>
            <a:r>
              <a:rPr lang="en-US" sz="3200" dirty="0" smtClean="0"/>
              <a:t>What is known to apply for a particular case must </a:t>
            </a:r>
            <a:r>
              <a:rPr lang="en-US" sz="3200" dirty="0" smtClean="0"/>
              <a:t>be </a:t>
            </a:r>
            <a:r>
              <a:rPr lang="en-US" sz="3600" dirty="0" smtClean="0"/>
              <a:t>shown </a:t>
            </a:r>
            <a:r>
              <a:rPr lang="en-US" sz="3600" dirty="0" smtClean="0"/>
              <a:t>to apply for every particular case of that kind</a:t>
            </a:r>
            <a:r>
              <a:rPr lang="en-US" sz="3600" dirty="0" smtClean="0"/>
              <a:t>.</a:t>
            </a:r>
          </a:p>
          <a:p>
            <a:pPr lvl="1">
              <a:buNone/>
            </a:pPr>
            <a:endParaRPr lang="en-US" sz="3600" dirty="0" smtClean="0"/>
          </a:p>
          <a:p>
            <a:r>
              <a:rPr lang="en-US" sz="3600" dirty="0" smtClean="0"/>
              <a:t>Before we can draft an inductive proof, </a:t>
            </a:r>
            <a:r>
              <a:rPr lang="en-US" sz="3600" dirty="0" smtClean="0"/>
              <a:t>we need</a:t>
            </a:r>
            <a:r>
              <a:rPr lang="en-US" sz="3600" dirty="0" smtClean="0"/>
              <a:t>:</a:t>
            </a:r>
          </a:p>
          <a:p>
            <a:pPr lvl="1"/>
            <a:r>
              <a:rPr lang="en-US" sz="3200" dirty="0" smtClean="0"/>
              <a:t>a </a:t>
            </a:r>
            <a:r>
              <a:rPr lang="en-US" sz="3200" dirty="0" smtClean="0"/>
              <a:t>clear, stepwise ordering of the domain we’re </a:t>
            </a:r>
            <a:r>
              <a:rPr lang="en-US" sz="3200" dirty="0" smtClean="0"/>
              <a:t>working </a:t>
            </a:r>
            <a:r>
              <a:rPr lang="en-US" sz="3600" dirty="0" smtClean="0"/>
              <a:t>on, </a:t>
            </a:r>
            <a:endParaRPr lang="en-US" sz="3600" dirty="0" smtClean="0"/>
          </a:p>
          <a:p>
            <a:pPr lvl="1"/>
            <a:r>
              <a:rPr lang="en-US" sz="3200" dirty="0" smtClean="0"/>
              <a:t>a clearly specified starting point</a:t>
            </a:r>
            <a:endParaRPr lang="en-US" dirty="0" smtClean="0"/>
          </a:p>
          <a:p>
            <a:endParaRPr lang="en-US" sz="3600" dirty="0" smtClean="0"/>
          </a:p>
          <a:p>
            <a:pPr lvl="1"/>
            <a:endParaRPr lang="en-US" sz="3200" dirty="0" smtClean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CDF09-394E-D340-8D8B-254739943E52}" type="datetime1">
              <a:rPr lang="en-US" smtClean="0"/>
              <a:pPr/>
              <a:t>3/27/2019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CMPU </a:t>
            </a:r>
            <a:r>
              <a:rPr lang="en-US" dirty="0" smtClean="0"/>
              <a:t>145 – Foundations of Computer Science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731673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3200" dirty="0" smtClean="0"/>
              <a:t>Induction Starting Points </a:t>
            </a:r>
            <a:endParaRPr lang="ko-KR" altLang="en-US" sz="32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3600" dirty="0" smtClean="0"/>
              <a:t>Positive integers</a:t>
            </a:r>
          </a:p>
          <a:p>
            <a:pPr lvl="1"/>
            <a:r>
              <a:rPr lang="en-US" sz="3200" dirty="0" smtClean="0"/>
              <a:t>Stepwise ordering: </a:t>
            </a:r>
            <a:r>
              <a:rPr lang="en-US" sz="3200" i="1" dirty="0" smtClean="0"/>
              <a:t>n → n + 1</a:t>
            </a:r>
          </a:p>
          <a:p>
            <a:pPr lvl="1"/>
            <a:r>
              <a:rPr lang="en-US" sz="3200" dirty="0" smtClean="0"/>
              <a:t>Starting point: 1</a:t>
            </a:r>
          </a:p>
          <a:p>
            <a:r>
              <a:rPr lang="en-US" sz="3600" dirty="0" smtClean="0"/>
              <a:t>All integers</a:t>
            </a:r>
          </a:p>
          <a:p>
            <a:pPr lvl="1"/>
            <a:r>
              <a:rPr lang="en-US" sz="3200" dirty="0" smtClean="0"/>
              <a:t>Stepwise ordering: </a:t>
            </a:r>
            <a:r>
              <a:rPr lang="en-US" sz="3200" i="1" dirty="0" smtClean="0"/>
              <a:t>n → n + 1</a:t>
            </a:r>
          </a:p>
          <a:p>
            <a:pPr lvl="1"/>
            <a:r>
              <a:rPr lang="en-US" sz="3200" dirty="0" smtClean="0"/>
              <a:t>Starting point: ?</a:t>
            </a:r>
          </a:p>
          <a:p>
            <a:r>
              <a:rPr lang="en-US" sz="3600" dirty="0" smtClean="0"/>
              <a:t>Rational numbers</a:t>
            </a:r>
          </a:p>
          <a:p>
            <a:pPr lvl="1"/>
            <a:r>
              <a:rPr lang="en-US" sz="3200" dirty="0" smtClean="0"/>
              <a:t>Stepwise ordering: ?</a:t>
            </a:r>
          </a:p>
          <a:p>
            <a:pPr lvl="1"/>
            <a:r>
              <a:rPr lang="en-US" sz="3200" dirty="0" smtClean="0"/>
              <a:t>Starting point: ?</a:t>
            </a:r>
          </a:p>
          <a:p>
            <a:r>
              <a:rPr lang="en-US" sz="3600" dirty="0" smtClean="0"/>
              <a:t>Induction </a:t>
            </a:r>
            <a:r>
              <a:rPr lang="en-US" sz="3600" dirty="0" smtClean="0"/>
              <a:t>may not be </a:t>
            </a:r>
            <a:r>
              <a:rPr lang="en-US" sz="3600" dirty="0" smtClean="0"/>
              <a:t>appropriate for all domains.</a:t>
            </a:r>
          </a:p>
          <a:p>
            <a:pPr lvl="1"/>
            <a:endParaRPr lang="en-US" sz="3200" dirty="0" smtClean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CDF09-394E-D340-8D8B-254739943E52}" type="datetime1">
              <a:rPr lang="en-US" smtClean="0"/>
              <a:pPr/>
              <a:t>3/27/2019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CMPU </a:t>
            </a:r>
            <a:r>
              <a:rPr lang="en-US" dirty="0" smtClean="0"/>
              <a:t>145 – Foundations of Computer Science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731673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CMPU_334_Template" id="{39FFEC9C-0264-604D-9C75-9C2480044B0C}" vid="{0EAECD1E-6EA1-004D-8285-92F601F138C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CMPU_334_Template</Template>
  <TotalTime>50744</TotalTime>
  <Words>1033</Words>
  <Application>Microsoft Office PowerPoint</Application>
  <PresentationFormat>Custom</PresentationFormat>
  <Paragraphs>160</Paragraphs>
  <Slides>14</Slides>
  <Notes>13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CMPU-145: Foundations of Computer Science Spring, 2019</vt:lpstr>
      <vt:lpstr>Context</vt:lpstr>
      <vt:lpstr>circulus in demonstrando</vt:lpstr>
      <vt:lpstr>Step-wise logic</vt:lpstr>
      <vt:lpstr>Induction</vt:lpstr>
      <vt:lpstr>How should we approach mathematical induction?</vt:lpstr>
      <vt:lpstr>Induction Precepts</vt:lpstr>
      <vt:lpstr>Induction Precepts</vt:lpstr>
      <vt:lpstr>Induction Starting Points </vt:lpstr>
      <vt:lpstr>Induction Example</vt:lpstr>
      <vt:lpstr>Induction Example</vt:lpstr>
      <vt:lpstr>Induction Proof I</vt:lpstr>
      <vt:lpstr>Induction Proof II</vt:lpstr>
      <vt:lpstr>To be continued…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Condition Variables</dc:title>
  <dc:creator>Peter Lemieszewski</dc:creator>
  <cp:lastModifiedBy>lemieszewski</cp:lastModifiedBy>
  <cp:revision>227</cp:revision>
  <dcterms:created xsi:type="dcterms:W3CDTF">2017-10-22T03:23:41Z</dcterms:created>
  <dcterms:modified xsi:type="dcterms:W3CDTF">2019-03-28T03:55:36Z</dcterms:modified>
</cp:coreProperties>
</file>