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446" r:id="rId4"/>
    <p:sldId id="472" r:id="rId5"/>
    <p:sldId id="473" r:id="rId6"/>
    <p:sldId id="453" r:id="rId7"/>
    <p:sldId id="475" r:id="rId8"/>
    <p:sldId id="476" r:id="rId9"/>
    <p:sldId id="478" r:id="rId10"/>
    <p:sldId id="477" r:id="rId11"/>
    <p:sldId id="481" r:id="rId12"/>
    <p:sldId id="480" r:id="rId13"/>
    <p:sldId id="482" r:id="rId14"/>
    <p:sldId id="4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65" d="100"/>
          <a:sy n="65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4: Induction and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Example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setup: find </a:t>
            </a:r>
            <a:r>
              <a:rPr lang="en-US" sz="3600" dirty="0" smtClean="0"/>
              <a:t>a formula for the sum of the first </a:t>
            </a:r>
            <a:r>
              <a:rPr lang="en-US" sz="3600" i="1" dirty="0" smtClean="0"/>
              <a:t>n </a:t>
            </a:r>
            <a:r>
              <a:rPr lang="en-US" sz="3600" dirty="0" smtClean="0"/>
              <a:t>positive integers</a:t>
            </a:r>
            <a:r>
              <a:rPr lang="en-US" sz="3600" dirty="0" smtClean="0"/>
              <a:t>:</a:t>
            </a:r>
          </a:p>
          <a:p>
            <a:r>
              <a:rPr lang="en-US" sz="3600" i="1" dirty="0" smtClean="0"/>
              <a:t>f(1) = 1 = 1</a:t>
            </a:r>
          </a:p>
          <a:p>
            <a:r>
              <a:rPr lang="en-US" sz="3600" i="1" dirty="0" smtClean="0"/>
              <a:t>f(2) = 1 + 2 = 3</a:t>
            </a:r>
          </a:p>
          <a:p>
            <a:r>
              <a:rPr lang="en-US" sz="3600" i="1" dirty="0" smtClean="0"/>
              <a:t>f(3) = 1 + 2 + 3 = 6</a:t>
            </a:r>
          </a:p>
          <a:p>
            <a:r>
              <a:rPr lang="en-US" sz="3600" i="1" dirty="0" smtClean="0"/>
              <a:t>f(4) = 1 + 2 + 3 + 4 = 10</a:t>
            </a:r>
          </a:p>
          <a:p>
            <a:r>
              <a:rPr lang="en-US" sz="3600" dirty="0" smtClean="0"/>
              <a:t>If </a:t>
            </a:r>
            <a:r>
              <a:rPr lang="en-US" sz="3600" dirty="0" smtClean="0"/>
              <a:t>we keep trying </a:t>
            </a:r>
            <a:r>
              <a:rPr lang="en-US" sz="3600" dirty="0" smtClean="0"/>
              <a:t>more examples</a:t>
            </a:r>
            <a:r>
              <a:rPr lang="en-US" sz="3600" dirty="0" smtClean="0"/>
              <a:t>, we </a:t>
            </a:r>
            <a:r>
              <a:rPr lang="en-US" sz="3600" dirty="0" smtClean="0"/>
              <a:t>find a pattern </a:t>
            </a:r>
            <a:r>
              <a:rPr lang="en-US" sz="3600" dirty="0" smtClean="0"/>
              <a:t>holds:</a:t>
            </a:r>
          </a:p>
          <a:p>
            <a:pPr lvl="1"/>
            <a:r>
              <a:rPr lang="en-US" sz="3200" i="1" dirty="0" smtClean="0"/>
              <a:t>f(n) = n(n + 1)/</a:t>
            </a:r>
            <a:r>
              <a:rPr lang="en-US" sz="3200" i="1" dirty="0" smtClean="0"/>
              <a:t>2</a:t>
            </a:r>
          </a:p>
          <a:p>
            <a:r>
              <a:rPr lang="en-US" sz="3600" i="1" dirty="0" smtClean="0"/>
              <a:t>How?</a:t>
            </a: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Example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guy who invented the </a:t>
            </a:r>
            <a:r>
              <a:rPr lang="en-US" sz="3600" dirty="0" err="1" smtClean="0"/>
              <a:t>photoshop</a:t>
            </a:r>
            <a:r>
              <a:rPr lang="en-US" sz="3600" dirty="0" smtClean="0"/>
              <a:t> filter Gaussian Blur :-) </a:t>
            </a:r>
            <a:r>
              <a:rPr lang="en-US" sz="3600" dirty="0" smtClean="0"/>
              <a:t>Carl Friedrich Gauss </a:t>
            </a:r>
            <a:r>
              <a:rPr lang="en-US" sz="3600" dirty="0" smtClean="0"/>
              <a:t>noticed the following:</a:t>
            </a:r>
            <a:endParaRPr lang="en-US" sz="3600" dirty="0" smtClean="0"/>
          </a:p>
          <a:p>
            <a:r>
              <a:rPr lang="en-US" sz="3600" dirty="0" smtClean="0"/>
              <a:t>Start at both ends of the sequence </a:t>
            </a:r>
            <a:r>
              <a:rPr lang="en-US" sz="3600" dirty="0" smtClean="0"/>
              <a:t>– group the pairs and add them.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 algn="ctr">
              <a:buNone/>
            </a:pPr>
            <a:r>
              <a:rPr lang="pt-BR" sz="3600" b="1" dirty="0" smtClean="0"/>
              <a:t>1 + 2 + 3 + ... + (</a:t>
            </a:r>
            <a:r>
              <a:rPr lang="pt-BR" sz="3600" b="1" i="1" dirty="0" smtClean="0"/>
              <a:t>n − 2) + (n − 1) + n</a:t>
            </a:r>
          </a:p>
          <a:p>
            <a:r>
              <a:rPr lang="en-US" sz="3600" dirty="0" smtClean="0"/>
              <a:t>Each pair of terms adds up to </a:t>
            </a:r>
            <a:r>
              <a:rPr lang="en-US" sz="3600" i="1" dirty="0" smtClean="0"/>
              <a:t>n + 1, and you’ll have </a:t>
            </a:r>
            <a:r>
              <a:rPr lang="en-US" sz="3600" i="1" dirty="0" smtClean="0"/>
              <a:t>n/2</a:t>
            </a:r>
            <a:r>
              <a:rPr lang="en-US" sz="3600" dirty="0" smtClean="0"/>
              <a:t> </a:t>
            </a:r>
            <a:r>
              <a:rPr lang="en-US" sz="3600" dirty="0" smtClean="0"/>
              <a:t>pairs!</a:t>
            </a:r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052916" y="2780071"/>
            <a:ext cx="6046838" cy="1622323"/>
          </a:xfrm>
          <a:custGeom>
            <a:avLst/>
            <a:gdLst>
              <a:gd name="connsiteX0" fmla="*/ 0 w 6046838"/>
              <a:gd name="connsiteY0" fmla="*/ 1452716 h 1622323"/>
              <a:gd name="connsiteX1" fmla="*/ 309716 w 6046838"/>
              <a:gd name="connsiteY1" fmla="*/ 892277 h 1622323"/>
              <a:gd name="connsiteX2" fmla="*/ 884903 w 6046838"/>
              <a:gd name="connsiteY2" fmla="*/ 449826 h 1622323"/>
              <a:gd name="connsiteX3" fmla="*/ 2035278 w 6046838"/>
              <a:gd name="connsiteY3" fmla="*/ 95864 h 1622323"/>
              <a:gd name="connsiteX4" fmla="*/ 2757949 w 6046838"/>
              <a:gd name="connsiteY4" fmla="*/ 7374 h 1622323"/>
              <a:gd name="connsiteX5" fmla="*/ 4011561 w 6046838"/>
              <a:gd name="connsiteY5" fmla="*/ 51619 h 1622323"/>
              <a:gd name="connsiteX6" fmla="*/ 4940710 w 6046838"/>
              <a:gd name="connsiteY6" fmla="*/ 302342 h 1622323"/>
              <a:gd name="connsiteX7" fmla="*/ 5619136 w 6046838"/>
              <a:gd name="connsiteY7" fmla="*/ 715297 h 1622323"/>
              <a:gd name="connsiteX8" fmla="*/ 5943600 w 6046838"/>
              <a:gd name="connsiteY8" fmla="*/ 1187245 h 1622323"/>
              <a:gd name="connsiteX9" fmla="*/ 6032090 w 6046838"/>
              <a:gd name="connsiteY9" fmla="*/ 1555955 h 1622323"/>
              <a:gd name="connsiteX10" fmla="*/ 6032090 w 6046838"/>
              <a:gd name="connsiteY10" fmla="*/ 1585452 h 16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38" h="1622323">
                <a:moveTo>
                  <a:pt x="0" y="1452716"/>
                </a:moveTo>
                <a:cubicBezTo>
                  <a:pt x="81116" y="1256070"/>
                  <a:pt x="162232" y="1059425"/>
                  <a:pt x="309716" y="892277"/>
                </a:cubicBezTo>
                <a:cubicBezTo>
                  <a:pt x="457200" y="725129"/>
                  <a:pt x="597309" y="582562"/>
                  <a:pt x="884903" y="449826"/>
                </a:cubicBezTo>
                <a:cubicBezTo>
                  <a:pt x="1172497" y="317090"/>
                  <a:pt x="1723104" y="169606"/>
                  <a:pt x="2035278" y="95864"/>
                </a:cubicBezTo>
                <a:cubicBezTo>
                  <a:pt x="2347452" y="22122"/>
                  <a:pt x="2428569" y="14748"/>
                  <a:pt x="2757949" y="7374"/>
                </a:cubicBezTo>
                <a:cubicBezTo>
                  <a:pt x="3087329" y="0"/>
                  <a:pt x="3647768" y="2458"/>
                  <a:pt x="4011561" y="51619"/>
                </a:cubicBezTo>
                <a:cubicBezTo>
                  <a:pt x="4375355" y="100780"/>
                  <a:pt x="4672781" y="191729"/>
                  <a:pt x="4940710" y="302342"/>
                </a:cubicBezTo>
                <a:cubicBezTo>
                  <a:pt x="5208639" y="412955"/>
                  <a:pt x="5451988" y="567813"/>
                  <a:pt x="5619136" y="715297"/>
                </a:cubicBezTo>
                <a:cubicBezTo>
                  <a:pt x="5786284" y="862781"/>
                  <a:pt x="5874774" y="1047135"/>
                  <a:pt x="5943600" y="1187245"/>
                </a:cubicBezTo>
                <a:cubicBezTo>
                  <a:pt x="6012426" y="1327355"/>
                  <a:pt x="6017342" y="1489587"/>
                  <a:pt x="6032090" y="1555955"/>
                </a:cubicBezTo>
                <a:cubicBezTo>
                  <a:pt x="6046838" y="1622323"/>
                  <a:pt x="6039464" y="1603887"/>
                  <a:pt x="6032090" y="15854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28102" y="3141406"/>
            <a:ext cx="4525297" cy="1413388"/>
          </a:xfrm>
          <a:custGeom>
            <a:avLst/>
            <a:gdLst>
              <a:gd name="connsiteX0" fmla="*/ 0 w 6046838"/>
              <a:gd name="connsiteY0" fmla="*/ 1452716 h 1622323"/>
              <a:gd name="connsiteX1" fmla="*/ 309716 w 6046838"/>
              <a:gd name="connsiteY1" fmla="*/ 892277 h 1622323"/>
              <a:gd name="connsiteX2" fmla="*/ 884903 w 6046838"/>
              <a:gd name="connsiteY2" fmla="*/ 449826 h 1622323"/>
              <a:gd name="connsiteX3" fmla="*/ 2035278 w 6046838"/>
              <a:gd name="connsiteY3" fmla="*/ 95864 h 1622323"/>
              <a:gd name="connsiteX4" fmla="*/ 2757949 w 6046838"/>
              <a:gd name="connsiteY4" fmla="*/ 7374 h 1622323"/>
              <a:gd name="connsiteX5" fmla="*/ 4011561 w 6046838"/>
              <a:gd name="connsiteY5" fmla="*/ 51619 h 1622323"/>
              <a:gd name="connsiteX6" fmla="*/ 4940710 w 6046838"/>
              <a:gd name="connsiteY6" fmla="*/ 302342 h 1622323"/>
              <a:gd name="connsiteX7" fmla="*/ 5619136 w 6046838"/>
              <a:gd name="connsiteY7" fmla="*/ 715297 h 1622323"/>
              <a:gd name="connsiteX8" fmla="*/ 5943600 w 6046838"/>
              <a:gd name="connsiteY8" fmla="*/ 1187245 h 1622323"/>
              <a:gd name="connsiteX9" fmla="*/ 6032090 w 6046838"/>
              <a:gd name="connsiteY9" fmla="*/ 1555955 h 1622323"/>
              <a:gd name="connsiteX10" fmla="*/ 6032090 w 6046838"/>
              <a:gd name="connsiteY10" fmla="*/ 1585452 h 16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38" h="1622323">
                <a:moveTo>
                  <a:pt x="0" y="1452716"/>
                </a:moveTo>
                <a:cubicBezTo>
                  <a:pt x="81116" y="1256070"/>
                  <a:pt x="162232" y="1059425"/>
                  <a:pt x="309716" y="892277"/>
                </a:cubicBezTo>
                <a:cubicBezTo>
                  <a:pt x="457200" y="725129"/>
                  <a:pt x="597309" y="582562"/>
                  <a:pt x="884903" y="449826"/>
                </a:cubicBezTo>
                <a:cubicBezTo>
                  <a:pt x="1172497" y="317090"/>
                  <a:pt x="1723104" y="169606"/>
                  <a:pt x="2035278" y="95864"/>
                </a:cubicBezTo>
                <a:cubicBezTo>
                  <a:pt x="2347452" y="22122"/>
                  <a:pt x="2428569" y="14748"/>
                  <a:pt x="2757949" y="7374"/>
                </a:cubicBezTo>
                <a:cubicBezTo>
                  <a:pt x="3087329" y="0"/>
                  <a:pt x="3647768" y="2458"/>
                  <a:pt x="4011561" y="51619"/>
                </a:cubicBezTo>
                <a:cubicBezTo>
                  <a:pt x="4375355" y="100780"/>
                  <a:pt x="4672781" y="191729"/>
                  <a:pt x="4940710" y="302342"/>
                </a:cubicBezTo>
                <a:cubicBezTo>
                  <a:pt x="5208639" y="412955"/>
                  <a:pt x="5451988" y="567813"/>
                  <a:pt x="5619136" y="715297"/>
                </a:cubicBezTo>
                <a:cubicBezTo>
                  <a:pt x="5786284" y="862781"/>
                  <a:pt x="5874774" y="1047135"/>
                  <a:pt x="5943600" y="1187245"/>
                </a:cubicBezTo>
                <a:cubicBezTo>
                  <a:pt x="6012426" y="1327355"/>
                  <a:pt x="6017342" y="1489587"/>
                  <a:pt x="6032090" y="1555955"/>
                </a:cubicBezTo>
                <a:cubicBezTo>
                  <a:pt x="6046838" y="1622323"/>
                  <a:pt x="6039464" y="1603887"/>
                  <a:pt x="6032090" y="15854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91781" y="3672348"/>
            <a:ext cx="2182762" cy="882446"/>
          </a:xfrm>
          <a:custGeom>
            <a:avLst/>
            <a:gdLst>
              <a:gd name="connsiteX0" fmla="*/ 0 w 6046838"/>
              <a:gd name="connsiteY0" fmla="*/ 1452716 h 1622323"/>
              <a:gd name="connsiteX1" fmla="*/ 309716 w 6046838"/>
              <a:gd name="connsiteY1" fmla="*/ 892277 h 1622323"/>
              <a:gd name="connsiteX2" fmla="*/ 884903 w 6046838"/>
              <a:gd name="connsiteY2" fmla="*/ 449826 h 1622323"/>
              <a:gd name="connsiteX3" fmla="*/ 2035278 w 6046838"/>
              <a:gd name="connsiteY3" fmla="*/ 95864 h 1622323"/>
              <a:gd name="connsiteX4" fmla="*/ 2757949 w 6046838"/>
              <a:gd name="connsiteY4" fmla="*/ 7374 h 1622323"/>
              <a:gd name="connsiteX5" fmla="*/ 4011561 w 6046838"/>
              <a:gd name="connsiteY5" fmla="*/ 51619 h 1622323"/>
              <a:gd name="connsiteX6" fmla="*/ 4940710 w 6046838"/>
              <a:gd name="connsiteY6" fmla="*/ 302342 h 1622323"/>
              <a:gd name="connsiteX7" fmla="*/ 5619136 w 6046838"/>
              <a:gd name="connsiteY7" fmla="*/ 715297 h 1622323"/>
              <a:gd name="connsiteX8" fmla="*/ 5943600 w 6046838"/>
              <a:gd name="connsiteY8" fmla="*/ 1187245 h 1622323"/>
              <a:gd name="connsiteX9" fmla="*/ 6032090 w 6046838"/>
              <a:gd name="connsiteY9" fmla="*/ 1555955 h 1622323"/>
              <a:gd name="connsiteX10" fmla="*/ 6032090 w 6046838"/>
              <a:gd name="connsiteY10" fmla="*/ 1585452 h 162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38" h="1622323">
                <a:moveTo>
                  <a:pt x="0" y="1452716"/>
                </a:moveTo>
                <a:cubicBezTo>
                  <a:pt x="81116" y="1256070"/>
                  <a:pt x="162232" y="1059425"/>
                  <a:pt x="309716" y="892277"/>
                </a:cubicBezTo>
                <a:cubicBezTo>
                  <a:pt x="457200" y="725129"/>
                  <a:pt x="597309" y="582562"/>
                  <a:pt x="884903" y="449826"/>
                </a:cubicBezTo>
                <a:cubicBezTo>
                  <a:pt x="1172497" y="317090"/>
                  <a:pt x="1723104" y="169606"/>
                  <a:pt x="2035278" y="95864"/>
                </a:cubicBezTo>
                <a:cubicBezTo>
                  <a:pt x="2347452" y="22122"/>
                  <a:pt x="2428569" y="14748"/>
                  <a:pt x="2757949" y="7374"/>
                </a:cubicBezTo>
                <a:cubicBezTo>
                  <a:pt x="3087329" y="0"/>
                  <a:pt x="3647768" y="2458"/>
                  <a:pt x="4011561" y="51619"/>
                </a:cubicBezTo>
                <a:cubicBezTo>
                  <a:pt x="4375355" y="100780"/>
                  <a:pt x="4672781" y="191729"/>
                  <a:pt x="4940710" y="302342"/>
                </a:cubicBezTo>
                <a:cubicBezTo>
                  <a:pt x="5208639" y="412955"/>
                  <a:pt x="5451988" y="567813"/>
                  <a:pt x="5619136" y="715297"/>
                </a:cubicBezTo>
                <a:cubicBezTo>
                  <a:pt x="5786284" y="862781"/>
                  <a:pt x="5874774" y="1047135"/>
                  <a:pt x="5943600" y="1187245"/>
                </a:cubicBezTo>
                <a:cubicBezTo>
                  <a:pt x="6012426" y="1327355"/>
                  <a:pt x="6017342" y="1489587"/>
                  <a:pt x="6032090" y="1555955"/>
                </a:cubicBezTo>
                <a:cubicBezTo>
                  <a:pt x="6046838" y="1622323"/>
                  <a:pt x="6039464" y="1603887"/>
                  <a:pt x="6032090" y="15854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Proof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600" dirty="0" smtClean="0"/>
              <a:t>THEOREM. 0 + 1 + 2 + 3 + ⋯ + </a:t>
            </a:r>
            <a:r>
              <a:rPr lang="pt-BR" sz="3600" i="1" dirty="0" smtClean="0"/>
              <a:t>n = n(n + 1)/2</a:t>
            </a:r>
            <a:r>
              <a:rPr lang="pt-BR" sz="3600" i="1" dirty="0" smtClean="0"/>
              <a:t>, </a:t>
            </a:r>
            <a:r>
              <a:rPr lang="en-US" sz="3600" dirty="0" smtClean="0"/>
              <a:t>for </a:t>
            </a:r>
            <a:r>
              <a:rPr lang="en-US" sz="3600" dirty="0" smtClean="0"/>
              <a:t>all natural numbers </a:t>
            </a:r>
            <a:r>
              <a:rPr lang="en-US" sz="3600" i="1" dirty="0" smtClean="0"/>
              <a:t>n.</a:t>
            </a:r>
          </a:p>
          <a:p>
            <a:r>
              <a:rPr lang="en-US" sz="3600" dirty="0" smtClean="0"/>
              <a:t>PROOF. By induction.</a:t>
            </a:r>
          </a:p>
          <a:p>
            <a:r>
              <a:rPr lang="en-US" sz="3600" dirty="0" smtClean="0"/>
              <a:t>Let </a:t>
            </a:r>
            <a:r>
              <a:rPr lang="en-US" sz="3600" i="1" dirty="0" smtClean="0"/>
              <a:t>P(n) be the proposition: 0 + 1 + 2 + ⋯ + </a:t>
            </a:r>
            <a:r>
              <a:rPr lang="en-US" sz="3600" i="1" dirty="0" smtClean="0"/>
              <a:t>n </a:t>
            </a:r>
            <a:r>
              <a:rPr lang="en-US" sz="3600" dirty="0" smtClean="0"/>
              <a:t>= </a:t>
            </a:r>
            <a:r>
              <a:rPr lang="en-US" sz="3600" i="1" dirty="0" smtClean="0"/>
              <a:t>n(n + 1)/2.</a:t>
            </a:r>
          </a:p>
          <a:p>
            <a:r>
              <a:rPr lang="en-US" sz="3600" i="1" dirty="0" smtClean="0"/>
              <a:t>Base case: P(0) is the proposition: 0 = 0(0 + 1)/2</a:t>
            </a:r>
            <a:r>
              <a:rPr lang="en-US" sz="3600" i="1" dirty="0" smtClean="0"/>
              <a:t>, </a:t>
            </a:r>
            <a:r>
              <a:rPr lang="en-US" sz="3600" dirty="0" smtClean="0"/>
              <a:t>which </a:t>
            </a:r>
            <a:r>
              <a:rPr lang="en-US" sz="3600" dirty="0" smtClean="0"/>
              <a:t>is true.</a:t>
            </a:r>
          </a:p>
          <a:p>
            <a:r>
              <a:rPr lang="en-US" sz="3600" i="1" dirty="0" smtClean="0"/>
              <a:t>Recursive case: Let k be an arbitrary positive integer.</a:t>
            </a:r>
          </a:p>
          <a:p>
            <a:r>
              <a:rPr lang="en-US" sz="3600" dirty="0" smtClean="0"/>
              <a:t>Assume that </a:t>
            </a:r>
            <a:r>
              <a:rPr lang="en-US" sz="3600" i="1" dirty="0" smtClean="0"/>
              <a:t>P(k) holds:</a:t>
            </a:r>
          </a:p>
          <a:p>
            <a:pPr lvl="1"/>
            <a:r>
              <a:rPr lang="en-US" sz="3200" dirty="0" smtClean="0"/>
              <a:t>assume </a:t>
            </a:r>
            <a:r>
              <a:rPr lang="en-US" sz="3200" dirty="0" smtClean="0"/>
              <a:t>that: 0 + 1 + 2 + ⋯ + </a:t>
            </a:r>
            <a:r>
              <a:rPr lang="en-US" sz="3200" i="1" dirty="0" smtClean="0"/>
              <a:t>k = k(k + 1)/2.</a:t>
            </a:r>
          </a:p>
          <a:p>
            <a:r>
              <a:rPr lang="en-US" sz="3600" dirty="0" smtClean="0"/>
              <a:t>This </a:t>
            </a:r>
            <a:r>
              <a:rPr lang="en-US" sz="3600" dirty="0" smtClean="0"/>
              <a:t>assumption that </a:t>
            </a:r>
            <a:r>
              <a:rPr lang="en-US" sz="3600" i="1" dirty="0" smtClean="0"/>
              <a:t>P(k) holds is called </a:t>
            </a:r>
            <a:r>
              <a:rPr lang="en-US" sz="3600" b="1" i="1" dirty="0" smtClean="0">
                <a:solidFill>
                  <a:srgbClr val="0070C0"/>
                </a:solidFill>
              </a:rPr>
              <a:t>the inductive hypothesis</a:t>
            </a:r>
            <a:r>
              <a:rPr lang="en-US" sz="3600" i="1" dirty="0" smtClean="0"/>
              <a:t>.</a:t>
            </a:r>
          </a:p>
          <a:p>
            <a:r>
              <a:rPr lang="en-US" sz="3600" dirty="0" smtClean="0"/>
              <a:t>Now, Prove </a:t>
            </a:r>
            <a:r>
              <a:rPr lang="en-US" sz="3600" dirty="0" smtClean="0"/>
              <a:t>that </a:t>
            </a:r>
            <a:r>
              <a:rPr lang="en-US" sz="3600" i="1" dirty="0" smtClean="0"/>
              <a:t>P(k + 1) holds:</a:t>
            </a:r>
          </a:p>
          <a:p>
            <a:pPr lvl="1"/>
            <a:r>
              <a:rPr lang="en-US" sz="3200" dirty="0" smtClean="0"/>
              <a:t>prove </a:t>
            </a:r>
            <a:r>
              <a:rPr lang="en-US" sz="3200" dirty="0" smtClean="0"/>
              <a:t>that 0 + 1 + 2 + ⋯ + </a:t>
            </a:r>
            <a:r>
              <a:rPr lang="en-US" sz="3200" i="1" dirty="0" smtClean="0"/>
              <a:t>k + (k + 1) = (k + 1)(k + 2)/2.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Proof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Using k+1, our “</a:t>
            </a:r>
            <a:r>
              <a:rPr lang="en-US" sz="3200" i="1" dirty="0" smtClean="0"/>
              <a:t>induction goal” </a:t>
            </a:r>
            <a:r>
              <a:rPr lang="en-US" sz="3200" dirty="0" smtClean="0"/>
              <a:t>is to show that</a:t>
            </a:r>
            <a:endParaRPr lang="en-US" sz="3200" dirty="0" smtClean="0"/>
          </a:p>
          <a:p>
            <a:r>
              <a:rPr lang="nn-NO" sz="3200" dirty="0" smtClean="0">
                <a:solidFill>
                  <a:srgbClr val="0070C0"/>
                </a:solidFill>
              </a:rPr>
              <a:t>0 + 1 + 2 + ⋯ + </a:t>
            </a:r>
            <a:r>
              <a:rPr lang="nn-NO" sz="3200" i="1" dirty="0" smtClean="0">
                <a:solidFill>
                  <a:srgbClr val="0070C0"/>
                </a:solidFill>
              </a:rPr>
              <a:t>k + (k + 1) </a:t>
            </a:r>
            <a:r>
              <a:rPr lang="nn-NO" sz="3200" i="1" dirty="0" smtClean="0"/>
              <a:t>= (k + 1)(k + 2)/</a:t>
            </a:r>
            <a:r>
              <a:rPr lang="nn-NO" sz="3200" i="1" dirty="0" smtClean="0"/>
              <a:t>2</a:t>
            </a:r>
          </a:p>
          <a:p>
            <a:endParaRPr lang="nn-NO" sz="3200" i="1" dirty="0" smtClean="0"/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LHS =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(0 + 1 + 2 + ⋯ +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k) + (k + 1)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arranging brackets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=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k(k + 1)/2 + (k + 1) 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by inductive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hypothesis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=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k(k + 1) + 2(k + 1))/2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arithmetic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=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k2 + 3k + 2)/2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by arithmetic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=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 + 1)(k + 2)/2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by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arithmetic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	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RHS</a:t>
            </a:r>
          </a:p>
          <a:p>
            <a:r>
              <a:rPr lang="en-US" sz="3200" dirty="0" smtClean="0"/>
              <a:t>QED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To be continued…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800" dirty="0" smtClean="0">
                <a:latin typeface="Lithos Pro Regular" pitchFamily="82" charset="0"/>
              </a:rPr>
              <a:t> </a:t>
            </a:r>
            <a:r>
              <a:rPr lang="en-US" dirty="0" smtClean="0">
                <a:latin typeface="Lithos Pro Regular" pitchFamily="82" charset="0"/>
              </a:rPr>
              <a:t> </a:t>
            </a:r>
            <a:r>
              <a:rPr lang="en-US" dirty="0" smtClean="0">
                <a:latin typeface="Lithos Pro Regular" pitchFamily="82" charset="0"/>
              </a:rPr>
              <a:t>“Underneath every inductive </a:t>
            </a:r>
            <a:r>
              <a:rPr lang="en-US" dirty="0" smtClean="0">
                <a:latin typeface="Lithos Pro Regular" pitchFamily="82" charset="0"/>
              </a:rPr>
              <a:t>proof lurks </a:t>
            </a:r>
            <a:r>
              <a:rPr lang="en-US" dirty="0" smtClean="0">
                <a:latin typeface="Lithos Pro Regular" pitchFamily="82" charset="0"/>
              </a:rPr>
              <a:t>a recursive definition</a:t>
            </a:r>
            <a:r>
              <a:rPr lang="en-US" dirty="0" smtClean="0">
                <a:latin typeface="Lithos Pro Regular" pitchFamily="82" charset="0"/>
              </a:rPr>
              <a:t>.”</a:t>
            </a:r>
            <a:endParaRPr lang="en-US" sz="3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Context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Induction: </a:t>
            </a:r>
            <a:r>
              <a:rPr lang="en-US" sz="3200" dirty="0" smtClean="0"/>
              <a:t>used to describe a method for </a:t>
            </a:r>
            <a:r>
              <a:rPr lang="en-US" sz="3200" dirty="0" smtClean="0"/>
              <a:t>(mathematical) proofs</a:t>
            </a:r>
          </a:p>
          <a:p>
            <a:r>
              <a:rPr lang="en-US" sz="3200" i="1" dirty="0" smtClean="0"/>
              <a:t>Recursion: </a:t>
            </a:r>
            <a:r>
              <a:rPr lang="en-US" sz="3200" dirty="0" smtClean="0"/>
              <a:t>used to describe definition/constructions of sets and  functions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Same, but different</a:t>
            </a:r>
            <a:r>
              <a:rPr lang="en-US" sz="3200" dirty="0" smtClean="0"/>
              <a:t>…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circulus</a:t>
            </a:r>
            <a:r>
              <a:rPr lang="en-US" sz="3200" dirty="0" smtClean="0"/>
              <a:t> in </a:t>
            </a:r>
            <a:r>
              <a:rPr lang="en-US" sz="3200" dirty="0" err="1" smtClean="0"/>
              <a:t>demonstrando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Latin for circular reasoning</a:t>
            </a:r>
          </a:p>
          <a:p>
            <a:pPr lvl="1"/>
            <a:r>
              <a:rPr lang="en-US" sz="3600" dirty="0" smtClean="0"/>
              <a:t>as in the following from the movie, “</a:t>
            </a:r>
            <a:r>
              <a:rPr lang="en-US" sz="3600" i="1" dirty="0" err="1" smtClean="0"/>
              <a:t>Idocracy</a:t>
            </a:r>
            <a:r>
              <a:rPr lang="en-US" sz="3600" dirty="0" smtClean="0"/>
              <a:t>.”*</a:t>
            </a:r>
          </a:p>
          <a:p>
            <a:pPr>
              <a:buNone/>
            </a:pPr>
            <a:r>
              <a:rPr lang="en-US" sz="2400" i="1" dirty="0" smtClean="0">
                <a:latin typeface="Consolas" pitchFamily="49" charset="0"/>
              </a:rPr>
              <a:t>Pvt. Joe Bowers: What are these electrolytes? Do you even know?</a:t>
            </a:r>
          </a:p>
          <a:p>
            <a:pPr>
              <a:buNone/>
            </a:pPr>
            <a:r>
              <a:rPr lang="en-US" sz="2400" i="1" dirty="0" smtClean="0">
                <a:latin typeface="Consolas" pitchFamily="49" charset="0"/>
              </a:rPr>
              <a:t>Secretary of State: They're... what they use to make </a:t>
            </a:r>
            <a:r>
              <a:rPr lang="en-US" sz="2400" i="1" dirty="0" err="1" smtClean="0">
                <a:latin typeface="Consolas" pitchFamily="49" charset="0"/>
              </a:rPr>
              <a:t>Brawndo</a:t>
            </a:r>
            <a:r>
              <a:rPr lang="en-US" sz="2400" i="1" dirty="0" smtClean="0">
                <a:latin typeface="Consolas" pitchFamily="49" charset="0"/>
              </a:rPr>
              <a:t>!</a:t>
            </a:r>
          </a:p>
          <a:p>
            <a:pPr>
              <a:buNone/>
            </a:pPr>
            <a:r>
              <a:rPr lang="en-US" sz="2400" i="1" dirty="0" smtClean="0">
                <a:latin typeface="Consolas" pitchFamily="49" charset="0"/>
              </a:rPr>
              <a:t>Pvt. Joe Bowers: But why do they use them to make </a:t>
            </a:r>
            <a:r>
              <a:rPr lang="en-US" sz="2400" i="1" dirty="0" err="1" smtClean="0">
                <a:latin typeface="Consolas" pitchFamily="49" charset="0"/>
              </a:rPr>
              <a:t>Brawndo</a:t>
            </a:r>
            <a:r>
              <a:rPr lang="en-US" sz="2400" i="1" dirty="0" smtClean="0">
                <a:latin typeface="Consolas" pitchFamily="49" charset="0"/>
              </a:rPr>
              <a:t>?</a:t>
            </a:r>
          </a:p>
          <a:p>
            <a:pPr>
              <a:buNone/>
            </a:pPr>
            <a:r>
              <a:rPr lang="en-US" sz="2400" i="1" dirty="0" smtClean="0">
                <a:latin typeface="Consolas" pitchFamily="49" charset="0"/>
              </a:rPr>
              <a:t>Secretary of Defense: [raises hand after a pause] Because </a:t>
            </a:r>
            <a:r>
              <a:rPr lang="en-US" sz="2400" i="1" dirty="0" err="1" smtClean="0">
                <a:latin typeface="Consolas" pitchFamily="49" charset="0"/>
              </a:rPr>
              <a:t>Brawndo's</a:t>
            </a:r>
            <a:r>
              <a:rPr lang="en-US" sz="2400" i="1" dirty="0" smtClean="0">
                <a:latin typeface="Consolas" pitchFamily="49" charset="0"/>
              </a:rPr>
              <a:t> </a:t>
            </a:r>
            <a:r>
              <a:rPr lang="en-US" sz="2400" i="1" dirty="0" smtClean="0">
                <a:latin typeface="Consolas" pitchFamily="49" charset="0"/>
              </a:rPr>
              <a:t>got </a:t>
            </a:r>
            <a:r>
              <a:rPr lang="en-US" sz="2400" i="1" dirty="0" smtClean="0">
                <a:latin typeface="Consolas" pitchFamily="49" charset="0"/>
              </a:rPr>
              <a:t>electrolytes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As it applies here, no </a:t>
            </a:r>
            <a:r>
              <a:rPr lang="en-US" dirty="0" smtClean="0"/>
              <a:t>proof should </a:t>
            </a:r>
            <a:r>
              <a:rPr lang="en-US" dirty="0" smtClean="0"/>
              <a:t>simply assume </a:t>
            </a:r>
            <a:r>
              <a:rPr lang="en-US" dirty="0" smtClean="0"/>
              <a:t>what it </a:t>
            </a:r>
            <a:r>
              <a:rPr lang="en-US" dirty="0" smtClean="0"/>
              <a:t>is trying </a:t>
            </a:r>
            <a:r>
              <a:rPr lang="en-US" dirty="0" smtClean="0"/>
              <a:t>to prove.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*</a:t>
            </a:r>
            <a:r>
              <a:rPr lang="en-US" sz="2600" i="1" dirty="0" smtClean="0"/>
              <a:t>example </a:t>
            </a:r>
            <a:r>
              <a:rPr lang="en-US" sz="2600" i="1" dirty="0" smtClean="0"/>
              <a:t>from: </a:t>
            </a:r>
            <a:r>
              <a:rPr lang="en-US" sz="2600" i="1" dirty="0" smtClean="0"/>
              <a:t>https://www.logicallyfallacious.com/tools/lp/Bo/LogicalFallacies/66/Circular-Reasoning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Step-wise logic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We can make use of results from previous steps in our:</a:t>
            </a:r>
          </a:p>
          <a:p>
            <a:pPr lvl="1"/>
            <a:r>
              <a:rPr lang="en-US" sz="3200" dirty="0" smtClean="0"/>
              <a:t>Inductive proofs,</a:t>
            </a:r>
          </a:p>
          <a:p>
            <a:pPr lvl="1"/>
            <a:r>
              <a:rPr lang="en-US" sz="3200" dirty="0" smtClean="0"/>
              <a:t>Recursive </a:t>
            </a:r>
            <a:r>
              <a:rPr lang="en-US" sz="3200" dirty="0" err="1" smtClean="0"/>
              <a:t>definitons</a:t>
            </a: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value of a function for a given argument can be defined in terms of its value for previous arguments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proof for a fact about an item may assume that we have already proven this fact for items that are simpler/more basic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Inductive proofs have existed since… forever, however….</a:t>
            </a:r>
          </a:p>
          <a:p>
            <a:r>
              <a:rPr lang="en-US" sz="4000" dirty="0" smtClean="0"/>
              <a:t>The inductive </a:t>
            </a:r>
            <a:r>
              <a:rPr lang="en-US" sz="4000" dirty="0" smtClean="0"/>
              <a:t>method was first described by Augustus </a:t>
            </a:r>
            <a:r>
              <a:rPr lang="en-US" sz="4000" dirty="0" smtClean="0"/>
              <a:t>de Morgan </a:t>
            </a:r>
          </a:p>
          <a:p>
            <a:pPr lvl="1"/>
            <a:r>
              <a:rPr lang="en-US" sz="3600" dirty="0" smtClean="0"/>
              <a:t>in </a:t>
            </a:r>
            <a:r>
              <a:rPr lang="en-US" sz="3600" dirty="0" smtClean="0"/>
              <a:t>1838. </a:t>
            </a:r>
            <a:endParaRPr lang="en-US" sz="4000" dirty="0" smtClean="0"/>
          </a:p>
          <a:p>
            <a:r>
              <a:rPr lang="en-US" sz="4000" dirty="0" smtClean="0"/>
              <a:t>Proof by induction consists of reasoning from:</a:t>
            </a:r>
          </a:p>
          <a:p>
            <a:pPr lvl="1"/>
            <a:r>
              <a:rPr lang="en-US" sz="3600" dirty="0" smtClean="0"/>
              <a:t>an assumption (or assumptions)</a:t>
            </a:r>
          </a:p>
          <a:p>
            <a:pPr lvl="1"/>
            <a:r>
              <a:rPr lang="en-US" sz="3600" i="1" dirty="0" smtClean="0"/>
              <a:t>to: progressive results that we can expect to hold true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How should we approach mathematical induction?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4984955" cy="521324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The domino </a:t>
            </a:r>
            <a:r>
              <a:rPr lang="en-US" sz="3600" strike="sngStrike" dirty="0" smtClean="0"/>
              <a:t>theory</a:t>
            </a:r>
            <a:r>
              <a:rPr lang="en-US" sz="3600" dirty="0" smtClean="0"/>
              <a:t> analogy:</a:t>
            </a:r>
          </a:p>
          <a:p>
            <a:pPr marL="742950" indent="-742950">
              <a:buNone/>
            </a:pPr>
            <a:r>
              <a:rPr lang="en-US" sz="3600" dirty="0" smtClean="0"/>
              <a:t> Show that the dominos will all fall down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Start with the first domino </a:t>
            </a:r>
            <a:r>
              <a:rPr lang="en-US" sz="3300" dirty="0" smtClean="0"/>
              <a:t>&lt;big push&gt;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Ensure the rest of the dominos are setup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Examine a random domino in the sequence,  the </a:t>
            </a:r>
            <a:r>
              <a:rPr lang="en-US" sz="3600" b="1" dirty="0" err="1" smtClean="0"/>
              <a:t>k</a:t>
            </a:r>
            <a:r>
              <a:rPr lang="en-US" sz="3600" b="1" baseline="30000" dirty="0" err="1" smtClean="0"/>
              <a:t>th</a:t>
            </a:r>
            <a:r>
              <a:rPr lang="en-US" sz="3600" dirty="0" smtClean="0"/>
              <a:t> domino.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If  you can show the </a:t>
            </a:r>
            <a:r>
              <a:rPr lang="en-US" sz="3600" dirty="0" err="1" smtClean="0"/>
              <a:t>k</a:t>
            </a:r>
            <a:r>
              <a:rPr lang="en-US" sz="3600" b="1" baseline="30000" dirty="0" err="1" smtClean="0"/>
              <a:t>th</a:t>
            </a:r>
            <a:r>
              <a:rPr lang="en-US" sz="3600" dirty="0" smtClean="0"/>
              <a:t> domino falls, the (k+1)</a:t>
            </a:r>
            <a:r>
              <a:rPr lang="en-US" sz="3600" b="1" baseline="30000" dirty="0" err="1" smtClean="0"/>
              <a:t>st</a:t>
            </a:r>
            <a:r>
              <a:rPr lang="en-US" sz="3600" dirty="0" smtClean="0"/>
              <a:t> will also fall!</a:t>
            </a:r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Screen shot from </a:t>
            </a:r>
            <a:r>
              <a:rPr lang="en-US" dirty="0" err="1" smtClean="0"/>
              <a:t>youtuber</a:t>
            </a:r>
            <a:r>
              <a:rPr lang="en-US" dirty="0" smtClean="0"/>
              <a:t> Hevesh5, </a:t>
            </a:r>
            <a:r>
              <a:rPr lang="en-US" dirty="0" smtClean="0"/>
              <a:t>domino artist https://www.hevesh5.com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2155" y="1607574"/>
            <a:ext cx="6183107" cy="474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Precepts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an inductive proof to be </a:t>
            </a:r>
            <a:r>
              <a:rPr lang="en-US" sz="3600" dirty="0" smtClean="0"/>
              <a:t>valid, or, universally true, it </a:t>
            </a:r>
            <a:r>
              <a:rPr lang="en-US" sz="3600" dirty="0" smtClean="0"/>
              <a:t>must be </a:t>
            </a:r>
            <a:r>
              <a:rPr lang="en-US" sz="3600" i="1" dirty="0" smtClean="0"/>
              <a:t>complete.</a:t>
            </a:r>
          </a:p>
          <a:p>
            <a:pPr lvl="1"/>
            <a:r>
              <a:rPr lang="en-US" sz="3200" dirty="0" smtClean="0"/>
              <a:t>What is known to apply for a particular case must </a:t>
            </a:r>
            <a:r>
              <a:rPr lang="en-US" sz="3200" dirty="0" smtClean="0"/>
              <a:t>be </a:t>
            </a:r>
            <a:r>
              <a:rPr lang="en-US" sz="3600" dirty="0" smtClean="0"/>
              <a:t>shown </a:t>
            </a:r>
            <a:r>
              <a:rPr lang="en-US" sz="3600" dirty="0" smtClean="0"/>
              <a:t>to apply for every particular case of that kind</a:t>
            </a:r>
            <a:r>
              <a:rPr lang="en-US" sz="3600" dirty="0" smtClean="0"/>
              <a:t>.</a:t>
            </a:r>
          </a:p>
          <a:p>
            <a:pPr lvl="1">
              <a:buNone/>
            </a:pPr>
            <a:endParaRPr lang="en-US" sz="3600" dirty="0" smtClean="0"/>
          </a:p>
          <a:p>
            <a:r>
              <a:rPr lang="en-US" sz="3600" dirty="0" smtClean="0"/>
              <a:t>Before we can draft an inductive proof, </a:t>
            </a:r>
            <a:r>
              <a:rPr lang="en-US" sz="3600" dirty="0" smtClean="0"/>
              <a:t>we need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dirty="0" smtClean="0"/>
              <a:t>clear, stepwise ordering of the domain we’re </a:t>
            </a:r>
            <a:r>
              <a:rPr lang="en-US" sz="3200" dirty="0" smtClean="0"/>
              <a:t>working </a:t>
            </a:r>
            <a:r>
              <a:rPr lang="en-US" sz="3600" dirty="0" smtClean="0"/>
              <a:t>on, </a:t>
            </a:r>
            <a:endParaRPr lang="en-US" sz="3600" dirty="0" smtClean="0"/>
          </a:p>
          <a:p>
            <a:pPr lvl="1"/>
            <a:r>
              <a:rPr lang="en-US" sz="3200" dirty="0" smtClean="0"/>
              <a:t>a clearly specified starting point</a:t>
            </a:r>
            <a:endParaRPr lang="en-US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Precepts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an inductive proof to be </a:t>
            </a:r>
            <a:r>
              <a:rPr lang="en-US" sz="3600" dirty="0" smtClean="0"/>
              <a:t>valid, or, universally true, it </a:t>
            </a:r>
            <a:r>
              <a:rPr lang="en-US" sz="3600" dirty="0" smtClean="0"/>
              <a:t>must be </a:t>
            </a:r>
            <a:r>
              <a:rPr lang="en-US" sz="3600" i="1" dirty="0" smtClean="0"/>
              <a:t>complete.</a:t>
            </a:r>
          </a:p>
          <a:p>
            <a:pPr lvl="1"/>
            <a:r>
              <a:rPr lang="en-US" sz="3200" dirty="0" smtClean="0"/>
              <a:t>What is known to apply for a particular case must </a:t>
            </a:r>
            <a:r>
              <a:rPr lang="en-US" sz="3200" dirty="0" smtClean="0"/>
              <a:t>be </a:t>
            </a:r>
            <a:r>
              <a:rPr lang="en-US" sz="3600" dirty="0" smtClean="0"/>
              <a:t>shown </a:t>
            </a:r>
            <a:r>
              <a:rPr lang="en-US" sz="3600" dirty="0" smtClean="0"/>
              <a:t>to apply for every particular case of that kind</a:t>
            </a:r>
            <a:r>
              <a:rPr lang="en-US" sz="3600" dirty="0" smtClean="0"/>
              <a:t>.</a:t>
            </a:r>
          </a:p>
          <a:p>
            <a:pPr lvl="1">
              <a:buNone/>
            </a:pPr>
            <a:endParaRPr lang="en-US" sz="3600" dirty="0" smtClean="0"/>
          </a:p>
          <a:p>
            <a:r>
              <a:rPr lang="en-US" sz="3600" dirty="0" smtClean="0"/>
              <a:t>Before we can draft an inductive proof, </a:t>
            </a:r>
            <a:r>
              <a:rPr lang="en-US" sz="3600" dirty="0" smtClean="0"/>
              <a:t>we need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a </a:t>
            </a:r>
            <a:r>
              <a:rPr lang="en-US" sz="3200" dirty="0" smtClean="0"/>
              <a:t>clear, stepwise ordering of the domain we’re </a:t>
            </a:r>
            <a:r>
              <a:rPr lang="en-US" sz="3200" dirty="0" smtClean="0"/>
              <a:t>working </a:t>
            </a:r>
            <a:r>
              <a:rPr lang="en-US" sz="3600" dirty="0" smtClean="0"/>
              <a:t>on, </a:t>
            </a:r>
            <a:endParaRPr lang="en-US" sz="3600" dirty="0" smtClean="0"/>
          </a:p>
          <a:p>
            <a:pPr lvl="1"/>
            <a:r>
              <a:rPr lang="en-US" sz="3200" dirty="0" smtClean="0"/>
              <a:t>a clearly specified starting point</a:t>
            </a:r>
            <a:endParaRPr lang="en-US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Induction Starting Points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Positive integers</a:t>
            </a:r>
          </a:p>
          <a:p>
            <a:pPr lvl="1"/>
            <a:r>
              <a:rPr lang="en-US" sz="3200" dirty="0" smtClean="0"/>
              <a:t>Stepwise ordering: </a:t>
            </a:r>
            <a:r>
              <a:rPr lang="en-US" sz="3200" i="1" dirty="0" smtClean="0"/>
              <a:t>n → n + 1</a:t>
            </a:r>
          </a:p>
          <a:p>
            <a:pPr lvl="1"/>
            <a:r>
              <a:rPr lang="en-US" sz="3200" dirty="0" smtClean="0"/>
              <a:t>Starting point: 1</a:t>
            </a:r>
          </a:p>
          <a:p>
            <a:r>
              <a:rPr lang="en-US" sz="3600" dirty="0" smtClean="0"/>
              <a:t>All integers</a:t>
            </a:r>
          </a:p>
          <a:p>
            <a:pPr lvl="1"/>
            <a:r>
              <a:rPr lang="en-US" sz="3200" dirty="0" smtClean="0"/>
              <a:t>Stepwise ordering: </a:t>
            </a:r>
            <a:r>
              <a:rPr lang="en-US" sz="3200" i="1" dirty="0" smtClean="0"/>
              <a:t>n → n + 1</a:t>
            </a:r>
          </a:p>
          <a:p>
            <a:pPr lvl="1"/>
            <a:r>
              <a:rPr lang="en-US" sz="3200" dirty="0" smtClean="0"/>
              <a:t>Starting point: ?</a:t>
            </a:r>
          </a:p>
          <a:p>
            <a:r>
              <a:rPr lang="en-US" sz="3600" dirty="0" smtClean="0"/>
              <a:t>Rational numbers</a:t>
            </a:r>
          </a:p>
          <a:p>
            <a:pPr lvl="1"/>
            <a:r>
              <a:rPr lang="en-US" sz="3200" dirty="0" smtClean="0"/>
              <a:t>Stepwise ordering: ?</a:t>
            </a:r>
          </a:p>
          <a:p>
            <a:pPr lvl="1"/>
            <a:r>
              <a:rPr lang="en-US" sz="3200" dirty="0" smtClean="0"/>
              <a:t>Starting point: ?</a:t>
            </a:r>
          </a:p>
          <a:p>
            <a:r>
              <a:rPr lang="en-US" sz="3600" dirty="0" smtClean="0"/>
              <a:t>Induction </a:t>
            </a:r>
            <a:r>
              <a:rPr lang="en-US" sz="3600" dirty="0" smtClean="0"/>
              <a:t>may not be </a:t>
            </a:r>
            <a:r>
              <a:rPr lang="en-US" sz="3600" dirty="0" smtClean="0"/>
              <a:t>appropriate for all domains.</a:t>
            </a:r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50744</TotalTime>
  <Words>1033</Words>
  <Application>Microsoft Office PowerPoint</Application>
  <PresentationFormat>Custom</PresentationFormat>
  <Paragraphs>160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CMPU-145: Foundations of Computer Science Spring, 2019</vt:lpstr>
      <vt:lpstr>Context</vt:lpstr>
      <vt:lpstr>circulus in demonstrando</vt:lpstr>
      <vt:lpstr>Step-wise logic</vt:lpstr>
      <vt:lpstr>Induction</vt:lpstr>
      <vt:lpstr>How should we approach mathematical induction?</vt:lpstr>
      <vt:lpstr>Induction Precepts</vt:lpstr>
      <vt:lpstr>Induction Precepts</vt:lpstr>
      <vt:lpstr>Induction Starting Points </vt:lpstr>
      <vt:lpstr>Induction Example</vt:lpstr>
      <vt:lpstr>Induction Example</vt:lpstr>
      <vt:lpstr>Induction Proof I</vt:lpstr>
      <vt:lpstr>Induction Proof II</vt:lpstr>
      <vt:lpstr>To be continued…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227</cp:revision>
  <dcterms:created xsi:type="dcterms:W3CDTF">2017-10-22T03:23:41Z</dcterms:created>
  <dcterms:modified xsi:type="dcterms:W3CDTF">2019-03-28T03:55:36Z</dcterms:modified>
</cp:coreProperties>
</file>