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424" r:id="rId3"/>
    <p:sldId id="313" r:id="rId4"/>
    <p:sldId id="446" r:id="rId5"/>
    <p:sldId id="483" r:id="rId6"/>
    <p:sldId id="484" r:id="rId7"/>
    <p:sldId id="487" r:id="rId8"/>
    <p:sldId id="485" r:id="rId9"/>
    <p:sldId id="486" r:id="rId10"/>
    <p:sldId id="488" r:id="rId11"/>
    <p:sldId id="472" r:id="rId12"/>
    <p:sldId id="473" r:id="rId13"/>
    <p:sldId id="475" r:id="rId14"/>
    <p:sldId id="489" r:id="rId15"/>
    <p:sldId id="478" r:id="rId16"/>
    <p:sldId id="476" r:id="rId17"/>
    <p:sldId id="490" r:id="rId18"/>
    <p:sldId id="491" r:id="rId19"/>
    <p:sldId id="492" r:id="rId20"/>
    <p:sldId id="493" r:id="rId21"/>
    <p:sldId id="494" r:id="rId22"/>
    <p:sldId id="495" r:id="rId23"/>
    <p:sldId id="477" r:id="rId24"/>
    <p:sldId id="496" r:id="rId25"/>
    <p:sldId id="497" r:id="rId26"/>
    <p:sldId id="480" r:id="rId27"/>
    <p:sldId id="498" r:id="rId28"/>
    <p:sldId id="499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28"/>
    <p:restoredTop sz="94651"/>
  </p:normalViewPr>
  <p:slideViewPr>
    <p:cSldViewPr snapToGrid="0" snapToObjects="1">
      <p:cViewPr varScale="1">
        <p:scale>
          <a:sx n="115" d="100"/>
          <a:sy n="115" d="100"/>
        </p:scale>
        <p:origin x="-52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43412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Question: What the total number of rabbit pairs at the beginning of each month during the first year?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continue to recursively call sum-to-n which means we continue to push</a:t>
            </a:r>
            <a:r>
              <a:rPr lang="en-US" baseline="0" dirty="0" smtClean="0"/>
              <a:t> the stack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248" y="1122363"/>
            <a:ext cx="11417372" cy="1671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5929129" cy="42703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60684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Chapter</a:t>
            </a:r>
            <a:r>
              <a:rPr lang="en-US" sz="2400" dirty="0"/>
              <a:t>	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</a:t>
            </a:r>
            <a:r>
              <a:rPr lang="en-US" sz="2400" dirty="0" smtClean="0"/>
              <a:t>145 </a:t>
            </a:r>
            <a:r>
              <a:rPr lang="en-US" sz="2400" dirty="0"/>
              <a:t>– </a:t>
            </a:r>
            <a:r>
              <a:rPr lang="en-US" sz="2400" dirty="0" smtClean="0"/>
              <a:t>Foundations</a:t>
            </a:r>
            <a:r>
              <a:rPr lang="en-US" sz="2400" baseline="0" dirty="0" smtClean="0"/>
              <a:t> of Computer Science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 smtClean="0"/>
              <a:t>Peter</a:t>
            </a:r>
            <a:r>
              <a:rPr lang="en-US" sz="2400" baseline="0" dirty="0" smtClean="0"/>
              <a:t> Lemieszewski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645D-9004-7A42-A938-C08906505B03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1550-F5C5-F94F-BD20-7DDE5152D8FA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42FE-3F4F-3041-8D34-22107D8DB0A4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1DAA-0CA5-BA48-A68A-9C20F5C2F6F1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98EF-D1D4-9C46-8D5B-6AAC3B65B7DF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2EE2-1D7E-E348-B41A-BC83834F4422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FA6A59-1D34-1A4A-8A1E-C3C15C41A7A0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49A04B-30C5-2A4C-BAA1-09B916AD92B3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9A33CC39-C11B-B744-91F5-9354715C8722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CMPU-145: Foundations of Computer Science</a:t>
            </a:r>
            <a:br>
              <a:rPr lang="en-US" sz="4800" dirty="0" smtClean="0"/>
            </a:br>
            <a:r>
              <a:rPr lang="en-US" sz="4800" dirty="0" smtClean="0"/>
              <a:t>Spring, 2019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7750579" cy="427039"/>
          </a:xfrm>
        </p:spPr>
        <p:txBody>
          <a:bodyPr>
            <a:noAutofit/>
          </a:bodyPr>
          <a:lstStyle/>
          <a:p>
            <a:r>
              <a:rPr lang="en-US" dirty="0" smtClean="0"/>
              <a:t>4: Induction and Recursion 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 can also perform: </a:t>
            </a:r>
            <a:endParaRPr lang="ko-KR" altLang="en-US" sz="3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1" name="Content Placeholder 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C1431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Top-down,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or, backward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function evaluation.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C1431"/>
              </a:buClr>
              <a:buSzTx/>
              <a:buFont typeface="Arial" charset="0"/>
              <a:buChar char="•"/>
              <a:tabLst/>
              <a:defRPr/>
            </a:pPr>
            <a:r>
              <a:rPr lang="en-US" dirty="0" smtClean="0"/>
              <a:t>We could write code to perform these iterations too: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buNone/>
            </a:pP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f(7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) = f(6) + 7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= (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f(5) + 6) + 7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= ((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f(4) + 5) + 6) + 7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= (((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f(3) + 4) + 5) + 6) + 7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= ((((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f(2) + 3) + 4) + 5) + 6) + 7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= (((((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f(1) + 2) + 3) + 4) + 5) + 6) + 7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= (((((1 + 2) + 3) + 4) + 5) + 6) + 7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= ((((3 + 3) + 4) + 5) + 6) + 7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= (((6 + 4) + 5) + 6) + 7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= ((10 + 5) + 6) + 7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= (15 + 6) + 7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= 21 + 7</a:t>
            </a:r>
          </a:p>
          <a:p>
            <a:pPr lvl="1">
              <a:buNone/>
            </a:pP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28 = final answer.</a:t>
            </a:r>
            <a:endParaRPr kumimoji="0" lang="en-US" sz="4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Top-down vs. Bottom-up: </a:t>
            </a:r>
            <a:r>
              <a:rPr lang="en-US" altLang="ko-KR" sz="3200" dirty="0" smtClean="0"/>
              <a:t>Which is the better choice?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Let’s refer to </a:t>
            </a:r>
            <a:r>
              <a:rPr lang="en-US" sz="4000" u="sng" dirty="0" smtClean="0"/>
              <a:t>simple</a:t>
            </a:r>
            <a:r>
              <a:rPr lang="en-US" sz="4000" dirty="0" smtClean="0"/>
              <a:t> recursion algorithm cost as</a:t>
            </a:r>
          </a:p>
          <a:p>
            <a:pPr lvl="1"/>
            <a:r>
              <a:rPr lang="en-US" sz="3600" dirty="0" smtClean="0"/>
              <a:t>Something like O(n) or O(</a:t>
            </a:r>
            <a:r>
              <a:rPr lang="en-US" sz="3600" dirty="0" err="1" smtClean="0"/>
              <a:t>n</a:t>
            </a:r>
            <a:r>
              <a:rPr lang="en-US" sz="3600" baseline="30000" dirty="0" err="1" smtClean="0"/>
              <a:t>k</a:t>
            </a:r>
            <a:r>
              <a:rPr lang="en-US" sz="3600" dirty="0" smtClean="0"/>
              <a:t>) algorithms.</a:t>
            </a:r>
          </a:p>
          <a:p>
            <a:r>
              <a:rPr lang="en-US" sz="4000" dirty="0" smtClean="0"/>
              <a:t>And expensive recursion algorithm cost as </a:t>
            </a:r>
          </a:p>
          <a:p>
            <a:pPr lvl="1"/>
            <a:r>
              <a:rPr lang="en-US" sz="3600" dirty="0" smtClean="0"/>
              <a:t>Something like O(</a:t>
            </a:r>
            <a:r>
              <a:rPr lang="en-US" sz="3600" dirty="0" err="1" smtClean="0"/>
              <a:t>c</a:t>
            </a:r>
            <a:r>
              <a:rPr lang="en-US" sz="3600" baseline="30000" dirty="0" err="1" smtClean="0"/>
              <a:t>n</a:t>
            </a:r>
            <a:r>
              <a:rPr lang="en-US" sz="3600" dirty="0" smtClean="0"/>
              <a:t>)</a:t>
            </a:r>
          </a:p>
          <a:p>
            <a:pPr lvl="1"/>
            <a:endParaRPr lang="en-US" sz="3600" dirty="0" smtClean="0"/>
          </a:p>
          <a:p>
            <a:r>
              <a:rPr lang="en-US" sz="4000" dirty="0" smtClean="0"/>
              <a:t>It may be more efficient to perform calculations one way vs. another.</a:t>
            </a:r>
          </a:p>
          <a:p>
            <a:pPr lvl="1"/>
            <a:r>
              <a:rPr lang="en-US" sz="3600" dirty="0" smtClean="0"/>
              <a:t>And it is more important as the algorithm costs more.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Cumulative Recursive Definitions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When defining f(n) using f(n-1) we “reach back” one iteration.</a:t>
            </a:r>
          </a:p>
          <a:p>
            <a:pPr lvl="1"/>
            <a:r>
              <a:rPr lang="en-US" sz="3600" dirty="0" smtClean="0"/>
              <a:t>From n =&gt; </a:t>
            </a:r>
            <a:r>
              <a:rPr lang="en-US" sz="3600" dirty="0" smtClean="0">
                <a:sym typeface="Wingdings" pitchFamily="2" charset="2"/>
              </a:rPr>
              <a:t>n-1</a:t>
            </a:r>
            <a:endParaRPr lang="en-US" sz="3600" dirty="0" smtClean="0"/>
          </a:p>
          <a:p>
            <a:r>
              <a:rPr lang="en-US" sz="4000" dirty="0" smtClean="0"/>
              <a:t>Recursive definitions can “reach back” multiple steps too. </a:t>
            </a:r>
          </a:p>
          <a:p>
            <a:r>
              <a:rPr lang="en-US" sz="4000" dirty="0" smtClean="0"/>
              <a:t>Let’s see one that does this.</a:t>
            </a:r>
            <a:endParaRPr lang="en-US" sz="36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The Fibonacci Sequence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Fibonacci sequence is a famous </a:t>
            </a:r>
            <a:r>
              <a:rPr lang="en-US" sz="3600" dirty="0" smtClean="0"/>
              <a:t>problem first published*</a:t>
            </a:r>
            <a:r>
              <a:rPr lang="en-US" sz="3600" b="1" dirty="0" smtClean="0">
                <a:solidFill>
                  <a:srgbClr val="C00000"/>
                </a:solidFill>
              </a:rPr>
              <a:t>(!)</a:t>
            </a:r>
            <a:r>
              <a:rPr lang="en-US" sz="3600" dirty="0" smtClean="0"/>
              <a:t> in </a:t>
            </a:r>
            <a:r>
              <a:rPr lang="en-US" sz="3600" dirty="0" smtClean="0"/>
              <a:t>1202 in the </a:t>
            </a:r>
            <a:r>
              <a:rPr lang="en-US" sz="3600" i="1" dirty="0" err="1" smtClean="0"/>
              <a:t>Liber</a:t>
            </a:r>
            <a:r>
              <a:rPr lang="en-US" sz="3600" i="1" dirty="0" smtClean="0"/>
              <a:t> abaci </a:t>
            </a:r>
            <a:r>
              <a:rPr lang="en-US" sz="3600" dirty="0" smtClean="0"/>
              <a:t>by </a:t>
            </a:r>
            <a:r>
              <a:rPr lang="en-US" sz="3600" dirty="0" smtClean="0"/>
              <a:t>Italian merchant </a:t>
            </a:r>
            <a:r>
              <a:rPr lang="en-US" sz="3600" dirty="0" smtClean="0"/>
              <a:t>and mathematician Leonardo </a:t>
            </a:r>
            <a:r>
              <a:rPr lang="en-US" sz="3600" dirty="0" err="1" smtClean="0"/>
              <a:t>di</a:t>
            </a:r>
            <a:r>
              <a:rPr lang="en-US" sz="3600" dirty="0" smtClean="0"/>
              <a:t> Pisa. </a:t>
            </a:r>
          </a:p>
          <a:p>
            <a:pPr lvl="1"/>
            <a:r>
              <a:rPr lang="en-US" sz="3200" dirty="0" smtClean="0"/>
              <a:t>aka - </a:t>
            </a:r>
            <a:r>
              <a:rPr lang="en-US" sz="3200" i="1" dirty="0" err="1" smtClean="0"/>
              <a:t>Figlio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dei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Bonacci</a:t>
            </a:r>
            <a:r>
              <a:rPr lang="en-US" sz="3200" i="1" dirty="0" smtClean="0"/>
              <a:t> or “son of the </a:t>
            </a:r>
            <a:r>
              <a:rPr lang="en-US" sz="3200" i="1" dirty="0" err="1" smtClean="0"/>
              <a:t>Bonaccis</a:t>
            </a:r>
            <a:r>
              <a:rPr lang="en-US" sz="3200" i="1" dirty="0" smtClean="0"/>
              <a:t>”</a:t>
            </a:r>
            <a:endParaRPr lang="en-US" sz="3200" dirty="0" smtClean="0"/>
          </a:p>
          <a:p>
            <a:r>
              <a:rPr lang="en-US" sz="3600" dirty="0" smtClean="0"/>
              <a:t>Commonly described as pairs of rabbits and associated procreation. </a:t>
            </a:r>
            <a:endParaRPr lang="en-US" dirty="0" smtClean="0"/>
          </a:p>
          <a:p>
            <a:endParaRPr lang="en-US" sz="3600" dirty="0" smtClean="0"/>
          </a:p>
          <a:p>
            <a:pPr lvl="1"/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! ~ first thread comment, not the first to know of this sequenc</a:t>
            </a:r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The Fibonacci Sequence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1583266"/>
          </a:xfrm>
        </p:spPr>
        <p:txBody>
          <a:bodyPr>
            <a:normAutofit fontScale="55000" lnSpcReduction="20000"/>
          </a:bodyPr>
          <a:lstStyle/>
          <a:p>
            <a:r>
              <a:rPr lang="en-US" sz="3600" dirty="0" smtClean="0"/>
              <a:t>Commonly described using a </a:t>
            </a:r>
            <a:r>
              <a:rPr lang="en-US" sz="3600" dirty="0" smtClean="0"/>
              <a:t>pair of newly born rabbits, male and </a:t>
            </a:r>
            <a:r>
              <a:rPr lang="en-US" sz="3600" dirty="0" smtClean="0"/>
              <a:t>female, placed in a hutch.</a:t>
            </a:r>
            <a:endParaRPr lang="en-US" sz="3600" dirty="0" smtClean="0"/>
          </a:p>
          <a:p>
            <a:r>
              <a:rPr lang="en-US" sz="3600" dirty="0" smtClean="0"/>
              <a:t>In two months, these rabbits began </a:t>
            </a:r>
            <a:r>
              <a:rPr lang="en-US" sz="3600" dirty="0" smtClean="0"/>
              <a:t>their breeding </a:t>
            </a:r>
            <a:r>
              <a:rPr lang="en-US" sz="3600" dirty="0" smtClean="0"/>
              <a:t>cycle and produced one pair of rabbits, one </a:t>
            </a:r>
            <a:r>
              <a:rPr lang="en-US" sz="3600" dirty="0" smtClean="0"/>
              <a:t>male and </a:t>
            </a:r>
            <a:r>
              <a:rPr lang="en-US" sz="3600" dirty="0" smtClean="0"/>
              <a:t>one female</a:t>
            </a:r>
            <a:r>
              <a:rPr lang="en-US" sz="3600" dirty="0" smtClean="0"/>
              <a:t>.</a:t>
            </a:r>
          </a:p>
          <a:p>
            <a:r>
              <a:rPr lang="en-US" sz="3200" dirty="0" smtClean="0"/>
              <a:t>The original rabbits and their offspring continued to breed </a:t>
            </a:r>
            <a:r>
              <a:rPr lang="en-US" sz="3200" dirty="0" smtClean="0"/>
              <a:t>in, </a:t>
            </a:r>
            <a:r>
              <a:rPr lang="en-US" sz="3200" dirty="0" smtClean="0"/>
              <a:t>the first pair of offspring appearing at </a:t>
            </a:r>
            <a:r>
              <a:rPr lang="en-US" sz="3200" dirty="0" smtClean="0"/>
              <a:t>the parental </a:t>
            </a:r>
            <a:r>
              <a:rPr lang="en-US" sz="3200" dirty="0" smtClean="0"/>
              <a:t>age of two months, and a new pair every </a:t>
            </a:r>
            <a:r>
              <a:rPr lang="en-US" sz="3200" dirty="0" smtClean="0"/>
              <a:t>month thereafter </a:t>
            </a:r>
            <a:r>
              <a:rPr lang="en-US" sz="3200" dirty="0" smtClean="0"/>
              <a:t>– always one male and one female.</a:t>
            </a:r>
            <a:endParaRPr lang="en-US" sz="3600" dirty="0" smtClean="0"/>
          </a:p>
          <a:p>
            <a:pPr lvl="1"/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</a:t>
            </a:r>
            <a:r>
              <a:rPr lang="en-US" dirty="0" smtClean="0"/>
              <a:t>Science</a:t>
            </a:r>
            <a:endParaRPr lang="en-US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37390" y="2726267"/>
            <a:ext cx="8628282" cy="3833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The </a:t>
            </a:r>
            <a:r>
              <a:rPr lang="en-US" sz="3200" dirty="0" smtClean="0"/>
              <a:t>Cumulative recursive definition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420420" cy="4986338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Using the “Total” column (previous slide) the sequence shows that every successive term is the sum of </a:t>
            </a:r>
            <a:r>
              <a:rPr lang="en-US" sz="3600" i="1" dirty="0" smtClean="0"/>
              <a:t>the</a:t>
            </a:r>
            <a:r>
              <a:rPr lang="en-US" sz="3600" i="1" u="sng" dirty="0" smtClean="0"/>
              <a:t> two</a:t>
            </a:r>
            <a:r>
              <a:rPr lang="en-US" sz="3600" i="1" dirty="0" smtClean="0"/>
              <a:t> preceding terms</a:t>
            </a:r>
            <a:r>
              <a:rPr lang="en-US" sz="3600" dirty="0" smtClean="0"/>
              <a:t>. </a:t>
            </a:r>
          </a:p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0+1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=1 1+1=2 1+2=3 2+3=5 3+5=8 5+8=13 8+13=21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  1    2    3    5    8    13   21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34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55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89 144</a:t>
            </a:r>
            <a:endParaRPr lang="en-US" sz="3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3600" dirty="0" smtClean="0"/>
              <a:t>The Fibonacci number sequence (recursive) definition:</a:t>
            </a:r>
          </a:p>
          <a:p>
            <a:endParaRPr lang="en-US" sz="3600" dirty="0" smtClean="0"/>
          </a:p>
          <a:p>
            <a:pPr lvl="1">
              <a:buNone/>
            </a:pP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(0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) = 0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f(1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) = 1</a:t>
            </a:r>
          </a:p>
          <a:p>
            <a:pPr lvl="1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f(n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) =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f(n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− 1) +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f(n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− 2)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n ≥ 2</a:t>
            </a:r>
            <a:endParaRPr lang="en-US" sz="62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Aside: About that </a:t>
            </a:r>
            <a:r>
              <a:rPr lang="en-US" altLang="ko-KR" sz="3200" dirty="0" err="1" smtClean="0"/>
              <a:t>Mathemagical</a:t>
            </a:r>
            <a:r>
              <a:rPr lang="en-US" altLang="ko-KR" sz="3200" dirty="0" smtClean="0"/>
              <a:t> Calculation* 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4000" y="1143001"/>
            <a:ext cx="11623620" cy="4986338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 smtClean="0"/>
              <a:t>Reminder 1: We started our recursive definition this way: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f(0) = 0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f(1) = 1</a:t>
            </a:r>
          </a:p>
          <a:p>
            <a:r>
              <a:rPr lang="en-US" sz="3600" dirty="0" smtClean="0"/>
              <a:t>Reminder 2: the “first” twelve numbers in the </a:t>
            </a:r>
            <a:r>
              <a:rPr lang="en-US" sz="3600" dirty="0" err="1" smtClean="0"/>
              <a:t>fib.sequenc</a:t>
            </a:r>
            <a:r>
              <a:rPr lang="en-US" sz="3600" dirty="0" smtClean="0"/>
              <a:t>:</a:t>
            </a:r>
          </a:p>
          <a:p>
            <a:r>
              <a:rPr lang="en-US" sz="3600" dirty="0" smtClean="0"/>
              <a:t> </a:t>
            </a:r>
            <a:r>
              <a:rPr lang="en-US" sz="3200" dirty="0" smtClean="0"/>
              <a:t>0   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1 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2  3  5  8  13  21  34 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55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 89 144</a:t>
            </a:r>
            <a:endParaRPr lang="en-US" sz="3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3600" dirty="0" smtClean="0"/>
              <a:t>Why should we be restricted to </a:t>
            </a:r>
            <a:r>
              <a:rPr lang="en-US" sz="3600" b="1" dirty="0" smtClean="0"/>
              <a:t>0</a:t>
            </a:r>
            <a:r>
              <a:rPr lang="en-US" sz="3600" dirty="0" smtClean="0"/>
              <a:t> and </a:t>
            </a:r>
            <a:r>
              <a:rPr lang="en-US" sz="3600" b="1" dirty="0" smtClean="0"/>
              <a:t>1</a:t>
            </a:r>
            <a:r>
              <a:rPr lang="en-US" sz="3600" dirty="0" smtClean="0"/>
              <a:t> as starting values?</a:t>
            </a:r>
          </a:p>
          <a:p>
            <a:pPr lvl="1"/>
            <a:r>
              <a:rPr lang="en-US" sz="3200" dirty="0" smtClean="0"/>
              <a:t>Couldn’t we choose any two number and arrive at some conclusion about the number sequence? </a:t>
            </a:r>
          </a:p>
          <a:p>
            <a:pPr lvl="2">
              <a:buNone/>
            </a:pPr>
            <a:endParaRPr lang="en-US" sz="3200" dirty="0" smtClean="0"/>
          </a:p>
          <a:p>
            <a:pPr lvl="2">
              <a:buNone/>
            </a:pPr>
            <a:endParaRPr lang="en-US" sz="3200" dirty="0" smtClean="0"/>
          </a:p>
          <a:p>
            <a:pPr lvl="2">
              <a:buNone/>
            </a:pPr>
            <a:endParaRPr lang="en-US" sz="3200" dirty="0" smtClean="0"/>
          </a:p>
          <a:p>
            <a:pPr lvl="2">
              <a:buNone/>
            </a:pPr>
            <a:endParaRPr lang="en-US" sz="3200" dirty="0" smtClean="0"/>
          </a:p>
          <a:p>
            <a:pPr lvl="2">
              <a:buNone/>
            </a:pPr>
            <a:r>
              <a:rPr lang="en-US" sz="2400" dirty="0" smtClean="0">
                <a:solidFill>
                  <a:srgbClr val="9C1431"/>
                </a:solidFill>
              </a:rPr>
              <a:t>*Inspired by </a:t>
            </a:r>
            <a:r>
              <a:rPr lang="en-US" sz="2400" dirty="0" err="1" smtClean="0">
                <a:solidFill>
                  <a:srgbClr val="9C1431"/>
                </a:solidFill>
              </a:rPr>
              <a:t>youtuber</a:t>
            </a:r>
            <a:r>
              <a:rPr lang="en-US" sz="2400" dirty="0" smtClean="0">
                <a:solidFill>
                  <a:srgbClr val="9C1431"/>
                </a:solidFill>
              </a:rPr>
              <a:t> </a:t>
            </a:r>
            <a:r>
              <a:rPr lang="en-US" sz="2400" dirty="0" err="1" smtClean="0">
                <a:solidFill>
                  <a:srgbClr val="9C1431"/>
                </a:solidFill>
              </a:rPr>
              <a:t>singingbanana</a:t>
            </a:r>
            <a:r>
              <a:rPr lang="en-US" sz="2400" dirty="0" smtClean="0">
                <a:solidFill>
                  <a:srgbClr val="9C1431"/>
                </a:solidFill>
              </a:rPr>
              <a:t>: https://</a:t>
            </a:r>
            <a:r>
              <a:rPr lang="en-US" sz="2400" dirty="0" smtClean="0">
                <a:solidFill>
                  <a:srgbClr val="9C1431"/>
                </a:solidFill>
              </a:rPr>
              <a:t>www.youtube.com/channel/UCMpizQXRt817D0qpBQZ2TlA</a:t>
            </a:r>
            <a:endParaRPr lang="en-US" sz="3600" dirty="0" smtClean="0">
              <a:solidFill>
                <a:srgbClr val="9C1431"/>
              </a:solidFill>
            </a:endParaRPr>
          </a:p>
          <a:p>
            <a:pPr lvl="1"/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Aside: About that </a:t>
            </a:r>
            <a:r>
              <a:rPr lang="en-US" altLang="ko-KR" sz="3200" dirty="0" err="1" smtClean="0"/>
              <a:t>Mathemagical</a:t>
            </a:r>
            <a:r>
              <a:rPr lang="en-US" altLang="ko-KR" sz="3200" dirty="0" smtClean="0"/>
              <a:t> Calculation II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4000" y="1143001"/>
            <a:ext cx="11623620" cy="498633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Reminder 1: We started our recursive definition this way: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f(0) = 0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f(1) = 1</a:t>
            </a:r>
          </a:p>
          <a:p>
            <a:r>
              <a:rPr lang="en-US" sz="3600" dirty="0" smtClean="0"/>
              <a:t>Reminder 2: the “first” twelve numbers in the </a:t>
            </a:r>
            <a:r>
              <a:rPr lang="en-US" sz="3600" dirty="0" err="1" smtClean="0"/>
              <a:t>fib.sequenc</a:t>
            </a:r>
            <a:r>
              <a:rPr lang="en-US" sz="3600" dirty="0" smtClean="0"/>
              <a:t>:</a:t>
            </a:r>
          </a:p>
          <a:p>
            <a:r>
              <a:rPr lang="en-US" sz="3600" dirty="0" smtClean="0"/>
              <a:t> </a:t>
            </a:r>
            <a:r>
              <a:rPr lang="en-US" sz="3200" dirty="0" smtClean="0"/>
              <a:t>0   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1 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2  3  5  8  13  21  34 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55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 89 144</a:t>
            </a:r>
            <a:endParaRPr lang="en-US" sz="3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3600" dirty="0" smtClean="0"/>
              <a:t>Why should we be restricted to </a:t>
            </a:r>
            <a:r>
              <a:rPr lang="en-US" sz="3600" b="1" dirty="0" smtClean="0"/>
              <a:t>0</a:t>
            </a:r>
            <a:r>
              <a:rPr lang="en-US" sz="3600" dirty="0" smtClean="0"/>
              <a:t> and </a:t>
            </a:r>
            <a:r>
              <a:rPr lang="en-US" sz="3600" b="1" dirty="0" smtClean="0"/>
              <a:t>1</a:t>
            </a:r>
            <a:r>
              <a:rPr lang="en-US" sz="3600" dirty="0" smtClean="0"/>
              <a:t> as starting values?</a:t>
            </a:r>
          </a:p>
          <a:p>
            <a:pPr lvl="1"/>
            <a:r>
              <a:rPr lang="en-US" sz="3200" dirty="0" smtClean="0"/>
              <a:t>Couldn’t we choose any two number and arrive at some conclusion about the number sequence? </a:t>
            </a:r>
          </a:p>
          <a:p>
            <a:pPr lvl="2">
              <a:buNone/>
            </a:pPr>
            <a:r>
              <a:rPr lang="en-US" sz="3200" dirty="0" smtClean="0"/>
              <a:t>Spoiler alert: </a:t>
            </a:r>
            <a:r>
              <a:rPr lang="en-US" sz="3200" i="1" dirty="0" smtClean="0"/>
              <a:t>we could!</a:t>
            </a:r>
          </a:p>
          <a:p>
            <a:pPr>
              <a:buNone/>
            </a:pPr>
            <a:endParaRPr lang="en-US" sz="3600" dirty="0" smtClean="0"/>
          </a:p>
          <a:p>
            <a:pPr lvl="1"/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Aside: About that </a:t>
            </a:r>
            <a:r>
              <a:rPr lang="en-US" altLang="ko-KR" sz="3200" dirty="0" err="1" smtClean="0"/>
              <a:t>Mathemagical</a:t>
            </a:r>
            <a:r>
              <a:rPr lang="en-US" altLang="ko-KR" sz="3200" dirty="0" smtClean="0"/>
              <a:t> Calculation III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143001"/>
            <a:ext cx="11877620" cy="1413932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Let’s try an arbitrary/generic x and y: (I’ll choose 5 and 8)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f(0) = y, f(1) = x -&gt; f(0)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5, f(1)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8</a:t>
            </a:r>
            <a:endParaRPr lang="en-US" b="1" dirty="0" smtClean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600" dirty="0" smtClean="0"/>
              <a:t>Then, the </a:t>
            </a:r>
            <a:r>
              <a:rPr lang="en-US" sz="3600" dirty="0" err="1" smtClean="0"/>
              <a:t>n’th</a:t>
            </a:r>
            <a:r>
              <a:rPr lang="en-US" sz="3600" dirty="0" smtClean="0"/>
              <a:t> value:</a:t>
            </a:r>
          </a:p>
          <a:p>
            <a:pPr lvl="1">
              <a:buNone/>
            </a:pPr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1467" y="2056107"/>
            <a:ext cx="4745913" cy="4665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1467" y="2056107"/>
            <a:ext cx="4745913" cy="4667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91467" y="2043113"/>
            <a:ext cx="4745913" cy="4676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Aside: About that </a:t>
            </a:r>
            <a:r>
              <a:rPr lang="en-US" altLang="ko-KR" sz="3200" dirty="0" err="1" smtClean="0"/>
              <a:t>Mathemagical</a:t>
            </a:r>
            <a:r>
              <a:rPr lang="en-US" altLang="ko-KR" sz="3200" dirty="0" smtClean="0"/>
              <a:t> Calculation IV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4000" y="1143001"/>
            <a:ext cx="11623620" cy="1413932"/>
          </a:xfrm>
        </p:spPr>
        <p:txBody>
          <a:bodyPr>
            <a:normAutofit fontScale="70000" lnSpcReduction="20000"/>
          </a:bodyPr>
          <a:lstStyle/>
          <a:p>
            <a:r>
              <a:rPr lang="en-US" sz="3600" dirty="0" smtClean="0"/>
              <a:t>Actually, let’s reset our “generic” f(n) for n = 0 and n = 1</a:t>
            </a:r>
          </a:p>
          <a:p>
            <a:r>
              <a:rPr lang="en-US" sz="3600" dirty="0" smtClean="0"/>
              <a:t>And take a look at the constants C and D that are multiplying x and y respectively</a:t>
            </a:r>
            <a:endParaRPr lang="en-US" b="1" dirty="0" smtClean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3200" dirty="0" smtClean="0"/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1467" y="2056107"/>
            <a:ext cx="4745913" cy="4665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1467" y="2056107"/>
            <a:ext cx="4745913" cy="4663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91467" y="2056107"/>
            <a:ext cx="4745913" cy="4667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91467" y="2052638"/>
            <a:ext cx="4745913" cy="4667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91467" y="2043113"/>
            <a:ext cx="4745913" cy="4676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When proving f(n) = n(n+1)/2…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sz="2800" dirty="0" smtClean="0">
                <a:latin typeface="Lucida Calligraphy" pitchFamily="66" charset="0"/>
              </a:rPr>
              <a:t>            </a:t>
            </a:r>
          </a:p>
          <a:p>
            <a:pPr lvl="1">
              <a:buNone/>
            </a:pPr>
            <a:endParaRPr lang="en-US" sz="2800" dirty="0" smtClean="0">
              <a:latin typeface="Lucida Calligraphy" pitchFamily="66" charset="0"/>
            </a:endParaRPr>
          </a:p>
          <a:p>
            <a:pPr>
              <a:buNone/>
            </a:pPr>
            <a:r>
              <a:rPr lang="en-US" dirty="0" smtClean="0">
                <a:latin typeface="Lithos Pro Regular" pitchFamily="82" charset="0"/>
              </a:rPr>
              <a:t>we </a:t>
            </a:r>
            <a:r>
              <a:rPr lang="en-US" dirty="0" smtClean="0">
                <a:latin typeface="Lithos Pro Regular" pitchFamily="82" charset="0"/>
              </a:rPr>
              <a:t>left off with </a:t>
            </a:r>
            <a:r>
              <a:rPr lang="en-US" dirty="0" smtClean="0">
                <a:latin typeface="Lithos Pro Regular" pitchFamily="82" charset="0"/>
              </a:rPr>
              <a:t>this…</a:t>
            </a:r>
            <a:endParaRPr lang="en-US" dirty="0" smtClean="0">
              <a:latin typeface="Lithos Pro Regular" pitchFamily="82" charset="0"/>
            </a:endParaRPr>
          </a:p>
          <a:p>
            <a:pPr>
              <a:buNone/>
            </a:pPr>
            <a:endParaRPr lang="en-US" dirty="0" smtClean="0">
              <a:latin typeface="Lithos Pro Regular" pitchFamily="82" charset="0"/>
            </a:endParaRPr>
          </a:p>
          <a:p>
            <a:pPr>
              <a:buNone/>
            </a:pPr>
            <a:r>
              <a:rPr lang="en-US" dirty="0" smtClean="0">
                <a:latin typeface="Lithos Pro Regular" pitchFamily="82" charset="0"/>
              </a:rPr>
              <a:t>“</a:t>
            </a:r>
            <a:r>
              <a:rPr lang="en-US" dirty="0" smtClean="0">
                <a:latin typeface="Lithos Pro Regular" pitchFamily="82" charset="0"/>
              </a:rPr>
              <a:t>Underneath every inductive </a:t>
            </a:r>
            <a:r>
              <a:rPr lang="en-US" dirty="0" smtClean="0">
                <a:latin typeface="Lithos Pro Regular" pitchFamily="82" charset="0"/>
              </a:rPr>
              <a:t>proof lurks </a:t>
            </a:r>
            <a:r>
              <a:rPr lang="en-US" dirty="0" smtClean="0">
                <a:latin typeface="Lithos Pro Regular" pitchFamily="82" charset="0"/>
              </a:rPr>
              <a:t>a recursive definition</a:t>
            </a:r>
            <a:r>
              <a:rPr lang="en-US" dirty="0" smtClean="0">
                <a:latin typeface="Lithos Pro Regular" pitchFamily="82" charset="0"/>
              </a:rPr>
              <a:t>.”</a:t>
            </a:r>
            <a:endParaRPr lang="en-US" sz="3600" i="1" dirty="0" smtClean="0"/>
          </a:p>
          <a:p>
            <a:pPr marL="2114550" lvl="3" indent="-742950">
              <a:buFont typeface="+mj-lt"/>
              <a:buAutoNum type="alphaLcPeriod"/>
            </a:pPr>
            <a:endParaRPr lang="en-US" sz="2600" i="1" dirty="0" smtClean="0"/>
          </a:p>
          <a:p>
            <a:pPr marL="2114550" lvl="3" indent="-742950">
              <a:buFont typeface="+mj-lt"/>
              <a:buAutoNum type="alphaLcPeriod"/>
            </a:pPr>
            <a:endParaRPr lang="en-US" sz="2600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Aside: About that </a:t>
            </a:r>
            <a:r>
              <a:rPr lang="en-US" altLang="ko-KR" sz="3200" dirty="0" err="1" smtClean="0"/>
              <a:t>Mathemagical</a:t>
            </a:r>
            <a:r>
              <a:rPr lang="en-US" altLang="ko-KR" sz="3200" dirty="0" smtClean="0"/>
              <a:t> Calculation V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4000" y="1143001"/>
            <a:ext cx="11623620" cy="1139678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 smtClean="0"/>
              <a:t>Take a look at the constants C and D that are multiplying x and y respectively</a:t>
            </a:r>
            <a:endParaRPr lang="en-US" b="1" dirty="0" smtClean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3200" dirty="0" smtClean="0"/>
              <a:t> CX + DY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1467" y="2056107"/>
            <a:ext cx="4745913" cy="4665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691467" y="2056107"/>
            <a:ext cx="4745913" cy="4663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91467" y="2056107"/>
            <a:ext cx="4745913" cy="4667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91467" y="2056107"/>
            <a:ext cx="4745913" cy="4667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91467" y="2043113"/>
            <a:ext cx="4745913" cy="4676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Oval 9"/>
          <p:cNvSpPr/>
          <p:nvPr/>
        </p:nvSpPr>
        <p:spPr>
          <a:xfrm>
            <a:off x="6052790" y="2773746"/>
            <a:ext cx="415743" cy="456110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052027" y="2282679"/>
            <a:ext cx="415743" cy="505217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Aside: About that </a:t>
            </a:r>
            <a:r>
              <a:rPr lang="en-US" altLang="ko-KR" sz="3200" dirty="0" err="1" smtClean="0"/>
              <a:t>Mathemagical</a:t>
            </a:r>
            <a:r>
              <a:rPr lang="en-US" altLang="ko-KR" sz="3200" dirty="0" smtClean="0"/>
              <a:t> Calculation VI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4000" y="1143001"/>
            <a:ext cx="11623620" cy="1413932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 smtClean="0"/>
              <a:t>Hmm…</a:t>
            </a:r>
            <a:endParaRPr lang="en-US" b="1" dirty="0" smtClean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3200" dirty="0" smtClean="0"/>
              <a:t> CX + DY</a:t>
            </a:r>
          </a:p>
          <a:p>
            <a:pPr lvl="1"/>
            <a:r>
              <a:rPr lang="en-US" sz="3200" dirty="0" smtClean="0"/>
              <a:t>C and D, </a:t>
            </a:r>
            <a:r>
              <a:rPr lang="en-US" sz="3200" i="1" dirty="0" smtClean="0">
                <a:solidFill>
                  <a:srgbClr val="9C1431"/>
                </a:solidFill>
              </a:rPr>
              <a:t>poorly</a:t>
            </a:r>
          </a:p>
          <a:p>
            <a:pPr lvl="1">
              <a:buNone/>
            </a:pPr>
            <a:r>
              <a:rPr lang="en-US" sz="3200" dirty="0" smtClean="0">
                <a:solidFill>
                  <a:srgbClr val="9C1431"/>
                </a:solidFill>
              </a:rPr>
              <a:t>circled in red</a:t>
            </a:r>
            <a:r>
              <a:rPr lang="en-US" sz="3200" dirty="0" smtClean="0"/>
              <a:t>, look like…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1467" y="2056107"/>
            <a:ext cx="4745913" cy="4665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691467" y="2056107"/>
            <a:ext cx="4745913" cy="4663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91467" y="2056107"/>
            <a:ext cx="4745913" cy="4667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91467" y="2056107"/>
            <a:ext cx="4745913" cy="4667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91467" y="2043113"/>
            <a:ext cx="4745913" cy="4676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Oval 9"/>
          <p:cNvSpPr/>
          <p:nvPr/>
        </p:nvSpPr>
        <p:spPr>
          <a:xfrm>
            <a:off x="6052790" y="2773746"/>
            <a:ext cx="415743" cy="456110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052027" y="2282679"/>
            <a:ext cx="415743" cy="505217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Aside: About that </a:t>
            </a:r>
            <a:r>
              <a:rPr lang="en-US" altLang="ko-KR" sz="3200" dirty="0" err="1" smtClean="0"/>
              <a:t>Mathemagical</a:t>
            </a:r>
            <a:r>
              <a:rPr lang="en-US" altLang="ko-KR" sz="3200" dirty="0" smtClean="0"/>
              <a:t> Calculation VII</a:t>
            </a:r>
            <a:endParaRPr lang="ko-KR" altLang="en-US" sz="3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691467" y="2056107"/>
            <a:ext cx="4745913" cy="4667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Oval 8"/>
          <p:cNvSpPr/>
          <p:nvPr/>
        </p:nvSpPr>
        <p:spPr>
          <a:xfrm>
            <a:off x="7052027" y="2282679"/>
            <a:ext cx="415743" cy="505217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052790" y="2773746"/>
            <a:ext cx="415743" cy="456110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1363132"/>
          </a:xfrm>
        </p:spPr>
        <p:txBody>
          <a:bodyPr>
            <a:normAutofit fontScale="70000" lnSpcReduction="20000"/>
          </a:bodyPr>
          <a:lstStyle/>
          <a:p>
            <a:r>
              <a:rPr lang="en-US" sz="3600" dirty="0" smtClean="0"/>
              <a:t>Hmm…</a:t>
            </a:r>
            <a:endParaRPr lang="en-US" b="1" dirty="0" smtClean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3200" dirty="0" smtClean="0"/>
              <a:t> CX + DY</a:t>
            </a:r>
          </a:p>
          <a:p>
            <a:pPr lvl="1"/>
            <a:r>
              <a:rPr lang="en-US" sz="3200" dirty="0" smtClean="0"/>
              <a:t>C and D, </a:t>
            </a:r>
            <a:r>
              <a:rPr lang="en-US" sz="3200" i="1" dirty="0" smtClean="0">
                <a:solidFill>
                  <a:srgbClr val="9C1431"/>
                </a:solidFill>
              </a:rPr>
              <a:t>poorly</a:t>
            </a:r>
          </a:p>
          <a:p>
            <a:pPr lvl="1">
              <a:buNone/>
            </a:pPr>
            <a:r>
              <a:rPr lang="en-US" sz="3200" dirty="0" smtClean="0">
                <a:solidFill>
                  <a:srgbClr val="9C1431"/>
                </a:solidFill>
              </a:rPr>
              <a:t>circled in red</a:t>
            </a:r>
            <a:r>
              <a:rPr lang="en-US" sz="3200" dirty="0" smtClean="0"/>
              <a:t>, look like…</a:t>
            </a:r>
          </a:p>
        </p:txBody>
      </p:sp>
      <p:sp>
        <p:nvSpPr>
          <p:cNvPr id="15" name="내용 개체 틀 2"/>
          <p:cNvSpPr txBox="1">
            <a:spLocks/>
          </p:cNvSpPr>
          <p:nvPr/>
        </p:nvSpPr>
        <p:spPr>
          <a:xfrm rot="20170957">
            <a:off x="-101713" y="3540759"/>
            <a:ext cx="11623620" cy="8707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C1431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FIBONACCI SEQUENCE !!1!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25067" y="2155940"/>
            <a:ext cx="3915534" cy="4200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One Last </a:t>
            </a:r>
            <a:r>
              <a:rPr lang="en-US" altLang="ko-KR" sz="3200" dirty="0" err="1" smtClean="0"/>
              <a:t>Mathemagical</a:t>
            </a:r>
            <a:r>
              <a:rPr lang="en-US" altLang="ko-KR" sz="3200" dirty="0" smtClean="0"/>
              <a:t> Thought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420420" cy="3547532"/>
          </a:xfrm>
        </p:spPr>
        <p:txBody>
          <a:bodyPr>
            <a:normAutofit fontScale="92500"/>
          </a:bodyPr>
          <a:lstStyle/>
          <a:p>
            <a:r>
              <a:rPr lang="en-US" sz="3200" dirty="0" smtClean="0"/>
              <a:t>How is it so easy to get the sum of the first 10 “</a:t>
            </a:r>
            <a:r>
              <a:rPr lang="en-US" sz="2600" i="1" dirty="0" err="1" smtClean="0">
                <a:latin typeface="Comic Sans MS" pitchFamily="66" charset="0"/>
              </a:rPr>
              <a:t>fibbernacci</a:t>
            </a:r>
            <a:r>
              <a:rPr lang="en-US" sz="2600" i="1" dirty="0" smtClean="0">
                <a:latin typeface="Comic Sans MS" pitchFamily="66" charset="0"/>
              </a:rPr>
              <a:t>*</a:t>
            </a:r>
            <a:r>
              <a:rPr lang="en-US" sz="2600" dirty="0" smtClean="0">
                <a:latin typeface="Comic Sans MS" pitchFamily="66" charset="0"/>
              </a:rPr>
              <a:t> numbers?</a:t>
            </a:r>
            <a:r>
              <a:rPr lang="en-US" sz="3200" dirty="0" smtClean="0"/>
              <a:t>”</a:t>
            </a:r>
          </a:p>
          <a:p>
            <a:r>
              <a:rPr lang="en-US" sz="3200" dirty="0" smtClean="0"/>
              <a:t>If we add the first 10 </a:t>
            </a:r>
            <a:r>
              <a:rPr lang="en-US" sz="3200" dirty="0" err="1" smtClean="0"/>
              <a:t>x’s</a:t>
            </a:r>
            <a:r>
              <a:rPr lang="en-US" sz="3200" dirty="0" smtClean="0"/>
              <a:t> and </a:t>
            </a:r>
            <a:r>
              <a:rPr lang="en-US" sz="3200" dirty="0" err="1" smtClean="0"/>
              <a:t>y’s</a:t>
            </a:r>
            <a:r>
              <a:rPr lang="en-US" sz="3200" dirty="0" smtClean="0"/>
              <a:t> in the “generic” column, we can get to add all of the numbers!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55x + 88y = 11*(5x + 8y)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And, (5x + 8y) is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the seventh item.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f(7) = 80. 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Sum = 11*80 = 880.</a:t>
            </a:r>
          </a:p>
          <a:p>
            <a:pPr lvl="1">
              <a:buNone/>
            </a:pPr>
            <a:endParaRPr lang="en-US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lvl="1" algn="ctr"/>
            <a:r>
              <a:rPr lang="en-US" sz="1600" dirty="0" smtClean="0">
                <a:latin typeface="Consolas" pitchFamily="49" charset="0"/>
              </a:rPr>
              <a:t>*my fake </a:t>
            </a:r>
            <a:r>
              <a:rPr lang="en-US" sz="1600" dirty="0" smtClean="0">
                <a:latin typeface="Consolas" pitchFamily="49" charset="0"/>
              </a:rPr>
              <a:t>name</a:t>
            </a:r>
            <a:r>
              <a:rPr lang="en-US" sz="1600" dirty="0">
                <a:latin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</a:rPr>
              <a:t>for this function</a:t>
            </a:r>
            <a:endParaRPr lang="en-US" sz="1600" dirty="0" smtClean="0">
              <a:latin typeface="Consolas" pitchFamily="49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6908800" y="2540000"/>
            <a:ext cx="592667" cy="326813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7721600" y="2539999"/>
            <a:ext cx="1524000" cy="3268133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3996" y="2155940"/>
            <a:ext cx="3995208" cy="4276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err="1" smtClean="0"/>
              <a:t>Wait.What</a:t>
            </a:r>
            <a:r>
              <a:rPr lang="en-US" altLang="ko-KR" sz="3200" dirty="0" smtClean="0"/>
              <a:t> ??!?1?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0"/>
            <a:ext cx="11420420" cy="444499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How is it so easy to get the sum of the first 10 “</a:t>
            </a:r>
            <a:r>
              <a:rPr lang="en-US" sz="3200" dirty="0" err="1" smtClean="0"/>
              <a:t>fibbernacci</a:t>
            </a:r>
            <a:r>
              <a:rPr lang="en-US" sz="3200" dirty="0" smtClean="0"/>
              <a:t> numbers?”</a:t>
            </a:r>
          </a:p>
          <a:p>
            <a:r>
              <a:rPr lang="en-US" sz="3200" dirty="0" smtClean="0"/>
              <a:t>It looks like the sum is</a:t>
            </a:r>
          </a:p>
          <a:p>
            <a:r>
              <a:rPr lang="en-US" sz="3200" dirty="0" smtClean="0"/>
              <a:t>f(12) – f(2) !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Or, 885 </a:t>
            </a:r>
          </a:p>
          <a:p>
            <a:pPr lvl="1">
              <a:buNone/>
            </a:pPr>
            <a:r>
              <a:rPr lang="en-US" u="sng" dirty="0" smtClean="0">
                <a:latin typeface="Consolas" pitchFamily="49" charset="0"/>
              </a:rPr>
              <a:t> </a:t>
            </a:r>
            <a:r>
              <a:rPr lang="en-US" u="sng" dirty="0" smtClean="0">
                <a:latin typeface="Consolas" pitchFamily="49" charset="0"/>
              </a:rPr>
              <a:t>   – 5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  = 880 </a:t>
            </a:r>
          </a:p>
          <a:p>
            <a:pPr lvl="1">
              <a:buNone/>
            </a:pPr>
            <a:endParaRPr lang="en-US" dirty="0" smtClean="0">
              <a:latin typeface="Consolas" pitchFamily="49" charset="0"/>
            </a:endParaRPr>
          </a:p>
          <a:p>
            <a:pPr lvl="1">
              <a:buNone/>
            </a:pPr>
            <a:endParaRPr lang="en-US" dirty="0" smtClean="0">
              <a:latin typeface="Consolas" pitchFamily="49" charset="0"/>
            </a:endParaRPr>
          </a:p>
          <a:p>
            <a:pPr lvl="1">
              <a:buNone/>
            </a:pPr>
            <a:endParaRPr lang="en-US" dirty="0" smtClean="0">
              <a:latin typeface="Consolas" pitchFamily="49" charset="0"/>
            </a:endParaRPr>
          </a:p>
          <a:p>
            <a:pPr lvl="1">
              <a:buNone/>
            </a:pPr>
            <a:endParaRPr lang="en-US" dirty="0" smtClean="0">
              <a:latin typeface="Consolas" pitchFamily="49" charset="0"/>
            </a:endParaRPr>
          </a:p>
          <a:p>
            <a:pPr lvl="1">
              <a:buNone/>
            </a:pPr>
            <a:endParaRPr lang="en-US" dirty="0" smtClean="0">
              <a:latin typeface="Consolas" pitchFamily="49" charset="0"/>
            </a:endParaRPr>
          </a:p>
          <a:p>
            <a:pPr lvl="1">
              <a:buNone/>
            </a:pPr>
            <a:endParaRPr lang="en-US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825068" y="2760133"/>
            <a:ext cx="1676400" cy="37253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808134" y="5960533"/>
            <a:ext cx="1896532" cy="47175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3996" y="2155940"/>
            <a:ext cx="3995208" cy="4276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err="1" smtClean="0"/>
              <a:t>Wait.What</a:t>
            </a:r>
            <a:r>
              <a:rPr lang="en-US" altLang="ko-KR" sz="3200" dirty="0" smtClean="0"/>
              <a:t> ??!?1?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0"/>
            <a:ext cx="11420420" cy="4444999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How is it so easy to get the sum of the first 10 “</a:t>
            </a:r>
            <a:r>
              <a:rPr lang="en-US" sz="3200" dirty="0" err="1" smtClean="0"/>
              <a:t>fibbernacci</a:t>
            </a:r>
            <a:r>
              <a:rPr lang="en-US" sz="3200" dirty="0" smtClean="0"/>
              <a:t> numbers?”</a:t>
            </a:r>
          </a:p>
          <a:p>
            <a:r>
              <a:rPr lang="en-US" sz="3200" dirty="0" smtClean="0"/>
              <a:t>It looks like the sum is</a:t>
            </a:r>
          </a:p>
          <a:p>
            <a:r>
              <a:rPr lang="en-US" sz="3200" dirty="0" smtClean="0"/>
              <a:t>f(12) – f(2) !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Or, 885 </a:t>
            </a:r>
          </a:p>
          <a:p>
            <a:pPr lvl="1">
              <a:buNone/>
            </a:pPr>
            <a:r>
              <a:rPr lang="en-US" u="sng" dirty="0" smtClean="0">
                <a:latin typeface="Consolas" pitchFamily="49" charset="0"/>
              </a:rPr>
              <a:t> </a:t>
            </a:r>
            <a:r>
              <a:rPr lang="en-US" u="sng" dirty="0" smtClean="0">
                <a:latin typeface="Consolas" pitchFamily="49" charset="0"/>
              </a:rPr>
              <a:t>   – 5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  = 880 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Yes. It is true.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Sum of first n “</a:t>
            </a:r>
            <a:r>
              <a:rPr lang="en-US" dirty="0" err="1" smtClean="0">
                <a:latin typeface="Consolas" pitchFamily="49" charset="0"/>
              </a:rPr>
              <a:t>fibbernacci</a:t>
            </a:r>
            <a:endParaRPr lang="en-US" dirty="0" smtClean="0">
              <a:latin typeface="Consolas" pitchFamily="49" charset="0"/>
            </a:endParaRP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Numbers” is </a:t>
            </a:r>
            <a:r>
              <a:rPr lang="en-US" dirty="0" smtClean="0"/>
              <a:t> </a:t>
            </a:r>
            <a:r>
              <a:rPr lang="en-US" b="1" dirty="0" smtClean="0">
                <a:latin typeface="Consolas" pitchFamily="49" charset="0"/>
              </a:rPr>
              <a:t>f</a:t>
            </a:r>
            <a:r>
              <a:rPr lang="en-US" b="1" baseline="-25000" dirty="0" smtClean="0">
                <a:latin typeface="Consolas" pitchFamily="49" charset="0"/>
              </a:rPr>
              <a:t>s</a:t>
            </a:r>
            <a:r>
              <a:rPr lang="en-US" b="1" dirty="0" smtClean="0">
                <a:latin typeface="Consolas" pitchFamily="49" charset="0"/>
              </a:rPr>
              <a:t>(n) </a:t>
            </a:r>
            <a:r>
              <a:rPr lang="en-US" dirty="0" smtClean="0">
                <a:latin typeface="Consolas" pitchFamily="49" charset="0"/>
              </a:rPr>
              <a:t>and </a:t>
            </a:r>
          </a:p>
          <a:p>
            <a:pPr lvl="1">
              <a:buNone/>
            </a:pPr>
            <a:r>
              <a:rPr lang="en-US" sz="2600" b="1" dirty="0" smtClean="0">
                <a:latin typeface="Consolas" pitchFamily="49" charset="0"/>
              </a:rPr>
              <a:t>f</a:t>
            </a:r>
            <a:r>
              <a:rPr lang="en-US" sz="2600" b="1" baseline="-25000" dirty="0" smtClean="0">
                <a:latin typeface="Consolas" pitchFamily="49" charset="0"/>
              </a:rPr>
              <a:t>s</a:t>
            </a:r>
            <a:r>
              <a:rPr lang="en-US" sz="2600" b="1" dirty="0" smtClean="0">
                <a:latin typeface="Consolas" pitchFamily="49" charset="0"/>
              </a:rPr>
              <a:t>(n)</a:t>
            </a:r>
            <a:r>
              <a:rPr lang="en-US" sz="2600" dirty="0" smtClean="0">
                <a:latin typeface="Consolas" pitchFamily="49" charset="0"/>
              </a:rPr>
              <a:t> </a:t>
            </a:r>
            <a:r>
              <a:rPr lang="en-US" sz="2600" dirty="0" smtClean="0"/>
              <a:t>= </a:t>
            </a:r>
            <a:r>
              <a:rPr lang="en-US" sz="2600" b="1" dirty="0" smtClean="0">
                <a:latin typeface="Consolas" pitchFamily="49" charset="0"/>
              </a:rPr>
              <a:t>f(n+2)</a:t>
            </a:r>
            <a:r>
              <a:rPr lang="en-US" sz="2600" dirty="0" smtClean="0">
                <a:latin typeface="Consolas" pitchFamily="49" charset="0"/>
              </a:rPr>
              <a:t> - </a:t>
            </a:r>
            <a:r>
              <a:rPr lang="en-US" sz="2600" b="1" dirty="0" smtClean="0">
                <a:latin typeface="Consolas" pitchFamily="49" charset="0"/>
              </a:rPr>
              <a:t>f(2)</a:t>
            </a:r>
            <a:r>
              <a:rPr lang="en-US" sz="2600" dirty="0" smtClean="0">
                <a:latin typeface="Consolas" pitchFamily="49" charset="0"/>
              </a:rPr>
              <a:t> 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 </a:t>
            </a:r>
            <a:endParaRPr lang="en-US" dirty="0" smtClean="0">
              <a:latin typeface="Consolas" pitchFamily="49" charset="0"/>
            </a:endParaRPr>
          </a:p>
          <a:p>
            <a:pPr lvl="1">
              <a:buNone/>
            </a:pPr>
            <a:endParaRPr lang="en-US" dirty="0" smtClean="0">
              <a:latin typeface="Consolas" pitchFamily="49" charset="0"/>
            </a:endParaRPr>
          </a:p>
          <a:p>
            <a:pPr lvl="1">
              <a:buNone/>
            </a:pPr>
            <a:endParaRPr lang="en-US" dirty="0" smtClean="0">
              <a:latin typeface="Consolas" pitchFamily="49" charset="0"/>
            </a:endParaRPr>
          </a:p>
          <a:p>
            <a:pPr lvl="1">
              <a:buNone/>
            </a:pPr>
            <a:endParaRPr lang="en-US" dirty="0" smtClean="0">
              <a:latin typeface="Consolas" pitchFamily="49" charset="0"/>
            </a:endParaRPr>
          </a:p>
          <a:p>
            <a:pPr lvl="1">
              <a:buNone/>
            </a:pPr>
            <a:endParaRPr lang="en-US" dirty="0" smtClean="0">
              <a:latin typeface="Consolas" pitchFamily="49" charset="0"/>
            </a:endParaRPr>
          </a:p>
          <a:p>
            <a:pPr lvl="1">
              <a:buNone/>
            </a:pPr>
            <a:endParaRPr lang="en-US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825068" y="2760133"/>
            <a:ext cx="1676400" cy="37253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5808134" y="5960533"/>
            <a:ext cx="1896532" cy="47175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Back to our regularly scheduled program: fib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Defining the recursive </a:t>
            </a:r>
            <a:r>
              <a:rPr lang="en-US" dirty="0" err="1" smtClean="0"/>
              <a:t>fibonacci</a:t>
            </a:r>
            <a:r>
              <a:rPr lang="en-US" dirty="0" smtClean="0"/>
              <a:t> algorithm in racket: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(define fib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lambda (n)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(&lt;=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1)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(+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(fib (- n 1))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fib (- n 2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))))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Is this </a:t>
            </a:r>
            <a:r>
              <a:rPr lang="en-US" altLang="ko-KR" sz="3200" dirty="0" err="1" smtClean="0"/>
              <a:t>fibonacci</a:t>
            </a:r>
            <a:r>
              <a:rPr lang="en-US" altLang="ko-KR" sz="3200" dirty="0" smtClean="0"/>
              <a:t> algorithm efficient?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tldr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No.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The answer from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Makinson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No. Because calculations.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Table 4.1 Calls when computing F(8) top-down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56266" y="2862527"/>
            <a:ext cx="7416800" cy="292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Recursive  Algorithm Efficiency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</a:t>
            </a:r>
            <a:r>
              <a:rPr lang="en-US" dirty="0" smtClean="0"/>
              <a:t>cases </a:t>
            </a:r>
            <a:r>
              <a:rPr lang="en-US" dirty="0" smtClean="0"/>
              <a:t>where </a:t>
            </a:r>
            <a:r>
              <a:rPr lang="en-US" dirty="0" smtClean="0"/>
              <a:t>bottom-up/forward </a:t>
            </a:r>
            <a:r>
              <a:rPr lang="en-US" dirty="0" smtClean="0"/>
              <a:t>evaluation is less efficient, e.g.,</a:t>
            </a:r>
          </a:p>
          <a:p>
            <a:pPr lvl="1"/>
            <a:r>
              <a:rPr lang="en-US" dirty="0" smtClean="0"/>
              <a:t>Basis: </a:t>
            </a:r>
            <a:r>
              <a:rPr lang="en-US" i="1" dirty="0" smtClean="0"/>
              <a:t>f(0) = 2</a:t>
            </a:r>
          </a:p>
          <a:p>
            <a:pPr lvl="1"/>
            <a:r>
              <a:rPr lang="pt-BR" dirty="0" smtClean="0"/>
              <a:t>Recursion step: </a:t>
            </a:r>
            <a:endParaRPr lang="pt-BR" dirty="0" smtClean="0"/>
          </a:p>
          <a:p>
            <a:pPr lvl="2"/>
            <a:r>
              <a:rPr lang="pt-BR" i="1" dirty="0" smtClean="0"/>
              <a:t>f(n</a:t>
            </a:r>
            <a:r>
              <a:rPr lang="pt-BR" i="1" dirty="0" smtClean="0"/>
              <a:t>) = f(n − 1)n for odd n &gt; </a:t>
            </a:r>
            <a:r>
              <a:rPr lang="pt-BR" i="1" dirty="0" smtClean="0"/>
              <a:t>0, and</a:t>
            </a:r>
            <a:endParaRPr lang="pt-BR" i="1" dirty="0" smtClean="0"/>
          </a:p>
          <a:p>
            <a:pPr lvl="2"/>
            <a:r>
              <a:rPr lang="pt-BR" i="1" dirty="0" smtClean="0"/>
              <a:t>f(n) = f(n/2) for even n &gt; 0</a:t>
            </a:r>
          </a:p>
          <a:p>
            <a:r>
              <a:rPr lang="en-US" dirty="0" smtClean="0"/>
              <a:t>We can quickly calculate </a:t>
            </a:r>
            <a:r>
              <a:rPr lang="en-US" i="1" dirty="0" smtClean="0"/>
              <a:t>f(8) top-down:</a:t>
            </a:r>
          </a:p>
          <a:p>
            <a:pPr lvl="1"/>
            <a:r>
              <a:rPr lang="en-US" i="1" dirty="0" smtClean="0"/>
              <a:t>f(8) = f(4) = f(2) = f(1) = f(0)1 = 21 = 2</a:t>
            </a:r>
          </a:p>
          <a:p>
            <a:r>
              <a:rPr lang="en-US" dirty="0" smtClean="0"/>
              <a:t>If we calculate </a:t>
            </a:r>
            <a:r>
              <a:rPr lang="en-US" i="1" dirty="0" smtClean="0"/>
              <a:t>f(8) bottom-up</a:t>
            </a:r>
            <a:r>
              <a:rPr lang="en-US" i="1" dirty="0" smtClean="0"/>
              <a:t>, we would </a:t>
            </a:r>
            <a:r>
              <a:rPr lang="en-US" i="1" u="sng" dirty="0" smtClean="0"/>
              <a:t>recalculate</a:t>
            </a:r>
            <a:r>
              <a:rPr lang="en-US" i="1" dirty="0" smtClean="0"/>
              <a:t> all of the odd values.</a:t>
            </a:r>
          </a:p>
          <a:p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We shouldn’t have to do that.</a:t>
            </a:r>
          </a:p>
          <a:p>
            <a:pPr lvl="1"/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More </a:t>
            </a:r>
            <a:r>
              <a:rPr lang="en-US" i="1" smtClean="0">
                <a:latin typeface="Courier New" pitchFamily="49" charset="0"/>
                <a:cs typeface="Courier New" pitchFamily="49" charset="0"/>
              </a:rPr>
              <a:t>in tonight’s lab.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Here’s why: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i="1" dirty="0" smtClean="0"/>
              <a:t>We could use i</a:t>
            </a:r>
            <a:r>
              <a:rPr lang="en-US" sz="3200" i="1" dirty="0" smtClean="0"/>
              <a:t>nduction to prove this theorem:</a:t>
            </a:r>
          </a:p>
          <a:p>
            <a:pPr lvl="1"/>
            <a:r>
              <a:rPr lang="en-US" i="1" dirty="0" smtClean="0"/>
              <a:t> because we can define the function in a recursive way: </a:t>
            </a:r>
          </a:p>
          <a:p>
            <a:endParaRPr lang="en-US" sz="3200" i="1" dirty="0" smtClean="0"/>
          </a:p>
          <a:p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f(n) = n(n+1)/2</a:t>
            </a:r>
            <a:endParaRPr lang="en-US" sz="3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3200" i="1" dirty="0" smtClean="0"/>
              <a:t>Base case: </a:t>
            </a:r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f(1) = 1</a:t>
            </a:r>
          </a:p>
          <a:p>
            <a:r>
              <a:rPr lang="en-US" sz="3200" i="1" dirty="0" smtClean="0"/>
              <a:t>Recursive step: </a:t>
            </a:r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for n&gt;= 1, f(n+1) = f(n) + (n+1)</a:t>
            </a:r>
            <a:endParaRPr lang="en-US" sz="3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3200" i="1" dirty="0" smtClean="0"/>
              <a:t>Recursive step: </a:t>
            </a:r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n &gt; </a:t>
            </a:r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1, </a:t>
            </a:r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f(n) = f(n-1) </a:t>
            </a:r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n</a:t>
            </a:r>
          </a:p>
          <a:p>
            <a:pPr lvl="1"/>
            <a:r>
              <a:rPr lang="en-US" dirty="0" smtClean="0">
                <a:latin typeface="Consolas" pitchFamily="49" charset="0"/>
                <a:cs typeface="Courier New" pitchFamily="49" charset="0"/>
              </a:rPr>
              <a:t>(equivalent statements)</a:t>
            </a:r>
            <a:endParaRPr lang="en-US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How does one code this using </a:t>
            </a:r>
            <a:r>
              <a:rPr lang="en-US" sz="3200" dirty="0" err="1" smtClean="0"/>
              <a:t>DrRacket’s</a:t>
            </a:r>
            <a:r>
              <a:rPr lang="en-US" sz="3200" dirty="0" smtClean="0"/>
              <a:t> IDE?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nsolas" pitchFamily="49" charset="0"/>
              </a:rPr>
              <a:t>(</a:t>
            </a:r>
            <a:r>
              <a:rPr lang="en-US" sz="2400" dirty="0" smtClean="0">
                <a:latin typeface="Consolas" pitchFamily="49" charset="0"/>
              </a:rPr>
              <a:t>define sum-to-n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</a:rPr>
              <a:t>  (</a:t>
            </a:r>
            <a:r>
              <a:rPr lang="en-US" sz="2400" dirty="0" smtClean="0">
                <a:latin typeface="Consolas" pitchFamily="49" charset="0"/>
              </a:rPr>
              <a:t>lambda (n)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</a:rPr>
              <a:t>    (</a:t>
            </a:r>
            <a:r>
              <a:rPr lang="en-US" sz="2400" dirty="0" smtClean="0">
                <a:latin typeface="Consolas" pitchFamily="49" charset="0"/>
              </a:rPr>
              <a:t>if (= n 1)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</a:rPr>
              <a:t>      1</a:t>
            </a:r>
            <a:endParaRPr lang="en-US" sz="24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nsolas" pitchFamily="49" charset="0"/>
              </a:rPr>
              <a:t>      (+ </a:t>
            </a:r>
            <a:r>
              <a:rPr lang="en-US" sz="2400" dirty="0" smtClean="0">
                <a:latin typeface="Consolas" pitchFamily="49" charset="0"/>
              </a:rPr>
              <a:t>(sum-to-n (- n 1)) </a:t>
            </a:r>
            <a:r>
              <a:rPr lang="en-US" sz="2400" dirty="0" smtClean="0">
                <a:latin typeface="Consolas" pitchFamily="49" charset="0"/>
              </a:rPr>
              <a:t>n</a:t>
            </a:r>
          </a:p>
          <a:p>
            <a:pPr>
              <a:buNone/>
            </a:pPr>
            <a:endParaRPr lang="en-US" sz="2400" i="1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dirty="0" smtClean="0">
                <a:latin typeface="Consolas" pitchFamily="49" charset="0"/>
              </a:rPr>
              <a:t>&gt; (sum-to-n 7)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</a:rPr>
              <a:t>28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Using </a:t>
            </a:r>
            <a:r>
              <a:rPr lang="en-US" sz="3200" dirty="0" err="1" smtClean="0"/>
              <a:t>DrRacket’s</a:t>
            </a:r>
            <a:r>
              <a:rPr lang="en-US" sz="3200" dirty="0" smtClean="0"/>
              <a:t> Debugger I</a:t>
            </a:r>
            <a:endParaRPr lang="ko-KR" altLang="en-US" sz="3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4301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46387" y="2245519"/>
            <a:ext cx="649605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ontent Placeholder 8"/>
          <p:cNvSpPr txBox="1">
            <a:spLocks/>
          </p:cNvSpPr>
          <p:nvPr/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C1431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iteration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Using </a:t>
            </a:r>
            <a:r>
              <a:rPr lang="en-US" sz="3200" dirty="0" err="1" smtClean="0"/>
              <a:t>DrRacket’s</a:t>
            </a:r>
            <a:r>
              <a:rPr lang="en-US" sz="3200" dirty="0" smtClean="0"/>
              <a:t> Debugger II</a:t>
            </a:r>
            <a:endParaRPr lang="ko-KR" altLang="en-US" sz="3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440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22575" y="2359819"/>
            <a:ext cx="6543675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ontent Placeholder 8"/>
          <p:cNvSpPr txBox="1">
            <a:spLocks/>
          </p:cNvSpPr>
          <p:nvPr/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C1431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iteration</a:t>
            </a:r>
          </a:p>
          <a:p>
            <a:pPr marL="685800" lvl="1" indent="-228600">
              <a:lnSpc>
                <a:spcPct val="90000"/>
              </a:lnSpc>
              <a:spcBef>
                <a:spcPts val="1000"/>
              </a:spcBef>
              <a:buClr>
                <a:srgbClr val="9C1431"/>
              </a:buClr>
              <a:buFont typeface="Arial" charset="0"/>
              <a:buChar char="•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== 5 (7-5+1 = 3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rd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iteration)</a:t>
            </a:r>
          </a:p>
          <a:p>
            <a:pPr marL="685800" lvl="1" indent="-228600">
              <a:lnSpc>
                <a:spcPct val="90000"/>
              </a:lnSpc>
              <a:spcBef>
                <a:spcPts val="1000"/>
              </a:spcBef>
              <a:buClr>
                <a:srgbClr val="9C1431"/>
              </a:buClr>
              <a:buFont typeface="Arial" charset="0"/>
              <a:buChar char="•"/>
            </a:pPr>
            <a:r>
              <a:rPr lang="en-US" sz="2800" b="1" baseline="0" dirty="0" smtClean="0"/>
              <a:t>Note</a:t>
            </a:r>
            <a:r>
              <a:rPr lang="en-US" sz="2800" b="1" dirty="0" smtClean="0"/>
              <a:t> the stack!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Using </a:t>
            </a:r>
            <a:r>
              <a:rPr lang="en-US" sz="3200" dirty="0" err="1" smtClean="0"/>
              <a:t>DrRacket’s</a:t>
            </a:r>
            <a:r>
              <a:rPr lang="en-US" sz="3200" dirty="0" smtClean="0"/>
              <a:t> Debugger III</a:t>
            </a:r>
            <a:endParaRPr lang="ko-KR" altLang="en-US" sz="3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Seventh iteration: up until now we kept pushing the stack.  We are at the…</a:t>
            </a:r>
          </a:p>
          <a:p>
            <a:pPr lvl="1"/>
            <a:r>
              <a:rPr lang="en-US" dirty="0" smtClean="0"/>
              <a:t>Bottom of the stack. </a:t>
            </a:r>
          </a:p>
          <a:p>
            <a:pPr lvl="1"/>
            <a:r>
              <a:rPr lang="en-US" dirty="0" smtClean="0"/>
              <a:t>we’re about to get f(1) = 1</a:t>
            </a:r>
            <a:endParaRPr lang="en-US" dirty="0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8925" y="3028421"/>
            <a:ext cx="653415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Straight Arrow Connector 10"/>
          <p:cNvCxnSpPr/>
          <p:nvPr/>
        </p:nvCxnSpPr>
        <p:spPr>
          <a:xfrm rot="5400000">
            <a:off x="2675469" y="3014136"/>
            <a:ext cx="2108198" cy="618067"/>
          </a:xfrm>
          <a:prstGeom prst="straightConnector1">
            <a:avLst/>
          </a:prstGeom>
          <a:ln w="25400" cmpd="tri">
            <a:solidFill>
              <a:srgbClr val="C0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Using </a:t>
            </a:r>
            <a:r>
              <a:rPr lang="en-US" sz="3200" dirty="0" err="1" smtClean="0"/>
              <a:t>DrRacket’s</a:t>
            </a:r>
            <a:r>
              <a:rPr lang="en-US" sz="3200" dirty="0" smtClean="0"/>
              <a:t> Debugger IV</a:t>
            </a:r>
            <a:endParaRPr lang="ko-KR" altLang="en-US" sz="3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460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32100" y="2378869"/>
            <a:ext cx="652462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ontent Placeholder 8"/>
          <p:cNvSpPr txBox="1">
            <a:spLocks/>
          </p:cNvSpPr>
          <p:nvPr/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C1431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pop the stack.  And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we continue to iteratively calculate f(n)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C1431"/>
              </a:buClr>
              <a:buSzTx/>
              <a:buFont typeface="Arial"/>
              <a:buChar char="•"/>
              <a:tabLst/>
              <a:defRPr/>
            </a:pPr>
            <a:r>
              <a:rPr lang="en-US" sz="2400" dirty="0" smtClean="0"/>
              <a:t>f(2) =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f(1) +2 = 1 + 2 = 3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Using </a:t>
            </a:r>
            <a:r>
              <a:rPr lang="en-US" sz="3200" dirty="0" err="1" smtClean="0"/>
              <a:t>DrRacket’s</a:t>
            </a:r>
            <a:r>
              <a:rPr lang="en-US" sz="3200" dirty="0" smtClean="0"/>
              <a:t> Debugger  is referred to as</a:t>
            </a:r>
            <a:endParaRPr lang="ko-KR" altLang="en-US" sz="3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1" name="Content Placeholder 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C1431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Bottom-up,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or, forward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function evaluation.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C1431"/>
              </a:buClr>
              <a:buSzTx/>
              <a:buFont typeface="Arial" charset="0"/>
              <a:buChar char="•"/>
              <a:tabLst/>
              <a:defRPr/>
            </a:pPr>
            <a:r>
              <a:rPr lang="en-US" dirty="0" smtClean="0"/>
              <a:t>With </a:t>
            </a:r>
            <a:r>
              <a:rPr lang="en-US" dirty="0" err="1" smtClean="0"/>
              <a:t>psuedo</a:t>
            </a:r>
            <a:r>
              <a:rPr lang="en-US" dirty="0" smtClean="0"/>
              <a:t> </a:t>
            </a:r>
            <a:r>
              <a:rPr lang="en-US" dirty="0" smtClean="0"/>
              <a:t>code, we use s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omething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like this loop: 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(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1, I &lt;= n,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++)</a:t>
            </a:r>
          </a:p>
          <a:p>
            <a:pPr lvl="1">
              <a:spcBef>
                <a:spcPts val="1000"/>
              </a:spcBef>
              <a:buFont typeface="Arial" charset="0"/>
              <a:buChar char="•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f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(1) = 1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C1431"/>
              </a:buClr>
              <a:buSzTx/>
              <a:buFont typeface="Arial"/>
              <a:buChar char="•"/>
              <a:tabLst/>
              <a:defRPr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f(2) =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f(1) + 2 = 1 + 2 = 3</a:t>
            </a:r>
          </a:p>
          <a:p>
            <a:pPr lvl="1"/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f(3) = f(2) + 3 = 3 + 3 = 6</a:t>
            </a:r>
          </a:p>
          <a:p>
            <a:pPr lvl="1"/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f(4) = f(3) + 4 = 6 + 4 = 10</a:t>
            </a:r>
          </a:p>
          <a:p>
            <a:pPr lvl="1"/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f(5) = f(4) + 5 = 10 + 5 = 15</a:t>
            </a:r>
          </a:p>
          <a:p>
            <a:pPr lvl="1"/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f(6) = f(5) + 6 = 15 + 6 = 21</a:t>
            </a:r>
          </a:p>
          <a:p>
            <a:pPr lvl="1"/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f(7) = f(6) + 7 = 21 + 7 = </a:t>
            </a:r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28 = final answer.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55915</TotalTime>
  <Words>1907</Words>
  <Application>Microsoft Office PowerPoint</Application>
  <PresentationFormat>Custom</PresentationFormat>
  <Paragraphs>309</Paragraphs>
  <Slides>28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CMPU-145: Foundations of Computer Science Spring, 2019</vt:lpstr>
      <vt:lpstr>When proving f(n) = n(n+1)/2…</vt:lpstr>
      <vt:lpstr>Here’s why:</vt:lpstr>
      <vt:lpstr>How does one code this using DrRacket’s IDE?</vt:lpstr>
      <vt:lpstr>Using DrRacket’s Debugger I</vt:lpstr>
      <vt:lpstr>Using DrRacket’s Debugger II</vt:lpstr>
      <vt:lpstr>Using DrRacket’s Debugger III</vt:lpstr>
      <vt:lpstr>Using DrRacket’s Debugger IV</vt:lpstr>
      <vt:lpstr>Using DrRacket’s Debugger  is referred to as</vt:lpstr>
      <vt:lpstr>We can also perform: </vt:lpstr>
      <vt:lpstr>Top-down vs. Bottom-up: Which is the better choice?</vt:lpstr>
      <vt:lpstr>Cumulative Recursive Definitions</vt:lpstr>
      <vt:lpstr>The Fibonacci Sequence</vt:lpstr>
      <vt:lpstr>The Fibonacci Sequence</vt:lpstr>
      <vt:lpstr>The Cumulative recursive definition</vt:lpstr>
      <vt:lpstr>Aside: About that Mathemagical Calculation* I</vt:lpstr>
      <vt:lpstr>Aside: About that Mathemagical Calculation II</vt:lpstr>
      <vt:lpstr>Aside: About that Mathemagical Calculation III</vt:lpstr>
      <vt:lpstr>Aside: About that Mathemagical Calculation IV</vt:lpstr>
      <vt:lpstr>Aside: About that Mathemagical Calculation V</vt:lpstr>
      <vt:lpstr>Aside: About that Mathemagical Calculation VI</vt:lpstr>
      <vt:lpstr>Aside: About that Mathemagical Calculation VII</vt:lpstr>
      <vt:lpstr>One Last Mathemagical Thought</vt:lpstr>
      <vt:lpstr>Wait.What ??!?1?</vt:lpstr>
      <vt:lpstr>Wait.What ??!?1?</vt:lpstr>
      <vt:lpstr>Back to our regularly scheduled program: fib</vt:lpstr>
      <vt:lpstr>Is this fibonacci algorithm efficient? </vt:lpstr>
      <vt:lpstr>Recursive  Algorithm Efficiency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 Variables</dc:title>
  <dc:creator>Peter Lemieszewski</dc:creator>
  <cp:lastModifiedBy>lemieszewski</cp:lastModifiedBy>
  <cp:revision>231</cp:revision>
  <dcterms:created xsi:type="dcterms:W3CDTF">2017-10-22T03:23:41Z</dcterms:created>
  <dcterms:modified xsi:type="dcterms:W3CDTF">2019-03-31T18:07:27Z</dcterms:modified>
</cp:coreProperties>
</file>