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3" r:id="rId3"/>
    <p:sldId id="501" r:id="rId4"/>
    <p:sldId id="502" r:id="rId5"/>
    <p:sldId id="503" r:id="rId6"/>
    <p:sldId id="504" r:id="rId7"/>
    <p:sldId id="486" r:id="rId8"/>
    <p:sldId id="488" r:id="rId9"/>
    <p:sldId id="472" r:id="rId10"/>
    <p:sldId id="505" r:id="rId11"/>
    <p:sldId id="506" r:id="rId12"/>
    <p:sldId id="508" r:id="rId13"/>
    <p:sldId id="511" r:id="rId14"/>
    <p:sldId id="509" r:id="rId15"/>
    <p:sldId id="507" r:id="rId16"/>
    <p:sldId id="513" r:id="rId17"/>
    <p:sldId id="4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65" d="100"/>
          <a:sy n="65" d="100"/>
        </p:scale>
        <p:origin x="-3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4: Using Induction and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Commutative Property of Addition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Theorem</a:t>
            </a:r>
            <a:r>
              <a:rPr lang="en-US" sz="4000" dirty="0" smtClean="0"/>
              <a:t>: Given </a:t>
            </a:r>
            <a:r>
              <a:rPr lang="en-US" sz="4000" dirty="0" smtClean="0"/>
              <a:t>the following rules of addition: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x </a:t>
            </a:r>
            <a:r>
              <a:rPr lang="en-US" sz="3600" i="1" dirty="0" smtClean="0"/>
              <a:t>+ 0 = x for all natural numbers x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x </a:t>
            </a:r>
            <a:r>
              <a:rPr lang="en-US" sz="3600" i="1" dirty="0" smtClean="0"/>
              <a:t>+ S(y) = S(</a:t>
            </a:r>
            <a:r>
              <a:rPr lang="en-US" sz="3600" i="1" dirty="0" err="1" smtClean="0"/>
              <a:t>x+y</a:t>
            </a:r>
            <a:r>
              <a:rPr lang="en-US" sz="3600" i="1" dirty="0" smtClean="0"/>
              <a:t>) for all natural numbers x and y</a:t>
            </a:r>
          </a:p>
          <a:p>
            <a:pPr lvl="1">
              <a:buNone/>
            </a:pPr>
            <a:r>
              <a:rPr lang="en-US" sz="3600" dirty="0" smtClean="0"/>
              <a:t>then </a:t>
            </a:r>
            <a:endParaRPr lang="en-US" sz="3600" dirty="0" smtClean="0"/>
          </a:p>
          <a:p>
            <a:pPr>
              <a:buNone/>
            </a:pPr>
            <a:r>
              <a:rPr lang="en-US" sz="4000" dirty="0" smtClean="0"/>
              <a:t>	   0 </a:t>
            </a:r>
            <a:r>
              <a:rPr lang="en-US" sz="4000" dirty="0" smtClean="0"/>
              <a:t>+ </a:t>
            </a:r>
            <a:r>
              <a:rPr lang="en-US" sz="4000" i="1" dirty="0" smtClean="0"/>
              <a:t>x = x for all natural numbers x.</a:t>
            </a:r>
          </a:p>
          <a:p>
            <a:r>
              <a:rPr lang="en-US" sz="4000" dirty="0" smtClean="0"/>
              <a:t>Proof: Let </a:t>
            </a:r>
            <a:r>
              <a:rPr lang="en-US" sz="4000" i="1" dirty="0" smtClean="0"/>
              <a:t>P(x) be the proposition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: 0 + x = x.</a:t>
            </a:r>
          </a:p>
          <a:p>
            <a:r>
              <a:rPr lang="en-US" sz="4000" dirty="0" smtClean="0"/>
              <a:t>We want to show that </a:t>
            </a:r>
            <a:r>
              <a:rPr lang="en-US" sz="4000" i="1" dirty="0" smtClean="0"/>
              <a:t>P(x) holds </a:t>
            </a:r>
            <a:r>
              <a:rPr lang="en-US" sz="4000" i="1" dirty="0" smtClean="0"/>
              <a:t>true for </a:t>
            </a:r>
            <a:r>
              <a:rPr lang="en-US" sz="4000" i="1" dirty="0" smtClean="0"/>
              <a:t>all </a:t>
            </a:r>
            <a:r>
              <a:rPr lang="en-US" sz="4000" i="1" dirty="0" smtClean="0"/>
              <a:t>natural </a:t>
            </a:r>
            <a:r>
              <a:rPr lang="en-US" sz="4000" dirty="0" smtClean="0"/>
              <a:t>numbers </a:t>
            </a:r>
            <a:r>
              <a:rPr lang="en-US" sz="4000" i="1" dirty="0" smtClean="0"/>
              <a:t>x.</a:t>
            </a:r>
          </a:p>
          <a:p>
            <a:r>
              <a:rPr lang="en-US" sz="4000" dirty="0" smtClean="0"/>
              <a:t>Recursive case</a:t>
            </a:r>
            <a:r>
              <a:rPr lang="en-US" sz="4000" dirty="0" smtClean="0"/>
              <a:t>: </a:t>
            </a:r>
            <a:r>
              <a:rPr lang="en-US" sz="3600" dirty="0" smtClean="0"/>
              <a:t>Assume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P(k): 0 + k = k.</a:t>
            </a:r>
          </a:p>
          <a:p>
            <a:pPr>
              <a:buNone/>
            </a:pPr>
            <a:r>
              <a:rPr lang="en-US" sz="3600" dirty="0" smtClean="0"/>
              <a:t>		Prove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P(S(k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)): 0 + S(k) = S(k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).</a:t>
            </a:r>
          </a:p>
          <a:p>
            <a:pPr>
              <a:buNone/>
            </a:pP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			    </a:t>
            </a:r>
            <a:r>
              <a:rPr lang="en-US" sz="4600" dirty="0" smtClean="0">
                <a:latin typeface="Courier New" pitchFamily="49" charset="0"/>
                <a:cs typeface="Courier New" pitchFamily="49" charset="0"/>
              </a:rPr>
              <a:t>LHS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= 0 + S(k)</a:t>
            </a:r>
          </a:p>
          <a:p>
            <a:pPr lvl="6"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	  =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S(0 + k)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rule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b) above</a:t>
            </a:r>
            <a:endParaRPr lang="en-US" sz="3400" i="1" dirty="0" smtClean="0">
              <a:latin typeface="Courier New" pitchFamily="49" charset="0"/>
              <a:cs typeface="Courier New" pitchFamily="49" charset="0"/>
            </a:endParaRPr>
          </a:p>
          <a:p>
            <a:pPr lvl="6"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S(k)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		by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P(k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6"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	  = RHS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Another Commutative Property of Addition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Theorem</a:t>
            </a:r>
            <a:r>
              <a:rPr lang="en-US" sz="4000" dirty="0" smtClean="0"/>
              <a:t>: </a:t>
            </a:r>
            <a:r>
              <a:rPr lang="en-US" sz="4000" dirty="0" smtClean="0"/>
              <a:t>Adding 1 to one term is commutative</a:t>
            </a:r>
          </a:p>
          <a:p>
            <a:pPr marL="1200150" lvl="1" indent="-742950">
              <a:buNone/>
            </a:pP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+ S(y) =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S(x)+y </a:t>
            </a:r>
            <a:r>
              <a:rPr lang="en-US" sz="3600" i="1" dirty="0" smtClean="0"/>
              <a:t>for all natural numbers x and </a:t>
            </a:r>
            <a:r>
              <a:rPr lang="en-US" sz="3600" i="1" dirty="0" smtClean="0"/>
              <a:t>y</a:t>
            </a:r>
            <a:endParaRPr lang="en-US" sz="36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Another Commutative Property of Addition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Theorem</a:t>
            </a:r>
            <a:r>
              <a:rPr lang="en-US" sz="4000" dirty="0" smtClean="0"/>
              <a:t>: Given </a:t>
            </a:r>
            <a:r>
              <a:rPr lang="en-US" sz="4000" dirty="0" smtClean="0"/>
              <a:t>the following rules of addition: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x </a:t>
            </a:r>
            <a:r>
              <a:rPr lang="en-US" sz="3600" i="1" dirty="0" smtClean="0"/>
              <a:t>+ 0 = x for all natural numbers x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x </a:t>
            </a:r>
            <a:r>
              <a:rPr lang="en-US" sz="3600" i="1" dirty="0" smtClean="0"/>
              <a:t>+ S(y) = S(</a:t>
            </a:r>
            <a:r>
              <a:rPr lang="en-US" sz="3600" i="1" dirty="0" err="1" smtClean="0"/>
              <a:t>x+y</a:t>
            </a:r>
            <a:r>
              <a:rPr lang="en-US" sz="3600" i="1" dirty="0" smtClean="0"/>
              <a:t>) for all natural numbers x and y</a:t>
            </a:r>
          </a:p>
          <a:p>
            <a:pPr lvl="1">
              <a:buNone/>
            </a:pPr>
            <a:r>
              <a:rPr lang="en-US" sz="3600" dirty="0" smtClean="0"/>
              <a:t>then </a:t>
            </a:r>
            <a:endParaRPr lang="en-US" sz="3600" dirty="0" smtClean="0"/>
          </a:p>
          <a:p>
            <a:pPr>
              <a:buNone/>
            </a:pPr>
            <a:r>
              <a:rPr lang="en-US" sz="4000" dirty="0" smtClean="0"/>
              <a:t>	   x + S(y) = S(x) + y</a:t>
            </a:r>
            <a:r>
              <a:rPr lang="en-US" sz="4000" i="1" dirty="0" smtClean="0"/>
              <a:t> </a:t>
            </a:r>
            <a:r>
              <a:rPr lang="en-US" sz="4000" i="1" dirty="0" smtClean="0"/>
              <a:t>for all natural numbers x</a:t>
            </a:r>
            <a:r>
              <a:rPr lang="en-US" sz="4000" i="1" dirty="0" smtClean="0"/>
              <a:t>.</a:t>
            </a:r>
            <a:endParaRPr lang="en-US" sz="40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Another Commutative Property of Addition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Theorem</a:t>
            </a: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: Given </a:t>
            </a: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the following rules of addition: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x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+ 0 = x for all natural numbers x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x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+ S(y) = S(</a:t>
            </a:r>
            <a:r>
              <a:rPr lang="en-US" sz="3600" i="1" dirty="0" err="1" smtClean="0">
                <a:solidFill>
                  <a:schemeClr val="bg2">
                    <a:lumMod val="75000"/>
                  </a:schemeClr>
                </a:solidFill>
              </a:rPr>
              <a:t>x+y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) for all natural numbers x and y</a:t>
            </a:r>
          </a:p>
          <a:p>
            <a:pPr lvl="1">
              <a:buNone/>
            </a:pPr>
            <a:r>
              <a:rPr lang="en-US" sz="3600" dirty="0" smtClean="0">
                <a:solidFill>
                  <a:schemeClr val="bg2">
                    <a:lumMod val="75000"/>
                  </a:schemeClr>
                </a:solidFill>
              </a:rPr>
              <a:t>then </a:t>
            </a:r>
            <a:endParaRPr lang="en-US" sz="36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	   x + S(y) = S(x) + y</a:t>
            </a:r>
            <a:r>
              <a:rPr lang="en-US" sz="40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4000" i="1" dirty="0" smtClean="0">
                <a:solidFill>
                  <a:schemeClr val="bg2">
                    <a:lumMod val="75000"/>
                  </a:schemeClr>
                </a:solidFill>
              </a:rPr>
              <a:t>for all natural numbers x.</a:t>
            </a:r>
          </a:p>
          <a:p>
            <a:r>
              <a:rPr lang="en-US" sz="4000" dirty="0" smtClean="0"/>
              <a:t>Proof: Let </a:t>
            </a:r>
            <a:r>
              <a:rPr lang="en-US" sz="4000" i="1" dirty="0" smtClean="0"/>
              <a:t>P(m) </a:t>
            </a:r>
            <a:r>
              <a:rPr lang="en-US" sz="4000" i="1" dirty="0" smtClean="0"/>
              <a:t>be the proposition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x + S(n)=S(x) + n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∀</a:t>
            </a:r>
            <a:r>
              <a:rPr lang="pt-BR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4000" i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sz="40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4000" dirty="0" smtClean="0"/>
              <a:t>We want to show that </a:t>
            </a:r>
            <a:r>
              <a:rPr lang="en-US" sz="4000" i="1" dirty="0" smtClean="0"/>
              <a:t>P(x) holds </a:t>
            </a:r>
            <a:r>
              <a:rPr lang="en-US" sz="4000" i="1" dirty="0" smtClean="0"/>
              <a:t>true for </a:t>
            </a:r>
            <a:r>
              <a:rPr lang="en-US" sz="4000" i="1" dirty="0" smtClean="0"/>
              <a:t>all </a:t>
            </a:r>
            <a:r>
              <a:rPr lang="en-US" sz="4000" i="1" dirty="0" smtClean="0"/>
              <a:t>natural </a:t>
            </a:r>
            <a:r>
              <a:rPr lang="en-US" sz="4000" dirty="0" smtClean="0"/>
              <a:t>numbers </a:t>
            </a:r>
            <a:r>
              <a:rPr lang="en-US" sz="4000" i="1" dirty="0" smtClean="0"/>
              <a:t>x.</a:t>
            </a:r>
          </a:p>
          <a:p>
            <a:r>
              <a:rPr lang="en-US" sz="4000" dirty="0" smtClean="0"/>
              <a:t>Base case</a:t>
            </a:r>
            <a:r>
              <a:rPr lang="en-US" sz="4000" dirty="0" smtClean="0"/>
              <a:t>: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P(0): x + S(0)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S(x) </a:t>
            </a:r>
          </a:p>
          <a:p>
            <a:pPr>
              <a:buNone/>
            </a:pP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n-US" sz="4600" dirty="0" smtClean="0">
                <a:latin typeface="Courier New" pitchFamily="49" charset="0"/>
                <a:cs typeface="Courier New" pitchFamily="49" charset="0"/>
              </a:rPr>
              <a:t>LHS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S(0)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 lvl="6"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	  = S(x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0)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rule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b) above</a:t>
            </a:r>
            <a:endParaRPr lang="en-US" sz="3400" i="1" dirty="0" smtClean="0">
              <a:latin typeface="Courier New" pitchFamily="49" charset="0"/>
              <a:cs typeface="Courier New" pitchFamily="49" charset="0"/>
            </a:endParaRPr>
          </a:p>
          <a:p>
            <a:pPr lvl="6"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= S(x)		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by rule a) above</a:t>
            </a:r>
          </a:p>
          <a:p>
            <a:pPr lvl="6"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	  = S(x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)+ 0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by rule a) above</a:t>
            </a:r>
          </a:p>
          <a:p>
            <a:pPr lvl="6"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	  = RHS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Another Commutative Property of Addition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Theorem</a:t>
            </a: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: Given </a:t>
            </a: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the following rules of addition: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x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+ 0 = x for all natural numbers x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x 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+ S(y) = S(</a:t>
            </a:r>
            <a:r>
              <a:rPr lang="en-US" sz="3600" i="1" dirty="0" err="1" smtClean="0">
                <a:solidFill>
                  <a:schemeClr val="bg2">
                    <a:lumMod val="75000"/>
                  </a:schemeClr>
                </a:solidFill>
              </a:rPr>
              <a:t>x+y</a:t>
            </a:r>
            <a:r>
              <a:rPr lang="en-US" sz="3600" i="1" dirty="0" smtClean="0">
                <a:solidFill>
                  <a:schemeClr val="bg2">
                    <a:lumMod val="75000"/>
                  </a:schemeClr>
                </a:solidFill>
              </a:rPr>
              <a:t>) for all natural numbers x and y</a:t>
            </a:r>
          </a:p>
          <a:p>
            <a:pPr lvl="1">
              <a:buNone/>
            </a:pPr>
            <a:r>
              <a:rPr lang="en-US" sz="3600" dirty="0" smtClean="0">
                <a:solidFill>
                  <a:schemeClr val="bg2">
                    <a:lumMod val="75000"/>
                  </a:schemeClr>
                </a:solidFill>
              </a:rPr>
              <a:t>then </a:t>
            </a:r>
            <a:endParaRPr lang="en-US" sz="36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	   x + S(y) = S(x) + y</a:t>
            </a:r>
            <a:r>
              <a:rPr lang="en-US" sz="40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4000" i="1" dirty="0" smtClean="0">
                <a:solidFill>
                  <a:schemeClr val="bg2">
                    <a:lumMod val="75000"/>
                  </a:schemeClr>
                </a:solidFill>
              </a:rPr>
              <a:t>for all natural numbers x.</a:t>
            </a:r>
          </a:p>
          <a:p>
            <a:r>
              <a:rPr lang="en-US" sz="4000" dirty="0" smtClean="0"/>
              <a:t>Proof: Let </a:t>
            </a:r>
            <a:r>
              <a:rPr lang="en-US" sz="4000" i="1" dirty="0" smtClean="0"/>
              <a:t>P(m) </a:t>
            </a:r>
            <a:r>
              <a:rPr lang="en-US" sz="4000" i="1" dirty="0" smtClean="0"/>
              <a:t>be the proposition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x + S(n)=S(x) + n 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∀</a:t>
            </a:r>
            <a:r>
              <a:rPr lang="pt-BR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4000" i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sz="40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4000" dirty="0" smtClean="0"/>
              <a:t>We want to show that </a:t>
            </a:r>
            <a:r>
              <a:rPr lang="en-US" sz="4000" i="1" dirty="0" smtClean="0"/>
              <a:t>P(x) holds </a:t>
            </a:r>
            <a:r>
              <a:rPr lang="en-US" sz="4000" i="1" dirty="0" smtClean="0"/>
              <a:t>true for </a:t>
            </a:r>
            <a:r>
              <a:rPr lang="en-US" sz="4000" i="1" dirty="0" smtClean="0"/>
              <a:t>all </a:t>
            </a:r>
            <a:r>
              <a:rPr lang="en-US" sz="4000" i="1" dirty="0" smtClean="0"/>
              <a:t>natural </a:t>
            </a:r>
            <a:r>
              <a:rPr lang="en-US" sz="4000" dirty="0" smtClean="0"/>
              <a:t>numbers </a:t>
            </a:r>
            <a:r>
              <a:rPr lang="en-US" sz="4000" i="1" dirty="0" smtClean="0"/>
              <a:t>x.</a:t>
            </a:r>
          </a:p>
          <a:p>
            <a:r>
              <a:rPr lang="en-US" sz="4000" dirty="0" smtClean="0"/>
              <a:t>Recursive case</a:t>
            </a:r>
            <a:r>
              <a:rPr lang="en-US" sz="4000" dirty="0" smtClean="0"/>
              <a:t>: </a:t>
            </a:r>
            <a:r>
              <a:rPr lang="en-US" sz="3600" dirty="0" smtClean="0"/>
              <a:t>Assume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P(k):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x + S(k)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S(x) + k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sz="3600" dirty="0" smtClean="0"/>
              <a:t>		Prove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P(S(k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)):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S(S(k))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S(x) + S(k).</a:t>
            </a:r>
          </a:p>
          <a:p>
            <a:pPr>
              <a:buNone/>
            </a:pPr>
            <a:r>
              <a:rPr lang="en-US" sz="3600" i="1" dirty="0" smtClean="0">
                <a:latin typeface="Courier New" pitchFamily="49" charset="0"/>
                <a:cs typeface="Courier New" pitchFamily="49" charset="0"/>
              </a:rPr>
              <a:t>			    </a:t>
            </a:r>
            <a:r>
              <a:rPr lang="en-US" sz="4600" dirty="0" smtClean="0">
                <a:latin typeface="Courier New" pitchFamily="49" charset="0"/>
                <a:cs typeface="Courier New" pitchFamily="49" charset="0"/>
              </a:rPr>
              <a:t>LHS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S(S(k))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 lvl="6"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	  = S(x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S(k))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rule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b) above</a:t>
            </a:r>
            <a:endParaRPr lang="en-US" sz="3400" i="1" dirty="0" smtClean="0">
              <a:latin typeface="Courier New" pitchFamily="49" charset="0"/>
              <a:cs typeface="Courier New" pitchFamily="49" charset="0"/>
            </a:endParaRPr>
          </a:p>
          <a:p>
            <a:pPr lvl="6"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= S(S(x) + k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	by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P(k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6">
              <a:buNone/>
            </a:pP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 = S(x) + S(k)		by rule b) above</a:t>
            </a:r>
          </a:p>
          <a:p>
            <a:pPr lvl="6"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	  = RHS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More  Recursively defined functions …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42950" indent="-742950"/>
            <a:r>
              <a:rPr lang="en-US" sz="4000" i="1" dirty="0" smtClean="0"/>
              <a:t>Multiplication defined recursively: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Base case: x * </a:t>
            </a:r>
            <a:r>
              <a:rPr lang="en-US" sz="3600" i="1" dirty="0" smtClean="0"/>
              <a:t>0 = </a:t>
            </a:r>
            <a:r>
              <a:rPr lang="en-US" sz="3600" i="1" dirty="0" smtClean="0"/>
              <a:t>0  for </a:t>
            </a:r>
            <a:r>
              <a:rPr lang="en-US" sz="3600" i="1" dirty="0" smtClean="0"/>
              <a:t>all natural numbers 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Recursive case: x * </a:t>
            </a:r>
            <a:r>
              <a:rPr lang="en-US" sz="3600" i="1" dirty="0" smtClean="0"/>
              <a:t>S(y) = </a:t>
            </a:r>
            <a:r>
              <a:rPr lang="en-US" sz="3600" i="1" dirty="0" smtClean="0"/>
              <a:t>(x*y) + x </a:t>
            </a:r>
            <a:r>
              <a:rPr lang="en-US" sz="3600" i="1" dirty="0" smtClean="0"/>
              <a:t>for all natural numbers </a:t>
            </a:r>
            <a:r>
              <a:rPr lang="en-US" sz="3600" i="1" dirty="0" smtClean="0"/>
              <a:t>x, y</a:t>
            </a:r>
            <a:endParaRPr lang="en-US" sz="4000" i="1" dirty="0" smtClean="0"/>
          </a:p>
          <a:p>
            <a:pPr marL="742950" indent="-742950"/>
            <a:r>
              <a:rPr lang="en-US" sz="4000" i="1" dirty="0" smtClean="0"/>
              <a:t>We can also define: predecessor, “pre”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Base case: </a:t>
            </a:r>
            <a:r>
              <a:rPr lang="en-US" sz="3600" i="1" dirty="0" smtClean="0"/>
              <a:t>pre(0) </a:t>
            </a:r>
            <a:r>
              <a:rPr lang="en-US" sz="3600" i="1" dirty="0" smtClean="0"/>
              <a:t>= 0 </a:t>
            </a:r>
            <a:r>
              <a:rPr lang="en-US" sz="3600" i="1" dirty="0" smtClean="0"/>
              <a:t> </a:t>
            </a:r>
            <a:endParaRPr lang="en-US" sz="3600" i="1" dirty="0" smtClean="0"/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Recursive case: </a:t>
            </a:r>
            <a:r>
              <a:rPr lang="en-US" sz="3600" i="1" dirty="0" smtClean="0"/>
              <a:t>pre(S(x)) = x </a:t>
            </a:r>
            <a:r>
              <a:rPr lang="en-US" sz="3600" i="1" dirty="0" smtClean="0"/>
              <a:t>for all natural numbers </a:t>
            </a:r>
            <a:r>
              <a:rPr lang="en-US" sz="3600" i="1" dirty="0" smtClean="0"/>
              <a:t>x, y</a:t>
            </a:r>
          </a:p>
          <a:p>
            <a:pPr marL="742950" indent="-742950"/>
            <a:r>
              <a:rPr lang="en-US" sz="4000" i="1" dirty="0" smtClean="0"/>
              <a:t>We can </a:t>
            </a:r>
            <a:r>
              <a:rPr lang="en-US" sz="4000" i="1" dirty="0" smtClean="0"/>
              <a:t>also define</a:t>
            </a:r>
            <a:r>
              <a:rPr lang="en-US" sz="4000" i="1" dirty="0" smtClean="0"/>
              <a:t>: </a:t>
            </a:r>
            <a:r>
              <a:rPr lang="en-US" sz="4000" i="1" dirty="0" smtClean="0"/>
              <a:t>abbreviated subtraction </a:t>
            </a:r>
            <a:endParaRPr lang="en-US" sz="4000" i="1" dirty="0" smtClean="0"/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Base case: </a:t>
            </a:r>
            <a:r>
              <a:rPr lang="en-US" sz="3600" i="1" dirty="0" smtClean="0"/>
              <a:t>x-0 </a:t>
            </a:r>
            <a:r>
              <a:rPr lang="en-US" sz="3600" i="1" dirty="0" smtClean="0"/>
              <a:t>= 0  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Recursive case: </a:t>
            </a:r>
            <a:r>
              <a:rPr lang="en-US" sz="3600" i="1" dirty="0" smtClean="0"/>
              <a:t>x-(S(y)) </a:t>
            </a:r>
            <a:r>
              <a:rPr lang="en-US" sz="3600" i="1" dirty="0" smtClean="0"/>
              <a:t>= </a:t>
            </a:r>
            <a:r>
              <a:rPr lang="en-US" sz="3600" i="1" dirty="0" smtClean="0"/>
              <a:t>pre(x-y) </a:t>
            </a:r>
            <a:r>
              <a:rPr lang="en-US" sz="3600" i="1" dirty="0" smtClean="0"/>
              <a:t>for all natural numbers </a:t>
            </a:r>
            <a:r>
              <a:rPr lang="en-US" sz="3600" i="1" dirty="0" smtClean="0"/>
              <a:t>x, y</a:t>
            </a:r>
            <a:endParaRPr lang="en-US" sz="4000" i="1" dirty="0" smtClean="0"/>
          </a:p>
          <a:p>
            <a:pPr marL="742950" indent="-742950"/>
            <a:endParaRPr lang="en-US" sz="40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Revisiting  Set Definitions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A recursive definition of a set S consists of:</a:t>
            </a:r>
          </a:p>
          <a:p>
            <a:pPr lvl="1"/>
            <a:r>
              <a:rPr lang="en-US" sz="3600" b="1" dirty="0" smtClean="0"/>
              <a:t>Base</a:t>
            </a:r>
            <a:r>
              <a:rPr lang="en-US" sz="3600" dirty="0" smtClean="0"/>
              <a:t>: One or more foundational elements in S</a:t>
            </a:r>
          </a:p>
          <a:p>
            <a:pPr lvl="1"/>
            <a:r>
              <a:rPr lang="en-US" sz="3600" b="1" dirty="0" smtClean="0"/>
              <a:t>Recursive</a:t>
            </a:r>
            <a:r>
              <a:rPr lang="en-US" sz="3600" dirty="0" smtClean="0"/>
              <a:t>: One or more rules to construct new elements in S from existing elements in X</a:t>
            </a:r>
          </a:p>
          <a:p>
            <a:pPr lvl="1"/>
            <a:r>
              <a:rPr lang="en-US" sz="3600" b="1" dirty="0" smtClean="0"/>
              <a:t>Closure</a:t>
            </a:r>
            <a:r>
              <a:rPr lang="en-US" sz="3600" dirty="0" smtClean="0"/>
              <a:t>: The condition that S consists of all and only the elements derived from the base elements and the recursion rules</a:t>
            </a:r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Pretty much our definition for the set of natural numbers. 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Another Handout ?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Yes. There is another handout. . </a:t>
            </a:r>
            <a:r>
              <a:rPr lang="en-US" sz="4000" smtClean="0"/>
              <a:t>.</a:t>
            </a:r>
            <a:endParaRPr lang="en-US" sz="4000" dirty="0" smtClean="0"/>
          </a:p>
          <a:p>
            <a:pPr lvl="1">
              <a:buNone/>
            </a:pPr>
            <a:endParaRPr lang="en-US" sz="3600" dirty="0" smtClean="0"/>
          </a:p>
          <a:p>
            <a:r>
              <a:rPr lang="en-US" sz="4000" dirty="0" smtClean="0"/>
              <a:t>Please read this handout before Tuesday!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Natural Numbers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 smtClean="0"/>
              <a:t>The English language borrows words from </a:t>
            </a:r>
            <a:r>
              <a:rPr lang="en-US" sz="3200" smtClean="0"/>
              <a:t>virtually every corner of the globe (and history). </a:t>
            </a:r>
          </a:p>
          <a:p>
            <a:r>
              <a:rPr lang="en-US" sz="3200" smtClean="0"/>
              <a:t>Etymology: </a:t>
            </a:r>
            <a:r>
              <a:rPr lang="en-US" sz="3200" dirty="0" smtClean="0"/>
              <a:t>the study of word origins.</a:t>
            </a:r>
            <a:endParaRPr lang="en-US" sz="3200" dirty="0" smtClean="0"/>
          </a:p>
          <a:p>
            <a:pPr lvl="1"/>
            <a:r>
              <a:rPr lang="en-US" dirty="0" smtClean="0"/>
              <a:t>Much </a:t>
            </a:r>
            <a:r>
              <a:rPr lang="en-US" smtClean="0"/>
              <a:t>of the language of mathematics comes from Greek and Latin words like:</a:t>
            </a:r>
            <a:endParaRPr lang="en-US" sz="3200" i="1" dirty="0" smtClean="0"/>
          </a:p>
          <a:p>
            <a:r>
              <a:rPr lang="en-US" sz="3200" i="1" smtClean="0">
                <a:latin typeface="Courier New" pitchFamily="49" charset="0"/>
                <a:cs typeface="Courier New" pitchFamily="49" charset="0"/>
              </a:rPr>
              <a:t>Axiom: </a:t>
            </a:r>
            <a:r>
              <a:rPr lang="en-US" sz="3200" smtClean="0"/>
              <a:t>A statement that is accepted as true and without proof</a:t>
            </a:r>
          </a:p>
          <a:p>
            <a:pPr lvl="1"/>
            <a:r>
              <a:rPr lang="en-US" smtClean="0"/>
              <a:t>From the Greek: axioma, meaning worth or quality</a:t>
            </a:r>
          </a:p>
          <a:p>
            <a:pPr lvl="1"/>
            <a:r>
              <a:rPr lang="en-US" smtClean="0"/>
              <a:t>Aka Postulate, from Latin: postulatum, mean a thing demanded</a:t>
            </a:r>
          </a:p>
          <a:p>
            <a:pPr lvl="1"/>
            <a:r>
              <a:rPr lang="en-US" smtClean="0"/>
              <a:t>Accepted as a priori knowledge* </a:t>
            </a:r>
          </a:p>
          <a:p>
            <a:pPr lvl="1"/>
            <a:r>
              <a:rPr lang="en-US" smtClean="0"/>
              <a:t>Axioms form the basis of…</a:t>
            </a:r>
          </a:p>
          <a:p>
            <a:r>
              <a:rPr lang="en-US" sz="3200" i="1" smtClean="0">
                <a:latin typeface="Courier New" pitchFamily="49" charset="0"/>
                <a:cs typeface="Courier New" pitchFamily="49" charset="0"/>
              </a:rPr>
              <a:t>Hypotheses: </a:t>
            </a:r>
            <a:r>
              <a:rPr lang="en-US" sz="3200" smtClean="0"/>
              <a:t>A premise</a:t>
            </a:r>
          </a:p>
          <a:p>
            <a:pPr lvl="1"/>
            <a:r>
              <a:rPr lang="en-US" smtClean="0"/>
              <a:t>From the Greek: </a:t>
            </a:r>
            <a:r>
              <a:rPr lang="en-US" smtClean="0"/>
              <a:t>hypó</a:t>
            </a:r>
            <a:r>
              <a:rPr lang="en-US" smtClean="0"/>
              <a:t>, meaning under and; </a:t>
            </a:r>
            <a:r>
              <a:rPr lang="en-US" smtClean="0"/>
              <a:t>thesis</a:t>
            </a:r>
            <a:r>
              <a:rPr lang="en-US" smtClean="0"/>
              <a:t>, </a:t>
            </a:r>
            <a:r>
              <a:rPr lang="en-US" smtClean="0"/>
              <a:t>meaning a </a:t>
            </a:r>
            <a:r>
              <a:rPr lang="en-US" smtClean="0"/>
              <a:t>thing </a:t>
            </a:r>
            <a:r>
              <a:rPr lang="en-US" smtClean="0"/>
              <a:t>laid </a:t>
            </a:r>
            <a:r>
              <a:rPr lang="en-US" smtClean="0"/>
              <a:t>down</a:t>
            </a:r>
          </a:p>
          <a:p>
            <a:pPr lvl="1"/>
            <a:r>
              <a:rPr lang="en-US" smtClean="0"/>
              <a:t>Hypotheses, as it relates to maths, help to form one or more…</a:t>
            </a:r>
            <a:endParaRPr lang="en-US" smtClean="0"/>
          </a:p>
          <a:p>
            <a:r>
              <a:rPr lang="en-US" sz="3200" i="1" smtClean="0">
                <a:latin typeface="Courier New" pitchFamily="49" charset="0"/>
                <a:cs typeface="Courier New" pitchFamily="49" charset="0"/>
              </a:rPr>
              <a:t>Theorems: </a:t>
            </a:r>
            <a:r>
              <a:rPr lang="en-US" sz="3200" smtClean="0"/>
              <a:t>A </a:t>
            </a:r>
            <a:r>
              <a:rPr lang="en-US" sz="3200" smtClean="0"/>
              <a:t>proposition that can be proven to be true</a:t>
            </a:r>
          </a:p>
          <a:p>
            <a:pPr lvl="1"/>
            <a:r>
              <a:rPr lang="en-US" smtClean="0"/>
              <a:t>From the Greek: </a:t>
            </a:r>
            <a:r>
              <a:rPr lang="en-US" smtClean="0"/>
              <a:t>theórema</a:t>
            </a:r>
            <a:r>
              <a:rPr lang="en-US" smtClean="0"/>
              <a:t>, </a:t>
            </a:r>
            <a:r>
              <a:rPr lang="en-US" smtClean="0"/>
              <a:t>meaning a </a:t>
            </a:r>
            <a:r>
              <a:rPr lang="en-US" smtClean="0"/>
              <a:t>subject </a:t>
            </a:r>
            <a:r>
              <a:rPr lang="en-US" smtClean="0"/>
              <a:t>for </a:t>
            </a:r>
            <a:r>
              <a:rPr lang="en-US" smtClean="0"/>
              <a:t>contemplation</a:t>
            </a:r>
          </a:p>
          <a:p>
            <a:pPr lvl="1"/>
            <a:r>
              <a:rPr lang="en-US" smtClean="0"/>
              <a:t>Sometimes, theorems need a supporting cast…</a:t>
            </a:r>
            <a:endParaRPr lang="en-US" smtClean="0"/>
          </a:p>
          <a:p>
            <a:r>
              <a:rPr lang="en-US" sz="3200" i="1" smtClean="0">
                <a:latin typeface="Courier New" pitchFamily="49" charset="0"/>
                <a:cs typeface="Courier New" pitchFamily="49" charset="0"/>
              </a:rPr>
              <a:t>Lemma: </a:t>
            </a:r>
            <a:r>
              <a:rPr lang="en-US" sz="3200" smtClean="0"/>
              <a:t>An intermediate theorem used is a “helper function” in Racket-speak</a:t>
            </a:r>
          </a:p>
          <a:p>
            <a:pPr lvl="1"/>
            <a:r>
              <a:rPr lang="en-US" smtClean="0"/>
              <a:t>From the Greek: </a:t>
            </a:r>
            <a:r>
              <a:rPr lang="en-US" smtClean="0"/>
              <a:t>lémma</a:t>
            </a:r>
            <a:r>
              <a:rPr lang="en-US" smtClean="0"/>
              <a:t>, </a:t>
            </a:r>
            <a:r>
              <a:rPr lang="en-US" smtClean="0"/>
              <a:t>meaning a </a:t>
            </a:r>
            <a:r>
              <a:rPr lang="en-US" smtClean="0"/>
              <a:t>thing </a:t>
            </a:r>
            <a:r>
              <a:rPr lang="en-US" smtClean="0"/>
              <a:t>taken</a:t>
            </a:r>
            <a:endParaRPr lang="en-US" smtClean="0"/>
          </a:p>
          <a:p>
            <a:endParaRPr lang="en-US" sz="3200" smtClean="0"/>
          </a:p>
          <a:p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* Who to blame: </a:t>
            </a:r>
            <a:r>
              <a:rPr lang="en-US" dirty="0" err="1" smtClean="0"/>
              <a:t>Immanual</a:t>
            </a:r>
            <a:r>
              <a:rPr lang="en-US" dirty="0" smtClean="0"/>
              <a:t> Kant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Natural Numbers Defined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Peano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Axioms: </a:t>
            </a:r>
            <a:r>
              <a:rPr lang="en-US" sz="2400" dirty="0" smtClean="0"/>
              <a:t>Another first! </a:t>
            </a:r>
            <a:r>
              <a:rPr lang="en-US" sz="2400" dirty="0" err="1" smtClean="0"/>
              <a:t>Mathemation</a:t>
            </a:r>
            <a:r>
              <a:rPr lang="en-US" sz="2400" dirty="0" smtClean="0"/>
              <a:t>, Giuseppe </a:t>
            </a:r>
            <a:r>
              <a:rPr lang="en-US" sz="2400" dirty="0" err="1" smtClean="0"/>
              <a:t>Peano</a:t>
            </a:r>
            <a:r>
              <a:rPr lang="en-US" sz="2400" dirty="0" smtClean="0"/>
              <a:t> (1858-1932)  created a bunch (!) of axioms that are used to define the set natural numbers.</a:t>
            </a:r>
          </a:p>
          <a:p>
            <a:pPr>
              <a:buNone/>
            </a:pPr>
            <a:r>
              <a:rPr lang="en-US" dirty="0" smtClean="0"/>
              <a:t>(1) The recursive definition of the elements that make up N:</a:t>
            </a:r>
            <a:endParaRPr lang="en-US" sz="2400" dirty="0" smtClean="0"/>
          </a:p>
          <a:p>
            <a:r>
              <a:rPr lang="en-US" sz="2400" dirty="0" smtClean="0"/>
              <a:t> There exists a number </a:t>
            </a:r>
            <a:r>
              <a:rPr lang="en-US" sz="2400" dirty="0" smtClean="0">
                <a:latin typeface="Consolas" pitchFamily="49" charset="0"/>
              </a:rPr>
              <a:t>0 </a:t>
            </a:r>
            <a:r>
              <a:rPr lang="en-US" sz="2400" dirty="0" smtClean="0"/>
              <a:t>such that </a:t>
            </a:r>
            <a:r>
              <a:rPr lang="en-US" sz="2400" dirty="0" smtClean="0">
                <a:latin typeface="Consolas" pitchFamily="49" charset="0"/>
              </a:rPr>
              <a:t>0</a:t>
            </a:r>
            <a:r>
              <a:rPr lang="en-US" sz="2400" dirty="0" smtClean="0"/>
              <a:t> </a:t>
            </a:r>
            <a:r>
              <a:rPr lang="pt-BR" sz="2400" i="1" dirty="0" smtClean="0"/>
              <a:t>∈ </a:t>
            </a:r>
            <a:r>
              <a:rPr lang="pt-BR" sz="2400" i="1" dirty="0" smtClean="0">
                <a:latin typeface="Consolas" pitchFamily="49" charset="0"/>
              </a:rPr>
              <a:t>N</a:t>
            </a:r>
          </a:p>
          <a:p>
            <a:r>
              <a:rPr lang="pt-BR" sz="2400" dirty="0" smtClean="0"/>
              <a:t>Every natural number </a:t>
            </a:r>
            <a:r>
              <a:rPr lang="pt-BR" sz="2400" i="1" dirty="0" smtClean="0">
                <a:latin typeface="Consolas" pitchFamily="49" charset="0"/>
              </a:rPr>
              <a:t>n</a:t>
            </a:r>
            <a:r>
              <a:rPr lang="pt-BR" sz="2400" dirty="0" smtClean="0"/>
              <a:t> has a natural number successor function denoted by</a:t>
            </a:r>
            <a:r>
              <a:rPr lang="pt-BR" sz="2400" dirty="0" smtClean="0">
                <a:latin typeface="Consolas" pitchFamily="49" charset="0"/>
              </a:rPr>
              <a:t>: S(n).</a:t>
            </a:r>
            <a:endParaRPr lang="en-US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/>
              <a:t>(2) The properties of the set N</a:t>
            </a:r>
            <a:r>
              <a:rPr lang="en-US" dirty="0" smtClean="0"/>
              <a:t>:</a:t>
            </a:r>
          </a:p>
          <a:p>
            <a:r>
              <a:rPr lang="en-US" sz="2400" dirty="0" smtClean="0"/>
              <a:t> There </a:t>
            </a:r>
            <a:r>
              <a:rPr lang="en-US" sz="2400" dirty="0" smtClean="0"/>
              <a:t> does not exist an </a:t>
            </a:r>
            <a:r>
              <a:rPr lang="pt-BR" sz="2400" i="1" dirty="0" smtClean="0">
                <a:latin typeface="Consolas" pitchFamily="49" charset="0"/>
              </a:rPr>
              <a:t>n</a:t>
            </a:r>
            <a:r>
              <a:rPr lang="pt-BR" sz="2400" dirty="0" smtClean="0"/>
              <a:t> </a:t>
            </a:r>
            <a:r>
              <a:rPr lang="pt-BR" sz="2400" i="1" dirty="0" smtClean="0"/>
              <a:t>∈</a:t>
            </a:r>
            <a:r>
              <a:rPr lang="pt-BR" sz="2400" dirty="0" smtClean="0"/>
              <a:t> N such that </a:t>
            </a:r>
            <a:r>
              <a:rPr lang="pt-BR" sz="2400" dirty="0" smtClean="0">
                <a:latin typeface="Consolas" pitchFamily="49" charset="0"/>
              </a:rPr>
              <a:t>S(n</a:t>
            </a:r>
            <a:r>
              <a:rPr lang="pt-BR" sz="2400" dirty="0" smtClean="0">
                <a:latin typeface="Consolas" pitchFamily="49" charset="0"/>
              </a:rPr>
              <a:t>) = </a:t>
            </a:r>
            <a:r>
              <a:rPr lang="en-US" sz="2400" dirty="0" smtClean="0">
                <a:latin typeface="Consolas" pitchFamily="49" charset="0"/>
              </a:rPr>
              <a:t>0</a:t>
            </a:r>
          </a:p>
          <a:p>
            <a:pPr lvl="1"/>
            <a:r>
              <a:rPr lang="en-US" sz="2000" i="1" dirty="0" smtClean="0">
                <a:latin typeface="Consolas" pitchFamily="49" charset="0"/>
              </a:rPr>
              <a:t>Or…  </a:t>
            </a:r>
            <a:r>
              <a:rPr lang="en-US" sz="2000" dirty="0" smtClean="0">
                <a:latin typeface="Consolas" pitchFamily="49" charset="0"/>
              </a:rPr>
              <a:t>0 </a:t>
            </a:r>
            <a:r>
              <a:rPr lang="en-US" sz="2000" dirty="0" smtClean="0"/>
              <a:t>≠ </a:t>
            </a:r>
            <a:r>
              <a:rPr lang="pt-BR" sz="2000" dirty="0" smtClean="0">
                <a:latin typeface="Consolas" pitchFamily="49" charset="0"/>
              </a:rPr>
              <a:t>S(n</a:t>
            </a:r>
            <a:r>
              <a:rPr lang="pt-BR" sz="2000" dirty="0" smtClean="0">
                <a:latin typeface="Consolas" pitchFamily="49" charset="0"/>
              </a:rPr>
              <a:t>) for any </a:t>
            </a:r>
            <a:r>
              <a:rPr lang="pt-BR" sz="2000" i="1" dirty="0" smtClean="0">
                <a:latin typeface="Consolas" pitchFamily="49" charset="0"/>
              </a:rPr>
              <a:t>n</a:t>
            </a:r>
            <a:r>
              <a:rPr lang="pt-BR" sz="2000" dirty="0" smtClean="0"/>
              <a:t> </a:t>
            </a:r>
            <a:r>
              <a:rPr lang="pt-BR" sz="2000" i="1" dirty="0" smtClean="0"/>
              <a:t>∈</a:t>
            </a:r>
            <a:r>
              <a:rPr lang="pt-BR" sz="2000" dirty="0" smtClean="0"/>
              <a:t> N </a:t>
            </a:r>
            <a:endParaRPr lang="pt-BR" sz="2000" dirty="0" smtClean="0">
              <a:latin typeface="Consolas" pitchFamily="49" charset="0"/>
            </a:endParaRPr>
          </a:p>
          <a:p>
            <a:r>
              <a:rPr lang="en-US" sz="2400" dirty="0" smtClean="0"/>
              <a:t>∀</a:t>
            </a:r>
            <a:r>
              <a:rPr lang="pt-BR" sz="2400" i="1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i="1" dirty="0" smtClean="0"/>
              <a:t>n</a:t>
            </a:r>
            <a:r>
              <a:rPr lang="en-US" sz="2400" dirty="0" smtClean="0"/>
              <a:t> in N, if </a:t>
            </a:r>
            <a:r>
              <a:rPr lang="en-US" sz="2400" i="1" dirty="0" err="1" smtClean="0"/>
              <a:t>m</a:t>
            </a:r>
            <a:r>
              <a:rPr lang="en-US" sz="2400" dirty="0" err="1" smtClean="0"/>
              <a:t>≠</a:t>
            </a:r>
            <a:r>
              <a:rPr lang="en-US" sz="2400" i="1" dirty="0" err="1" smtClean="0"/>
              <a:t>n</a:t>
            </a:r>
            <a:r>
              <a:rPr lang="en-US" sz="2400" dirty="0" smtClean="0"/>
              <a:t>, then </a:t>
            </a:r>
            <a:r>
              <a:rPr lang="pt-BR" sz="2400" dirty="0" smtClean="0">
                <a:latin typeface="Consolas" pitchFamily="49" charset="0"/>
              </a:rPr>
              <a:t>S(n) </a:t>
            </a:r>
            <a:r>
              <a:rPr lang="en-US" sz="2400" dirty="0" smtClean="0"/>
              <a:t>≠ </a:t>
            </a:r>
            <a:r>
              <a:rPr lang="pt-BR" sz="2400" dirty="0" smtClean="0">
                <a:latin typeface="Consolas" pitchFamily="49" charset="0"/>
              </a:rPr>
              <a:t>S(m) </a:t>
            </a:r>
          </a:p>
          <a:p>
            <a:pPr lvl="1"/>
            <a:r>
              <a:rPr lang="en-US" sz="2000" dirty="0" smtClean="0"/>
              <a:t>In </a:t>
            </a:r>
            <a:r>
              <a:rPr lang="en-US" sz="2000" dirty="0" smtClean="0"/>
              <a:t>other words</a:t>
            </a:r>
            <a:r>
              <a:rPr lang="en-US" sz="2000" dirty="0" smtClean="0"/>
              <a:t>, distinct natural numbers have distinct successors. </a:t>
            </a:r>
          </a:p>
          <a:p>
            <a:pPr lvl="1"/>
            <a:r>
              <a:rPr lang="en-US" sz="2000" dirty="0" smtClean="0"/>
              <a:t>This means that the successor function is injective! </a:t>
            </a:r>
            <a:endParaRPr lang="en-US" sz="2000" dirty="0" smtClean="0">
              <a:latin typeface="Consolas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Natural Numbers Defined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/>
              <a:t>(2) The properties of the set N</a:t>
            </a:r>
            <a:r>
              <a:rPr lang="en-US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There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does not exist an </a:t>
            </a:r>
            <a:r>
              <a:rPr lang="pt-BR" i="1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n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i="1" dirty="0" smtClean="0">
                <a:solidFill>
                  <a:schemeClr val="bg2">
                    <a:lumMod val="50000"/>
                  </a:schemeClr>
                </a:solidFill>
              </a:rPr>
              <a:t>∈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 N such that 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S(n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) =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0</a:t>
            </a:r>
          </a:p>
          <a:p>
            <a:pPr lvl="1"/>
            <a:r>
              <a:rPr lang="en-US" i="1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Or…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0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≠ 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S(n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) for any </a:t>
            </a:r>
            <a:r>
              <a:rPr lang="pt-BR" i="1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n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BR" i="1" dirty="0" smtClean="0">
                <a:solidFill>
                  <a:schemeClr val="bg2">
                    <a:lumMod val="50000"/>
                  </a:schemeClr>
                </a:solidFill>
              </a:rPr>
              <a:t>∈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 N </a:t>
            </a:r>
            <a:endParaRPr lang="pt-BR" dirty="0" smtClean="0">
              <a:solidFill>
                <a:schemeClr val="bg2">
                  <a:lumMod val="50000"/>
                </a:schemeClr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∀</a:t>
            </a:r>
            <a:r>
              <a:rPr lang="pt-BR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and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in N, if </a:t>
            </a:r>
            <a:r>
              <a:rPr lang="en-US" i="1" dirty="0" err="1" smtClean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≠</a:t>
            </a:r>
            <a:r>
              <a:rPr lang="en-US" i="1" dirty="0" err="1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then 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S(n)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≠ 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S(m) 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other words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distinct natural numbers have distinct successors. 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This means that the successor function is injective! </a:t>
            </a:r>
          </a:p>
          <a:p>
            <a:r>
              <a:rPr lang="en-US" dirty="0" smtClean="0"/>
              <a:t>If the set A is any subset of </a:t>
            </a:r>
            <a:r>
              <a:rPr lang="pt-BR" dirty="0" smtClean="0"/>
              <a:t>N with the property that </a:t>
            </a:r>
            <a:r>
              <a:rPr lang="en-US" dirty="0" smtClean="0">
                <a:latin typeface="Consolas" pitchFamily="49" charset="0"/>
              </a:rPr>
              <a:t>0 </a:t>
            </a:r>
            <a:r>
              <a:rPr lang="pt-BR" i="1" dirty="0" smtClean="0"/>
              <a:t>∈</a:t>
            </a:r>
            <a:r>
              <a:rPr lang="pt-BR" dirty="0" smtClean="0"/>
              <a:t>  A  and when  ever </a:t>
            </a:r>
            <a:r>
              <a:rPr lang="pt-BR" dirty="0" smtClean="0">
                <a:latin typeface="Consolas" pitchFamily="49" charset="0"/>
              </a:rPr>
              <a:t>n </a:t>
            </a:r>
            <a:r>
              <a:rPr lang="pt-BR" i="1" dirty="0" smtClean="0"/>
              <a:t>∈</a:t>
            </a:r>
            <a:r>
              <a:rPr lang="pt-BR" dirty="0" smtClean="0"/>
              <a:t>  </a:t>
            </a:r>
            <a:r>
              <a:rPr lang="pt-BR" dirty="0" smtClean="0"/>
              <a:t>A ,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then both </a:t>
            </a:r>
            <a:r>
              <a:rPr lang="pt-BR" dirty="0" smtClean="0">
                <a:latin typeface="Consolas" pitchFamily="49" charset="0"/>
              </a:rPr>
              <a:t>S(n</a:t>
            </a:r>
            <a:r>
              <a:rPr lang="pt-BR" dirty="0" smtClean="0">
                <a:latin typeface="Consolas" pitchFamily="49" charset="0"/>
              </a:rPr>
              <a:t>) </a:t>
            </a:r>
            <a:r>
              <a:rPr lang="pt-BR" i="1" dirty="0" smtClean="0"/>
              <a:t>∈</a:t>
            </a:r>
            <a:r>
              <a:rPr lang="pt-BR" dirty="0" smtClean="0"/>
              <a:t>  A</a:t>
            </a:r>
            <a:r>
              <a:rPr lang="pt-BR" dirty="0" smtClean="0">
                <a:latin typeface="Consolas" pitchFamily="49" charset="0"/>
              </a:rPr>
              <a:t> &amp; </a:t>
            </a:r>
            <a:r>
              <a:rPr lang="pt-BR" dirty="0" smtClean="0"/>
              <a:t>A = N</a:t>
            </a: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Natural Numbers Defined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/>
              <a:t>Let’s </a:t>
            </a:r>
            <a:r>
              <a:rPr lang="en-US" dirty="0" err="1" smtClean="0"/>
              <a:t>resequence</a:t>
            </a:r>
            <a:r>
              <a:rPr lang="en-US" dirty="0" smtClean="0"/>
              <a:t> that last postulate as an axiom of induction: 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If the set A is any subset of 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N with the property that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0 </a:t>
            </a:r>
            <a:r>
              <a:rPr lang="pt-BR" i="1" dirty="0" smtClean="0">
                <a:solidFill>
                  <a:schemeClr val="bg2">
                    <a:lumMod val="50000"/>
                  </a:schemeClr>
                </a:solidFill>
              </a:rPr>
              <a:t>∈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  A  and when  ever 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n </a:t>
            </a:r>
            <a:r>
              <a:rPr lang="pt-BR" i="1" dirty="0" smtClean="0">
                <a:solidFill>
                  <a:schemeClr val="bg2">
                    <a:lumMod val="50000"/>
                  </a:schemeClr>
                </a:solidFill>
              </a:rPr>
              <a:t>∈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A ,</a:t>
            </a:r>
          </a:p>
          <a:p>
            <a:pPr>
              <a:buNone/>
            </a:pP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then both 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S(n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) </a:t>
            </a:r>
            <a:r>
              <a:rPr lang="pt-BR" i="1" dirty="0" smtClean="0">
                <a:solidFill>
                  <a:schemeClr val="bg2">
                    <a:lumMod val="50000"/>
                  </a:schemeClr>
                </a:solidFill>
              </a:rPr>
              <a:t>∈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  A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 &amp; </a:t>
            </a: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A = N</a:t>
            </a:r>
          </a:p>
          <a:p>
            <a:r>
              <a:rPr lang="en-US" i="1" dirty="0" smtClean="0"/>
              <a:t>Let 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is any property of natural numbers, such </a:t>
            </a:r>
            <a:r>
              <a:rPr lang="en-US" dirty="0" smtClean="0"/>
              <a:t>that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i="1" dirty="0" smtClean="0"/>
              <a:t>P(</a:t>
            </a:r>
            <a:r>
              <a:rPr lang="en-US" i="1" dirty="0" smtClean="0">
                <a:latin typeface="Consolas" pitchFamily="49" charset="0"/>
              </a:rPr>
              <a:t>0</a:t>
            </a:r>
            <a:r>
              <a:rPr lang="en-US" i="1" dirty="0" smtClean="0"/>
              <a:t>) </a:t>
            </a:r>
            <a:r>
              <a:rPr lang="en-US" i="1" dirty="0" smtClean="0"/>
              <a:t>holds true </a:t>
            </a:r>
            <a:r>
              <a:rPr lang="en-US" dirty="0" smtClean="0"/>
              <a:t> and,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/>
              <a:t>For </a:t>
            </a:r>
            <a:r>
              <a:rPr lang="en-US" dirty="0" smtClean="0"/>
              <a:t>every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</a:t>
            </a:r>
            <a:r>
              <a:rPr lang="en-US" dirty="0" smtClean="0"/>
              <a:t>-&gt; P(S(n)) holds true too.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Then P(n) holds true for all </a:t>
            </a:r>
            <a:r>
              <a:rPr lang="pt-BR" dirty="0" smtClean="0">
                <a:latin typeface="Consolas" pitchFamily="49" charset="0"/>
              </a:rPr>
              <a:t>n</a:t>
            </a:r>
            <a:r>
              <a:rPr lang="pt-BR" dirty="0" smtClean="0"/>
              <a:t>∈ 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BR" dirty="0" smtClean="0">
                <a:latin typeface="Consolas" pitchFamily="49" charset="0"/>
              </a:rPr>
              <a:t>i.e. </a:t>
            </a:r>
            <a:r>
              <a:rPr lang="pt-BR" dirty="0" smtClean="0">
                <a:latin typeface="Consolas" pitchFamily="49" charset="0"/>
              </a:rPr>
              <a:t>e</a:t>
            </a:r>
            <a:r>
              <a:rPr lang="pt-BR" dirty="0" smtClean="0">
                <a:latin typeface="Consolas" pitchFamily="49" charset="0"/>
              </a:rPr>
              <a:t>very natural number!</a:t>
            </a: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Natural Numbers: Examples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/>
              <a:t>Now we can use recursive definition to define things like… Addition!  </a:t>
            </a:r>
          </a:p>
          <a:p>
            <a:pPr>
              <a:buNone/>
            </a:pPr>
            <a:r>
              <a:rPr lang="pt-BR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pt-BR" dirty="0" smtClean="0"/>
              <a:t>then both </a:t>
            </a:r>
            <a:r>
              <a:rPr lang="pt-BR" dirty="0" smtClean="0">
                <a:latin typeface="Consolas" pitchFamily="49" charset="0"/>
              </a:rPr>
              <a:t>S(n</a:t>
            </a:r>
            <a:r>
              <a:rPr lang="pt-BR" dirty="0" smtClean="0">
                <a:latin typeface="Consolas" pitchFamily="49" charset="0"/>
              </a:rPr>
              <a:t>) </a:t>
            </a:r>
            <a:r>
              <a:rPr lang="pt-BR" i="1" dirty="0" smtClean="0"/>
              <a:t>∈</a:t>
            </a:r>
            <a:r>
              <a:rPr lang="pt-BR" dirty="0" smtClean="0"/>
              <a:t>  A</a:t>
            </a:r>
            <a:r>
              <a:rPr lang="pt-BR" dirty="0" smtClean="0">
                <a:latin typeface="Consolas" pitchFamily="49" charset="0"/>
              </a:rPr>
              <a:t> &amp; </a:t>
            </a:r>
            <a:r>
              <a:rPr lang="pt-BR" dirty="0" smtClean="0"/>
              <a:t>A = N</a:t>
            </a:r>
          </a:p>
          <a:p>
            <a:r>
              <a:rPr lang="en-US" i="1" dirty="0" smtClean="0"/>
              <a:t>Let 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</a:t>
            </a:r>
            <a:r>
              <a:rPr lang="en-US" dirty="0" smtClean="0"/>
              <a:t>be the property of addition such that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i="1" dirty="0" smtClean="0"/>
              <a:t>n + </a:t>
            </a:r>
            <a:r>
              <a:rPr lang="en-US" i="1" dirty="0" smtClean="0">
                <a:latin typeface="Consolas" pitchFamily="49" charset="0"/>
              </a:rPr>
              <a:t>0 = n</a:t>
            </a:r>
            <a:r>
              <a:rPr lang="en-US" dirty="0" smtClean="0"/>
              <a:t>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/>
              <a:t>For  a distinct m, n:    n + S(m) = S(</a:t>
            </a:r>
            <a:r>
              <a:rPr lang="en-US" dirty="0" err="1" smtClean="0"/>
              <a:t>n+m</a:t>
            </a:r>
            <a:r>
              <a:rPr lang="en-US" dirty="0" smtClean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We can write 1 = S(0), 2 = S(1), etc.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We should be able to prove that n + 1 = S(n) too!</a:t>
            </a:r>
            <a:endParaRPr lang="en-US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Recursive Definition of Addition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Let’s (bottom-up) calculate 1 + 2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…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spcBef>
                <a:spcPts val="1000"/>
              </a:spcBef>
              <a:buFont typeface="Arial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1 + 0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 1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C1431"/>
              </a:buClr>
              <a:buSzTx/>
              <a:buFont typeface="Arial"/>
              <a:buChar char="•"/>
              <a:tabLst/>
              <a:defRPr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+ 1 = 1 + S(0) = S(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1 + 0) = S(1) = 2</a:t>
            </a:r>
          </a:p>
          <a:p>
            <a:pPr lvl="1"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 +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1 +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S(1)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S(1 +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S(2)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C1431"/>
              </a:buClr>
              <a:buSz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etc.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can also perform: </a:t>
            </a:r>
            <a:endParaRPr lang="ko-KR" altLang="en-US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Content Placeholder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1431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Top-down addition of 1 + 2 and more… 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1 + 2 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= 1 + S(1)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= S(1 + 1)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S(1 + S(0))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S(S(1 + 0))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= S(S(1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S(2)</a:t>
            </a:r>
          </a:p>
          <a:p>
            <a:pPr lvl="1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= 3</a:t>
            </a:r>
            <a:endParaRPr lang="en-US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The Commutative Property of Addition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Theorem</a:t>
            </a:r>
            <a:r>
              <a:rPr lang="en-US" sz="4000" dirty="0" smtClean="0"/>
              <a:t>: Given </a:t>
            </a:r>
            <a:r>
              <a:rPr lang="en-US" sz="4000" dirty="0" smtClean="0"/>
              <a:t>the following rules of addition: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x </a:t>
            </a:r>
            <a:r>
              <a:rPr lang="en-US" sz="3600" i="1" dirty="0" smtClean="0"/>
              <a:t>+ 0 = x for all natural numbers x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sz="3600" i="1" dirty="0" smtClean="0"/>
              <a:t>x </a:t>
            </a:r>
            <a:r>
              <a:rPr lang="en-US" sz="3600" i="1" dirty="0" smtClean="0"/>
              <a:t>+ S(y) = S(</a:t>
            </a:r>
            <a:r>
              <a:rPr lang="en-US" sz="3600" i="1" dirty="0" err="1" smtClean="0"/>
              <a:t>x+y</a:t>
            </a:r>
            <a:r>
              <a:rPr lang="en-US" sz="3600" i="1" dirty="0" smtClean="0"/>
              <a:t>) for all natural numbers x and y</a:t>
            </a:r>
          </a:p>
          <a:p>
            <a:pPr lvl="1">
              <a:buNone/>
            </a:pPr>
            <a:r>
              <a:rPr lang="en-US" sz="3600" dirty="0" smtClean="0"/>
              <a:t>then </a:t>
            </a:r>
            <a:endParaRPr lang="en-US" sz="3600" dirty="0" smtClean="0"/>
          </a:p>
          <a:p>
            <a:pPr>
              <a:buNone/>
            </a:pPr>
            <a:r>
              <a:rPr lang="en-US" sz="4000" dirty="0" smtClean="0"/>
              <a:t>	   0 </a:t>
            </a:r>
            <a:r>
              <a:rPr lang="en-US" sz="4000" dirty="0" smtClean="0"/>
              <a:t>+ </a:t>
            </a:r>
            <a:r>
              <a:rPr lang="en-US" sz="4000" i="1" dirty="0" smtClean="0"/>
              <a:t>x = x for all natural numbers x.</a:t>
            </a:r>
          </a:p>
          <a:p>
            <a:r>
              <a:rPr lang="en-US" sz="4000" dirty="0" smtClean="0"/>
              <a:t>Proof: Let </a:t>
            </a:r>
            <a:r>
              <a:rPr lang="en-US" sz="4000" i="1" dirty="0" smtClean="0"/>
              <a:t>P(x) be the proposition: 0 + x = x.</a:t>
            </a:r>
          </a:p>
          <a:p>
            <a:r>
              <a:rPr lang="en-US" sz="4000" dirty="0" smtClean="0"/>
              <a:t>We want to show that </a:t>
            </a:r>
            <a:r>
              <a:rPr lang="en-US" sz="4000" i="1" dirty="0" smtClean="0"/>
              <a:t>P(x) holds </a:t>
            </a:r>
            <a:r>
              <a:rPr lang="en-US" sz="4000" i="1" dirty="0" smtClean="0"/>
              <a:t>true for </a:t>
            </a:r>
            <a:r>
              <a:rPr lang="en-US" sz="4000" i="1" dirty="0" smtClean="0"/>
              <a:t>all </a:t>
            </a:r>
            <a:r>
              <a:rPr lang="en-US" sz="4000" i="1" dirty="0" smtClean="0"/>
              <a:t>natural </a:t>
            </a:r>
            <a:r>
              <a:rPr lang="en-US" sz="4000" dirty="0" smtClean="0"/>
              <a:t>numbers </a:t>
            </a:r>
            <a:r>
              <a:rPr lang="en-US" sz="4000" i="1" dirty="0" smtClean="0"/>
              <a:t>x.</a:t>
            </a:r>
          </a:p>
          <a:p>
            <a:r>
              <a:rPr lang="en-US" sz="4000" dirty="0" smtClean="0"/>
              <a:t>Base case: 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P(0): 0 + 0 = 0.</a:t>
            </a:r>
          </a:p>
          <a:p>
            <a:pPr lvl="1"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			  LHS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= 0 + 0</a:t>
            </a:r>
          </a:p>
          <a:p>
            <a:pPr lvl="1"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		  		  =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0,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			by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rule 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a) above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		  		  = RHS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58173</TotalTime>
  <Words>1175</Words>
  <Application>Microsoft Office PowerPoint</Application>
  <PresentationFormat>Custom</PresentationFormat>
  <Paragraphs>226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CMPU-145: Foundations of Computer Science Spring, 2019</vt:lpstr>
      <vt:lpstr>Natural Numbers</vt:lpstr>
      <vt:lpstr>Natural Numbers Defined I</vt:lpstr>
      <vt:lpstr>Natural Numbers Defined II</vt:lpstr>
      <vt:lpstr>Natural Numbers Defined III</vt:lpstr>
      <vt:lpstr>Natural Numbers: Examples</vt:lpstr>
      <vt:lpstr>Recursive Definition of Addition</vt:lpstr>
      <vt:lpstr>We can also perform: </vt:lpstr>
      <vt:lpstr>The Commutative Property of Addition I</vt:lpstr>
      <vt:lpstr>The Commutative Property of Addition II</vt:lpstr>
      <vt:lpstr>Another Commutative Property of Addition</vt:lpstr>
      <vt:lpstr>Another Commutative Property of Addition I</vt:lpstr>
      <vt:lpstr>Another Commutative Property of Addition II</vt:lpstr>
      <vt:lpstr>Another Commutative Property of Addition III</vt:lpstr>
      <vt:lpstr>More  Recursively defined functions … </vt:lpstr>
      <vt:lpstr>Revisiting  Set Definitions</vt:lpstr>
      <vt:lpstr>Another Handout 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243</cp:revision>
  <dcterms:created xsi:type="dcterms:W3CDTF">2017-10-22T03:23:41Z</dcterms:created>
  <dcterms:modified xsi:type="dcterms:W3CDTF">2019-04-04T05:01:06Z</dcterms:modified>
</cp:coreProperties>
</file>