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01" r:id="rId3"/>
    <p:sldId id="502" r:id="rId4"/>
    <p:sldId id="503" r:id="rId5"/>
    <p:sldId id="515" r:id="rId6"/>
    <p:sldId id="516" r:id="rId7"/>
    <p:sldId id="504" r:id="rId8"/>
    <p:sldId id="486" r:id="rId9"/>
    <p:sldId id="517" r:id="rId10"/>
    <p:sldId id="488" r:id="rId11"/>
    <p:sldId id="518" r:id="rId12"/>
    <p:sldId id="519" r:id="rId13"/>
    <p:sldId id="520" r:id="rId14"/>
    <p:sldId id="472" r:id="rId15"/>
    <p:sldId id="523" r:id="rId16"/>
    <p:sldId id="506" r:id="rId17"/>
    <p:sldId id="521" r:id="rId18"/>
    <p:sldId id="52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28"/>
    <p:restoredTop sz="94651"/>
  </p:normalViewPr>
  <p:slideViewPr>
    <p:cSldViewPr snapToGrid="0" snapToObjects="1">
      <p:cViewPr varScale="1">
        <p:scale>
          <a:sx n="58" d="100"/>
          <a:sy n="58" d="100"/>
        </p:scale>
        <p:origin x="-46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4/6/2019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</a:t>
            </a:r>
            <a:r>
              <a:rPr lang="en-US" baseline="0" dirty="0" smtClean="0"/>
              <a:t> list in the List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</a:t>
            </a:r>
            <a:r>
              <a:rPr lang="en-US" baseline="0" dirty="0" smtClean="0"/>
              <a:t> list in the List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racket, we</a:t>
            </a:r>
            <a:r>
              <a:rPr lang="en-US" baseline="0" dirty="0" smtClean="0"/>
              <a:t> cons a list!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same way we used induction for properties on the natural numbers!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Because w</a:t>
            </a:r>
            <a:r>
              <a:rPr lang="en-US" baseline="0" dirty="0" smtClean="0"/>
              <a:t>e defined multiplication recursively, this works.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Velleman</a:t>
            </a:r>
            <a:r>
              <a:rPr lang="en-US" baseline="0" dirty="0" smtClean="0"/>
              <a:t> textbook uses the term “Induction step”.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name for the general</a:t>
            </a:r>
            <a:r>
              <a:rPr lang="en-US" baseline="0" dirty="0" smtClean="0"/>
              <a:t> case of what we have been doing, in terms of recursive definitions and induction proofs.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4/6/2019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4/6/2019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4/6/2019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4/6/2019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4/6/2019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4/6/2019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4/6/2019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4/6/2019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4/6/2019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4/6/2019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4: </a:t>
            </a:r>
            <a:r>
              <a:rPr lang="en-US" dirty="0" smtClean="0"/>
              <a:t>Induction:  Exponents, Lists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Structural Recursive Definition:  Set of Lists with 1 Dimension 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 smtClean="0"/>
              <a:t>List Domain: set of lists with Domain D</a:t>
            </a:r>
            <a:endParaRPr lang="en-US" sz="1600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1" name="Content Placeholder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empty list, denoted </a:t>
            </a:r>
            <a:r>
              <a:rPr lang="en-US" dirty="0" smtClean="0"/>
              <a:t>by ‘(), </a:t>
            </a:r>
            <a:r>
              <a:rPr lang="en-US" dirty="0" smtClean="0"/>
              <a:t>is an element of </a:t>
            </a:r>
            <a:r>
              <a:rPr lang="en-US" i="1" dirty="0" smtClean="0"/>
              <a:t>L</a:t>
            </a:r>
            <a:r>
              <a:rPr lang="en-US" i="1" baseline="-25000" dirty="0" smtClean="0"/>
              <a:t>D</a:t>
            </a:r>
            <a:r>
              <a:rPr lang="en-US" i="1" dirty="0" smtClean="0"/>
              <a:t>. (</a:t>
            </a:r>
            <a:r>
              <a:rPr lang="en-US" b="1" i="1" dirty="0" smtClean="0"/>
              <a:t>L</a:t>
            </a:r>
            <a:r>
              <a:rPr lang="en-US" i="1" dirty="0" smtClean="0"/>
              <a:t>ist </a:t>
            </a:r>
            <a:r>
              <a:rPr lang="en-US" b="1" i="1" dirty="0" smtClean="0"/>
              <a:t>D</a:t>
            </a:r>
            <a:r>
              <a:rPr lang="en-US" i="1" dirty="0" smtClean="0"/>
              <a:t>omain)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For lists of integers, D(</a:t>
            </a:r>
            <a:r>
              <a:rPr lang="en-US" i="1" dirty="0" err="1" smtClean="0"/>
              <a:t>omain</a:t>
            </a:r>
            <a:r>
              <a:rPr lang="en-US" i="1" dirty="0" smtClean="0"/>
              <a:t>)  would be the set of </a:t>
            </a:r>
            <a:r>
              <a:rPr lang="en-US" i="1" dirty="0" err="1" smtClean="0"/>
              <a:t>inmtegers</a:t>
            </a:r>
            <a:endParaRPr lang="en-US" i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 smtClean="0"/>
              <a:t>each item </a:t>
            </a:r>
            <a:r>
              <a:rPr lang="en-US" i="1" dirty="0" smtClean="0"/>
              <a:t>d ∈ D and each list l ∈ L</a:t>
            </a:r>
            <a:r>
              <a:rPr lang="en-US" i="1" baseline="-25000" dirty="0" smtClean="0"/>
              <a:t>D</a:t>
            </a:r>
            <a:r>
              <a:rPr lang="en-US" i="1" dirty="0" smtClean="0"/>
              <a:t>, there is a </a:t>
            </a:r>
            <a:r>
              <a:rPr lang="en-US" i="1" dirty="0" smtClean="0"/>
              <a:t>constructed </a:t>
            </a:r>
            <a:r>
              <a:rPr lang="en-US" dirty="0" smtClean="0"/>
              <a:t>list </a:t>
            </a:r>
            <a:r>
              <a:rPr lang="en-US" dirty="0" smtClean="0"/>
              <a:t>(</a:t>
            </a:r>
            <a:r>
              <a:rPr lang="en-US" i="1" dirty="0" smtClean="0"/>
              <a:t>d : l) in LD, where d is the first element and l is the </a:t>
            </a:r>
            <a:r>
              <a:rPr lang="en-US" i="1" dirty="0" smtClean="0"/>
              <a:t>rest.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The </a:t>
            </a:r>
            <a:r>
              <a:rPr lang="en-US" dirty="0" smtClean="0"/>
              <a:t>empty </a:t>
            </a:r>
            <a:r>
              <a:rPr lang="en-US" dirty="0" smtClean="0"/>
              <a:t>list is not constructed.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 smtClean="0"/>
              <a:t>any items, </a:t>
            </a:r>
            <a:r>
              <a:rPr lang="en-US" i="1" dirty="0" smtClean="0"/>
              <a:t>d1 and d2 ∈ D and any lists l1 and l2 ∈ L</a:t>
            </a:r>
            <a:r>
              <a:rPr lang="en-US" i="1" baseline="-25000" dirty="0" smtClean="0"/>
              <a:t>D</a:t>
            </a:r>
            <a:r>
              <a:rPr lang="en-US" i="1" dirty="0" smtClean="0"/>
              <a:t>, </a:t>
            </a:r>
            <a:endParaRPr lang="en-US" i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if </a:t>
            </a:r>
            <a:r>
              <a:rPr lang="en-US" i="1" dirty="0" smtClean="0"/>
              <a:t>d1 </a:t>
            </a:r>
            <a:r>
              <a:rPr lang="en-US" i="1" dirty="0" smtClean="0"/>
              <a:t>≠ d2 </a:t>
            </a:r>
            <a:r>
              <a:rPr lang="en-US" i="1" dirty="0" smtClean="0"/>
              <a:t>or l1 ≠ l2, </a:t>
            </a:r>
            <a:r>
              <a:rPr lang="en-US" i="1" dirty="0" smtClean="0"/>
              <a:t>then (d1 </a:t>
            </a:r>
            <a:r>
              <a:rPr lang="en-US" i="1" dirty="0" smtClean="0"/>
              <a:t>: l1) ≠ (d2 : </a:t>
            </a:r>
            <a:r>
              <a:rPr lang="en-US" i="1" dirty="0" smtClean="0"/>
              <a:t>l2)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 </a:t>
            </a:r>
            <a:r>
              <a:rPr lang="en-US" i="1" dirty="0" smtClean="0"/>
              <a:t>P be any property for which the following </a:t>
            </a:r>
            <a:r>
              <a:rPr lang="en-US" i="1" dirty="0" smtClean="0"/>
              <a:t>conditions </a:t>
            </a:r>
            <a:r>
              <a:rPr lang="en-US" dirty="0" smtClean="0"/>
              <a:t>hold true:</a:t>
            </a:r>
            <a:endParaRPr lang="en-US" dirty="0" smtClean="0"/>
          </a:p>
          <a:p>
            <a:pPr lvl="1"/>
            <a:r>
              <a:rPr lang="en-US" dirty="0" smtClean="0"/>
              <a:t>P</a:t>
            </a:r>
            <a:r>
              <a:rPr lang="en-US" dirty="0" smtClean="0"/>
              <a:t>(‘()) holds true.</a:t>
            </a:r>
            <a:endParaRPr lang="en-US" dirty="0" smtClean="0"/>
          </a:p>
          <a:p>
            <a:pPr lvl="1"/>
            <a:r>
              <a:rPr lang="en-US" dirty="0" smtClean="0"/>
              <a:t>For any </a:t>
            </a:r>
            <a:r>
              <a:rPr lang="en-US" i="1" dirty="0" smtClean="0"/>
              <a:t>d ∈ D and any l ∈ </a:t>
            </a:r>
            <a:r>
              <a:rPr lang="en-US" i="1" dirty="0" smtClean="0"/>
              <a:t> </a:t>
            </a:r>
            <a:r>
              <a:rPr lang="en-US" i="1" dirty="0" smtClean="0"/>
              <a:t>L</a:t>
            </a:r>
            <a:r>
              <a:rPr lang="en-US" i="1" baseline="-25000" dirty="0" smtClean="0"/>
              <a:t>D</a:t>
            </a:r>
            <a:r>
              <a:rPr lang="en-US" i="1" dirty="0" smtClean="0"/>
              <a:t>, </a:t>
            </a:r>
            <a:r>
              <a:rPr lang="en-US" i="1" dirty="0" smtClean="0"/>
              <a:t>if P(l) holds, then P(d : l) also </a:t>
            </a:r>
            <a:r>
              <a:rPr lang="en-US" i="1" dirty="0" smtClean="0"/>
              <a:t>holds true.</a:t>
            </a: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Then </a:t>
            </a:r>
            <a:r>
              <a:rPr lang="en-US" i="1" dirty="0" smtClean="0"/>
              <a:t>P(l) holds for every l ∈ L</a:t>
            </a:r>
            <a:r>
              <a:rPr lang="en-US" i="1" baseline="-25000" dirty="0" smtClean="0"/>
              <a:t>D</a:t>
            </a:r>
            <a:endParaRPr lang="en-US" i="1" baseline="-25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Structural Recursive Definition:  Set of Lists 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Content Placeholder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The empty list, denoted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by ‘(),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is an element of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L</a:t>
            </a:r>
            <a:r>
              <a:rPr lang="en-US" i="1" baseline="-25000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. (</a:t>
            </a:r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</a:rPr>
              <a:t>L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ist </a:t>
            </a:r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omain)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For lists of integers, D(</a:t>
            </a:r>
            <a:r>
              <a:rPr lang="en-US" i="1" dirty="0" err="1" smtClean="0">
                <a:solidFill>
                  <a:schemeClr val="bg2">
                    <a:lumMod val="50000"/>
                  </a:schemeClr>
                </a:solidFill>
              </a:rPr>
              <a:t>omain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)  would be the set of </a:t>
            </a:r>
            <a:r>
              <a:rPr lang="en-US" i="1" dirty="0" err="1" smtClean="0">
                <a:solidFill>
                  <a:schemeClr val="bg2">
                    <a:lumMod val="50000"/>
                  </a:schemeClr>
                </a:solidFill>
              </a:rPr>
              <a:t>inmtegers</a:t>
            </a:r>
            <a:endParaRPr lang="en-US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For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each item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d ∈ D and each list l ∈ L</a:t>
            </a:r>
            <a:r>
              <a:rPr lang="en-US" i="1" baseline="-25000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, there is a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constructed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list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d : l) in LD, where d is the first element and l is the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rest.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The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empty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list is not constructed.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For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any items,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d1 and d2 ∈ D and any lists l1 and l2 ∈ L</a:t>
            </a:r>
            <a:r>
              <a:rPr lang="en-US" i="1" baseline="-25000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endParaRPr lang="en-US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if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d1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≠ d2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or l1 ≠ l2,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then (d1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: l1) ≠ (d2 :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l2)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Let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P be any property for which the following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conditions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hold true: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(‘()) holds true.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For any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d ∈ D and any l ∈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L</a:t>
            </a:r>
            <a:r>
              <a:rPr lang="en-US" i="1" baseline="-25000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if P(l) holds, then P(d : l) also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holds true.</a:t>
            </a:r>
            <a:endParaRPr lang="en-US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Then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P(l) holds for every l ∈ L</a:t>
            </a:r>
            <a:r>
              <a:rPr lang="en-US" i="1" baseline="-25000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endParaRPr lang="en-US" i="1" baseline="-250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9521321">
            <a:off x="5314267" y="3642024"/>
            <a:ext cx="6068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of these is our constructor?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Structural Recursive Definition:  Set of Lists 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1" name="Content Placeholder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The empty list, denoted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by ‘(),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is an element of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L</a:t>
            </a:r>
            <a:r>
              <a:rPr lang="en-US" i="1" baseline="-25000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. (</a:t>
            </a:r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</a:rPr>
              <a:t>L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ist </a:t>
            </a:r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omain)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For lists of integers, D(</a:t>
            </a:r>
            <a:r>
              <a:rPr lang="en-US" i="1" dirty="0" err="1" smtClean="0">
                <a:solidFill>
                  <a:schemeClr val="bg2">
                    <a:lumMod val="50000"/>
                  </a:schemeClr>
                </a:solidFill>
              </a:rPr>
              <a:t>omain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)  would be the set of </a:t>
            </a:r>
            <a:r>
              <a:rPr lang="en-US" i="1" dirty="0" err="1" smtClean="0">
                <a:solidFill>
                  <a:schemeClr val="bg2">
                    <a:lumMod val="50000"/>
                  </a:schemeClr>
                </a:solidFill>
              </a:rPr>
              <a:t>inmtegers</a:t>
            </a:r>
            <a:endParaRPr lang="en-US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For </a:t>
            </a:r>
            <a:r>
              <a:rPr lang="en-US" b="1" dirty="0" smtClean="0"/>
              <a:t>each item </a:t>
            </a:r>
            <a:r>
              <a:rPr lang="en-US" b="1" i="1" dirty="0" smtClean="0"/>
              <a:t>d ∈ D and each list l ∈ L</a:t>
            </a:r>
            <a:r>
              <a:rPr lang="en-US" b="1" i="1" baseline="-25000" dirty="0" smtClean="0"/>
              <a:t>D</a:t>
            </a:r>
            <a:r>
              <a:rPr lang="en-US" b="1" i="1" dirty="0" smtClean="0"/>
              <a:t>, there is a </a:t>
            </a:r>
            <a:r>
              <a:rPr lang="en-US" b="1" i="1" dirty="0" smtClean="0"/>
              <a:t>constructed </a:t>
            </a:r>
            <a:r>
              <a:rPr lang="en-US" b="1" dirty="0" smtClean="0"/>
              <a:t>list </a:t>
            </a:r>
            <a:r>
              <a:rPr lang="en-US" b="1" dirty="0" smtClean="0"/>
              <a:t>(</a:t>
            </a:r>
            <a:r>
              <a:rPr lang="en-US" b="1" i="1" dirty="0" smtClean="0"/>
              <a:t>d : l) in LD, where d is the first element and l is the </a:t>
            </a:r>
            <a:r>
              <a:rPr lang="en-US" b="1" i="1" dirty="0" smtClean="0"/>
              <a:t>rest.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The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empty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list is not constructed.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For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any items,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d1 and d2 ∈ D and any lists l1 and l2 ∈ L</a:t>
            </a:r>
            <a:r>
              <a:rPr lang="en-US" i="1" baseline="-25000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endParaRPr lang="en-US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if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d1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≠ d2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or l1 ≠ l2,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then (d1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: l1) ≠ (d2 :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l2)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Let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P be any property for which the following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conditions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hold true: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(‘()) holds true.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For any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d ∈ D and any l ∈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L</a:t>
            </a:r>
            <a:r>
              <a:rPr lang="en-US" i="1" baseline="-25000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if P(l) holds, then P(d : l) also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holds true.</a:t>
            </a:r>
            <a:endParaRPr lang="en-US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Then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P(l) holds for every l ∈ L</a:t>
            </a:r>
            <a:r>
              <a:rPr lang="en-US" i="1" baseline="-25000" dirty="0" smtClean="0">
                <a:solidFill>
                  <a:schemeClr val="bg2">
                    <a:lumMod val="50000"/>
                  </a:schemeClr>
                </a:solidFill>
              </a:rPr>
              <a:t>D</a:t>
            </a:r>
            <a:endParaRPr lang="en-US" i="1" baseline="-250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9521321">
            <a:off x="5314267" y="3642024"/>
            <a:ext cx="6068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</a:rPr>
              <a:t>Which of these is our </a:t>
            </a:r>
            <a:r>
              <a:rPr lang="en-US" sz="2800" b="1" dirty="0" smtClean="0"/>
              <a:t>constructor: </a:t>
            </a:r>
            <a:r>
              <a:rPr lang="en-US" sz="2800" b="1" dirty="0" smtClean="0">
                <a:solidFill>
                  <a:srgbClr val="9C1431"/>
                </a:solidFill>
              </a:rPr>
              <a:t>cons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1306286" y="2302330"/>
            <a:ext cx="6466114" cy="1812471"/>
          </a:xfrm>
          <a:prstGeom prst="straightConnector1">
            <a:avLst/>
          </a:prstGeom>
          <a:ln w="19050">
            <a:solidFill>
              <a:srgbClr val="9C143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Structural Recursive Definition:  Set of Lists 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1" name="Content Placeholder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mtClean="0">
                <a:solidFill>
                  <a:schemeClr val="bg2">
                    <a:lumMod val="90000"/>
                  </a:schemeClr>
                </a:solidFill>
              </a:rPr>
              <a:t>The empty list, denoted by ‘(), is an element of </a:t>
            </a:r>
            <a:r>
              <a:rPr lang="en-US" i="1" smtClean="0">
                <a:solidFill>
                  <a:schemeClr val="bg2">
                    <a:lumMod val="90000"/>
                  </a:schemeClr>
                </a:solidFill>
              </a:rPr>
              <a:t>L</a:t>
            </a:r>
            <a:r>
              <a:rPr lang="en-US" i="1" baseline="-25000" smtClean="0">
                <a:solidFill>
                  <a:schemeClr val="bg2">
                    <a:lumMod val="90000"/>
                  </a:schemeClr>
                </a:solidFill>
              </a:rPr>
              <a:t>D</a:t>
            </a:r>
            <a:r>
              <a:rPr lang="en-US" i="1" smtClean="0">
                <a:solidFill>
                  <a:schemeClr val="bg2">
                    <a:lumMod val="90000"/>
                  </a:schemeClr>
                </a:solidFill>
              </a:rPr>
              <a:t>. (</a:t>
            </a:r>
            <a:r>
              <a:rPr lang="en-US" b="1" i="1" smtClean="0">
                <a:solidFill>
                  <a:schemeClr val="bg2">
                    <a:lumMod val="90000"/>
                  </a:schemeClr>
                </a:solidFill>
              </a:rPr>
              <a:t>L</a:t>
            </a:r>
            <a:r>
              <a:rPr lang="en-US" i="1" smtClean="0">
                <a:solidFill>
                  <a:schemeClr val="bg2">
                    <a:lumMod val="90000"/>
                  </a:schemeClr>
                </a:solidFill>
              </a:rPr>
              <a:t>ist </a:t>
            </a:r>
            <a:r>
              <a:rPr lang="en-US" b="1" i="1" smtClean="0">
                <a:solidFill>
                  <a:schemeClr val="bg2">
                    <a:lumMod val="90000"/>
                  </a:schemeClr>
                </a:solidFill>
              </a:rPr>
              <a:t>D</a:t>
            </a:r>
            <a:r>
              <a:rPr lang="en-US" i="1" smtClean="0">
                <a:solidFill>
                  <a:schemeClr val="bg2">
                    <a:lumMod val="90000"/>
                  </a:schemeClr>
                </a:solidFill>
              </a:rPr>
              <a:t>omain)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smtClean="0">
                <a:solidFill>
                  <a:schemeClr val="bg2">
                    <a:lumMod val="90000"/>
                  </a:schemeClr>
                </a:solidFill>
              </a:rPr>
              <a:t>For lists of integers, D(omain)  would be the set of inmtegers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mtClean="0">
                <a:solidFill>
                  <a:schemeClr val="bg2">
                    <a:lumMod val="90000"/>
                  </a:schemeClr>
                </a:solidFill>
              </a:rPr>
              <a:t>For each item </a:t>
            </a:r>
            <a:r>
              <a:rPr lang="en-US" i="1" smtClean="0">
                <a:solidFill>
                  <a:schemeClr val="bg2">
                    <a:lumMod val="90000"/>
                  </a:schemeClr>
                </a:solidFill>
              </a:rPr>
              <a:t>d ∈ D and each list l ∈ L</a:t>
            </a:r>
            <a:r>
              <a:rPr lang="en-US" i="1" baseline="-25000" smtClean="0">
                <a:solidFill>
                  <a:schemeClr val="bg2">
                    <a:lumMod val="90000"/>
                  </a:schemeClr>
                </a:solidFill>
              </a:rPr>
              <a:t>D</a:t>
            </a:r>
            <a:r>
              <a:rPr lang="en-US" i="1" smtClean="0">
                <a:solidFill>
                  <a:schemeClr val="bg2">
                    <a:lumMod val="90000"/>
                  </a:schemeClr>
                </a:solidFill>
              </a:rPr>
              <a:t>, there is a constructed </a:t>
            </a:r>
            <a:r>
              <a:rPr lang="en-US" smtClean="0">
                <a:solidFill>
                  <a:schemeClr val="bg2">
                    <a:lumMod val="90000"/>
                  </a:schemeClr>
                </a:solidFill>
              </a:rPr>
              <a:t>list (</a:t>
            </a:r>
            <a:r>
              <a:rPr lang="en-US" i="1" smtClean="0">
                <a:solidFill>
                  <a:schemeClr val="bg2">
                    <a:lumMod val="90000"/>
                  </a:schemeClr>
                </a:solidFill>
              </a:rPr>
              <a:t>d : l) in LD, where d is the first element and l is the rest.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>
                <a:solidFill>
                  <a:schemeClr val="bg2">
                    <a:lumMod val="90000"/>
                  </a:schemeClr>
                </a:solidFill>
              </a:rPr>
              <a:t> The empty list is not constructed.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>
                <a:solidFill>
                  <a:schemeClr val="bg2">
                    <a:lumMod val="90000"/>
                  </a:schemeClr>
                </a:solidFill>
              </a:rPr>
              <a:t>For any items, </a:t>
            </a:r>
            <a:r>
              <a:rPr lang="en-US" i="1" smtClean="0">
                <a:solidFill>
                  <a:schemeClr val="bg2">
                    <a:lumMod val="90000"/>
                  </a:schemeClr>
                </a:solidFill>
              </a:rPr>
              <a:t>d1 and d2 ∈ D and any lists l1 and l2 ∈ L</a:t>
            </a:r>
            <a:r>
              <a:rPr lang="en-US" i="1" baseline="-25000" smtClean="0">
                <a:solidFill>
                  <a:schemeClr val="bg2">
                    <a:lumMod val="90000"/>
                  </a:schemeClr>
                </a:solidFill>
              </a:rPr>
              <a:t>D</a:t>
            </a:r>
            <a:r>
              <a:rPr lang="en-US" i="1" smtClean="0">
                <a:solidFill>
                  <a:schemeClr val="bg2">
                    <a:lumMod val="90000"/>
                  </a:schemeClr>
                </a:solidFill>
              </a:rPr>
              <a:t>,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smtClean="0">
                <a:solidFill>
                  <a:schemeClr val="bg2">
                    <a:lumMod val="90000"/>
                  </a:schemeClr>
                </a:solidFill>
              </a:rPr>
              <a:t>if d1 ≠ d2 or l1 ≠ l2, then (d1 : l1) ≠ (d2 : l2)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Let </a:t>
            </a:r>
            <a:r>
              <a:rPr lang="en-US" i="1" dirty="0" smtClean="0"/>
              <a:t>P be any property for which the following conditions </a:t>
            </a:r>
            <a:r>
              <a:rPr lang="en-US" dirty="0" smtClean="0"/>
              <a:t>hold true:</a:t>
            </a:r>
          </a:p>
          <a:p>
            <a:pPr lvl="1"/>
            <a:r>
              <a:rPr lang="en-US" dirty="0" smtClean="0"/>
              <a:t>P(‘()) holds true.</a:t>
            </a:r>
          </a:p>
          <a:p>
            <a:pPr lvl="1"/>
            <a:r>
              <a:rPr lang="en-US" dirty="0" smtClean="0"/>
              <a:t>For any </a:t>
            </a:r>
            <a:r>
              <a:rPr lang="en-US" i="1" dirty="0" smtClean="0"/>
              <a:t>d ∈ D and any l ∈  L</a:t>
            </a:r>
            <a:r>
              <a:rPr lang="en-US" i="1" baseline="-25000" dirty="0" smtClean="0"/>
              <a:t>D</a:t>
            </a:r>
            <a:r>
              <a:rPr lang="en-US" i="1" dirty="0" smtClean="0"/>
              <a:t>, if P(l) holds, then P(d : l) also holds true.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Then </a:t>
            </a:r>
            <a:r>
              <a:rPr lang="en-US" i="1" dirty="0" smtClean="0"/>
              <a:t>P(l) holds for every l ∈ L</a:t>
            </a:r>
            <a:r>
              <a:rPr lang="en-US" i="1" baseline="-25000" dirty="0" smtClean="0"/>
              <a:t>D</a:t>
            </a:r>
            <a:endParaRPr lang="en-US" i="1" baseline="-25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9521321">
            <a:off x="4198482" y="1691730"/>
            <a:ext cx="6068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Use  these to inductively prove properties for lists. 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Functions/Lists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Recall </a:t>
            </a:r>
            <a:r>
              <a:rPr lang="en-US" sz="4000" dirty="0" smtClean="0"/>
              <a:t>– we were able to prove a natural number is either 0 or a successor to a natural number.</a:t>
            </a:r>
          </a:p>
          <a:p>
            <a:endParaRPr lang="en-US" sz="4000" dirty="0" smtClean="0"/>
          </a:p>
          <a:p>
            <a:r>
              <a:rPr lang="en-US" sz="4000" dirty="0" smtClean="0"/>
              <a:t>We can use the same process to prove every list in L</a:t>
            </a:r>
            <a:r>
              <a:rPr lang="en-US" sz="4000" baseline="-25000" dirty="0" smtClean="0"/>
              <a:t>D</a:t>
            </a:r>
            <a:r>
              <a:rPr lang="en-US" sz="4000" dirty="0" smtClean="0"/>
              <a:t> is either the empty list or (d:</a:t>
            </a:r>
            <a:r>
              <a:rPr lang="en-US" sz="4000" b="1" dirty="0" smtClean="0">
                <a:latin typeface="French Script MT" pitchFamily="66" charset="0"/>
              </a:rPr>
              <a:t>l</a:t>
            </a:r>
            <a:r>
              <a:rPr lang="en-US" sz="4000" dirty="0" smtClean="0"/>
              <a:t>) for an item d and list </a:t>
            </a:r>
            <a:r>
              <a:rPr lang="en-US" sz="4000" b="1" dirty="0" smtClean="0">
                <a:latin typeface="French Script MT" pitchFamily="66" charset="0"/>
              </a:rPr>
              <a:t>l</a:t>
            </a:r>
            <a:endParaRPr lang="en-US" sz="4000" b="1" dirty="0" smtClean="0"/>
          </a:p>
          <a:p>
            <a:pPr>
              <a:buNone/>
            </a:pPr>
            <a:r>
              <a:rPr lang="en-US" sz="4000" dirty="0" smtClean="0"/>
              <a:t>	</a:t>
            </a:r>
            <a:endParaRPr lang="en-US" sz="4000" i="1" dirty="0" smtClean="0"/>
          </a:p>
          <a:p>
            <a:r>
              <a:rPr lang="en-US" sz="4000" dirty="0" smtClean="0"/>
              <a:t>And, for functions on these lists, </a:t>
            </a:r>
          </a:p>
          <a:p>
            <a:pPr lvl="1"/>
            <a:r>
              <a:rPr lang="en-US" sz="3600" dirty="0" smtClean="0"/>
              <a:t>Define f(‘()) </a:t>
            </a:r>
          </a:p>
          <a:p>
            <a:pPr lvl="1"/>
            <a:r>
              <a:rPr lang="en-US" sz="3600" dirty="0" smtClean="0"/>
              <a:t>Define </a:t>
            </a:r>
            <a:r>
              <a:rPr lang="en-US" sz="3600" dirty="0" smtClean="0"/>
              <a:t>f(d:</a:t>
            </a:r>
            <a:r>
              <a:rPr lang="en-US" sz="3600" b="1" dirty="0" smtClean="0">
                <a:latin typeface="French Script MT" pitchFamily="66" charset="0"/>
              </a:rPr>
              <a:t>l</a:t>
            </a:r>
            <a:r>
              <a:rPr lang="en-US" sz="3600" dirty="0" smtClean="0"/>
              <a:t>)</a:t>
            </a:r>
          </a:p>
          <a:p>
            <a:r>
              <a:rPr lang="en-US" sz="4000" dirty="0" smtClean="0"/>
              <a:t>“And now, you know the rest of the story…”</a:t>
            </a:r>
          </a:p>
          <a:p>
            <a:pPr lvl="1"/>
            <a:r>
              <a:rPr lang="en-US" sz="3100" i="1" dirty="0" smtClean="0"/>
              <a:t>The </a:t>
            </a:r>
            <a:r>
              <a:rPr lang="en-US" sz="3100" i="1" dirty="0" err="1" smtClean="0"/>
              <a:t>DrRacket</a:t>
            </a:r>
            <a:r>
              <a:rPr lang="en-US" sz="3100" i="1" dirty="0" smtClean="0"/>
              <a:t> programs are the proofs &amp; the proofs are the </a:t>
            </a:r>
            <a:r>
              <a:rPr lang="en-US" sz="3100" i="1" dirty="0" err="1" smtClean="0"/>
              <a:t>DrRacket</a:t>
            </a:r>
            <a:r>
              <a:rPr lang="en-US" sz="3100" i="1" dirty="0" smtClean="0"/>
              <a:t> programs</a:t>
            </a:r>
            <a:endParaRPr lang="en-US" sz="3100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Lists transformed into… Strings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We can create a recursive definition for character based strings </a:t>
            </a:r>
          </a:p>
          <a:p>
            <a:pPr lvl="1"/>
            <a:r>
              <a:rPr lang="en-US" sz="3600" dirty="0" smtClean="0"/>
              <a:t>Similarly to how we went from the set of natural numbers to the set of lists… N -&gt; L</a:t>
            </a:r>
          </a:p>
          <a:p>
            <a:pPr lvl="1"/>
            <a:endParaRPr lang="en-US" sz="3600" dirty="0" smtClean="0"/>
          </a:p>
          <a:p>
            <a:r>
              <a:rPr lang="en-US" sz="4000" dirty="0" smtClean="0"/>
              <a:t>The set 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Σ*</a:t>
            </a:r>
            <a:r>
              <a:rPr lang="en-US" sz="4000" dirty="0" smtClean="0"/>
              <a:t> of all strings over an alphabet of symbols 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Σ</a:t>
            </a:r>
            <a:r>
              <a:rPr lang="en-US" sz="4000" dirty="0" smtClean="0"/>
              <a:t> </a:t>
            </a:r>
            <a:r>
              <a:rPr lang="en-US" sz="4000" dirty="0" smtClean="0"/>
              <a:t>is:</a:t>
            </a:r>
            <a:endParaRPr lang="en-US" sz="4000" dirty="0" smtClean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ε</a:t>
            </a:r>
            <a:r>
              <a:rPr lang="en-US" sz="3600" dirty="0" smtClean="0"/>
              <a:t>, the empty string, </a:t>
            </a:r>
            <a:r>
              <a:rPr lang="en-US" sz="3600" dirty="0" smtClean="0"/>
              <a:t>which is </a:t>
            </a:r>
            <a:r>
              <a:rPr lang="en-US" sz="3600" dirty="0" smtClean="0"/>
              <a:t>a string in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Σ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3600" dirty="0" smtClean="0"/>
              <a:t>.</a:t>
            </a:r>
            <a:endParaRPr lang="en-US" sz="3600" dirty="0" smtClean="0"/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I</a:t>
            </a:r>
            <a:r>
              <a:rPr lang="en-US" sz="4000" dirty="0" smtClean="0"/>
              <a:t>f 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4000" dirty="0" smtClean="0"/>
              <a:t>is a string and 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a ∈ Σ</a:t>
            </a:r>
            <a:r>
              <a:rPr lang="en-US" sz="4000" dirty="0" smtClean="0"/>
              <a:t>, </a:t>
            </a:r>
            <a:r>
              <a:rPr lang="en-US" sz="4000" dirty="0" smtClean="0"/>
              <a:t>then:</a:t>
            </a:r>
          </a:p>
          <a:p>
            <a:pPr marL="1657350" lvl="2" indent="-742950"/>
            <a:r>
              <a:rPr lang="en-US" sz="3600" dirty="0" smtClean="0"/>
              <a:t> concatenation of a and x: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ax,</a:t>
            </a:r>
            <a:r>
              <a:rPr lang="en-US" sz="3600" dirty="0" smtClean="0"/>
              <a:t> </a:t>
            </a:r>
            <a:r>
              <a:rPr lang="en-US" sz="3600" dirty="0" smtClean="0"/>
              <a:t>is </a:t>
            </a:r>
            <a:r>
              <a:rPr lang="en-US" sz="3600" dirty="0" smtClean="0"/>
              <a:t>a string </a:t>
            </a:r>
            <a:r>
              <a:rPr lang="en-US" sz="3600" dirty="0" smtClean="0"/>
              <a:t>in </a:t>
            </a:r>
            <a:r>
              <a:rPr lang="el-GR" sz="3600" dirty="0" smtClean="0">
                <a:latin typeface="Courier New" pitchFamily="49" charset="0"/>
                <a:cs typeface="Courier New" pitchFamily="49" charset="0"/>
              </a:rPr>
              <a:t>Σ*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Another </a:t>
            </a:r>
            <a:r>
              <a:rPr lang="en-US" altLang="ko-KR" sz="3200" dirty="0" smtClean="0"/>
              <a:t>Digression… shocking!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makes a computer different than a toaster?</a:t>
            </a:r>
          </a:p>
          <a:p>
            <a:r>
              <a:rPr lang="en-US" sz="4000" i="1" dirty="0" smtClean="0"/>
              <a:t>Fundamentally, </a:t>
            </a:r>
            <a:r>
              <a:rPr lang="en-US" sz="4000" dirty="0" smtClean="0"/>
              <a:t>what kind of problems can be solved by a computer?  </a:t>
            </a:r>
            <a:endParaRPr lang="en-US" sz="36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06400"/>
            <a:ext cx="10363200" cy="1143000"/>
          </a:xfrm>
        </p:spPr>
        <p:txBody>
          <a:bodyPr/>
          <a:lstStyle/>
          <a:p>
            <a:pPr algn="l" eaLnBrk="1" hangingPunct="1"/>
            <a:r>
              <a:rPr lang="en-US" dirty="0">
                <a:latin typeface="Optima" charset="0"/>
                <a:ea typeface="ＭＳ Ｐゴシック" charset="0"/>
                <a:cs typeface="ＭＳ Ｐゴシック" charset="0"/>
              </a:rPr>
              <a:t>Turing Machines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247365" y="1662087"/>
            <a:ext cx="3944636" cy="201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93234" y="1681163"/>
            <a:ext cx="56530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0">
                <a:latin typeface="Optima" charset="0"/>
              </a:rPr>
              <a:t>After </a:t>
            </a:r>
            <a:r>
              <a:rPr lang="en-US" sz="2800" b="1" i="0">
                <a:solidFill>
                  <a:srgbClr val="800000"/>
                </a:solidFill>
                <a:latin typeface="Optima" charset="0"/>
              </a:rPr>
              <a:t>Alan M. Turing </a:t>
            </a:r>
            <a:r>
              <a:rPr lang="en-US" sz="2800" i="0">
                <a:latin typeface="Optima" charset="0"/>
              </a:rPr>
              <a:t>(1912–1954)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93234" y="2357439"/>
            <a:ext cx="535435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0" dirty="0">
                <a:latin typeface="Optima" charset="0"/>
              </a:rPr>
              <a:t>In 1936, Turing introduced his</a:t>
            </a:r>
            <a:br>
              <a:rPr lang="en-US" sz="2000" i="0" dirty="0">
                <a:latin typeface="Optima" charset="0"/>
              </a:rPr>
            </a:br>
            <a:r>
              <a:rPr lang="en-US" sz="2000" i="0" dirty="0">
                <a:latin typeface="Optima" charset="0"/>
              </a:rPr>
              <a:t>abstract model for computation in</a:t>
            </a:r>
            <a:br>
              <a:rPr lang="en-US" sz="2000" i="0" dirty="0">
                <a:latin typeface="Optima" charset="0"/>
              </a:rPr>
            </a:br>
            <a:r>
              <a:rPr lang="en-US" sz="2000" i="0" dirty="0">
                <a:latin typeface="Optima" charset="0"/>
              </a:rPr>
              <a:t>his article </a:t>
            </a:r>
            <a:r>
              <a:rPr lang="en-US" altLang="ja-JP" sz="2000" i="0" dirty="0" smtClean="0">
                <a:latin typeface="Optima" charset="0"/>
              </a:rPr>
              <a:t>“</a:t>
            </a:r>
            <a:r>
              <a:rPr lang="en-US" sz="2000" dirty="0" smtClean="0">
                <a:latin typeface="Optima" charset="0"/>
              </a:rPr>
              <a:t>On </a:t>
            </a:r>
            <a:r>
              <a:rPr lang="en-US" sz="2000" dirty="0">
                <a:latin typeface="Optima" charset="0"/>
              </a:rPr>
              <a:t>Computable Numbers, with an </a:t>
            </a:r>
          </a:p>
          <a:p>
            <a:pPr eaLnBrk="1" hangingPunct="1"/>
            <a:r>
              <a:rPr lang="en-US" sz="2000" dirty="0">
                <a:latin typeface="Optima" charset="0"/>
              </a:rPr>
              <a:t>application to the </a:t>
            </a:r>
            <a:r>
              <a:rPr lang="en-US" sz="2000" dirty="0" err="1" smtClean="0">
                <a:latin typeface="Optima" charset="0"/>
              </a:rPr>
              <a:t>Entscheidungsproblem</a:t>
            </a:r>
            <a:r>
              <a:rPr lang="en-US" altLang="ja-JP" sz="2000" i="0" dirty="0" smtClean="0">
                <a:latin typeface="Optima" charset="0"/>
              </a:rPr>
              <a:t>”</a:t>
            </a:r>
            <a:endParaRPr lang="en-US" sz="2000" i="0" dirty="0">
              <a:latin typeface="Optima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923678" y="3681783"/>
            <a:ext cx="90176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0" dirty="0">
                <a:latin typeface="Optima" charset="0"/>
              </a:rPr>
              <a:t>At the same time, </a:t>
            </a:r>
            <a:r>
              <a:rPr lang="en-US" sz="2000" b="1" i="0" dirty="0">
                <a:solidFill>
                  <a:srgbClr val="800000"/>
                </a:solidFill>
                <a:latin typeface="Optima" charset="0"/>
              </a:rPr>
              <a:t>Alonzo Church </a:t>
            </a:r>
            <a:r>
              <a:rPr lang="en-US" sz="2000" i="0" dirty="0">
                <a:latin typeface="Optima" charset="0"/>
              </a:rPr>
              <a:t>published </a:t>
            </a:r>
            <a:br>
              <a:rPr lang="en-US" sz="2000" i="0" dirty="0">
                <a:latin typeface="Optima" charset="0"/>
              </a:rPr>
            </a:br>
            <a:r>
              <a:rPr lang="en-US" sz="2000" i="0" dirty="0">
                <a:latin typeface="Optima" charset="0"/>
              </a:rPr>
              <a:t>similar ideas and results.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893233" y="4402624"/>
            <a:ext cx="55547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0" dirty="0">
                <a:latin typeface="Optima" charset="0"/>
              </a:rPr>
              <a:t>However, the Turing model has become the</a:t>
            </a:r>
            <a:br>
              <a:rPr lang="en-US" sz="2000" i="0" dirty="0">
                <a:latin typeface="Optima" charset="0"/>
              </a:rPr>
            </a:br>
            <a:r>
              <a:rPr lang="en-US" sz="2000" i="0" dirty="0">
                <a:latin typeface="Optima" charset="0"/>
              </a:rPr>
              <a:t>standard model in theoretical computer </a:t>
            </a:r>
            <a:r>
              <a:rPr lang="en-US" sz="2000" i="0" dirty="0" smtClean="0">
                <a:latin typeface="Optima" charset="0"/>
              </a:rPr>
              <a:t>science</a:t>
            </a:r>
            <a:endParaRPr lang="en-US" sz="2000" i="0" dirty="0">
              <a:latin typeface="Optima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12819" y="5021242"/>
            <a:ext cx="3783373" cy="1634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sz="1400" dirty="0" smtClean="0"/>
              <a:t>*Not really a picture of Alan Turing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5847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Computing Machines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Turing essentially showed us…</a:t>
            </a:r>
          </a:p>
          <a:p>
            <a:r>
              <a:rPr lang="en-US" sz="4000" dirty="0" smtClean="0"/>
              <a:t>The kind of problems that computers can solve,</a:t>
            </a:r>
          </a:p>
          <a:p>
            <a:pPr lvl="1"/>
            <a:r>
              <a:rPr lang="en-US" sz="3600" dirty="0" smtClean="0"/>
              <a:t>(For example: deciphering encoded messages from Enigma machines)</a:t>
            </a:r>
          </a:p>
          <a:p>
            <a:pPr lvl="1"/>
            <a:r>
              <a:rPr lang="en-US" sz="3600" dirty="0" smtClean="0"/>
              <a:t>By creating a machine that deterministically determines the next step of a procedure to follow (and based on preceding steps)</a:t>
            </a:r>
            <a:endParaRPr lang="en-US" sz="3600" dirty="0" smtClean="0"/>
          </a:p>
          <a:p>
            <a:r>
              <a:rPr lang="en-US" sz="4000" i="1" dirty="0" smtClean="0"/>
              <a:t>The same: </a:t>
            </a:r>
            <a:r>
              <a:rPr lang="en-US" sz="3900" dirty="0" smtClean="0"/>
              <a:t>a recursive (design) recipe that defines a function:</a:t>
            </a:r>
          </a:p>
          <a:p>
            <a:pPr lvl="1"/>
            <a:r>
              <a:rPr lang="en-US" sz="3500" dirty="0" smtClean="0"/>
              <a:t>That takes an ordered pair (</a:t>
            </a:r>
            <a:r>
              <a:rPr lang="en-US" sz="3500" dirty="0" err="1" smtClean="0"/>
              <a:t>a,n</a:t>
            </a:r>
            <a:r>
              <a:rPr lang="en-US" sz="3500" dirty="0" smtClean="0"/>
              <a:t>) and maps it to some item a</a:t>
            </a:r>
            <a:r>
              <a:rPr lang="en-US" sz="3500" baseline="-25000" dirty="0" smtClean="0"/>
              <a:t>n</a:t>
            </a:r>
          </a:p>
          <a:p>
            <a:r>
              <a:rPr lang="en-US" sz="3400" dirty="0" smtClean="0"/>
              <a:t>For more, see cmpu-240</a:t>
            </a:r>
            <a:endParaRPr lang="en-US" sz="3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Exponents and Induction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A word about the homework: Blunder!</a:t>
            </a:r>
          </a:p>
          <a:p>
            <a:r>
              <a:rPr lang="en-US" sz="2400" dirty="0" smtClean="0"/>
              <a:t>The original Problem (</a:t>
            </a:r>
            <a:r>
              <a:rPr lang="en-US" sz="2400" dirty="0" err="1" smtClean="0"/>
              <a:t>Velleman</a:t>
            </a:r>
            <a:r>
              <a:rPr lang="en-US" sz="2400" dirty="0" smtClean="0"/>
              <a:t>): Prove that for every natural number n, (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∀</a:t>
            </a:r>
            <a:r>
              <a:rPr lang="pt-BR" sz="24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i="1" dirty="0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BR" sz="2400" i="1" dirty="0" smtClean="0">
                <a:solidFill>
                  <a:schemeClr val="bg2">
                    <a:lumMod val="50000"/>
                  </a:schemeClr>
                </a:solidFill>
              </a:rPr>
              <a:t>∈</a:t>
            </a:r>
            <a:r>
              <a:rPr lang="pt-B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en-US" sz="2400" dirty="0" smtClean="0"/>
              <a:t>) </a:t>
            </a:r>
            <a:r>
              <a:rPr lang="en-US" sz="2400" dirty="0" smtClean="0"/>
              <a:t>the </a:t>
            </a:r>
            <a:r>
              <a:rPr lang="en-US" sz="2400" dirty="0" smtClean="0"/>
              <a:t>following is true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+ 2 + 2</a:t>
            </a:r>
            <a:r>
              <a:rPr lang="en-US" sz="2400" baseline="30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 … +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aseline="30000" dirty="0" smtClean="0">
                <a:latin typeface="Courier New" pitchFamily="49" charset="0"/>
                <a:cs typeface="Courier New" pitchFamily="49" charset="0"/>
              </a:rPr>
              <a:t>n+1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– 1.  </a:t>
            </a:r>
          </a:p>
          <a:p>
            <a:r>
              <a:rPr lang="en-US" sz="2400" dirty="0" smtClean="0"/>
              <a:t> Should be super easy!  Prove the base case, </a:t>
            </a:r>
            <a:r>
              <a:rPr lang="en-US" sz="2400" dirty="0" smtClean="0">
                <a:solidFill>
                  <a:srgbClr val="9C1431"/>
                </a:solidFill>
              </a:rPr>
              <a:t>a)</a:t>
            </a:r>
            <a:r>
              <a:rPr lang="en-US" sz="2400" dirty="0" smtClean="0"/>
              <a:t> P(0) and  </a:t>
            </a:r>
            <a:r>
              <a:rPr lang="en-US" sz="2400" dirty="0" smtClean="0">
                <a:solidFill>
                  <a:srgbClr val="9C1431"/>
                </a:solidFill>
              </a:rPr>
              <a:t>b)</a:t>
            </a:r>
            <a:r>
              <a:rPr lang="en-US" sz="2400" dirty="0" smtClean="0"/>
              <a:t> inductive case P(n+1).</a:t>
            </a:r>
            <a:endParaRPr lang="en-US" sz="2400" dirty="0" smtClean="0"/>
          </a:p>
          <a:p>
            <a:r>
              <a:rPr lang="pt-BR" sz="2400" dirty="0" smtClean="0"/>
              <a:t>So, changing the equation by substituting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m = n-1 </a:t>
            </a:r>
            <a:r>
              <a:rPr lang="pt-BR" sz="2400" dirty="0" smtClean="0"/>
              <a:t>should also be provable.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1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+ 2 + 2</a:t>
            </a:r>
            <a:r>
              <a:rPr lang="en-US" sz="2400" baseline="30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 … +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aseline="30000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aseline="30000" dirty="0" smtClean="0">
                <a:latin typeface="Courier New" pitchFamily="49" charset="0"/>
                <a:cs typeface="Courier New" pitchFamily="49" charset="0"/>
              </a:rPr>
              <a:t>m+1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– 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+ 2 + 2</a:t>
            </a:r>
            <a:r>
              <a:rPr lang="en-US" sz="2400" baseline="30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 … +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aseline="30000" dirty="0" smtClean="0">
                <a:latin typeface="Courier New" pitchFamily="49" charset="0"/>
                <a:cs typeface="Courier New" pitchFamily="49" charset="0"/>
              </a:rPr>
              <a:t>n-1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– 1. </a:t>
            </a:r>
            <a:endParaRPr lang="pt-BR" sz="2400" dirty="0" smtClean="0"/>
          </a:p>
          <a:p>
            <a:r>
              <a:rPr lang="pt-BR" sz="2400" dirty="0" smtClean="0"/>
              <a:t>It is provable, but not for every natural number, only </a:t>
            </a:r>
            <a:r>
              <a:rPr lang="pt-BR" sz="2400" strike="sngStrike" dirty="0" smtClean="0"/>
              <a:t>n &gt;= 1 </a:t>
            </a:r>
            <a:r>
              <a:rPr lang="pt-BR" sz="2400" dirty="0" smtClean="0"/>
              <a:t>errr,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n &gt;= 5</a:t>
            </a:r>
          </a:p>
          <a:p>
            <a:pPr lvl="1"/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The homework is now due on 4/11.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Exponents and </a:t>
            </a:r>
            <a:r>
              <a:rPr lang="en-US" sz="3200" dirty="0" smtClean="0"/>
              <a:t>Induction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Since we did not formally define exponentiation recursively, let’s do that now…</a:t>
            </a:r>
          </a:p>
          <a:p>
            <a:pPr marL="742950" indent="-742950"/>
            <a:r>
              <a:rPr lang="en-US" sz="4000" i="1" dirty="0" smtClean="0"/>
              <a:t>Exponentiation defined recursively</a:t>
            </a:r>
            <a:r>
              <a:rPr lang="en-US" sz="4000" i="1" dirty="0" smtClean="0"/>
              <a:t>: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 x</a:t>
            </a:r>
            <a:r>
              <a:rPr lang="en-US" sz="3600" i="1" baseline="30000" dirty="0" smtClean="0"/>
              <a:t>0</a:t>
            </a:r>
            <a:r>
              <a:rPr lang="en-US" sz="3600" i="1" dirty="0" smtClean="0"/>
              <a:t> </a:t>
            </a:r>
            <a:r>
              <a:rPr lang="en-US" sz="3600" i="1" dirty="0" smtClean="0"/>
              <a:t>= 0  </a:t>
            </a:r>
            <a:r>
              <a:rPr lang="en-US" sz="3600" i="1" dirty="0" smtClean="0"/>
              <a:t>(</a:t>
            </a:r>
            <a:r>
              <a:rPr lang="en-US" sz="3600" i="1" dirty="0" smtClean="0"/>
              <a:t>Base </a:t>
            </a:r>
            <a:r>
              <a:rPr lang="en-US" sz="3600" i="1" dirty="0" smtClean="0"/>
              <a:t>case) for </a:t>
            </a:r>
            <a:r>
              <a:rPr lang="en-US" sz="3600" i="1" dirty="0" smtClean="0"/>
              <a:t>all natural numbers 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err="1" smtClean="0"/>
              <a:t>x</a:t>
            </a:r>
            <a:r>
              <a:rPr lang="en-US" sz="3600" i="1" baseline="30000" dirty="0" err="1" smtClean="0"/>
              <a:t>S</a:t>
            </a:r>
            <a:r>
              <a:rPr lang="en-US" sz="3600" i="1" baseline="30000" dirty="0" smtClean="0"/>
              <a:t>(k)</a:t>
            </a:r>
            <a:r>
              <a:rPr lang="en-US" sz="3600" i="1" dirty="0" smtClean="0"/>
              <a:t> </a:t>
            </a:r>
            <a:r>
              <a:rPr lang="en-US" sz="3600" i="1" dirty="0" smtClean="0"/>
              <a:t>= </a:t>
            </a:r>
            <a:r>
              <a:rPr lang="en-US" sz="3600" i="1" dirty="0" err="1" smtClean="0"/>
              <a:t>x</a:t>
            </a:r>
            <a:r>
              <a:rPr lang="en-US" sz="3600" i="1" baseline="30000" dirty="0" err="1" smtClean="0"/>
              <a:t>k</a:t>
            </a:r>
            <a:r>
              <a:rPr lang="en-US" sz="3600" i="1" dirty="0" smtClean="0"/>
              <a:t> *x (Recursive case) for </a:t>
            </a:r>
            <a:r>
              <a:rPr lang="en-US" sz="3600" i="1" dirty="0" smtClean="0"/>
              <a:t>all natural </a:t>
            </a:r>
            <a:r>
              <a:rPr lang="en-US" sz="3600" i="1" dirty="0" smtClean="0"/>
              <a:t>numbers</a:t>
            </a:r>
          </a:p>
          <a:p>
            <a:pPr marL="1200150" lvl="1" indent="-742950">
              <a:buFont typeface="+mj-lt"/>
              <a:buAutoNum type="alphaLcParenR"/>
            </a:pPr>
            <a:endParaRPr lang="en-US" sz="3600" i="1" dirty="0" smtClean="0"/>
          </a:p>
          <a:p>
            <a:pPr marL="1200150" lvl="1" indent="-742950">
              <a:buNone/>
            </a:pPr>
            <a:r>
              <a:rPr lang="en-US" sz="3600" i="1" dirty="0" smtClean="0"/>
              <a:t>Then, </a:t>
            </a:r>
          </a:p>
          <a:p>
            <a:pPr marL="1657350" lvl="2" indent="-742950">
              <a:buNone/>
            </a:pPr>
            <a:r>
              <a:rPr lang="en-US" sz="3900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900" baseline="30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3900" dirty="0" smtClean="0">
                <a:latin typeface="Courier New" pitchFamily="49" charset="0"/>
                <a:cs typeface="Courier New" pitchFamily="49" charset="0"/>
              </a:rPr>
              <a:t> = x</a:t>
            </a:r>
            <a:r>
              <a:rPr lang="en-US" sz="3900" baseline="30000" dirty="0" smtClean="0"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39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3900" dirty="0" smtClean="0">
                <a:latin typeface="Courier New" pitchFamily="49" charset="0"/>
                <a:cs typeface="Courier New" pitchFamily="49" charset="0"/>
              </a:rPr>
              <a:t>x = x</a:t>
            </a:r>
            <a:endParaRPr lang="en-US" sz="3900" baseline="30000" dirty="0" smtClean="0">
              <a:latin typeface="Courier New" pitchFamily="49" charset="0"/>
              <a:cs typeface="Courier New" pitchFamily="49" charset="0"/>
            </a:endParaRPr>
          </a:p>
          <a:p>
            <a:pPr marL="1657350" lvl="2" indent="-742950">
              <a:buNone/>
            </a:pPr>
            <a:r>
              <a:rPr lang="en-US" sz="3900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900" baseline="30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3900" dirty="0" smtClean="0">
                <a:latin typeface="Courier New" pitchFamily="49" charset="0"/>
                <a:cs typeface="Courier New" pitchFamily="49" charset="0"/>
              </a:rPr>
              <a:t> = x</a:t>
            </a:r>
            <a:r>
              <a:rPr lang="en-US" sz="3900" baseline="300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3900" dirty="0" smtClean="0">
                <a:latin typeface="Courier New" pitchFamily="49" charset="0"/>
                <a:cs typeface="Courier New" pitchFamily="49" charset="0"/>
              </a:rPr>
              <a:t>* x = x </a:t>
            </a:r>
            <a:r>
              <a:rPr lang="en-US" sz="3900" dirty="0" smtClean="0">
                <a:latin typeface="Courier New" pitchFamily="49" charset="0"/>
                <a:cs typeface="Courier New" pitchFamily="49" charset="0"/>
              </a:rPr>
              <a:t>* x</a:t>
            </a:r>
            <a:endParaRPr lang="en-US" sz="3900" baseline="30000" dirty="0" smtClean="0">
              <a:latin typeface="Courier New" pitchFamily="49" charset="0"/>
              <a:cs typeface="Courier New" pitchFamily="49" charset="0"/>
            </a:endParaRPr>
          </a:p>
          <a:p>
            <a:pPr marL="1657350" lvl="2" indent="-742950">
              <a:buNone/>
            </a:pPr>
            <a:r>
              <a:rPr lang="en-US" sz="3900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900" baseline="30000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3900" dirty="0" smtClean="0">
                <a:latin typeface="Courier New" pitchFamily="49" charset="0"/>
                <a:cs typeface="Courier New" pitchFamily="49" charset="0"/>
              </a:rPr>
              <a:t> = x</a:t>
            </a:r>
            <a:r>
              <a:rPr lang="en-US" sz="3900" baseline="30000" dirty="0" smtClean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3900" dirty="0" smtClean="0">
                <a:latin typeface="Courier New" pitchFamily="49" charset="0"/>
                <a:cs typeface="Courier New" pitchFamily="49" charset="0"/>
              </a:rPr>
              <a:t>* x = x </a:t>
            </a:r>
            <a:r>
              <a:rPr lang="en-US" sz="3900" dirty="0" smtClean="0">
                <a:latin typeface="Courier New" pitchFamily="49" charset="0"/>
                <a:cs typeface="Courier New" pitchFamily="49" charset="0"/>
              </a:rPr>
              <a:t>* x *x</a:t>
            </a:r>
            <a:endParaRPr lang="en-US" sz="3200" i="1" dirty="0" smtClean="0"/>
          </a:p>
          <a:p>
            <a:pPr lvl="2">
              <a:buNone/>
            </a:pPr>
            <a:r>
              <a:rPr lang="en-US" sz="2800" i="1" dirty="0" smtClean="0"/>
              <a:t>etc.</a:t>
            </a:r>
            <a:endParaRPr lang="en-US" sz="6400" i="1" dirty="0" smtClean="0"/>
          </a:p>
          <a:p>
            <a:pPr marL="742950" indent="-742950">
              <a:buFont typeface="+mj-lt"/>
              <a:buAutoNum type="alphaLcParenR"/>
            </a:pPr>
            <a:endParaRPr lang="en-US" sz="4400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Exponents and Induction III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While we’re on the topic of exponents, let’s prove a property P</a:t>
            </a:r>
            <a:r>
              <a:rPr lang="en-US" dirty="0" smtClean="0"/>
              <a:t> about them.</a:t>
            </a:r>
          </a:p>
          <a:p>
            <a:r>
              <a:rPr lang="en-US" dirty="0" smtClean="0"/>
              <a:t>The generic proof recipe again…</a:t>
            </a: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r>
              <a:rPr lang="en-US" i="1" dirty="0" smtClean="0"/>
              <a:t>P(</a:t>
            </a:r>
            <a:r>
              <a:rPr lang="en-US" i="1" dirty="0" smtClean="0">
                <a:latin typeface="Consolas" pitchFamily="49" charset="0"/>
              </a:rPr>
              <a:t>0</a:t>
            </a:r>
            <a:r>
              <a:rPr lang="en-US" i="1" dirty="0" smtClean="0"/>
              <a:t>) holds true </a:t>
            </a:r>
            <a:r>
              <a:rPr lang="en-US" dirty="0" smtClean="0"/>
              <a:t> and,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/>
              <a:t>For every 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-&gt; P(S(n)) holds true too.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Then P(n) holds true for all </a:t>
            </a:r>
            <a:r>
              <a:rPr lang="pt-BR" dirty="0" smtClean="0">
                <a:latin typeface="Consolas" pitchFamily="49" charset="0"/>
              </a:rPr>
              <a:t>n</a:t>
            </a:r>
            <a:r>
              <a:rPr lang="pt-BR" dirty="0" smtClean="0"/>
              <a:t>∈ N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pt-BR" dirty="0" smtClean="0">
                <a:latin typeface="Consolas" pitchFamily="49" charset="0"/>
              </a:rPr>
              <a:t>i.e. every natural number</a:t>
            </a:r>
            <a:r>
              <a:rPr lang="pt-BR" dirty="0" smtClean="0">
                <a:latin typeface="Consolas" pitchFamily="49" charset="0"/>
              </a:rPr>
              <a:t>!</a:t>
            </a:r>
            <a:endParaRPr lang="pt-BR" dirty="0" smtClean="0">
              <a:latin typeface="Consolas" pitchFamily="49" charset="0"/>
            </a:endParaRPr>
          </a:p>
          <a:p>
            <a:pPr marL="457200" indent="-457200"/>
            <a:r>
              <a:rPr lang="en-US" dirty="0" smtClean="0"/>
              <a:t>Our Property P: </a:t>
            </a:r>
            <a:r>
              <a:rPr lang="en-US" sz="2400" i="1" dirty="0" smtClean="0"/>
              <a:t>(with successor function S(k))  </a:t>
            </a:r>
            <a:endParaRPr lang="en-US" i="1" dirty="0" smtClean="0"/>
          </a:p>
          <a:p>
            <a:pPr marL="1200150" lvl="1" indent="-742950">
              <a:buFont typeface="+mj-lt"/>
              <a:buAutoNum type="alphaLcParenR"/>
            </a:pPr>
            <a:r>
              <a:rPr lang="en-US" i="1" dirty="0" smtClean="0"/>
              <a:t>x</a:t>
            </a:r>
            <a:r>
              <a:rPr lang="en-US" i="1" baseline="30000" dirty="0" smtClean="0"/>
              <a:t>0</a:t>
            </a:r>
            <a:r>
              <a:rPr lang="en-US" i="1" dirty="0" smtClean="0"/>
              <a:t> </a:t>
            </a:r>
            <a:r>
              <a:rPr lang="en-US" i="1" dirty="0" smtClean="0"/>
              <a:t>= </a:t>
            </a:r>
            <a:r>
              <a:rPr lang="en-US" i="1" dirty="0" smtClean="0"/>
              <a:t>1</a:t>
            </a:r>
            <a:endParaRPr lang="en-US" i="1" dirty="0" smtClean="0"/>
          </a:p>
          <a:p>
            <a:pPr marL="1200150" lvl="1" indent="-742950">
              <a:buFont typeface="+mj-lt"/>
              <a:buAutoNum type="alphaLcParenR"/>
            </a:pPr>
            <a:r>
              <a:rPr lang="en-US" i="1" dirty="0" err="1" smtClean="0"/>
              <a:t>x</a:t>
            </a:r>
            <a:r>
              <a:rPr lang="en-US" i="1" baseline="30000" dirty="0" err="1" smtClean="0"/>
              <a:t>S</a:t>
            </a:r>
            <a:r>
              <a:rPr lang="en-US" i="1" baseline="30000" dirty="0" smtClean="0"/>
              <a:t>(k) </a:t>
            </a:r>
            <a:r>
              <a:rPr lang="en-US" i="1" dirty="0" smtClean="0"/>
              <a:t>= 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k</a:t>
            </a:r>
            <a:r>
              <a:rPr lang="en-US" i="1" dirty="0" smtClean="0"/>
              <a:t>*x</a:t>
            </a:r>
            <a:endParaRPr lang="en-US" sz="1600" dirty="0" smtClean="0"/>
          </a:p>
          <a:p>
            <a:pPr marL="457200" indent="-457200"/>
            <a:r>
              <a:rPr lang="en-US" dirty="0" smtClean="0"/>
              <a:t>For natural numbers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m, n, x, &amp; x &gt;= 1,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aseline="30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aseline="30000" dirty="0" err="1" smtClean="0">
                <a:latin typeface="Courier New" pitchFamily="49" charset="0"/>
                <a:cs typeface="Courier New" pitchFamily="49" charset="0"/>
              </a:rPr>
              <a:t>m+n</a:t>
            </a:r>
            <a:endParaRPr lang="en-US" baseline="30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Exponents and Induction </a:t>
            </a:r>
            <a:r>
              <a:rPr lang="en-US" sz="3200" dirty="0" smtClean="0"/>
              <a:t>IV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420420" cy="4986338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en-US" dirty="0" smtClean="0"/>
              <a:t>For natural numbers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m, n, x, &amp; x &gt;= 1,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aseline="30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aseline="30000" dirty="0" err="1" smtClean="0">
                <a:latin typeface="Courier New" pitchFamily="49" charset="0"/>
                <a:cs typeface="Courier New" pitchFamily="49" charset="0"/>
              </a:rPr>
              <a:t>m+n</a:t>
            </a:r>
            <a:endParaRPr lang="en-US" baseline="30000" dirty="0" smtClean="0">
              <a:latin typeface="Courier New" pitchFamily="49" charset="0"/>
              <a:cs typeface="Courier New" pitchFamily="49" charset="0"/>
            </a:endParaRPr>
          </a:p>
          <a:p>
            <a:pPr marL="1200150" lvl="1" indent="-742950">
              <a:buFont typeface="+mj-lt"/>
              <a:buAutoNum type="alphaLcParenR"/>
            </a:pPr>
            <a:r>
              <a:rPr lang="en-US" i="1" dirty="0" smtClean="0"/>
              <a:t>x</a:t>
            </a:r>
            <a:r>
              <a:rPr lang="en-US" i="1" baseline="30000" dirty="0" smtClean="0"/>
              <a:t>0</a:t>
            </a:r>
            <a:r>
              <a:rPr lang="en-US" i="1" dirty="0" smtClean="0"/>
              <a:t> = </a:t>
            </a:r>
            <a:r>
              <a:rPr lang="en-US" i="1" dirty="0" smtClean="0"/>
              <a:t>1</a:t>
            </a:r>
            <a:endParaRPr lang="en-US" i="1" dirty="0" smtClean="0"/>
          </a:p>
          <a:p>
            <a:pPr marL="1200150" lvl="1" indent="-742950">
              <a:buFont typeface="+mj-lt"/>
              <a:buAutoNum type="alphaLcParenR"/>
            </a:pPr>
            <a:r>
              <a:rPr lang="en-US" i="1" dirty="0" err="1" smtClean="0"/>
              <a:t>x</a:t>
            </a:r>
            <a:r>
              <a:rPr lang="en-US" i="1" baseline="30000" dirty="0" err="1" smtClean="0"/>
              <a:t>S</a:t>
            </a:r>
            <a:r>
              <a:rPr lang="en-US" i="1" baseline="30000" dirty="0" smtClean="0"/>
              <a:t>(k) </a:t>
            </a:r>
            <a:r>
              <a:rPr lang="en-US" i="1" dirty="0" smtClean="0"/>
              <a:t>= 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k</a:t>
            </a:r>
            <a:r>
              <a:rPr lang="en-US" i="1" dirty="0" smtClean="0"/>
              <a:t>*x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Proof</a:t>
            </a:r>
            <a:r>
              <a:rPr lang="en-US" dirty="0" smtClean="0"/>
              <a:t>: </a:t>
            </a:r>
            <a:r>
              <a:rPr lang="en-US" dirty="0" smtClean="0"/>
              <a:t>Let </a:t>
            </a:r>
            <a:r>
              <a:rPr lang="en-US" i="1" dirty="0" smtClean="0"/>
              <a:t>P(x) </a:t>
            </a:r>
            <a:r>
              <a:rPr lang="en-US" i="1" dirty="0" smtClean="0"/>
              <a:t>be the proposition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aseline="30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aseline="30000" dirty="0" err="1" smtClean="0">
                <a:latin typeface="Courier New" pitchFamily="49" charset="0"/>
                <a:cs typeface="Courier New" pitchFamily="49" charset="0"/>
              </a:rPr>
              <a:t>m+n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∀</a:t>
            </a:r>
            <a:r>
              <a:rPr lang="pt-BR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i="1" dirty="0" smtClean="0">
                <a:latin typeface="Courier New" pitchFamily="49" charset="0"/>
                <a:cs typeface="Courier New" pitchFamily="49" charset="0"/>
              </a:rPr>
              <a:t>m,n, </a:t>
            </a:r>
            <a:r>
              <a:rPr lang="pt-BR" sz="2400" i="1" dirty="0" smtClean="0">
                <a:latin typeface="Courier New" pitchFamily="49" charset="0"/>
                <a:cs typeface="Courier New" pitchFamily="49" charset="0"/>
              </a:rPr>
              <a:t>&amp;</a:t>
            </a:r>
            <a:r>
              <a:rPr lang="pt-BR" sz="2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i="1" dirty="0" smtClean="0">
                <a:latin typeface="Courier New" pitchFamily="49" charset="0"/>
                <a:cs typeface="Courier New" pitchFamily="49" charset="0"/>
              </a:rPr>
              <a:t>x&gt;=1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We want to show that </a:t>
            </a:r>
            <a:r>
              <a:rPr lang="en-US" i="1" dirty="0" smtClean="0"/>
              <a:t>P(x) holds true for all natural </a:t>
            </a:r>
            <a:r>
              <a:rPr lang="en-US" dirty="0" smtClean="0"/>
              <a:t>numbers </a:t>
            </a:r>
            <a:r>
              <a:rPr lang="en-US" i="1" dirty="0" smtClean="0"/>
              <a:t>x.</a:t>
            </a:r>
          </a:p>
          <a:p>
            <a:r>
              <a:rPr lang="en-US" dirty="0" smtClean="0"/>
              <a:t>Base case</a:t>
            </a:r>
            <a:r>
              <a:rPr lang="en-US" dirty="0" smtClean="0"/>
              <a:t>: 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n = 0 </a:t>
            </a:r>
          </a:p>
          <a:p>
            <a:pPr lvl="1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aseline="30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8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* 1</a:t>
            </a:r>
          </a:p>
          <a:p>
            <a:pPr lvl="1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8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lvl="1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8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aseline="30000" dirty="0" smtClean="0">
                <a:latin typeface="Courier New" pitchFamily="49" charset="0"/>
                <a:cs typeface="Courier New" pitchFamily="49" charset="0"/>
              </a:rPr>
              <a:t>m+0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LHS    = RHS       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Exponents and Induction </a:t>
            </a:r>
            <a:r>
              <a:rPr lang="en-US" sz="3200" dirty="0" smtClean="0"/>
              <a:t>V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420420" cy="4986338"/>
          </a:xfrm>
        </p:spPr>
        <p:txBody>
          <a:bodyPr>
            <a:normAutofit fontScale="77500" lnSpcReduction="20000"/>
          </a:bodyPr>
          <a:lstStyle/>
          <a:p>
            <a:pPr marL="457200" indent="-457200"/>
            <a:r>
              <a:rPr lang="en-US" sz="3000" dirty="0" smtClean="0"/>
              <a:t>For natural numbers 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m, n, x, &amp; x &gt;= 1, 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m+n</a:t>
            </a:r>
            <a:endParaRPr lang="en-US" sz="3000" baseline="30000" dirty="0" smtClean="0">
              <a:latin typeface="Courier New" pitchFamily="49" charset="0"/>
              <a:cs typeface="Courier New" pitchFamily="49" charset="0"/>
            </a:endParaRPr>
          </a:p>
          <a:p>
            <a:pPr marL="1200150" lvl="1" indent="-742950">
              <a:buFont typeface="+mj-lt"/>
              <a:buAutoNum type="alphaLcParenR"/>
            </a:pPr>
            <a:r>
              <a:rPr lang="en-US" sz="2600" i="1" dirty="0" smtClean="0"/>
              <a:t>x</a:t>
            </a:r>
            <a:r>
              <a:rPr lang="en-US" sz="2600" i="1" baseline="30000" dirty="0" smtClean="0"/>
              <a:t>0</a:t>
            </a:r>
            <a:r>
              <a:rPr lang="en-US" sz="2600" i="1" dirty="0" smtClean="0"/>
              <a:t> = 1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2600" i="1" dirty="0" err="1" smtClean="0"/>
              <a:t>x</a:t>
            </a:r>
            <a:r>
              <a:rPr lang="en-US" sz="2600" i="1" baseline="30000" dirty="0" err="1" smtClean="0"/>
              <a:t>S</a:t>
            </a:r>
            <a:r>
              <a:rPr lang="en-US" sz="2600" i="1" baseline="30000" dirty="0" smtClean="0"/>
              <a:t>(k) </a:t>
            </a:r>
            <a:r>
              <a:rPr lang="en-US" sz="2600" i="1" dirty="0" smtClean="0"/>
              <a:t>= </a:t>
            </a:r>
            <a:r>
              <a:rPr lang="en-US" sz="2600" i="1" dirty="0" err="1" smtClean="0"/>
              <a:t>x</a:t>
            </a:r>
            <a:r>
              <a:rPr lang="en-US" sz="2600" i="1" baseline="30000" dirty="0" err="1" smtClean="0"/>
              <a:t>k</a:t>
            </a:r>
            <a:r>
              <a:rPr lang="en-US" sz="2600" i="1" dirty="0" smtClean="0"/>
              <a:t>*x </a:t>
            </a:r>
            <a:endParaRPr lang="en-US" sz="2600" i="1" dirty="0" smtClean="0"/>
          </a:p>
          <a:p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Proof</a:t>
            </a:r>
            <a:r>
              <a:rPr lang="en-US" sz="3000" dirty="0" smtClean="0"/>
              <a:t>: Let </a:t>
            </a:r>
            <a:r>
              <a:rPr lang="en-US" sz="3000" i="1" dirty="0" smtClean="0"/>
              <a:t>P(x) be the proposition</a:t>
            </a:r>
            <a:r>
              <a:rPr lang="en-US" sz="3000" i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m+n</a:t>
            </a:r>
            <a:r>
              <a:rPr lang="en-US" sz="3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∀</a:t>
            </a:r>
            <a:r>
              <a:rPr lang="pt-BR" sz="3000" i="1" dirty="0" smtClean="0">
                <a:latin typeface="Courier New" pitchFamily="49" charset="0"/>
                <a:cs typeface="Courier New" pitchFamily="49" charset="0"/>
              </a:rPr>
              <a:t> m,n,&amp; x&gt;=1</a:t>
            </a:r>
            <a:endParaRPr lang="en-US" sz="30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000" dirty="0" smtClean="0"/>
              <a:t>We </a:t>
            </a:r>
            <a:r>
              <a:rPr lang="en-US" sz="3000" dirty="0" smtClean="0"/>
              <a:t>want to show that </a:t>
            </a:r>
            <a:r>
              <a:rPr lang="en-US" sz="3000" i="1" dirty="0" smtClean="0"/>
              <a:t>P(x) holds true for all natural </a:t>
            </a:r>
            <a:r>
              <a:rPr lang="en-US" sz="3000" dirty="0" smtClean="0"/>
              <a:t>numbers </a:t>
            </a:r>
            <a:r>
              <a:rPr lang="en-US" sz="3000" i="1" dirty="0" smtClean="0"/>
              <a:t>x.</a:t>
            </a:r>
          </a:p>
          <a:p>
            <a:r>
              <a:rPr lang="en-US" sz="3000" dirty="0" smtClean="0"/>
              <a:t>Induction step:  let  our inductive hypothesis be true: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600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600" baseline="30000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600" baseline="30000" dirty="0" err="1" smtClean="0">
                <a:latin typeface="Courier New" pitchFamily="49" charset="0"/>
                <a:cs typeface="Courier New" pitchFamily="49" charset="0"/>
              </a:rPr>
              <a:t>m+k</a:t>
            </a:r>
            <a:r>
              <a:rPr lang="en-US" sz="2600" i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THEN we’ll use our successor function!</a:t>
            </a:r>
          </a:p>
          <a:p>
            <a:pPr lvl="1">
              <a:buNone/>
            </a:pP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3000" baseline="30000" dirty="0" smtClean="0">
                <a:latin typeface="Courier New" pitchFamily="49" charset="0"/>
                <a:cs typeface="Courier New" pitchFamily="49" charset="0"/>
              </a:rPr>
              <a:t>(k)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30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* (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* x)	by b) above</a:t>
            </a:r>
          </a:p>
          <a:p>
            <a:pPr lvl="1"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         = (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30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)* x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by algebra</a:t>
            </a:r>
            <a:endParaRPr lang="en-US" sz="3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         = 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m+k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x	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by substituting IH</a:t>
            </a:r>
            <a:endParaRPr lang="en-US" sz="3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         = 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3000" baseline="30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m+k</a:t>
            </a:r>
            <a:r>
              <a:rPr lang="en-US" sz="3000" baseline="300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	by b)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above</a:t>
            </a:r>
            <a:endParaRPr lang="en-US" sz="3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         = </a:t>
            </a:r>
            <a:r>
              <a:rPr lang="en-US" sz="3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000" baseline="30000" dirty="0" err="1" smtClean="0">
                <a:latin typeface="Courier New" pitchFamily="49" charset="0"/>
                <a:cs typeface="Courier New" pitchFamily="49" charset="0"/>
              </a:rPr>
              <a:t>m+S</a:t>
            </a:r>
            <a:r>
              <a:rPr lang="en-US" sz="3000" baseline="30000" dirty="0" smtClean="0">
                <a:latin typeface="Courier New" pitchFamily="49" charset="0"/>
                <a:cs typeface="Courier New" pitchFamily="49" charset="0"/>
              </a:rPr>
              <a:t>(k</a:t>
            </a:r>
            <a:r>
              <a:rPr lang="en-US" sz="3000" baseline="300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     	by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associativity of successor fn </a:t>
            </a:r>
            <a:r>
              <a:rPr lang="en-US" sz="30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000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lvl="1"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LHS       = RHS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457200" indent="-457200"/>
            <a:r>
              <a:rPr lang="en-US" dirty="0" smtClean="0">
                <a:latin typeface="Courier New" pitchFamily="49" charset="0"/>
                <a:cs typeface="Courier New" pitchFamily="49" charset="0"/>
              </a:rPr>
              <a:t>So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aseline="30000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aseline="30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baseline="30000" dirty="0" err="1" smtClean="0">
                <a:latin typeface="Courier New" pitchFamily="49" charset="0"/>
                <a:cs typeface="Courier New" pitchFamily="49" charset="0"/>
              </a:rPr>
              <a:t>m+n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∀</a:t>
            </a:r>
            <a:r>
              <a:rPr lang="pt-BR" i="1" dirty="0" smtClean="0">
                <a:latin typeface="Courier New" pitchFamily="49" charset="0"/>
                <a:cs typeface="Courier New" pitchFamily="49" charset="0"/>
              </a:rPr>
              <a:t> m,n,&amp; x&gt;=1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Constructors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/>
              <a:t>In Java, a constructor is a member function that is invoked when a class is instantiated.  It will initialize </a:t>
            </a:r>
            <a:r>
              <a:rPr lang="en-US" dirty="0" smtClean="0"/>
              <a:t>class member objects. </a:t>
            </a:r>
            <a:endParaRPr lang="pt-BR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So far, we made use of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the recursive structure of the definition and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the successor function.  </a:t>
            </a:r>
            <a:endParaRPr lang="en-US" dirty="0" smtClean="0"/>
          </a:p>
          <a:p>
            <a:r>
              <a:rPr lang="en-US" dirty="0" smtClean="0"/>
              <a:t>In our review of N, every </a:t>
            </a:r>
            <a:r>
              <a:rPr lang="en-US" dirty="0" smtClean="0"/>
              <a:t>natural number </a:t>
            </a:r>
            <a:r>
              <a:rPr lang="en-US" dirty="0" smtClean="0"/>
              <a:t>n: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has a natural number successor</a:t>
            </a:r>
            <a:r>
              <a:rPr lang="en-US" dirty="0" smtClean="0"/>
              <a:t>, denoted </a:t>
            </a:r>
            <a:r>
              <a:rPr lang="en-US" dirty="0" smtClean="0"/>
              <a:t>by S(n</a:t>
            </a:r>
            <a:r>
              <a:rPr lang="en-US" dirty="0" smtClean="0"/>
              <a:t>),</a:t>
            </a:r>
            <a:r>
              <a:rPr lang="en-US" i="1" dirty="0" smtClean="0"/>
              <a:t> or </a:t>
            </a:r>
            <a:r>
              <a:rPr lang="en-US" i="1" dirty="0" err="1" smtClean="0"/>
              <a:t>Succ</a:t>
            </a:r>
            <a:r>
              <a:rPr lang="en-US" i="1" dirty="0" smtClean="0"/>
              <a:t>(n)</a:t>
            </a:r>
            <a:endParaRPr lang="en-US" i="1" dirty="0" smtClean="0"/>
          </a:p>
          <a:p>
            <a:r>
              <a:rPr lang="en-US" dirty="0" smtClean="0"/>
              <a:t>This </a:t>
            </a:r>
            <a:r>
              <a:rPr lang="en-US" u="sng" dirty="0" smtClean="0"/>
              <a:t>defines</a:t>
            </a:r>
            <a:r>
              <a:rPr lang="en-US" dirty="0" smtClean="0"/>
              <a:t> how to </a:t>
            </a:r>
            <a:r>
              <a:rPr lang="en-US" i="1" dirty="0" smtClean="0"/>
              <a:t>construct</a:t>
            </a:r>
            <a:r>
              <a:rPr lang="en-US" dirty="0" smtClean="0"/>
              <a:t>  a “new” natural number  from existing ones</a:t>
            </a:r>
            <a:endParaRPr lang="en-US" dirty="0" smtClean="0"/>
          </a:p>
          <a:p>
            <a:r>
              <a:rPr lang="en-US" dirty="0" err="1" smtClean="0"/>
              <a:t>Makinson</a:t>
            </a:r>
            <a:r>
              <a:rPr lang="en-US" dirty="0" smtClean="0"/>
              <a:t> refers to this as a constructor (p95).  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And uses it with structural recursion, structural induction.</a:t>
            </a:r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Structural Induction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Content Placeholder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Makinson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“A set is said to be defined by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structural recursion when the set: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introduced as the closure of the basis, or, initial set under a collection of relations, called constructors.”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Structural </a:t>
            </a:r>
            <a:r>
              <a:rPr lang="en-US" sz="3200" dirty="0" smtClean="0"/>
              <a:t>Induction is the generalized case of induction that proves theorems based on: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2800" dirty="0" smtClean="0"/>
              <a:t>items constructed via a recursive definition (4.6.2).</a:t>
            </a:r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Proof By Structural Induction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" name="Content Placeholder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A be a set and A+ be the closure of set A under a collection of relations,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{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R</a:t>
            </a:r>
            <a:r>
              <a:rPr kumimoji="0" lang="en-US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}</a:t>
            </a:r>
            <a:r>
              <a:rPr kumimoji="0" lang="en-US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aseline="-25000" dirty="0" smtClean="0">
                <a:latin typeface="Courier New" pitchFamily="49" charset="0"/>
                <a:cs typeface="Courier New" pitchFamily="49" charset="0"/>
              </a:rPr>
              <a:t>∈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lvl="0">
              <a:defRPr/>
            </a:pPr>
            <a:r>
              <a:rPr lang="en-US" dirty="0" smtClean="0"/>
              <a:t>And, to prove that every element of A+ has a certain property, we need to show: </a:t>
            </a:r>
          </a:p>
          <a:p>
            <a:pPr marL="914400" lvl="1" indent="-457200">
              <a:buFont typeface="+mj-lt"/>
              <a:buAutoNum type="alphaLcParenR"/>
              <a:defRPr/>
            </a:pPr>
            <a:r>
              <a:rPr lang="en-US" dirty="0" smtClean="0"/>
              <a:t>Every element of A has this property (Base case, or </a:t>
            </a:r>
            <a:r>
              <a:rPr lang="en-US" i="1" dirty="0" smtClean="0"/>
              <a:t>basis</a:t>
            </a:r>
            <a:r>
              <a:rPr lang="en-US" dirty="0" smtClean="0"/>
              <a:t>)</a:t>
            </a:r>
          </a:p>
          <a:p>
            <a:pPr marL="914400" lvl="1" indent="-457200">
              <a:buFont typeface="+mj-lt"/>
              <a:buAutoNum type="alphaLcParenR"/>
              <a:defRPr/>
            </a:pPr>
            <a:r>
              <a:rPr lang="en-US" dirty="0" smtClean="0"/>
              <a:t>Each relation R ∈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aseline="-25000" dirty="0" err="1" smtClean="0">
                <a:latin typeface="Courier New" pitchFamily="49" charset="0"/>
                <a:cs typeface="Courier New" pitchFamily="49" charset="0"/>
              </a:rPr>
              <a:t>i∈</a:t>
            </a:r>
            <a:r>
              <a:rPr lang="en-US" baseline="-25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preserves this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propery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under a collection of relations, called constructors.”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Structural </a:t>
            </a:r>
            <a:r>
              <a:rPr lang="en-US" sz="3200" dirty="0" smtClean="0"/>
              <a:t>Induction is the generalized case of induction that proves theorems based on: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sz="2800" dirty="0" smtClean="0"/>
              <a:t>items constructed via a recursive definition (4.6.2).</a:t>
            </a:r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61367</TotalTime>
  <Words>1945</Words>
  <Application>Microsoft Office PowerPoint</Application>
  <PresentationFormat>Custom</PresentationFormat>
  <Paragraphs>242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CMPU-145: Foundations of Computer Science Spring, 2019</vt:lpstr>
      <vt:lpstr>Exponents and Induction I</vt:lpstr>
      <vt:lpstr>Exponents and Induction II</vt:lpstr>
      <vt:lpstr>Exponents and Induction III</vt:lpstr>
      <vt:lpstr>Exponents and Induction IV</vt:lpstr>
      <vt:lpstr>Exponents and Induction V</vt:lpstr>
      <vt:lpstr>Constructors</vt:lpstr>
      <vt:lpstr>Structural Induction</vt:lpstr>
      <vt:lpstr>Proof By Structural Induction</vt:lpstr>
      <vt:lpstr>Structural Recursive Definition:  Set of Lists with 1 Dimension </vt:lpstr>
      <vt:lpstr>Structural Recursive Definition:  Set of Lists </vt:lpstr>
      <vt:lpstr>Structural Recursive Definition:  Set of Lists </vt:lpstr>
      <vt:lpstr>Structural Recursive Definition:  Set of Lists </vt:lpstr>
      <vt:lpstr>Functions/Lists</vt:lpstr>
      <vt:lpstr>Lists transformed into… Strings</vt:lpstr>
      <vt:lpstr>Another Digression… shocking!</vt:lpstr>
      <vt:lpstr>Turing Machines</vt:lpstr>
      <vt:lpstr>Computing Machines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249</cp:revision>
  <dcterms:created xsi:type="dcterms:W3CDTF">2017-10-22T03:23:41Z</dcterms:created>
  <dcterms:modified xsi:type="dcterms:W3CDTF">2019-04-09T01:44:35Z</dcterms:modified>
</cp:coreProperties>
</file>