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13" r:id="rId3"/>
    <p:sldId id="501" r:id="rId4"/>
    <p:sldId id="517" r:id="rId5"/>
    <p:sldId id="502" r:id="rId6"/>
    <p:sldId id="515" r:id="rId7"/>
    <p:sldId id="516" r:id="rId8"/>
    <p:sldId id="519" r:id="rId9"/>
    <p:sldId id="518" r:id="rId10"/>
    <p:sldId id="520" r:id="rId11"/>
    <p:sldId id="521" r:id="rId12"/>
    <p:sldId id="522" r:id="rId13"/>
    <p:sldId id="523" r:id="rId14"/>
    <p:sldId id="524" r:id="rId15"/>
    <p:sldId id="525" r:id="rId16"/>
    <p:sldId id="526" r:id="rId17"/>
    <p:sldId id="527" r:id="rId18"/>
    <p:sldId id="528" r:id="rId19"/>
    <p:sldId id="52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28"/>
    <p:restoredTop sz="94651"/>
  </p:normalViewPr>
  <p:slideViewPr>
    <p:cSldViewPr snapToGrid="0" snapToObjects="1">
      <p:cViewPr varScale="1">
        <p:scale>
          <a:sx n="58" d="100"/>
          <a:sy n="58" d="100"/>
        </p:scale>
        <p:origin x="-46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3412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apache.org/proper/commons-collections/javadocs/api-2.1.1/org/apache/commons/collections/Bag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lgs4.cs.princeton.edu/13stacks/Bag.java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7750579" cy="427039"/>
          </a:xfrm>
        </p:spPr>
        <p:txBody>
          <a:bodyPr>
            <a:noAutofit/>
          </a:bodyPr>
          <a:lstStyle/>
          <a:p>
            <a:r>
              <a:rPr lang="en-US" dirty="0" smtClean="0"/>
              <a:t>5: Counting Things, Combinations and Permutations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Selected Examples (Not </a:t>
            </a:r>
            <a:r>
              <a:rPr lang="en-US" sz="3200" dirty="0" err="1" smtClean="0"/>
              <a:t>Makinson</a:t>
            </a:r>
            <a:r>
              <a:rPr lang="en-US" sz="3200" dirty="0" smtClean="0"/>
              <a:t>)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dirty="0" smtClean="0"/>
              <a:t>How many distinct </a:t>
            </a:r>
            <a:r>
              <a:rPr lang="en-US" sz="3600" dirty="0" smtClean="0"/>
              <a:t>passwords consisting </a:t>
            </a:r>
            <a:r>
              <a:rPr lang="en-US" sz="3600" dirty="0" smtClean="0"/>
              <a:t>of two </a:t>
            </a:r>
            <a:r>
              <a:rPr lang="en-US" sz="3600" dirty="0" smtClean="0"/>
              <a:t>letters followed </a:t>
            </a:r>
            <a:r>
              <a:rPr lang="en-US" sz="3600" dirty="0" smtClean="0"/>
              <a:t>by </a:t>
            </a:r>
            <a:r>
              <a:rPr lang="en-US" sz="3600" dirty="0" smtClean="0"/>
              <a:t>four digits can be created?</a:t>
            </a:r>
            <a:endParaRPr lang="en-US" sz="3600" dirty="0" smtClean="0"/>
          </a:p>
          <a:p>
            <a:r>
              <a:rPr lang="en-US" sz="3600" dirty="0" smtClean="0"/>
              <a:t>Using </a:t>
            </a:r>
            <a:r>
              <a:rPr lang="en-US" sz="3600" dirty="0" smtClean="0"/>
              <a:t>the multiplication principle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dirty="0" smtClean="0"/>
              <a:t>26 letters in the alphabet, 10 digits.</a:t>
            </a:r>
            <a:endParaRPr lang="en-US" sz="3200" dirty="0" smtClean="0"/>
          </a:p>
          <a:p>
            <a:pPr>
              <a:buNone/>
            </a:pP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26 ∙ 26 ∙ 10 ∙ 10 ∙ 10 ∙ 10 = 676 ∙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104</a:t>
            </a:r>
            <a:endParaRPr lang="en-US" sz="3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Selected Examples 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dirty="0" smtClean="0"/>
              <a:t>How many four-digit </a:t>
            </a:r>
            <a:r>
              <a:rPr lang="en-US" sz="3600" dirty="0" smtClean="0"/>
              <a:t>pin numbers that begin </a:t>
            </a:r>
            <a:r>
              <a:rPr lang="en-US" sz="3600" dirty="0" smtClean="0"/>
              <a:t>with </a:t>
            </a:r>
            <a:r>
              <a:rPr lang="en-US" sz="3600" dirty="0" smtClean="0"/>
              <a:t>9 </a:t>
            </a:r>
            <a:r>
              <a:rPr lang="en-US" sz="3600" b="1" dirty="0" smtClean="0">
                <a:solidFill>
                  <a:srgbClr val="9C1431"/>
                </a:solidFill>
              </a:rPr>
              <a:t>or</a:t>
            </a:r>
            <a:r>
              <a:rPr lang="en-US" sz="3600" dirty="0" smtClean="0"/>
              <a:t> </a:t>
            </a:r>
            <a:r>
              <a:rPr lang="en-US" sz="3600" dirty="0" smtClean="0"/>
              <a:t>with </a:t>
            </a:r>
            <a:r>
              <a:rPr lang="en-US" sz="3600" dirty="0" smtClean="0"/>
              <a:t>88 can be created?</a:t>
            </a: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Addition principle: If we divide the problem into </a:t>
            </a:r>
            <a:r>
              <a:rPr lang="en-US" sz="3600" dirty="0" smtClean="0"/>
              <a:t>distinct subsets</a:t>
            </a:r>
            <a:r>
              <a:rPr lang="en-US" sz="3600" dirty="0" smtClean="0"/>
              <a:t>, we can count them and add the results:</a:t>
            </a:r>
          </a:p>
          <a:p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|begin with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9|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+ |begin with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88|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en-US" sz="32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Selected Examples 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dirty="0" smtClean="0"/>
              <a:t>How many four-digit </a:t>
            </a:r>
            <a:r>
              <a:rPr lang="en-US" sz="3600" dirty="0" smtClean="0"/>
              <a:t>pin numbers that begin </a:t>
            </a:r>
            <a:r>
              <a:rPr lang="en-US" sz="3600" dirty="0" smtClean="0"/>
              <a:t>with </a:t>
            </a:r>
            <a:r>
              <a:rPr lang="en-US" sz="3600" dirty="0" smtClean="0"/>
              <a:t>9 </a:t>
            </a:r>
            <a:r>
              <a:rPr lang="en-US" sz="3600" b="1" dirty="0" smtClean="0">
                <a:solidFill>
                  <a:srgbClr val="9C1431"/>
                </a:solidFill>
              </a:rPr>
              <a:t>or</a:t>
            </a:r>
            <a:r>
              <a:rPr lang="en-US" sz="3600" dirty="0" smtClean="0"/>
              <a:t> </a:t>
            </a:r>
            <a:r>
              <a:rPr lang="en-US" sz="3600" dirty="0" smtClean="0"/>
              <a:t>with </a:t>
            </a:r>
            <a:r>
              <a:rPr lang="en-US" sz="3600" dirty="0" smtClean="0"/>
              <a:t>88 can be created?  [</a:t>
            </a:r>
            <a:r>
              <a:rPr lang="en-US" sz="3600" dirty="0" err="1" smtClean="0"/>
              <a:t>wxyz</a:t>
            </a:r>
            <a:r>
              <a:rPr lang="en-US" sz="3600" dirty="0" smtClean="0"/>
              <a:t>]</a:t>
            </a:r>
            <a:endParaRPr lang="en-US" sz="36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 smtClean="0"/>
              <a:t>Multiplication principle: Each digit is independent, so multiply to get the number of possibilities:</a:t>
            </a:r>
            <a:endParaRPr lang="en-US" sz="3200" dirty="0" smtClean="0"/>
          </a:p>
          <a:p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9*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x*y*z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, where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y,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z have 10 choices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US" baseline="30000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1000</a:t>
            </a:r>
          </a:p>
          <a:p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88*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y*z,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and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z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have 10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choices</a:t>
            </a:r>
            <a:endParaRPr lang="en-US" sz="3200" i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US" baseline="30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100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Selected Examples III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dirty="0" smtClean="0"/>
              <a:t>How many four-digit </a:t>
            </a:r>
            <a:r>
              <a:rPr lang="en-US" sz="3600" dirty="0" smtClean="0"/>
              <a:t>pin numbers that begin </a:t>
            </a:r>
            <a:r>
              <a:rPr lang="en-US" sz="3600" dirty="0" smtClean="0"/>
              <a:t>with </a:t>
            </a:r>
            <a:r>
              <a:rPr lang="en-US" sz="3600" dirty="0" smtClean="0"/>
              <a:t>9 </a:t>
            </a:r>
            <a:r>
              <a:rPr lang="en-US" sz="3600" b="1" dirty="0" smtClean="0">
                <a:solidFill>
                  <a:srgbClr val="9C1431"/>
                </a:solidFill>
              </a:rPr>
              <a:t>or</a:t>
            </a:r>
            <a:r>
              <a:rPr lang="en-US" sz="3600" dirty="0" smtClean="0"/>
              <a:t> </a:t>
            </a:r>
            <a:r>
              <a:rPr lang="en-US" sz="3600" dirty="0" smtClean="0"/>
              <a:t>with </a:t>
            </a:r>
            <a:r>
              <a:rPr lang="en-US" sz="3600" dirty="0" smtClean="0"/>
              <a:t>88 can be created?  [</a:t>
            </a:r>
            <a:r>
              <a:rPr lang="en-US" sz="3600" dirty="0" err="1" smtClean="0"/>
              <a:t>wxyz</a:t>
            </a:r>
            <a:r>
              <a:rPr lang="en-US" sz="3600" dirty="0" smtClean="0"/>
              <a:t>]</a:t>
            </a:r>
            <a:endParaRPr lang="en-US" sz="36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sz="3200" dirty="0" smtClean="0"/>
              <a:t>Combine Addition principle with Multiplication principle:</a:t>
            </a:r>
            <a:endParaRPr lang="en-US" sz="3200" dirty="0" smtClean="0"/>
          </a:p>
          <a:p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|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begin with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9|   = 1000</a:t>
            </a:r>
            <a:endParaRPr lang="en-US" sz="3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|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begin with 88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| =   100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__________________________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1100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Ways of Counting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dirty="0" smtClean="0"/>
              <a:t>Two factors to consider: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Order: Does </a:t>
            </a:r>
            <a:r>
              <a:rPr lang="en-US" sz="3600" dirty="0" smtClean="0"/>
              <a:t>the order matter when choosing the elements</a:t>
            </a:r>
            <a:r>
              <a:rPr lang="en-US" sz="3600" dirty="0" smtClean="0"/>
              <a:t>, e.g</a:t>
            </a:r>
            <a:r>
              <a:rPr lang="en-US" sz="3600" dirty="0" smtClean="0"/>
              <a:t>., is selecting </a:t>
            </a:r>
            <a:r>
              <a:rPr lang="en-US" sz="3600" i="1" dirty="0" smtClean="0"/>
              <a:t>a, b different than selecting b, a?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Repetition: Can </a:t>
            </a:r>
            <a:r>
              <a:rPr lang="en-US" sz="3600" dirty="0" smtClean="0"/>
              <a:t>the same element be selected multiple times</a:t>
            </a:r>
            <a:r>
              <a:rPr lang="en-US" sz="3600" dirty="0" smtClean="0"/>
              <a:t>? </a:t>
            </a:r>
            <a:r>
              <a:rPr lang="en-US" sz="3600" dirty="0" smtClean="0"/>
              <a:t>Can the same element be selected multiple times?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Ways of Counting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dirty="0" smtClean="0"/>
              <a:t>Two factors to consider: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Order: Does </a:t>
            </a:r>
            <a:r>
              <a:rPr lang="en-US" sz="3600" dirty="0" smtClean="0"/>
              <a:t>the order matter when choosing the elements</a:t>
            </a:r>
            <a:r>
              <a:rPr lang="en-US" sz="3600" dirty="0" smtClean="0"/>
              <a:t>, e.g</a:t>
            </a:r>
            <a:r>
              <a:rPr lang="en-US" sz="3600" dirty="0" smtClean="0"/>
              <a:t>., is selecting </a:t>
            </a:r>
            <a:r>
              <a:rPr lang="en-US" sz="3600" i="1" dirty="0" smtClean="0"/>
              <a:t>a, b different than selecting b, a?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Repetition: Can </a:t>
            </a:r>
            <a:r>
              <a:rPr lang="en-US" sz="3600" dirty="0" smtClean="0"/>
              <a:t>the same element be selected multiple times</a:t>
            </a:r>
            <a:r>
              <a:rPr lang="en-US" sz="3600" dirty="0" smtClean="0"/>
              <a:t>? </a:t>
            </a:r>
            <a:r>
              <a:rPr lang="en-US" sz="3600" dirty="0" smtClean="0"/>
              <a:t>Can the same element be selected multiple times?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Ways </a:t>
            </a:r>
            <a:r>
              <a:rPr lang="en-US" sz="3200" dirty="0" smtClean="0"/>
              <a:t>of Counting: Common </a:t>
            </a:r>
            <a:r>
              <a:rPr lang="en-US" sz="3200" dirty="0" smtClean="0"/>
              <a:t>cases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dirty="0" smtClean="0"/>
              <a:t>Counting </a:t>
            </a:r>
            <a:r>
              <a:rPr lang="en-US" sz="3600" dirty="0" smtClean="0"/>
              <a:t>selections of </a:t>
            </a:r>
            <a:r>
              <a:rPr lang="en-US" sz="3600" i="1" dirty="0" smtClean="0"/>
              <a:t>k items from an </a:t>
            </a:r>
            <a:r>
              <a:rPr lang="en-US" sz="3600" i="1" dirty="0" smtClean="0"/>
              <a:t>element in </a:t>
            </a:r>
            <a:r>
              <a:rPr lang="en-US" sz="3600" dirty="0" smtClean="0"/>
              <a:t>set </a:t>
            </a:r>
            <a:r>
              <a:rPr lang="en-US" sz="3600" i="1" dirty="0" smtClean="0"/>
              <a:t>A:</a:t>
            </a:r>
          </a:p>
          <a:p>
            <a:pPr lvl="1"/>
            <a:r>
              <a:rPr lang="en-US" sz="3200" i="1" dirty="0" smtClean="0"/>
              <a:t>Permutations</a:t>
            </a:r>
          </a:p>
          <a:p>
            <a:pPr lvl="2"/>
            <a:r>
              <a:rPr lang="en-US" sz="2800" dirty="0" smtClean="0"/>
              <a:t>Order matters; repetition not allowed</a:t>
            </a:r>
          </a:p>
          <a:p>
            <a:pPr lvl="2"/>
            <a:r>
              <a:rPr lang="en-US" sz="2800" dirty="0" smtClean="0"/>
              <a:t>Written </a:t>
            </a:r>
            <a:r>
              <a:rPr lang="en-US" sz="2800" i="1" dirty="0" smtClean="0"/>
              <a:t>P(n, k)</a:t>
            </a:r>
          </a:p>
          <a:p>
            <a:pPr lvl="2"/>
            <a:r>
              <a:rPr lang="en-US" sz="2800" dirty="0" smtClean="0"/>
              <a:t>We count </a:t>
            </a:r>
            <a:r>
              <a:rPr lang="en-US" sz="2800" dirty="0" err="1" smtClean="0"/>
              <a:t>tuples</a:t>
            </a:r>
            <a:r>
              <a:rPr lang="en-US" sz="2800" dirty="0" smtClean="0"/>
              <a:t> of </a:t>
            </a:r>
            <a:r>
              <a:rPr lang="en-US" sz="2800" i="1" dirty="0" smtClean="0"/>
              <a:t>k unique elements from </a:t>
            </a:r>
            <a:r>
              <a:rPr lang="en-US" sz="2800" i="1" dirty="0" smtClean="0"/>
              <a:t>set A</a:t>
            </a:r>
            <a:endParaRPr lang="en-US" sz="2800" i="1" dirty="0" smtClean="0"/>
          </a:p>
          <a:p>
            <a:pPr lvl="1"/>
            <a:r>
              <a:rPr lang="en-US" sz="3200" i="1" dirty="0" smtClean="0"/>
              <a:t>Combinations</a:t>
            </a:r>
          </a:p>
          <a:p>
            <a:pPr lvl="2"/>
            <a:r>
              <a:rPr lang="en-US" sz="2800" dirty="0" smtClean="0"/>
              <a:t>Order doesn’t matter; repetition not allowed</a:t>
            </a:r>
          </a:p>
          <a:p>
            <a:pPr lvl="2"/>
            <a:r>
              <a:rPr lang="en-US" sz="2800" dirty="0" smtClean="0"/>
              <a:t>Written </a:t>
            </a:r>
            <a:r>
              <a:rPr lang="en-US" sz="2800" i="1" dirty="0" smtClean="0"/>
              <a:t>C(n, k) or , read “n choose k”</a:t>
            </a:r>
          </a:p>
          <a:p>
            <a:pPr lvl="2"/>
            <a:r>
              <a:rPr lang="en-US" sz="2800" dirty="0" smtClean="0"/>
              <a:t>Count subsets of </a:t>
            </a:r>
            <a:r>
              <a:rPr lang="en-US" sz="2800" i="1" dirty="0" smtClean="0"/>
              <a:t>A with k elements</a:t>
            </a:r>
            <a:endParaRPr lang="en-US" sz="28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Ways </a:t>
            </a:r>
            <a:r>
              <a:rPr lang="en-US" sz="3200" dirty="0" smtClean="0"/>
              <a:t>of Counting: </a:t>
            </a:r>
            <a:r>
              <a:rPr lang="en-US" sz="3200" dirty="0" smtClean="0"/>
              <a:t>Variations on a theme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dirty="0" smtClean="0"/>
              <a:t>Counting selections of </a:t>
            </a:r>
            <a:r>
              <a:rPr lang="en-US" sz="3600" i="1" dirty="0" smtClean="0"/>
              <a:t>k items from an element in </a:t>
            </a:r>
            <a:r>
              <a:rPr lang="en-US" sz="3600" dirty="0" smtClean="0"/>
              <a:t>set </a:t>
            </a:r>
            <a:r>
              <a:rPr lang="en-US" sz="3600" i="1" dirty="0" smtClean="0"/>
              <a:t>A:</a:t>
            </a:r>
          </a:p>
          <a:p>
            <a:pPr lvl="1"/>
            <a:r>
              <a:rPr lang="en-US" sz="3200" i="1" dirty="0" smtClean="0"/>
              <a:t>Permutations (with repetition allowed)</a:t>
            </a:r>
          </a:p>
          <a:p>
            <a:pPr lvl="2"/>
            <a:r>
              <a:rPr lang="en-US" sz="2800" dirty="0" smtClean="0"/>
              <a:t>Order matters; repetition </a:t>
            </a:r>
            <a:r>
              <a:rPr lang="en-US" sz="2800" strike="sngStrike" dirty="0" smtClean="0"/>
              <a:t>not </a:t>
            </a:r>
            <a:r>
              <a:rPr lang="en-US" sz="2800" dirty="0" smtClean="0"/>
              <a:t>allowed</a:t>
            </a:r>
          </a:p>
          <a:p>
            <a:pPr lvl="2"/>
            <a:r>
              <a:rPr lang="en-US" sz="2800" dirty="0" smtClean="0"/>
              <a:t>We still count </a:t>
            </a:r>
            <a:r>
              <a:rPr lang="en-US" sz="2800" dirty="0" err="1" smtClean="0"/>
              <a:t>tuples</a:t>
            </a:r>
            <a:r>
              <a:rPr lang="en-US" sz="2800" dirty="0" smtClean="0"/>
              <a:t> of </a:t>
            </a:r>
            <a:r>
              <a:rPr lang="en-US" sz="2800" i="1" dirty="0" smtClean="0"/>
              <a:t>k unique elements from set A</a:t>
            </a:r>
          </a:p>
          <a:p>
            <a:pPr lvl="1"/>
            <a:r>
              <a:rPr lang="en-US" sz="3200" i="1" dirty="0" smtClean="0"/>
              <a:t>Combinations (with repetition allowed)</a:t>
            </a:r>
          </a:p>
          <a:p>
            <a:pPr lvl="2"/>
            <a:r>
              <a:rPr lang="en-US" sz="2800" dirty="0" smtClean="0"/>
              <a:t>Order doesn’t matter; repetition </a:t>
            </a:r>
            <a:r>
              <a:rPr lang="en-US" sz="2800" strike="sngStrike" dirty="0" smtClean="0"/>
              <a:t>not</a:t>
            </a:r>
            <a:r>
              <a:rPr lang="en-US" sz="2800" dirty="0" smtClean="0"/>
              <a:t> allowed</a:t>
            </a:r>
          </a:p>
          <a:p>
            <a:pPr lvl="2"/>
            <a:r>
              <a:rPr lang="en-US" sz="2800" dirty="0" smtClean="0"/>
              <a:t>Count  “k-item </a:t>
            </a:r>
            <a:r>
              <a:rPr lang="en-US" sz="2800" dirty="0" err="1" smtClean="0"/>
              <a:t>multisets</a:t>
            </a:r>
            <a:r>
              <a:rPr lang="en-US" sz="2800" dirty="0" smtClean="0"/>
              <a:t> of </a:t>
            </a:r>
            <a:r>
              <a:rPr lang="en-US" sz="2800" i="1" dirty="0" smtClean="0"/>
              <a:t>A </a:t>
            </a:r>
            <a:endParaRPr lang="en-US" sz="28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Ways </a:t>
            </a:r>
            <a:r>
              <a:rPr lang="en-US" sz="3200" dirty="0" smtClean="0"/>
              <a:t>of Counting: </a:t>
            </a:r>
            <a:r>
              <a:rPr lang="en-US" sz="3200" dirty="0" smtClean="0"/>
              <a:t>Variations on a theme: </a:t>
            </a:r>
            <a:r>
              <a:rPr lang="en-US" sz="3200" dirty="0" err="1" smtClean="0"/>
              <a:t>multisets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dirty="0" err="1" smtClean="0"/>
              <a:t>Multisets</a:t>
            </a:r>
            <a:r>
              <a:rPr lang="en-US" sz="3600" dirty="0" smtClean="0"/>
              <a:t> are like sets, but: </a:t>
            </a:r>
            <a:r>
              <a:rPr lang="en-US" sz="3200" i="1" dirty="0" smtClean="0"/>
              <a:t>with repetition allowed</a:t>
            </a:r>
          </a:p>
          <a:p>
            <a:pPr lvl="1"/>
            <a:r>
              <a:rPr lang="en-US" sz="3200" dirty="0" smtClean="0"/>
              <a:t>Consider the java container: bags</a:t>
            </a:r>
          </a:p>
          <a:p>
            <a:pPr lvl="2"/>
            <a:r>
              <a:rPr lang="en-US" sz="2400" dirty="0" smtClean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commons.apache.org/proper/commons-collections/javadocs/api-2.1.1/org/apache/commons/collections/Bag.html</a:t>
            </a:r>
            <a:endParaRPr lang="en-US" sz="2400" dirty="0" smtClean="0"/>
          </a:p>
          <a:p>
            <a:pPr lvl="1"/>
            <a:r>
              <a:rPr lang="en-US" sz="3600" i="1" dirty="0" smtClean="0"/>
              <a:t>More: </a:t>
            </a:r>
            <a:r>
              <a:rPr lang="en-US" sz="3200" i="1" dirty="0" smtClean="0">
                <a:hlinkClick r:id="rId4"/>
              </a:rPr>
              <a:t>https://</a:t>
            </a:r>
            <a:r>
              <a:rPr lang="en-US" sz="3200" i="1" dirty="0" smtClean="0">
                <a:hlinkClick r:id="rId4"/>
              </a:rPr>
              <a:t>algs4.cs.princeton.edu/13stacks/Bag.java</a:t>
            </a:r>
            <a:endParaRPr lang="en-US" sz="3600" i="1" dirty="0" smtClean="0"/>
          </a:p>
          <a:p>
            <a:pPr lvl="1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/******************************************************************************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 Compilation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javac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Bag.java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Execution: java Bag &lt; input.txt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Dependencies: StdIn.java StdOut.java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 A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generic bag or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multiset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implemented using a singly linked list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lvl="1">
              <a:buNone/>
            </a:pP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More: next time!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dirty="0" smtClean="0"/>
              <a:t>To be continued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. . </a:t>
            </a:r>
            <a:r>
              <a:rPr lang="en-US" sz="1600" i="1" smtClean="0">
                <a:latin typeface="Courier New" pitchFamily="49" charset="0"/>
                <a:cs typeface="Courier New" pitchFamily="49" charset="0"/>
              </a:rPr>
              <a:t>. </a:t>
            </a:r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Counting Things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dirty="0" smtClean="0"/>
              <a:t>setup: Problems computers can solve involve counting.</a:t>
            </a:r>
          </a:p>
          <a:p>
            <a:pPr lvl="1"/>
            <a:r>
              <a:rPr lang="en-US" sz="2800" dirty="0" smtClean="0"/>
              <a:t>The number of items that can fit in a container</a:t>
            </a:r>
          </a:p>
          <a:p>
            <a:pPr lvl="1"/>
            <a:r>
              <a:rPr lang="en-US" sz="2800" dirty="0" smtClean="0"/>
              <a:t>The number of ways to get from Yankee Stadium to </a:t>
            </a:r>
            <a:r>
              <a:rPr lang="en-US" sz="2800" dirty="0" err="1" smtClean="0"/>
              <a:t>Citi</a:t>
            </a:r>
            <a:r>
              <a:rPr lang="en-US" sz="2800" dirty="0" smtClean="0"/>
              <a:t> Field (via NYC subway)</a:t>
            </a:r>
          </a:p>
          <a:p>
            <a:pPr lvl="1"/>
            <a:r>
              <a:rPr lang="en-US" sz="2800" strike="sngStrike" dirty="0" smtClean="0"/>
              <a:t>How do I love thee?  Let me count the ways.</a:t>
            </a:r>
          </a:p>
          <a:p>
            <a:pPr lvl="1"/>
            <a:r>
              <a:rPr lang="en-US" sz="2800" dirty="0" smtClean="0"/>
              <a:t>The number of words of length L formed with an alphabet A.</a:t>
            </a:r>
          </a:p>
          <a:p>
            <a:pPr lvl="1"/>
            <a:r>
              <a:rPr lang="en-US" sz="3200" dirty="0" smtClean="0"/>
              <a:t>The number of combinations on a lock.  </a:t>
            </a:r>
          </a:p>
          <a:p>
            <a:pPr lvl="1"/>
            <a:r>
              <a:rPr lang="en-US" sz="3200" dirty="0" smtClean="0"/>
              <a:t>The probability of a royal flush in poker.</a:t>
            </a:r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* Who to blame: </a:t>
            </a:r>
            <a:r>
              <a:rPr lang="en-US" dirty="0" err="1" smtClean="0"/>
              <a:t>Immanual</a:t>
            </a:r>
            <a:r>
              <a:rPr lang="en-US" dirty="0" smtClean="0"/>
              <a:t> Kant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Principles for counting elements of sets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43597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Finite sets here:</a:t>
            </a:r>
            <a:endParaRPr lang="en-US" sz="3200" dirty="0" smtClean="0"/>
          </a:p>
          <a:p>
            <a:pPr>
              <a:buNone/>
            </a:pPr>
            <a:r>
              <a:rPr lang="en-US" sz="3600" dirty="0" smtClean="0"/>
              <a:t>	Subtraction principle for difference, </a:t>
            </a:r>
            <a:endParaRPr lang="en-US" sz="3200" dirty="0" smtClean="0"/>
          </a:p>
          <a:p>
            <a:r>
              <a:rPr lang="en-US" sz="3200" dirty="0" smtClean="0"/>
              <a:t>|A − B| = |A| − |A ∩ B</a:t>
            </a:r>
            <a:r>
              <a:rPr lang="en-US" sz="3200" dirty="0" smtClean="0"/>
              <a:t>|</a:t>
            </a:r>
            <a:endParaRPr lang="pt-BR" sz="32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3600" dirty="0" smtClean="0"/>
              <a:t>	Addition principle, </a:t>
            </a:r>
          </a:p>
          <a:p>
            <a:r>
              <a:rPr lang="en-US" sz="3200" dirty="0" smtClean="0"/>
              <a:t>|A ∪ B| = |A| + |B| − |A ∩ B</a:t>
            </a:r>
            <a:r>
              <a:rPr lang="en-US" sz="3200" dirty="0" smtClean="0"/>
              <a:t>|</a:t>
            </a:r>
          </a:p>
          <a:p>
            <a:r>
              <a:rPr lang="en-US" sz="3200" dirty="0" smtClean="0"/>
              <a:t>|A ∪ B| = |A| + |B</a:t>
            </a:r>
            <a:r>
              <a:rPr lang="en-US" sz="3200" dirty="0" smtClean="0"/>
              <a:t>| </a:t>
            </a:r>
            <a:r>
              <a:rPr lang="en-US" sz="3200" dirty="0" err="1" smtClean="0"/>
              <a:t>iff</a:t>
            </a:r>
            <a:r>
              <a:rPr lang="en-US" sz="3200" dirty="0" smtClean="0"/>
              <a:t> sets A and B are disjoint</a:t>
            </a:r>
          </a:p>
          <a:p>
            <a:pPr lvl="1"/>
            <a:r>
              <a:rPr lang="en-US" dirty="0" smtClean="0"/>
              <a:t>Generalized </a:t>
            </a:r>
            <a:r>
              <a:rPr lang="en-US" dirty="0" smtClean="0"/>
              <a:t>to any number of </a:t>
            </a:r>
            <a:r>
              <a:rPr lang="en-US" dirty="0" err="1" smtClean="0"/>
              <a:t>pairwise</a:t>
            </a:r>
            <a:r>
              <a:rPr lang="en-US" dirty="0" smtClean="0"/>
              <a:t> disjoint sets A</a:t>
            </a:r>
            <a:r>
              <a:rPr lang="en-US" baseline="-25000" dirty="0" smtClean="0"/>
              <a:t>1</a:t>
            </a:r>
            <a:r>
              <a:rPr lang="en-US" dirty="0" smtClean="0"/>
              <a:t>, …, A</a:t>
            </a:r>
            <a:r>
              <a:rPr lang="en-US" baseline="-25000" dirty="0" smtClean="0"/>
              <a:t>n</a:t>
            </a:r>
            <a:r>
              <a:rPr lang="en-US" sz="3200" dirty="0" smtClean="0"/>
              <a:t> </a:t>
            </a:r>
            <a:r>
              <a:rPr lang="pt-BR" sz="3200" dirty="0" smtClean="0">
                <a:latin typeface="Consolas" pitchFamily="49" charset="0"/>
              </a:rPr>
              <a:t> </a:t>
            </a:r>
          </a:p>
          <a:p>
            <a:pPr lvl="1"/>
            <a:endParaRPr lang="pt-BR" sz="2400" dirty="0" smtClean="0">
              <a:latin typeface="Consolas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0637" y="5136016"/>
            <a:ext cx="3656920" cy="1019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Multiplication Principles for counting elements of sets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43597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dirty="0" smtClean="0"/>
              <a:t>For the Cartesian (cross) product of </a:t>
            </a:r>
            <a:r>
              <a:rPr lang="en-US" sz="3600" dirty="0" smtClean="0"/>
              <a:t>two finite </a:t>
            </a:r>
            <a:r>
              <a:rPr lang="en-US" sz="3600" dirty="0" smtClean="0"/>
              <a:t>sets, </a:t>
            </a:r>
            <a:r>
              <a:rPr lang="en-US" sz="3600" i="1" dirty="0" smtClean="0"/>
              <a:t>A × B:</a:t>
            </a:r>
          </a:p>
          <a:p>
            <a:r>
              <a:rPr lang="en-US" sz="3600" dirty="0" smtClean="0"/>
              <a:t>|A × B| = |A| ∙ </a:t>
            </a:r>
            <a:r>
              <a:rPr lang="en-US" sz="3600" dirty="0" smtClean="0"/>
              <a:t>|</a:t>
            </a:r>
            <a:r>
              <a:rPr lang="en-US" sz="3200" dirty="0" smtClean="0"/>
              <a:t>B</a:t>
            </a:r>
            <a:r>
              <a:rPr lang="en-US" sz="3600" dirty="0" smtClean="0"/>
              <a:t>|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Why?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If </a:t>
            </a:r>
            <a:r>
              <a:rPr lang="en-US" sz="3200" i="1" dirty="0" smtClean="0"/>
              <a:t>B has n elements, then for each a ∈ A</a:t>
            </a:r>
            <a:r>
              <a:rPr lang="en-US" sz="3200" i="1" dirty="0" smtClean="0"/>
              <a:t>, </a:t>
            </a:r>
            <a:r>
              <a:rPr lang="pt-BR" sz="3200" dirty="0" smtClean="0"/>
              <a:t>|{(</a:t>
            </a:r>
            <a:r>
              <a:rPr lang="pt-BR" sz="3200" i="1" dirty="0" smtClean="0"/>
              <a:t>a, b) | b ∈ B}| = </a:t>
            </a:r>
            <a:r>
              <a:rPr lang="pt-BR" sz="3200" i="1" dirty="0" smtClean="0"/>
              <a:t>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If </a:t>
            </a:r>
            <a:r>
              <a:rPr lang="en-US" sz="3200" i="1" dirty="0" smtClean="0"/>
              <a:t>A has m elements, </a:t>
            </a:r>
            <a:r>
              <a:rPr lang="en-US" sz="3200" i="1" dirty="0" smtClean="0"/>
              <a:t>there </a:t>
            </a:r>
            <a:r>
              <a:rPr lang="en-US" sz="3200" i="1" dirty="0" smtClean="0"/>
              <a:t>are m of these sets </a:t>
            </a:r>
            <a:r>
              <a:rPr lang="en-US" sz="3200" i="1" dirty="0" smtClean="0"/>
              <a:t>for </a:t>
            </a:r>
            <a:r>
              <a:rPr lang="en-US" sz="3200" dirty="0" smtClean="0"/>
              <a:t>each </a:t>
            </a:r>
            <a:r>
              <a:rPr lang="en-US" sz="3200" i="1" dirty="0" smtClean="0"/>
              <a:t>a ∈ </a:t>
            </a:r>
            <a:r>
              <a:rPr lang="en-US" sz="3200" i="1" dirty="0" smtClean="0"/>
              <a:t>A</a:t>
            </a:r>
          </a:p>
          <a:p>
            <a:pPr>
              <a:buNone/>
            </a:pPr>
            <a:r>
              <a:rPr lang="en-US" sz="3200" i="1" dirty="0" smtClean="0"/>
              <a:t> </a:t>
            </a:r>
            <a:r>
              <a:rPr lang="en-US" sz="3200" dirty="0" smtClean="0"/>
              <a:t>These sets are disjoint, and their union is </a:t>
            </a:r>
            <a:r>
              <a:rPr lang="en-US" sz="3200" i="1" dirty="0" smtClean="0"/>
              <a:t>A × </a:t>
            </a:r>
            <a:r>
              <a:rPr lang="en-US" sz="3200" i="1" dirty="0" smtClean="0"/>
              <a:t>B</a:t>
            </a:r>
          </a:p>
          <a:p>
            <a:pPr>
              <a:buNone/>
            </a:pPr>
            <a:r>
              <a:rPr lang="en-US" sz="3200" i="1" dirty="0" smtClean="0"/>
              <a:t>So: </a:t>
            </a:r>
            <a:r>
              <a:rPr lang="pt-BR" sz="3200" dirty="0" smtClean="0"/>
              <a:t>|</a:t>
            </a:r>
            <a:r>
              <a:rPr lang="pt-BR" sz="3200" dirty="0" smtClean="0"/>
              <a:t>A × B| = n + ⋯ + n (m times)</a:t>
            </a:r>
          </a:p>
          <a:p>
            <a:pPr>
              <a:buNone/>
            </a:pPr>
            <a:r>
              <a:rPr lang="en-US" sz="3200" dirty="0" smtClean="0"/>
              <a:t>                     = </a:t>
            </a:r>
            <a:r>
              <a:rPr lang="en-US" sz="3200" dirty="0" smtClean="0"/>
              <a:t>m ∙ n = |A| ∙ |B|</a:t>
            </a:r>
            <a:endParaRPr lang="en-US" sz="3200" dirty="0" smtClean="0"/>
          </a:p>
          <a:p>
            <a:pPr lvl="1"/>
            <a:endParaRPr lang="pt-BR" sz="2400" dirty="0" smtClean="0">
              <a:latin typeface="Consolas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Selection Order/Repetition 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dirty="0" smtClean="0"/>
              <a:t>Sometimes it’s useful to consider the </a:t>
            </a:r>
            <a:r>
              <a:rPr lang="en-US" sz="3600" dirty="0" smtClean="0"/>
              <a:t>number of </a:t>
            </a:r>
            <a:r>
              <a:rPr lang="en-US" sz="3600" dirty="0" smtClean="0"/>
              <a:t>ways to </a:t>
            </a:r>
            <a:r>
              <a:rPr lang="en-US" sz="3600" i="1" dirty="0" smtClean="0"/>
              <a:t>select/choose </a:t>
            </a:r>
            <a:r>
              <a:rPr lang="en-US" sz="3600" i="1" dirty="0" smtClean="0"/>
              <a:t>k items out of </a:t>
            </a:r>
            <a:r>
              <a:rPr lang="en-US" sz="3600" i="1" dirty="0" smtClean="0"/>
              <a:t>n </a:t>
            </a:r>
            <a:r>
              <a:rPr lang="en-US" sz="3600" dirty="0" smtClean="0"/>
              <a:t>items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Two factors to consider:</a:t>
            </a:r>
          </a:p>
          <a:p>
            <a:pPr lvl="1"/>
            <a:r>
              <a:rPr lang="en-US" sz="3200" dirty="0" smtClean="0"/>
              <a:t>Order: Does the order matter when choosing </a:t>
            </a:r>
            <a:r>
              <a:rPr lang="en-US" sz="3200" dirty="0" smtClean="0"/>
              <a:t>the elements</a:t>
            </a:r>
            <a:r>
              <a:rPr lang="en-US" sz="3200" dirty="0" smtClean="0"/>
              <a:t>, e.g., is selecting </a:t>
            </a:r>
            <a:r>
              <a:rPr lang="en-US" sz="3200" i="1" dirty="0" smtClean="0"/>
              <a:t>a, b different than </a:t>
            </a:r>
            <a:r>
              <a:rPr lang="en-US" sz="3200" i="1" dirty="0" smtClean="0"/>
              <a:t>selecting b</a:t>
            </a:r>
            <a:r>
              <a:rPr lang="en-US" sz="3200" i="1" dirty="0" smtClean="0"/>
              <a:t>, </a:t>
            </a:r>
            <a:r>
              <a:rPr lang="en-US" sz="3200" i="1" dirty="0" smtClean="0"/>
              <a:t>a?</a:t>
            </a:r>
            <a:endParaRPr lang="en-US" sz="3200" i="1" dirty="0" smtClean="0"/>
          </a:p>
          <a:p>
            <a:pPr lvl="1"/>
            <a:r>
              <a:rPr lang="en-US" sz="3200" dirty="0" smtClean="0"/>
              <a:t>Repetition</a:t>
            </a:r>
            <a:r>
              <a:rPr lang="en-US" sz="3200" dirty="0" smtClean="0"/>
              <a:t>: Can the same element be selected </a:t>
            </a:r>
            <a:r>
              <a:rPr lang="en-US" sz="3200" dirty="0" smtClean="0"/>
              <a:t>multiple times?</a:t>
            </a:r>
            <a:endParaRPr lang="en-US" sz="32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Selection Order/Repetition 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dirty="0" smtClean="0"/>
              <a:t>Example: it is sometimes said of an engineering project that a customer can choose 2 out of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High quality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Low price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Speed to market</a:t>
            </a:r>
          </a:p>
          <a:p>
            <a:r>
              <a:rPr lang="en-US" dirty="0" smtClean="0">
                <a:latin typeface="Consolas" pitchFamily="49" charset="0"/>
              </a:rPr>
              <a:t>We can arrive at different answers if…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Order matters and repetition is not permitted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Order matters and repetition is permitted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Order does not matter and repetition is not permitted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Order does not matter and repetition is permitted</a:t>
            </a:r>
            <a:endParaRPr lang="en-US" dirty="0" smtClean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Selection Order/Repetition III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dirty="0" smtClean="0"/>
              <a:t>Generic example: </a:t>
            </a:r>
            <a:r>
              <a:rPr lang="en-US" sz="3600" dirty="0" smtClean="0"/>
              <a:t>How many ways can we choose two </a:t>
            </a:r>
            <a:r>
              <a:rPr lang="en-US" sz="3600" dirty="0" smtClean="0"/>
              <a:t>letters </a:t>
            </a:r>
            <a:r>
              <a:rPr lang="en-US" sz="3200" dirty="0" smtClean="0"/>
              <a:t>from </a:t>
            </a:r>
            <a:r>
              <a:rPr lang="en-US" sz="3200" dirty="0" smtClean="0"/>
              <a:t>{a, b, c, d, e}?</a:t>
            </a:r>
            <a:endParaRPr lang="en-US" sz="3200" dirty="0" smtClean="0"/>
          </a:p>
          <a:p>
            <a:r>
              <a:rPr lang="en-US" dirty="0" smtClean="0">
                <a:latin typeface="Consolas" pitchFamily="49" charset="0"/>
              </a:rPr>
              <a:t>We can arrive at different answers if…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Order matters and repetition is not permitted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Order matters and repetition is permitted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Order does not matter and repetition is not permitted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Order does not matter and repetition is permitted</a:t>
            </a:r>
            <a:endParaRPr lang="en-US" dirty="0" smtClean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Selected Examples (</a:t>
            </a:r>
            <a:r>
              <a:rPr lang="en-US" sz="3200" dirty="0" err="1" smtClean="0"/>
              <a:t>Makinson</a:t>
            </a:r>
            <a:r>
              <a:rPr lang="en-US" sz="3200" dirty="0" smtClean="0"/>
              <a:t>)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dirty="0" smtClean="0"/>
              <a:t>A logic class has 20 students who also </a:t>
            </a:r>
            <a:r>
              <a:rPr lang="en-US" sz="3600" dirty="0" smtClean="0"/>
              <a:t>take calculus</a:t>
            </a:r>
            <a:r>
              <a:rPr lang="en-US" sz="3600" dirty="0" smtClean="0"/>
              <a:t>, 9 who also take philosophy, 11 </a:t>
            </a:r>
            <a:r>
              <a:rPr lang="en-US" sz="3600" dirty="0" smtClean="0"/>
              <a:t>who take </a:t>
            </a:r>
            <a:r>
              <a:rPr lang="en-US" sz="3600" dirty="0" smtClean="0"/>
              <a:t>neither, and 2 who take both </a:t>
            </a:r>
            <a:r>
              <a:rPr lang="en-US" sz="3600" dirty="0" smtClean="0"/>
              <a:t>calculus and </a:t>
            </a:r>
            <a:r>
              <a:rPr lang="en-US" sz="3600" dirty="0" smtClean="0"/>
              <a:t>philosophy.</a:t>
            </a:r>
          </a:p>
          <a:p>
            <a:r>
              <a:rPr lang="en-US" sz="3600" strike="sngStrike" dirty="0" smtClean="0"/>
              <a:t>Why does the example use calculus and philosophy as example courses? </a:t>
            </a:r>
          </a:p>
          <a:p>
            <a:r>
              <a:rPr lang="en-US" sz="3600" dirty="0" smtClean="0"/>
              <a:t>How </a:t>
            </a:r>
            <a:r>
              <a:rPr lang="en-US" sz="3600" dirty="0" smtClean="0"/>
              <a:t>many students are in the class</a:t>
            </a:r>
            <a:r>
              <a:rPr lang="en-US" sz="3600" dirty="0" smtClean="0"/>
              <a:t>?</a:t>
            </a:r>
            <a:endParaRPr lang="en-US" sz="36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Selected Examples (</a:t>
            </a:r>
            <a:r>
              <a:rPr lang="en-US" sz="3200" dirty="0" err="1" smtClean="0"/>
              <a:t>Makinson</a:t>
            </a:r>
            <a:r>
              <a:rPr lang="en-US" sz="3200" dirty="0" smtClean="0"/>
              <a:t>)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600" dirty="0" smtClean="0"/>
              <a:t>A logic class has 20 students who also </a:t>
            </a:r>
            <a:r>
              <a:rPr lang="en-US" sz="3600" dirty="0" smtClean="0"/>
              <a:t>take calculus</a:t>
            </a:r>
            <a:r>
              <a:rPr lang="en-US" sz="3600" dirty="0" smtClean="0"/>
              <a:t>, 9 who also take philosophy, 11 </a:t>
            </a:r>
            <a:r>
              <a:rPr lang="en-US" sz="3600" dirty="0" smtClean="0"/>
              <a:t>who take </a:t>
            </a:r>
            <a:r>
              <a:rPr lang="en-US" sz="3600" dirty="0" smtClean="0"/>
              <a:t>neither, and 2 who take both </a:t>
            </a:r>
            <a:r>
              <a:rPr lang="en-US" sz="3600" dirty="0" smtClean="0"/>
              <a:t>calculus and </a:t>
            </a:r>
            <a:r>
              <a:rPr lang="en-US" sz="3600" dirty="0" smtClean="0"/>
              <a:t>philosophy.</a:t>
            </a:r>
          </a:p>
          <a:p>
            <a:r>
              <a:rPr lang="en-US" sz="3600" dirty="0" smtClean="0"/>
              <a:t>How many students are in the class</a:t>
            </a:r>
            <a:r>
              <a:rPr lang="en-US" sz="3600" dirty="0" smtClean="0"/>
              <a:t>?</a:t>
            </a:r>
          </a:p>
          <a:p>
            <a:endParaRPr lang="en-US" sz="3600" dirty="0" smtClean="0"/>
          </a:p>
          <a:p>
            <a:pPr lvl="1">
              <a:buNone/>
            </a:pP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((20 + 9) − 2) +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11 = 38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64654</TotalTime>
  <Words>1240</Words>
  <Application>Microsoft Office PowerPoint</Application>
  <PresentationFormat>Custom</PresentationFormat>
  <Paragraphs>209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CMPU-145: Foundations of Computer Science Spring, 2019</vt:lpstr>
      <vt:lpstr>Counting Things </vt:lpstr>
      <vt:lpstr>Principles for counting elements of sets</vt:lpstr>
      <vt:lpstr>Multiplication Principles for counting elements of sets</vt:lpstr>
      <vt:lpstr>Selection Order/Repetition I</vt:lpstr>
      <vt:lpstr>Selection Order/Repetition II</vt:lpstr>
      <vt:lpstr>Selection Order/Repetition III</vt:lpstr>
      <vt:lpstr>Selected Examples (Makinson)</vt:lpstr>
      <vt:lpstr>Selected Examples (Makinson)</vt:lpstr>
      <vt:lpstr>Selected Examples (Not Makinson)</vt:lpstr>
      <vt:lpstr>Selected Examples I</vt:lpstr>
      <vt:lpstr>Selected Examples II</vt:lpstr>
      <vt:lpstr>Selected Examples III</vt:lpstr>
      <vt:lpstr>Ways of Counting</vt:lpstr>
      <vt:lpstr>Ways of Counting</vt:lpstr>
      <vt:lpstr>Ways of Counting: Common cases</vt:lpstr>
      <vt:lpstr>Ways of Counting: Variations on a theme</vt:lpstr>
      <vt:lpstr>Ways of Counting: Variations on a theme: multisets</vt:lpstr>
      <vt:lpstr>More: next time!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248</cp:revision>
  <dcterms:created xsi:type="dcterms:W3CDTF">2017-10-22T03:23:41Z</dcterms:created>
  <dcterms:modified xsi:type="dcterms:W3CDTF">2019-04-11T13:56:44Z</dcterms:modified>
</cp:coreProperties>
</file>