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13" r:id="rId3"/>
    <p:sldId id="501" r:id="rId4"/>
    <p:sldId id="502" r:id="rId5"/>
    <p:sldId id="515" r:id="rId6"/>
    <p:sldId id="51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58" d="100"/>
          <a:sy n="58" d="100"/>
        </p:scale>
        <p:origin x="-46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49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5: Counting Things, Combinations and Permutations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Counting Things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/>
              <a:t>setup: Problems computers can solve involve counting.</a:t>
            </a:r>
          </a:p>
          <a:p>
            <a:pPr lvl="1"/>
            <a:r>
              <a:rPr lang="en-US" sz="2800" dirty="0" smtClean="0"/>
              <a:t>The number of items that can fit in a container</a:t>
            </a:r>
          </a:p>
          <a:p>
            <a:pPr lvl="1"/>
            <a:r>
              <a:rPr lang="en-US" sz="2800" dirty="0" smtClean="0"/>
              <a:t>The number of ways to get from Yankee Stadium to </a:t>
            </a:r>
            <a:r>
              <a:rPr lang="en-US" sz="2800" dirty="0" err="1" smtClean="0"/>
              <a:t>Citi</a:t>
            </a:r>
            <a:r>
              <a:rPr lang="en-US" sz="2800" dirty="0" smtClean="0"/>
              <a:t> Field (via NYC subway)</a:t>
            </a:r>
          </a:p>
          <a:p>
            <a:pPr lvl="1"/>
            <a:r>
              <a:rPr lang="en-US" sz="2800" strike="sngStrike" dirty="0" smtClean="0"/>
              <a:t>How do I love thee?  Let me count the ways.</a:t>
            </a:r>
          </a:p>
          <a:p>
            <a:pPr lvl="1"/>
            <a:r>
              <a:rPr lang="en-US" sz="2800" dirty="0" smtClean="0"/>
              <a:t>The number of words of length L formed with an alphabet A.</a:t>
            </a:r>
          </a:p>
          <a:p>
            <a:pPr lvl="1"/>
            <a:r>
              <a:rPr lang="en-US" sz="3200" dirty="0" smtClean="0"/>
              <a:t>The number of combinations on a lock.  </a:t>
            </a:r>
          </a:p>
          <a:p>
            <a:pPr lvl="1"/>
            <a:r>
              <a:rPr lang="en-US" sz="3200" dirty="0" smtClean="0"/>
              <a:t>The probability of a royal flush in poker.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* Who to blame: </a:t>
            </a:r>
            <a:r>
              <a:rPr lang="en-US" dirty="0" err="1" smtClean="0"/>
              <a:t>Immanual</a:t>
            </a:r>
            <a:r>
              <a:rPr lang="en-US" dirty="0" smtClean="0"/>
              <a:t> Kant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Principles for counting elements of sets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Finite sets here:</a:t>
            </a:r>
            <a:endParaRPr lang="en-US" sz="3200" dirty="0" smtClean="0"/>
          </a:p>
          <a:p>
            <a:pPr>
              <a:buNone/>
            </a:pPr>
            <a:r>
              <a:rPr lang="en-US" sz="3600" dirty="0" smtClean="0"/>
              <a:t>	Subtraction principle for difference, </a:t>
            </a:r>
            <a:endParaRPr lang="en-US" sz="3200" dirty="0" smtClean="0"/>
          </a:p>
          <a:p>
            <a:r>
              <a:rPr lang="en-US" sz="3200" dirty="0" smtClean="0"/>
              <a:t>|A − B| = |A| − |A ∩ B</a:t>
            </a:r>
            <a:r>
              <a:rPr lang="en-US" sz="3200" dirty="0" smtClean="0"/>
              <a:t>|</a:t>
            </a:r>
            <a:endParaRPr lang="pt-BR" sz="32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3600" dirty="0" smtClean="0"/>
              <a:t>	Addition principle, </a:t>
            </a:r>
          </a:p>
          <a:p>
            <a:r>
              <a:rPr lang="en-US" sz="3200" dirty="0" smtClean="0"/>
              <a:t>|A ∪ B| = |A| + |B| − |A ∩ B</a:t>
            </a:r>
            <a:r>
              <a:rPr lang="en-US" sz="3200" dirty="0" smtClean="0"/>
              <a:t>|</a:t>
            </a:r>
          </a:p>
          <a:p>
            <a:r>
              <a:rPr lang="en-US" sz="3200" dirty="0" smtClean="0"/>
              <a:t>|A ∪ B| = |A| + |B</a:t>
            </a:r>
            <a:r>
              <a:rPr lang="en-US" sz="3200" dirty="0" smtClean="0"/>
              <a:t>| </a:t>
            </a:r>
            <a:r>
              <a:rPr lang="en-US" sz="3200" dirty="0" err="1" smtClean="0"/>
              <a:t>iff</a:t>
            </a:r>
            <a:r>
              <a:rPr lang="en-US" sz="3200" dirty="0" smtClean="0"/>
              <a:t> sets A and B are disjoint </a:t>
            </a:r>
            <a:r>
              <a:rPr lang="pt-BR" sz="3200" dirty="0" smtClean="0">
                <a:latin typeface="Consolas" pitchFamily="49" charset="0"/>
              </a:rPr>
              <a:t> </a:t>
            </a:r>
            <a:endParaRPr lang="pt-BR" sz="2400" dirty="0" smtClean="0">
              <a:latin typeface="Consolas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Selection Order/Repetition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Sometimes it’s useful to consider the </a:t>
            </a:r>
            <a:r>
              <a:rPr lang="en-US" sz="3600" dirty="0" smtClean="0"/>
              <a:t>number of </a:t>
            </a:r>
            <a:r>
              <a:rPr lang="en-US" sz="3600" dirty="0" smtClean="0"/>
              <a:t>ways to </a:t>
            </a:r>
            <a:r>
              <a:rPr lang="en-US" sz="3600" i="1" dirty="0" smtClean="0"/>
              <a:t>select/choose </a:t>
            </a:r>
            <a:r>
              <a:rPr lang="en-US" sz="3600" i="1" dirty="0" smtClean="0"/>
              <a:t>k items out of </a:t>
            </a:r>
            <a:r>
              <a:rPr lang="en-US" sz="3600" i="1" dirty="0" smtClean="0"/>
              <a:t>n </a:t>
            </a:r>
            <a:r>
              <a:rPr lang="en-US" sz="3600" dirty="0" smtClean="0"/>
              <a:t>items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Two factors to consider:</a:t>
            </a:r>
          </a:p>
          <a:p>
            <a:pPr lvl="1"/>
            <a:r>
              <a:rPr lang="en-US" sz="3200" dirty="0" smtClean="0"/>
              <a:t>Order: Does the order matter when choosing </a:t>
            </a:r>
            <a:r>
              <a:rPr lang="en-US" sz="3200" dirty="0" smtClean="0"/>
              <a:t>the elements</a:t>
            </a:r>
            <a:r>
              <a:rPr lang="en-US" sz="3200" dirty="0" smtClean="0"/>
              <a:t>, e.g., is selecting </a:t>
            </a:r>
            <a:r>
              <a:rPr lang="en-US" sz="3200" i="1" dirty="0" smtClean="0"/>
              <a:t>a, b different than </a:t>
            </a:r>
            <a:r>
              <a:rPr lang="en-US" sz="3200" i="1" dirty="0" smtClean="0"/>
              <a:t>selecting b</a:t>
            </a:r>
            <a:r>
              <a:rPr lang="en-US" sz="3200" i="1" dirty="0" smtClean="0"/>
              <a:t>, </a:t>
            </a:r>
            <a:r>
              <a:rPr lang="en-US" sz="3200" i="1" dirty="0" smtClean="0"/>
              <a:t>a?</a:t>
            </a:r>
            <a:endParaRPr lang="en-US" sz="3200" i="1" dirty="0" smtClean="0"/>
          </a:p>
          <a:p>
            <a:pPr lvl="1"/>
            <a:r>
              <a:rPr lang="en-US" sz="3200" dirty="0" smtClean="0"/>
              <a:t>Repetition</a:t>
            </a:r>
            <a:r>
              <a:rPr lang="en-US" sz="3200" dirty="0" smtClean="0"/>
              <a:t>: Can the same element be selected </a:t>
            </a:r>
            <a:r>
              <a:rPr lang="en-US" sz="3200" dirty="0" smtClean="0"/>
              <a:t>multiple times?</a:t>
            </a:r>
            <a:endParaRPr lang="en-US" sz="32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Selection Order/Repetition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Example: it is sometimes said of an engineering project that a customer can choose 2 out of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High quality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Low price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Speed to market</a:t>
            </a:r>
          </a:p>
          <a:p>
            <a:r>
              <a:rPr lang="en-US" dirty="0" smtClean="0">
                <a:latin typeface="Consolas" pitchFamily="49" charset="0"/>
              </a:rPr>
              <a:t>We can arrive at different answers if…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matters and repetition is not permitted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matters and repetition is permitted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does not matter and repetition is not permitted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does not matter and repetition is permitted</a:t>
            </a:r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Selection Order/Repetition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Generic example: </a:t>
            </a:r>
            <a:r>
              <a:rPr lang="en-US" sz="3600" dirty="0" smtClean="0"/>
              <a:t>How many ways can we choose two </a:t>
            </a:r>
            <a:r>
              <a:rPr lang="en-US" sz="3600" dirty="0" smtClean="0"/>
              <a:t>letters </a:t>
            </a:r>
            <a:r>
              <a:rPr lang="en-US" sz="3200" dirty="0" smtClean="0"/>
              <a:t>from </a:t>
            </a:r>
            <a:r>
              <a:rPr lang="en-US" sz="3200" dirty="0" smtClean="0"/>
              <a:t>{a, b, c, d, e}?</a:t>
            </a:r>
            <a:endParaRPr lang="en-US" sz="3200" dirty="0" smtClean="0"/>
          </a:p>
          <a:p>
            <a:r>
              <a:rPr lang="en-US" dirty="0" smtClean="0">
                <a:latin typeface="Consolas" pitchFamily="49" charset="0"/>
              </a:rPr>
              <a:t>We can arrive at different answers if…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matters and repetition is not permitted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matters and repetition is permitted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does not matter and repetition is not permitted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does not matter and repetition is permitted</a:t>
            </a:r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59395</TotalTime>
  <Words>348</Words>
  <Application>Microsoft Office PowerPoint</Application>
  <PresentationFormat>Custom</PresentationFormat>
  <Paragraphs>64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CMPU-145: Foundations of Computer Science Spring, 2019</vt:lpstr>
      <vt:lpstr>Counting Things </vt:lpstr>
      <vt:lpstr>Principles for counting elements of sets</vt:lpstr>
      <vt:lpstr>Selection Order/Repetition I</vt:lpstr>
      <vt:lpstr>Selection Order/Repetition II</vt:lpstr>
      <vt:lpstr>Selection Order/Repetition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246</cp:revision>
  <dcterms:created xsi:type="dcterms:W3CDTF">2017-10-22T03:23:41Z</dcterms:created>
  <dcterms:modified xsi:type="dcterms:W3CDTF">2019-04-07T22:17:06Z</dcterms:modified>
</cp:coreProperties>
</file>