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2" r:id="rId3"/>
    <p:sldId id="533" r:id="rId4"/>
    <p:sldId id="517" r:id="rId5"/>
    <p:sldId id="545" r:id="rId6"/>
    <p:sldId id="542" r:id="rId7"/>
    <p:sldId id="543" r:id="rId8"/>
    <p:sldId id="502" r:id="rId9"/>
    <p:sldId id="535" r:id="rId10"/>
    <p:sldId id="536" r:id="rId11"/>
    <p:sldId id="537" r:id="rId12"/>
    <p:sldId id="538" r:id="rId13"/>
    <p:sldId id="539" r:id="rId14"/>
    <p:sldId id="531" r:id="rId15"/>
    <p:sldId id="540" r:id="rId16"/>
    <p:sldId id="515" r:id="rId17"/>
    <p:sldId id="544" r:id="rId18"/>
    <p:sldId id="516" r:id="rId19"/>
    <p:sldId id="52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58" d="100"/>
          <a:sy n="58" d="100"/>
        </p:scale>
        <p:origin x="-46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5: Combinations and Permutations &amp; Functions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Permutations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475161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i="1" dirty="0" smtClean="0"/>
              <a:t>{</a:t>
            </a:r>
            <a:r>
              <a:rPr lang="en-US" sz="3600" b="1" i="1" dirty="0" smtClean="0"/>
              <a:t>order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600" dirty="0" smtClean="0"/>
              <a:t>P(</a:t>
            </a:r>
            <a:r>
              <a:rPr lang="en-US" sz="3600" dirty="0" err="1" smtClean="0"/>
              <a:t>n,k</a:t>
            </a:r>
            <a:r>
              <a:rPr lang="en-US" sz="3600" dirty="0" smtClean="0"/>
              <a:t>) n elements, k &lt;= n</a:t>
            </a:r>
          </a:p>
          <a:p>
            <a:r>
              <a:rPr lang="en-US" sz="3600" dirty="0" smtClean="0"/>
              <a:t>How to think about the function: for k &lt; n,</a:t>
            </a:r>
          </a:p>
          <a:p>
            <a:r>
              <a:rPr lang="en-US" sz="3600" dirty="0" smtClean="0"/>
              <a:t>There are n ways to choose first item</a:t>
            </a:r>
          </a:p>
          <a:p>
            <a:pPr lvl="1"/>
            <a:r>
              <a:rPr lang="en-US" sz="3200" dirty="0" smtClean="0"/>
              <a:t>There are n-1 ways to choose the next item</a:t>
            </a:r>
          </a:p>
          <a:p>
            <a:pPr lvl="2"/>
            <a:r>
              <a:rPr lang="en-US" sz="2800" dirty="0" smtClean="0"/>
              <a:t>There are n-2 ways to choose the next item</a:t>
            </a:r>
          </a:p>
          <a:p>
            <a:pPr lvl="3"/>
            <a:r>
              <a:rPr lang="en-US" sz="2600" dirty="0" smtClean="0"/>
              <a:t>There are . . .</a:t>
            </a:r>
          </a:p>
          <a:p>
            <a:pPr lvl="1"/>
            <a:r>
              <a:rPr lang="en-US" sz="3200" dirty="0" smtClean="0"/>
              <a:t>Or,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n*(n-1)*(n-2) . . . (n-(k-1)) = </a:t>
            </a:r>
          </a:p>
          <a:p>
            <a:pPr lvl="1"/>
            <a:endParaRPr lang="en-US" sz="3200" dirty="0" smtClean="0"/>
          </a:p>
          <a:p>
            <a:pPr lvl="1"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n*(n-1)*(n-2)* . . .(n-(k-1))     (n-k)!</a:t>
            </a:r>
          </a:p>
          <a:p>
            <a:pPr lvl="1"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----------------------------- 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------</a:t>
            </a:r>
          </a:p>
          <a:p>
            <a:pPr lvl="1"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             1                  (n-k)!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31817" y="4840741"/>
            <a:ext cx="16478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735786" y="5159829"/>
            <a:ext cx="571500" cy="1588"/>
          </a:xfrm>
          <a:prstGeom prst="straightConnector1">
            <a:avLst/>
          </a:prstGeom>
          <a:ln w="25400">
            <a:solidFill>
              <a:srgbClr val="9C14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Permutations IV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42290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i="1" dirty="0" smtClean="0"/>
              <a:t>{</a:t>
            </a:r>
            <a:r>
              <a:rPr lang="en-US" sz="3600" b="1" i="1" dirty="0" smtClean="0"/>
              <a:t>order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600" dirty="0" smtClean="0"/>
              <a:t>P(</a:t>
            </a:r>
            <a:r>
              <a:rPr lang="en-US" sz="3600" dirty="0" err="1" smtClean="0"/>
              <a:t>n,k</a:t>
            </a:r>
            <a:r>
              <a:rPr lang="en-US" sz="3600" dirty="0" smtClean="0"/>
              <a:t>) n elements, k &lt;= n</a:t>
            </a:r>
          </a:p>
          <a:p>
            <a:endParaRPr lang="en-US" sz="3600" dirty="0" smtClean="0"/>
          </a:p>
          <a:p>
            <a:r>
              <a:rPr lang="en-US" sz="3600" dirty="0" smtClean="0"/>
              <a:t>Example: </a:t>
            </a:r>
          </a:p>
          <a:p>
            <a:r>
              <a:rPr lang="en-US" sz="3600" dirty="0" smtClean="0"/>
              <a:t>How many 6 digit (decimal) numbers, no digits repeat?</a:t>
            </a:r>
          </a:p>
          <a:p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P(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n,k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) = P(10,6) = 10!/(10-6)!</a:t>
            </a:r>
          </a:p>
          <a:p>
            <a:pPr lvl="4"/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 10!/4! = 10*9*8*7*6 =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151,200</a:t>
            </a:r>
          </a:p>
          <a:p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31817" y="1143001"/>
            <a:ext cx="16478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Permutations: n == k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42290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i="1" dirty="0" smtClean="0"/>
              <a:t>{</a:t>
            </a:r>
            <a:r>
              <a:rPr lang="en-US" sz="3600" b="1" i="1" dirty="0" smtClean="0"/>
              <a:t>order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600" dirty="0" smtClean="0"/>
              <a:t>P(</a:t>
            </a:r>
            <a:r>
              <a:rPr lang="en-US" sz="3600" dirty="0" err="1" smtClean="0"/>
              <a:t>n,k</a:t>
            </a:r>
            <a:r>
              <a:rPr lang="en-US" sz="3600" dirty="0" smtClean="0"/>
              <a:t>) n elements, if k == n</a:t>
            </a:r>
          </a:p>
          <a:p>
            <a:pPr lvl="1"/>
            <a:r>
              <a:rPr lang="en-US" sz="3200" dirty="0" smtClean="0"/>
              <a:t>We are choosing every element in the set and: (n-n)! = 1</a:t>
            </a:r>
          </a:p>
          <a:p>
            <a:endParaRPr lang="en-US" sz="3600" dirty="0" smtClean="0"/>
          </a:p>
          <a:p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P(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n,n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) = n! 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total number of ways to order set A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31817" y="1143001"/>
            <a:ext cx="16478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Combinations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269421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i="1" dirty="0" smtClean="0"/>
              <a:t>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order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200" dirty="0" smtClean="0"/>
              <a:t>The Pigeonhole Principle. Max picks == n, so k &lt;= n</a:t>
            </a:r>
          </a:p>
          <a:p>
            <a:r>
              <a:rPr lang="en-US" dirty="0" smtClean="0"/>
              <a:t>C(</a:t>
            </a:r>
            <a:r>
              <a:rPr lang="en-US" dirty="0" err="1" smtClean="0"/>
              <a:t>n,k</a:t>
            </a:r>
            <a:r>
              <a:rPr lang="en-US" dirty="0" smtClean="0"/>
              <a:t>) n elements, k &lt;= n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6130" y="3592287"/>
            <a:ext cx="421825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Combinations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i="1" dirty="0" smtClean="0"/>
              <a:t>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order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200" dirty="0" smtClean="0"/>
              <a:t>How to think about combinations…</a:t>
            </a:r>
          </a:p>
          <a:p>
            <a:r>
              <a:rPr lang="en-US" sz="3200" dirty="0" smtClean="0"/>
              <a:t>C(</a:t>
            </a:r>
            <a:r>
              <a:rPr lang="en-US" sz="3200" dirty="0" err="1" smtClean="0"/>
              <a:t>n,k</a:t>
            </a:r>
            <a:r>
              <a:rPr lang="en-US" sz="3200" dirty="0" smtClean="0"/>
              <a:t>) counts # of {k element subsets] of set A with n elements</a:t>
            </a:r>
          </a:p>
          <a:p>
            <a:r>
              <a:rPr lang="en-US" sz="3200" dirty="0" smtClean="0"/>
              <a:t>Each subset has P(</a:t>
            </a:r>
            <a:r>
              <a:rPr lang="en-US" sz="3200" dirty="0" err="1" smtClean="0"/>
              <a:t>k,k</a:t>
            </a:r>
            <a:r>
              <a:rPr lang="en-US" sz="3200" dirty="0" smtClean="0"/>
              <a:t>) orderings, i.e. k!</a:t>
            </a:r>
          </a:p>
          <a:p>
            <a:r>
              <a:rPr lang="en-US" sz="3200" dirty="0" smtClean="0"/>
              <a:t>The # of ordered subsets P(</a:t>
            </a:r>
            <a:r>
              <a:rPr lang="en-US" sz="3200" dirty="0" err="1" smtClean="0"/>
              <a:t>n,k</a:t>
            </a:r>
            <a:r>
              <a:rPr lang="en-US" sz="3200" dirty="0" smtClean="0"/>
              <a:t>) = k! * C(</a:t>
            </a:r>
            <a:r>
              <a:rPr lang="en-US" sz="3200" dirty="0" err="1" smtClean="0"/>
              <a:t>n,k</a:t>
            </a:r>
            <a:r>
              <a:rPr lang="en-US" sz="3200" dirty="0" smtClean="0"/>
              <a:t>) </a:t>
            </a:r>
          </a:p>
          <a:p>
            <a:pPr lvl="1"/>
            <a:r>
              <a:rPr lang="en-US" dirty="0" smtClean="0"/>
              <a:t>Multiply both sides by 1/k! we get c(</a:t>
            </a:r>
            <a:r>
              <a:rPr lang="en-US" dirty="0" err="1" smtClean="0"/>
              <a:t>n,k</a:t>
            </a:r>
            <a:r>
              <a:rPr lang="en-US" dirty="0" smtClean="0"/>
              <a:t>).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	P(</a:t>
            </a:r>
            <a:r>
              <a:rPr lang="en-US" sz="3200" dirty="0" err="1" smtClean="0">
                <a:latin typeface="Courier New" pitchFamily="49" charset="0"/>
                <a:cs typeface="Courier New" pitchFamily="49" charset="0"/>
              </a:rPr>
              <a:t>n,k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) * 1/k! = k! * C(</a:t>
            </a:r>
            <a:r>
              <a:rPr lang="en-US" sz="3200" dirty="0" err="1" smtClean="0">
                <a:latin typeface="Courier New" pitchFamily="49" charset="0"/>
                <a:cs typeface="Courier New" pitchFamily="49" charset="0"/>
              </a:rPr>
              <a:t>n,k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) * 1/k!</a:t>
            </a:r>
          </a:p>
          <a:p>
            <a:pPr>
              <a:buNone/>
            </a:pP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	P(</a:t>
            </a:r>
            <a:r>
              <a:rPr lang="en-US" sz="3200" dirty="0" err="1" smtClean="0">
                <a:latin typeface="Courier New" pitchFamily="49" charset="0"/>
                <a:cs typeface="Courier New" pitchFamily="49" charset="0"/>
              </a:rPr>
              <a:t>n,k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-------       = C(</a:t>
            </a:r>
            <a:r>
              <a:rPr lang="en-US" sz="3200" dirty="0" err="1" smtClean="0">
                <a:latin typeface="Courier New" pitchFamily="49" charset="0"/>
                <a:cs typeface="Courier New" pitchFamily="49" charset="0"/>
              </a:rPr>
              <a:t>n,k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k!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57281" y="916098"/>
            <a:ext cx="2574471" cy="9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 rot="5153959">
            <a:off x="10511166" y="1220369"/>
            <a:ext cx="1003881" cy="603418"/>
          </a:xfrm>
          <a:prstGeom prst="ellipse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676276" y="2481943"/>
            <a:ext cx="151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n,k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9" idx="6"/>
          </p:cNvCxnSpPr>
          <p:nvPr/>
        </p:nvCxnSpPr>
        <p:spPr>
          <a:xfrm rot="5400000">
            <a:off x="10759097" y="2192834"/>
            <a:ext cx="460004" cy="119802"/>
          </a:xfrm>
          <a:prstGeom prst="straightConnector1">
            <a:avLst/>
          </a:prstGeom>
          <a:ln>
            <a:solidFill>
              <a:srgbClr val="9C14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Combinations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49148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i="1" dirty="0" smtClean="0"/>
              <a:t>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order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200" dirty="0" smtClean="0"/>
              <a:t>How to think about combinations…</a:t>
            </a:r>
          </a:p>
          <a:p>
            <a:r>
              <a:rPr lang="en-US" sz="3200" dirty="0" smtClean="0"/>
              <a:t>Example: How many ways can you choose a 6 person jury          out of a list of 10 potential jurors? 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C(10,6) = 10!/(6!*4!)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= 10*9*8*7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4*3*2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= 210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57281" y="916098"/>
            <a:ext cx="2574471" cy="9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 rot="5153959">
            <a:off x="10511166" y="1220369"/>
            <a:ext cx="1003881" cy="603418"/>
          </a:xfrm>
          <a:prstGeom prst="ellipse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676276" y="2481943"/>
            <a:ext cx="151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n,k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9" idx="6"/>
          </p:cNvCxnSpPr>
          <p:nvPr/>
        </p:nvCxnSpPr>
        <p:spPr>
          <a:xfrm rot="5400000">
            <a:off x="10759097" y="2192834"/>
            <a:ext cx="460004" cy="119802"/>
          </a:xfrm>
          <a:prstGeom prst="straightConnector1">
            <a:avLst/>
          </a:prstGeom>
          <a:ln>
            <a:solidFill>
              <a:srgbClr val="9C14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allow repetition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Permutations w/repetition: </a:t>
            </a:r>
            <a:r>
              <a:rPr lang="en-US" sz="3600" i="1" dirty="0" smtClean="0"/>
              <a:t>{</a:t>
            </a:r>
            <a:r>
              <a:rPr lang="en-US" sz="3600" b="1" i="1" dirty="0" smtClean="0"/>
              <a:t>order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order</a:t>
            </a:r>
            <a:r>
              <a:rPr lang="en-US" sz="3600" i="1" dirty="0" smtClean="0"/>
              <a:t>} {</a:t>
            </a:r>
            <a:r>
              <a:rPr lang="en-US" sz="3600" b="1" i="1" u="sng" dirty="0" smtClean="0"/>
              <a:t>repetition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repetition</a:t>
            </a:r>
            <a:r>
              <a:rPr lang="en-US" sz="3600" i="1" dirty="0" smtClean="0"/>
              <a:t>}</a:t>
            </a:r>
          </a:p>
          <a:p>
            <a:endParaRPr lang="en-US" sz="3600" dirty="0" smtClean="0"/>
          </a:p>
          <a:p>
            <a:pPr lvl="2">
              <a:buNone/>
            </a:pPr>
            <a:r>
              <a:rPr lang="en-US" sz="4600" dirty="0" err="1" smtClean="0">
                <a:latin typeface="Consolas" pitchFamily="49" charset="0"/>
              </a:rPr>
              <a:t>n</a:t>
            </a:r>
            <a:r>
              <a:rPr lang="en-US" sz="4600" baseline="30000" dirty="0" err="1" smtClean="0">
                <a:latin typeface="Consolas" pitchFamily="49" charset="0"/>
              </a:rPr>
              <a:t>k</a:t>
            </a:r>
            <a:endParaRPr lang="en-US" sz="4600" baseline="30000" dirty="0" smtClean="0">
              <a:latin typeface="Consolas" pitchFamily="49" charset="0"/>
            </a:endParaRPr>
          </a:p>
          <a:p>
            <a:r>
              <a:rPr lang="en-US" sz="3600" dirty="0" smtClean="0"/>
              <a:t>With repetition, there are no restrictions on our choices, we can make the same choices over and over again. </a:t>
            </a:r>
          </a:p>
          <a:p>
            <a:r>
              <a:rPr lang="en-US" sz="3600" dirty="0" smtClean="0"/>
              <a:t>Example: How many distinct passwords consisting of </a:t>
            </a:r>
            <a:r>
              <a:rPr lang="en-US" sz="3600" b="1" dirty="0" smtClean="0">
                <a:solidFill>
                  <a:srgbClr val="7030A0"/>
                </a:solidFill>
              </a:rPr>
              <a:t>2</a:t>
            </a:r>
            <a:r>
              <a:rPr lang="en-US" sz="3600" dirty="0" smtClean="0"/>
              <a:t> letters followed by </a:t>
            </a:r>
            <a:r>
              <a:rPr lang="en-US" sz="3600" b="1" dirty="0" smtClean="0">
                <a:solidFill>
                  <a:srgbClr val="00B0F0"/>
                </a:solidFill>
              </a:rPr>
              <a:t>4</a:t>
            </a:r>
            <a:r>
              <a:rPr lang="en-US" sz="3600" dirty="0" smtClean="0"/>
              <a:t> digits can be created? </a:t>
            </a:r>
            <a:r>
              <a:rPr lang="en-US" sz="2300" dirty="0" smtClean="0"/>
              <a:t>(from last week’s lecture) 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26</a:t>
            </a:r>
            <a:r>
              <a:rPr lang="en-US" sz="3600" b="1" baseline="30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 = 676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3600" b="1" baseline="300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 = 10000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676 * 10000 =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6,760,000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(multiplication principle)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allow repetition Let’s allow repetition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21390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Combinations:   </a:t>
            </a:r>
            <a:r>
              <a:rPr lang="en-US" sz="3600" i="1" dirty="0" smtClean="0"/>
              <a:t>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order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order</a:t>
            </a:r>
            <a:r>
              <a:rPr lang="en-US" sz="3600" i="1" dirty="0" smtClean="0"/>
              <a:t>} {</a:t>
            </a:r>
            <a:r>
              <a:rPr lang="en-US" sz="3600" b="1" i="1" u="sng" dirty="0" smtClean="0"/>
              <a:t>repetition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600" i="1" dirty="0" smtClean="0"/>
              <a:t>For n &gt;= 1</a:t>
            </a:r>
          </a:p>
          <a:p>
            <a:endParaRPr lang="en-US" sz="3600" dirty="0" smtClean="0"/>
          </a:p>
          <a:p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2671" y="3033713"/>
            <a:ext cx="3421517" cy="183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4986" y="4474029"/>
            <a:ext cx="7988763" cy="224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Let’s revisit &amp; rework that juror example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360861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dirty="0" smtClean="0"/>
              <a:t>The original example: 10 potential jurors, select 6.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One person –&gt; one jurist.</a:t>
            </a:r>
          </a:p>
          <a:p>
            <a:r>
              <a:rPr lang="en-US" sz="3600" dirty="0" smtClean="0"/>
              <a:t>New example: 10 students preparing for a stage play, 6 tasks must be completed before show starts on Saturday.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is irrelevant (no order)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One person – can do more than one task (no classes on Friday)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Combinations =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More: next time!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To be continued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. . 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Counting selections of </a:t>
            </a:r>
            <a:r>
              <a:rPr lang="en-US" sz="3200" i="1" dirty="0" smtClean="0"/>
              <a:t>k</a:t>
            </a:r>
            <a:r>
              <a:rPr lang="en-US" sz="3200" dirty="0" smtClean="0"/>
              <a:t> items from </a:t>
            </a:r>
            <a:r>
              <a:rPr lang="en-US" sz="3200" i="1" dirty="0" smtClean="0"/>
              <a:t>n</a:t>
            </a:r>
            <a:r>
              <a:rPr lang="en-US" sz="3200" dirty="0" smtClean="0"/>
              <a:t> elements set </a:t>
            </a:r>
            <a:r>
              <a:rPr lang="en-US" sz="3200" i="1" dirty="0" smtClean="0"/>
              <a:t>A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For </a:t>
            </a:r>
            <a:r>
              <a:rPr lang="en-US" sz="3600" b="1" dirty="0" smtClean="0">
                <a:solidFill>
                  <a:srgbClr val="9C1431"/>
                </a:solidFill>
              </a:rPr>
              <a:t>Permutations </a:t>
            </a:r>
            <a:r>
              <a:rPr lang="en-US" sz="3600" dirty="0" smtClean="0"/>
              <a:t>order always maintained:</a:t>
            </a:r>
          </a:p>
          <a:p>
            <a:r>
              <a:rPr lang="en-US" sz="3600" i="1" dirty="0" smtClean="0"/>
              <a:t>{</a:t>
            </a:r>
            <a:r>
              <a:rPr lang="en-US" sz="3600" b="1" i="1" dirty="0" smtClean="0"/>
              <a:t>order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pPr>
              <a:buNone/>
            </a:pPr>
            <a:r>
              <a:rPr lang="en-US" sz="3600" i="1" dirty="0" smtClean="0"/>
              <a:t>	P(n, k): count the tuples of k </a:t>
            </a:r>
            <a:r>
              <a:rPr lang="en-US" sz="3600" i="1" u="sng" dirty="0" smtClean="0"/>
              <a:t>unique</a:t>
            </a:r>
            <a:r>
              <a:rPr lang="en-US" sz="3600" i="1" dirty="0" smtClean="0"/>
              <a:t> elements from set A</a:t>
            </a:r>
          </a:p>
          <a:p>
            <a:pPr>
              <a:buNone/>
            </a:pPr>
            <a:endParaRPr lang="en-US" sz="3600" i="1" dirty="0" smtClean="0"/>
          </a:p>
          <a:p>
            <a:r>
              <a:rPr lang="en-US" sz="3600" i="1" dirty="0" smtClean="0"/>
              <a:t>{</a:t>
            </a:r>
            <a:r>
              <a:rPr lang="en-US" sz="3600" b="1" i="1" dirty="0" smtClean="0"/>
              <a:t>order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order</a:t>
            </a:r>
            <a:r>
              <a:rPr lang="en-US" sz="3600" i="1" dirty="0" smtClean="0"/>
              <a:t>} {</a:t>
            </a:r>
            <a:r>
              <a:rPr lang="en-US" sz="3600" b="1" i="1" dirty="0" smtClean="0"/>
              <a:t>repetition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repetition</a:t>
            </a:r>
            <a:r>
              <a:rPr lang="en-US" sz="3600" i="1" dirty="0" smtClean="0"/>
              <a:t>}</a:t>
            </a:r>
          </a:p>
          <a:p>
            <a:pPr>
              <a:buNone/>
            </a:pPr>
            <a:r>
              <a:rPr lang="en-US" sz="3600" i="1" dirty="0" smtClean="0"/>
              <a:t>	P(n, k): count the tuples of k elements from set A</a:t>
            </a:r>
          </a:p>
          <a:p>
            <a:pPr>
              <a:buNone/>
            </a:pPr>
            <a:endParaRPr lang="en-US" sz="3600" i="1" dirty="0" smtClean="0"/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Counting selections of </a:t>
            </a:r>
            <a:r>
              <a:rPr lang="en-US" sz="3200" i="1" dirty="0" smtClean="0"/>
              <a:t>k</a:t>
            </a:r>
            <a:r>
              <a:rPr lang="en-US" sz="3200" dirty="0" smtClean="0"/>
              <a:t> items from </a:t>
            </a:r>
            <a:r>
              <a:rPr lang="en-US" sz="3200" i="1" dirty="0" smtClean="0"/>
              <a:t>n</a:t>
            </a:r>
            <a:r>
              <a:rPr lang="en-US" sz="3200" dirty="0" smtClean="0"/>
              <a:t> elements set </a:t>
            </a:r>
            <a:r>
              <a:rPr lang="en-US" sz="3200" i="1" dirty="0" smtClean="0"/>
              <a:t>A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For </a:t>
            </a:r>
            <a:r>
              <a:rPr lang="en-US" sz="3600" b="1" dirty="0" smtClean="0">
                <a:solidFill>
                  <a:srgbClr val="9C1431"/>
                </a:solidFill>
              </a:rPr>
              <a:t>Combinations</a:t>
            </a:r>
            <a:r>
              <a:rPr lang="en-US" sz="3600" dirty="0" smtClean="0"/>
              <a:t> ‘no order’ always maintained:</a:t>
            </a:r>
          </a:p>
          <a:p>
            <a:r>
              <a:rPr lang="en-US" sz="3600" i="1" dirty="0" smtClean="0"/>
              <a:t>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order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pPr>
              <a:buNone/>
            </a:pPr>
            <a:r>
              <a:rPr lang="en-US" sz="3600" i="1" dirty="0" smtClean="0"/>
              <a:t>	C(n, k) or “n choose k” </a:t>
            </a:r>
          </a:p>
          <a:p>
            <a:pPr>
              <a:buNone/>
            </a:pPr>
            <a:r>
              <a:rPr lang="en-US" sz="3600" i="1" dirty="0" smtClean="0"/>
              <a:t>		We count </a:t>
            </a:r>
            <a:r>
              <a:rPr lang="en-US" sz="3600" i="1" u="sng" dirty="0" smtClean="0"/>
              <a:t>subsets</a:t>
            </a:r>
            <a:r>
              <a:rPr lang="en-US" sz="3600" i="1" dirty="0" smtClean="0"/>
              <a:t> of set A, each with k elements</a:t>
            </a:r>
          </a:p>
          <a:p>
            <a:r>
              <a:rPr lang="en-US" sz="3600" i="1" dirty="0" smtClean="0"/>
              <a:t>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order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order</a:t>
            </a:r>
            <a:r>
              <a:rPr lang="en-US" sz="3600" i="1" dirty="0" smtClean="0"/>
              <a:t>} {</a:t>
            </a:r>
            <a:r>
              <a:rPr lang="en-US" sz="3600" b="1" i="1" dirty="0" smtClean="0"/>
              <a:t>repetition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repetition</a:t>
            </a:r>
            <a:r>
              <a:rPr lang="en-US" sz="3600" i="1" dirty="0" smtClean="0"/>
              <a:t>} </a:t>
            </a:r>
          </a:p>
          <a:p>
            <a:pPr>
              <a:buNone/>
            </a:pPr>
            <a:r>
              <a:rPr lang="en-US" sz="3600" i="1" dirty="0" smtClean="0"/>
              <a:t>		We count the k-item </a:t>
            </a:r>
            <a:r>
              <a:rPr lang="en-US" sz="3600" i="1" u="sng" dirty="0" err="1" smtClean="0"/>
              <a:t>multisets</a:t>
            </a:r>
            <a:r>
              <a:rPr lang="en-US" sz="3600" i="1" dirty="0" smtClean="0"/>
              <a:t>  </a:t>
            </a:r>
            <a:r>
              <a:rPr lang="en-US" i="1" dirty="0" smtClean="0"/>
              <a:t>(in Java: bag) </a:t>
            </a:r>
            <a:r>
              <a:rPr lang="en-US" sz="3600" i="1" dirty="0" smtClean="0"/>
              <a:t>of set A</a:t>
            </a:r>
          </a:p>
          <a:p>
            <a:pPr>
              <a:buNone/>
            </a:pPr>
            <a:endParaRPr lang="en-US" sz="3600" i="1" dirty="0" smtClean="0"/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Note: </a:t>
            </a:r>
            <a:r>
              <a:rPr lang="en-US" sz="3200" dirty="0" err="1" smtClean="0"/>
              <a:t>Makinson</a:t>
            </a:r>
            <a:r>
              <a:rPr lang="en-US" sz="3200" dirty="0" smtClean="0"/>
              <a:t> Terminology</a:t>
            </a:r>
            <a:r>
              <a:rPr lang="en-US" sz="3200" dirty="0" smtClean="0"/>
              <a:t>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dirty="0" err="1" smtClean="0"/>
              <a:t>Makinson</a:t>
            </a:r>
            <a:r>
              <a:rPr lang="en-US" sz="3600" dirty="0" smtClean="0"/>
              <a:t> refers to modes and uses “+” for 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dirty="0" smtClean="0"/>
              <a:t>order matters: 		O+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dirty="0" smtClean="0"/>
              <a:t>order doesn’t matter: 	O-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dirty="0" smtClean="0"/>
              <a:t>repetition allowed		R+</a:t>
            </a:r>
          </a:p>
          <a:p>
            <a:pPr>
              <a:buNone/>
            </a:pPr>
            <a:r>
              <a:rPr lang="en-US" sz="3600" dirty="0" smtClean="0"/>
              <a:t>	repetition not allowed	R-</a:t>
            </a:r>
          </a:p>
          <a:p>
            <a:pPr>
              <a:buNone/>
            </a:pPr>
            <a:r>
              <a:rPr lang="en-US" sz="3600" i="1" dirty="0" smtClean="0"/>
              <a:t>	</a:t>
            </a:r>
            <a:endParaRPr lang="en-US" sz="3600" i="1" dirty="0" smtClean="0"/>
          </a:p>
          <a:p>
            <a:pPr>
              <a:buNone/>
            </a:pPr>
            <a:r>
              <a:rPr lang="en-US" sz="3200" dirty="0" smtClean="0"/>
              <a:t>And, we can combine these modes: O+R+, O+R-, O-R+, O-R-</a:t>
            </a:r>
            <a:endParaRPr lang="en-US" sz="3200" dirty="0" smtClean="0"/>
          </a:p>
          <a:p>
            <a:pPr marL="514350" indent="-514350">
              <a:buNone/>
            </a:pPr>
            <a:r>
              <a:rPr lang="en-US" i="1" dirty="0" smtClean="0"/>
              <a:t>(I’ll use the terms for the modes set in Table 5.2)</a:t>
            </a:r>
            <a:endParaRPr lang="en-US" i="1" dirty="0" smtClean="0"/>
          </a:p>
          <a:p>
            <a:pPr>
              <a:buNone/>
            </a:pPr>
            <a:r>
              <a:rPr lang="en-US" sz="3200" i="1" dirty="0" smtClean="0"/>
              <a:t> </a:t>
            </a: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 me count the ways 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Let’s consider the 4 different formulas we can create,</a:t>
            </a:r>
            <a:endParaRPr lang="en-US" sz="3600" i="1" dirty="0" smtClean="0"/>
          </a:p>
          <a:p>
            <a:pPr>
              <a:buNone/>
            </a:pPr>
            <a:r>
              <a:rPr lang="en-US" sz="3600" i="1" dirty="0" smtClean="0"/>
              <a:t>Based on repetition/no repetition.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Permutations (</a:t>
            </a:r>
            <a:r>
              <a:rPr lang="en-US" sz="3200" i="1" dirty="0" smtClean="0"/>
              <a:t>order)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Combinations (</a:t>
            </a:r>
            <a:r>
              <a:rPr lang="en-US" sz="3200" i="1" dirty="0" smtClean="0"/>
              <a:t>no order)</a:t>
            </a:r>
            <a:endParaRPr lang="en-US" sz="3200" dirty="0" smtClean="0"/>
          </a:p>
          <a:p>
            <a:pPr marL="514350" indent="-514350">
              <a:buNone/>
            </a:pPr>
            <a:endParaRPr lang="en-US" i="1" dirty="0" smtClean="0"/>
          </a:p>
          <a:p>
            <a:pPr>
              <a:buNone/>
            </a:pPr>
            <a:r>
              <a:rPr lang="en-US" sz="3200" i="1" dirty="0" smtClean="0"/>
              <a:t> </a:t>
            </a: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 me count the ways I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 smtClean="0"/>
              <a:t>Let’s consider the 4 different formulas we can create,</a:t>
            </a:r>
            <a:endParaRPr lang="en-US" sz="3600" i="1" dirty="0" smtClean="0"/>
          </a:p>
          <a:p>
            <a:pPr>
              <a:buNone/>
            </a:pPr>
            <a:r>
              <a:rPr lang="en-US" sz="3600" i="1" dirty="0" smtClean="0"/>
              <a:t>Based on repetition/no repetition.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Permutations (</a:t>
            </a:r>
            <a:r>
              <a:rPr lang="en-US" sz="3200" i="1" dirty="0" smtClean="0"/>
              <a:t>order)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Combinations (</a:t>
            </a:r>
            <a:r>
              <a:rPr lang="en-US" sz="3200" i="1" dirty="0" smtClean="0"/>
              <a:t>no order)</a:t>
            </a:r>
          </a:p>
          <a:p>
            <a:pPr marL="514350" lvl="1" indent="-514350">
              <a:spcBef>
                <a:spcPts val="1000"/>
              </a:spcBef>
              <a:buFont typeface="Arial" charset="0"/>
              <a:buChar char="•"/>
            </a:pPr>
            <a:r>
              <a:rPr lang="en-US" sz="3200" i="1" dirty="0" smtClean="0"/>
              <a:t>One other </a:t>
            </a:r>
            <a:r>
              <a:rPr lang="en-US" sz="3200" i="1" dirty="0" err="1" smtClean="0"/>
              <a:t>obeservation</a:t>
            </a:r>
            <a:r>
              <a:rPr lang="en-US" sz="3200" i="1" dirty="0" smtClean="0"/>
              <a:t>: </a:t>
            </a:r>
          </a:p>
          <a:p>
            <a:pPr marL="514350" lvl="1" indent="-514350">
              <a:spcBef>
                <a:spcPts val="1000"/>
              </a:spcBef>
              <a:buFont typeface="Arial" charset="0"/>
              <a:buChar char="•"/>
            </a:pPr>
            <a:r>
              <a:rPr lang="en-US" sz="2600" i="1" dirty="0" smtClean="0"/>
              <a:t>If repetition is not allowed, we are capped in some way on our choices/picks: why?</a:t>
            </a:r>
            <a:endParaRPr lang="pt-BR" sz="2600" i="1" dirty="0" smtClean="0"/>
          </a:p>
          <a:p>
            <a:pPr marL="514350" indent="-514350"/>
            <a:endParaRPr lang="en-US" sz="3200" dirty="0" smtClean="0"/>
          </a:p>
          <a:p>
            <a:pPr marL="514350" indent="-514350">
              <a:buNone/>
            </a:pPr>
            <a:endParaRPr lang="en-US" i="1" dirty="0" smtClean="0"/>
          </a:p>
          <a:p>
            <a:pPr>
              <a:buNone/>
            </a:pPr>
            <a:r>
              <a:rPr lang="en-US" sz="3200" i="1" dirty="0" smtClean="0"/>
              <a:t> </a:t>
            </a: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 me count the ways I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 smtClean="0"/>
              <a:t>Let’s consider the 4 different formulas we can create,</a:t>
            </a:r>
            <a:endParaRPr lang="en-US" sz="3600" i="1" dirty="0" smtClean="0"/>
          </a:p>
          <a:p>
            <a:pPr>
              <a:buNone/>
            </a:pPr>
            <a:r>
              <a:rPr lang="en-US" sz="3600" i="1" dirty="0" smtClean="0"/>
              <a:t>Based on repetition/no repetition.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Permutations (</a:t>
            </a:r>
            <a:r>
              <a:rPr lang="en-US" sz="3200" i="1" dirty="0" smtClean="0"/>
              <a:t>order)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Combinations (</a:t>
            </a:r>
            <a:r>
              <a:rPr lang="en-US" sz="3200" i="1" dirty="0" smtClean="0"/>
              <a:t>no order)</a:t>
            </a:r>
          </a:p>
          <a:p>
            <a:pPr marL="514350" lvl="1" indent="-514350">
              <a:spcBef>
                <a:spcPts val="1000"/>
              </a:spcBef>
              <a:buFont typeface="Arial" charset="0"/>
              <a:buChar char="•"/>
            </a:pPr>
            <a:r>
              <a:rPr lang="en-US" sz="3200" i="1" dirty="0" smtClean="0"/>
              <a:t>One other </a:t>
            </a:r>
            <a:r>
              <a:rPr lang="en-US" sz="3200" i="1" dirty="0" err="1" smtClean="0"/>
              <a:t>obeservation</a:t>
            </a:r>
            <a:r>
              <a:rPr lang="en-US" sz="3200" i="1" dirty="0" smtClean="0"/>
              <a:t>: </a:t>
            </a:r>
          </a:p>
          <a:p>
            <a:pPr marL="514350" lvl="1" indent="-514350">
              <a:spcBef>
                <a:spcPts val="1000"/>
              </a:spcBef>
              <a:buFont typeface="Arial" charset="0"/>
              <a:buChar char="•"/>
            </a:pPr>
            <a:r>
              <a:rPr lang="en-US" sz="2600" i="1" dirty="0" smtClean="0"/>
              <a:t>If repetition is not allowed, we are capped in some way on our choices/picks: why?</a:t>
            </a:r>
          </a:p>
          <a:p>
            <a:pPr marL="514350" lvl="1" indent="-514350">
              <a:spcBef>
                <a:spcPts val="1000"/>
              </a:spcBef>
              <a:buFont typeface="Arial" charset="0"/>
              <a:buChar char="•"/>
            </a:pPr>
            <a:r>
              <a:rPr lang="en-US" sz="2600" dirty="0" smtClean="0"/>
              <a:t>Answer: The Pigeonhole Principle. Max picks == n, so k &lt;= n</a:t>
            </a:r>
            <a:endParaRPr lang="en-US" sz="3200" dirty="0" smtClean="0"/>
          </a:p>
          <a:p>
            <a:pPr marL="514350" indent="-514350">
              <a:buNone/>
            </a:pPr>
            <a:endParaRPr lang="en-US" i="1" dirty="0" smtClean="0"/>
          </a:p>
          <a:p>
            <a:pPr>
              <a:buNone/>
            </a:pPr>
            <a:r>
              <a:rPr lang="en-US" sz="3200" i="1" dirty="0" smtClean="0"/>
              <a:t> </a:t>
            </a: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Permutations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22533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i="1" dirty="0" smtClean="0"/>
              <a:t>{</a:t>
            </a:r>
            <a:r>
              <a:rPr lang="en-US" sz="3600" b="1" i="1" dirty="0" smtClean="0"/>
              <a:t>order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600" dirty="0" smtClean="0"/>
              <a:t>The Pigeonhole Principle. Max picks == n, so k &lt;= n</a:t>
            </a:r>
          </a:p>
          <a:p>
            <a:r>
              <a:rPr lang="en-US" sz="3600" dirty="0" smtClean="0"/>
              <a:t>P(</a:t>
            </a:r>
            <a:r>
              <a:rPr lang="en-US" sz="3600" dirty="0" err="1" smtClean="0"/>
              <a:t>n,k</a:t>
            </a:r>
            <a:r>
              <a:rPr lang="en-US" sz="3600" dirty="0" smtClean="0"/>
              <a:t>) n elements, k &lt;= n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5820" y="3396343"/>
            <a:ext cx="4112535" cy="15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Permutations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34453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i="1" dirty="0" smtClean="0"/>
              <a:t>{</a:t>
            </a:r>
            <a:r>
              <a:rPr lang="en-US" sz="3600" b="1" i="1" dirty="0" smtClean="0"/>
              <a:t>order</a:t>
            </a:r>
            <a:r>
              <a:rPr lang="en-US" sz="3600" i="1" dirty="0" smtClean="0"/>
              <a:t>,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no order</a:t>
            </a:r>
            <a:r>
              <a:rPr lang="en-US" sz="3600" i="1" dirty="0" smtClean="0"/>
              <a:t>} {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repetition</a:t>
            </a:r>
            <a:r>
              <a:rPr lang="en-US" sz="3600" i="1" dirty="0" smtClean="0"/>
              <a:t>, </a:t>
            </a:r>
            <a:r>
              <a:rPr lang="en-US" sz="3600" b="1" i="1" dirty="0" smtClean="0"/>
              <a:t>no repetition</a:t>
            </a:r>
            <a:r>
              <a:rPr lang="en-US" sz="3600" i="1" dirty="0" smtClean="0"/>
              <a:t>}</a:t>
            </a:r>
          </a:p>
          <a:p>
            <a:r>
              <a:rPr lang="en-US" sz="3600" dirty="0" smtClean="0"/>
              <a:t>P(</a:t>
            </a:r>
            <a:r>
              <a:rPr lang="en-US" sz="3600" dirty="0" err="1" smtClean="0"/>
              <a:t>n,k</a:t>
            </a:r>
            <a:r>
              <a:rPr lang="en-US" sz="3600" dirty="0" smtClean="0"/>
              <a:t>) n elements, k &lt;= n</a:t>
            </a:r>
          </a:p>
          <a:p>
            <a:r>
              <a:rPr lang="en-US" sz="3600" dirty="0" smtClean="0"/>
              <a:t>We are counting possible injective functions</a:t>
            </a:r>
          </a:p>
          <a:p>
            <a:pPr>
              <a:buNone/>
            </a:pPr>
            <a:r>
              <a:rPr lang="en-US" sz="3600" dirty="0" smtClean="0"/>
              <a:t>	 of set {1, …, k} into A</a:t>
            </a:r>
          </a:p>
          <a:p>
            <a:pPr>
              <a:buNone/>
            </a:pPr>
            <a:r>
              <a:rPr lang="en-US" sz="3600" dirty="0" smtClean="0"/>
              <a:t>		injective functions? recall  (via </a:t>
            </a:r>
            <a:r>
              <a:rPr lang="en-US" sz="3600" dirty="0" err="1" smtClean="0"/>
              <a:t>wikipedia</a:t>
            </a:r>
            <a:r>
              <a:rPr lang="en-US" sz="3600" dirty="0" smtClean="0"/>
              <a:t>)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31817" y="1143001"/>
            <a:ext cx="16478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68547" y="4392386"/>
            <a:ext cx="1170053" cy="118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69599</TotalTime>
  <Words>1046</Words>
  <Application>Microsoft Office PowerPoint</Application>
  <PresentationFormat>Custom</PresentationFormat>
  <Paragraphs>223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CMPU-145: Foundations of Computer Science Spring, 2019</vt:lpstr>
      <vt:lpstr>Counting selections of k items from n elements set A</vt:lpstr>
      <vt:lpstr>Counting selections of k items from n elements set A</vt:lpstr>
      <vt:lpstr>Note: Makinson Terminology </vt:lpstr>
      <vt:lpstr>Let me count the ways I </vt:lpstr>
      <vt:lpstr>Let me count the ways I I </vt:lpstr>
      <vt:lpstr>Let me count the ways I I I </vt:lpstr>
      <vt:lpstr>Permutations I</vt:lpstr>
      <vt:lpstr>Permutations II</vt:lpstr>
      <vt:lpstr>Permutations III</vt:lpstr>
      <vt:lpstr>Permutations IV</vt:lpstr>
      <vt:lpstr>Permutations: n == k</vt:lpstr>
      <vt:lpstr>Combinations I</vt:lpstr>
      <vt:lpstr>Combinations II</vt:lpstr>
      <vt:lpstr>Combinations III</vt:lpstr>
      <vt:lpstr>Let’s allow repetition I</vt:lpstr>
      <vt:lpstr>Let’s allow repetition Let’s allow repetition I</vt:lpstr>
      <vt:lpstr>Let’s revisit &amp; rework that juror example</vt:lpstr>
      <vt:lpstr>More: next time!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252</cp:revision>
  <dcterms:created xsi:type="dcterms:W3CDTF">2017-10-22T03:23:41Z</dcterms:created>
  <dcterms:modified xsi:type="dcterms:W3CDTF">2019-04-16T02:27:55Z</dcterms:modified>
</cp:coreProperties>
</file>