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532" r:id="rId3"/>
    <p:sldId id="545" r:id="rId4"/>
    <p:sldId id="533" r:id="rId5"/>
    <p:sldId id="546" r:id="rId6"/>
    <p:sldId id="517" r:id="rId7"/>
    <p:sldId id="542" r:id="rId8"/>
    <p:sldId id="543" r:id="rId9"/>
    <p:sldId id="502" r:id="rId10"/>
    <p:sldId id="535" r:id="rId11"/>
    <p:sldId id="536" r:id="rId12"/>
    <p:sldId id="537" r:id="rId13"/>
    <p:sldId id="547" r:id="rId14"/>
    <p:sldId id="538" r:id="rId15"/>
    <p:sldId id="539" r:id="rId16"/>
    <p:sldId id="548" r:id="rId17"/>
    <p:sldId id="549" r:id="rId18"/>
    <p:sldId id="550" r:id="rId19"/>
    <p:sldId id="531" r:id="rId20"/>
    <p:sldId id="552" r:id="rId21"/>
    <p:sldId id="551" r:id="rId22"/>
    <p:sldId id="556" r:id="rId23"/>
    <p:sldId id="557" r:id="rId24"/>
    <p:sldId id="555" r:id="rId25"/>
    <p:sldId id="558" r:id="rId26"/>
    <p:sldId id="559" r:id="rId27"/>
    <p:sldId id="560" r:id="rId28"/>
    <p:sldId id="554" r:id="rId29"/>
    <p:sldId id="561" r:id="rId30"/>
    <p:sldId id="553" r:id="rId31"/>
    <p:sldId id="564" r:id="rId32"/>
    <p:sldId id="565" r:id="rId33"/>
    <p:sldId id="566" r:id="rId34"/>
    <p:sldId id="563" r:id="rId35"/>
    <p:sldId id="567" r:id="rId36"/>
    <p:sldId id="568" r:id="rId37"/>
    <p:sldId id="571" r:id="rId38"/>
    <p:sldId id="569" r:id="rId39"/>
    <p:sldId id="570" r:id="rId40"/>
    <p:sldId id="562" r:id="rId41"/>
    <p:sldId id="572" r:id="rId42"/>
    <p:sldId id="52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58" d="100"/>
          <a:sy n="58" d="100"/>
        </p:scale>
        <p:origin x="-4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many different variations of the game of poker: 5 card, 7</a:t>
            </a:r>
            <a:r>
              <a:rPr lang="en-US" baseline="0" dirty="0" smtClean="0"/>
              <a:t> card, draw poker, Texas hold-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, etc.</a:t>
            </a:r>
          </a:p>
          <a:p>
            <a:r>
              <a:rPr lang="en-US" baseline="0" dirty="0" smtClean="0"/>
              <a:t>Without explaining the “real world” model, the statements about earth quakes, weather, climate, etc. are simply sensationalism.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restricted set of  </a:t>
            </a:r>
            <a:r>
              <a:rPr lang="en-US" dirty="0" err="1" smtClean="0"/>
              <a:t>Pr.Spaces</a:t>
            </a:r>
            <a:r>
              <a:rPr lang="en-US" baseline="0" dirty="0" smtClean="0"/>
              <a:t> called discrete spaces.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a.int/ES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6: Probability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Mathematical Probability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 classical definition of </a:t>
            </a:r>
            <a:r>
              <a:rPr lang="en-US" sz="3200" dirty="0" smtClean="0"/>
              <a:t>mathematical probability </a:t>
            </a:r>
            <a:r>
              <a:rPr lang="en-US" sz="3200" dirty="0" smtClean="0"/>
              <a:t>is the ratio of the number </a:t>
            </a:r>
            <a:r>
              <a:rPr lang="en-US" sz="3200" dirty="0" smtClean="0"/>
              <a:t>of </a:t>
            </a:r>
            <a:r>
              <a:rPr lang="en-US" sz="3200" i="1" dirty="0" smtClean="0"/>
              <a:t>favorable</a:t>
            </a:r>
            <a:r>
              <a:rPr lang="en-US" sz="3200" dirty="0" smtClean="0"/>
              <a:t> </a:t>
            </a:r>
            <a:r>
              <a:rPr lang="en-US" sz="3200" dirty="0" smtClean="0"/>
              <a:t>outcomes to the total number </a:t>
            </a:r>
            <a:r>
              <a:rPr lang="en-US" sz="3200" dirty="0" smtClean="0"/>
              <a:t>of outcomes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 smtClean="0"/>
              <a:t>Favorable” is context-dependent; it means the ones </a:t>
            </a:r>
            <a:r>
              <a:rPr lang="en-US" sz="3200" dirty="0" smtClean="0"/>
              <a:t>of interest</a:t>
            </a:r>
            <a:r>
              <a:rPr lang="en-US" sz="3200" dirty="0" smtClean="0"/>
              <a:t>, not necessarily ones that are good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And, what do we mean by “good”?</a:t>
            </a:r>
          </a:p>
          <a:p>
            <a:pPr lvl="1"/>
            <a:r>
              <a:rPr lang="en-US" dirty="0" smtClean="0"/>
              <a:t>If you are “the house” i.e. MGM Grand … ?</a:t>
            </a:r>
          </a:p>
          <a:p>
            <a:pPr lvl="1"/>
            <a:r>
              <a:rPr lang="en-US" dirty="0" smtClean="0"/>
              <a:t>If you are “a player” willing to lose your shirt … ?</a:t>
            </a:r>
          </a:p>
          <a:p>
            <a:r>
              <a:rPr lang="en-US" dirty="0" smtClean="0"/>
              <a:t>BTW: Psychology also figures in games of chance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Psychology: likely and certainly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75161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Given a set of “events” the likely-hood of one particular event </a:t>
            </a:r>
            <a:r>
              <a:rPr lang="en-US" sz="3600" dirty="0" smtClean="0"/>
              <a:t>is low. As in </a:t>
            </a:r>
            <a:r>
              <a:rPr lang="en-US" sz="3600" baseline="-25000" dirty="0" smtClean="0"/>
              <a:t>really low. </a:t>
            </a:r>
          </a:p>
          <a:p>
            <a:r>
              <a:rPr lang="en-US" sz="3600" dirty="0" smtClean="0"/>
              <a:t>For example: Powerball/Mega Millions</a:t>
            </a:r>
          </a:p>
          <a:p>
            <a:pPr lvl="1"/>
            <a:r>
              <a:rPr lang="en-US" sz="3200" dirty="0" smtClean="0"/>
              <a:t>Depending on the # of picks, odds of 1 in 12 million or more!</a:t>
            </a:r>
          </a:p>
          <a:p>
            <a:pPr lvl="2"/>
            <a:r>
              <a:rPr lang="en-US" sz="2800" dirty="0" smtClean="0"/>
              <a:t>Your odds: nonzero but infitesimal. </a:t>
            </a:r>
          </a:p>
          <a:p>
            <a:pPr lvl="2"/>
            <a:r>
              <a:rPr lang="en-US" sz="2800" dirty="0" smtClean="0"/>
              <a:t>But </a:t>
            </a:r>
            <a:r>
              <a:rPr lang="en-US" sz="2800" i="1" dirty="0" smtClean="0"/>
              <a:t>someone</a:t>
            </a:r>
            <a:r>
              <a:rPr lang="en-US" sz="2800" dirty="0" smtClean="0"/>
              <a:t> must win (eventually).</a:t>
            </a:r>
          </a:p>
          <a:p>
            <a:pPr lvl="1"/>
            <a:r>
              <a:rPr lang="en-US" sz="3200" dirty="0" smtClean="0"/>
              <a:t>Psychology: advertisements, appeal to “education grants” etc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Philosophy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What </a:t>
            </a:r>
            <a:r>
              <a:rPr lang="en-US" sz="3600" dirty="0" smtClean="0"/>
              <a:t>do we mean that an event is </a:t>
            </a:r>
            <a:r>
              <a:rPr lang="en-US" sz="3600" dirty="0" smtClean="0"/>
              <a:t>probable or </a:t>
            </a:r>
            <a:r>
              <a:rPr lang="en-US" sz="3600" dirty="0" smtClean="0"/>
              <a:t>improbable?</a:t>
            </a:r>
          </a:p>
          <a:p>
            <a:r>
              <a:rPr lang="en-US" sz="3600" b="1" dirty="0" smtClean="0"/>
              <a:t>Subjectivist view</a:t>
            </a:r>
            <a:r>
              <a:rPr lang="en-US" sz="3600" dirty="0" smtClean="0"/>
              <a:t>: </a:t>
            </a:r>
            <a:endParaRPr lang="en-US" sz="3600" dirty="0" smtClean="0"/>
          </a:p>
          <a:p>
            <a:pPr lvl="1"/>
            <a:r>
              <a:rPr lang="en-US" sz="3200" dirty="0" smtClean="0"/>
              <a:t>Probability </a:t>
            </a:r>
            <a:r>
              <a:rPr lang="en-US" sz="3200" dirty="0" smtClean="0"/>
              <a:t>is a measure of uncertainty;</a:t>
            </a:r>
          </a:p>
          <a:p>
            <a:pPr lvl="1"/>
            <a:r>
              <a:rPr lang="en-US" sz="3200" dirty="0" smtClean="0"/>
              <a:t>a probability function </a:t>
            </a:r>
            <a:r>
              <a:rPr lang="en-US" sz="3200" i="1" dirty="0" smtClean="0"/>
              <a:t>p </a:t>
            </a:r>
            <a:r>
              <a:rPr lang="en-US" sz="3200" dirty="0" smtClean="0"/>
              <a:t>is a measure of the degree </a:t>
            </a:r>
            <a:r>
              <a:rPr lang="en-US" sz="3200" dirty="0" smtClean="0"/>
              <a:t>of </a:t>
            </a:r>
            <a:r>
              <a:rPr lang="en-US" sz="3600" dirty="0" smtClean="0"/>
              <a:t>belief </a:t>
            </a:r>
            <a:r>
              <a:rPr lang="en-US" sz="3600" dirty="0" smtClean="0"/>
              <a:t>a rational agent would have about possible events.</a:t>
            </a:r>
          </a:p>
          <a:p>
            <a:r>
              <a:rPr lang="en-US" sz="3600" b="1" dirty="0" smtClean="0"/>
              <a:t>Objectivist </a:t>
            </a:r>
            <a:r>
              <a:rPr lang="en-US" sz="3600" b="1" dirty="0" smtClean="0"/>
              <a:t>view: </a:t>
            </a:r>
          </a:p>
          <a:p>
            <a:pPr lvl="1"/>
            <a:r>
              <a:rPr lang="en-US" sz="3200" dirty="0" smtClean="0"/>
              <a:t>Probability </a:t>
            </a:r>
            <a:r>
              <a:rPr lang="en-US" sz="3200" dirty="0" smtClean="0"/>
              <a:t>is a manifestation </a:t>
            </a:r>
            <a:r>
              <a:rPr lang="en-US" sz="3200" dirty="0" smtClean="0"/>
              <a:t>of </a:t>
            </a:r>
            <a:r>
              <a:rPr lang="en-US" sz="3600" dirty="0" smtClean="0"/>
              <a:t>something </a:t>
            </a:r>
            <a:r>
              <a:rPr lang="en-US" sz="3600" dirty="0" smtClean="0"/>
              <a:t>in the world, independent of what we </a:t>
            </a:r>
            <a:r>
              <a:rPr lang="en-US" sz="3600" dirty="0" smtClean="0"/>
              <a:t>think</a:t>
            </a:r>
            <a:endParaRPr lang="en-US" sz="3600" dirty="0" smtClean="0"/>
          </a:p>
          <a:p>
            <a:pPr lvl="1"/>
            <a:r>
              <a:rPr lang="en-US" sz="3200" dirty="0" smtClean="0"/>
              <a:t>e.g., in the </a:t>
            </a:r>
            <a:r>
              <a:rPr lang="en-US" sz="3200" i="1" dirty="0" err="1" smtClean="0"/>
              <a:t>frequentist</a:t>
            </a:r>
            <a:r>
              <a:rPr lang="en-US" sz="3200" i="1" dirty="0" smtClean="0"/>
              <a:t> interpretation, probability is </a:t>
            </a:r>
            <a:r>
              <a:rPr lang="en-US" sz="3200" i="1" dirty="0" smtClean="0"/>
              <a:t>a </a:t>
            </a:r>
            <a:r>
              <a:rPr lang="en-US" sz="3600" dirty="0" smtClean="0"/>
              <a:t>measure </a:t>
            </a:r>
            <a:r>
              <a:rPr lang="en-US" sz="3600" dirty="0" smtClean="0"/>
              <a:t>of the tendency for events like the one </a:t>
            </a:r>
            <a:r>
              <a:rPr lang="en-US" sz="3600" dirty="0" smtClean="0"/>
              <a:t>being considered </a:t>
            </a:r>
            <a:r>
              <a:rPr lang="en-US" sz="3600" dirty="0" smtClean="0"/>
              <a:t>to take place in similar contexts.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Philosophy: Questions Upon Questions Upon…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What </a:t>
            </a:r>
            <a:r>
              <a:rPr lang="en-US" sz="3600" dirty="0" smtClean="0"/>
              <a:t>do we mean </a:t>
            </a:r>
            <a:r>
              <a:rPr lang="en-US" sz="3600" dirty="0" smtClean="0"/>
              <a:t>by a rational agent?</a:t>
            </a:r>
          </a:p>
          <a:p>
            <a:pPr>
              <a:buNone/>
            </a:pPr>
            <a:r>
              <a:rPr lang="en-US" sz="3600" dirty="0" smtClean="0"/>
              <a:t>What do we mean when we say an event is “like” the one being considered? </a:t>
            </a:r>
          </a:p>
          <a:p>
            <a:pPr>
              <a:buNone/>
            </a:pPr>
            <a:r>
              <a:rPr lang="en-US" sz="3600" dirty="0" smtClean="0"/>
              <a:t>What is similar about a similar context?.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Philosophy: Which view to take?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2290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We might adopt subjectivist or </a:t>
            </a:r>
            <a:r>
              <a:rPr lang="en-US" sz="3600" dirty="0" smtClean="0"/>
              <a:t>objectivist views of probability </a:t>
            </a:r>
            <a:r>
              <a:rPr lang="en-US" sz="3600" dirty="0" smtClean="0"/>
              <a:t>for different problems</a:t>
            </a:r>
            <a:r>
              <a:rPr lang="en-US" sz="3600" dirty="0" smtClean="0"/>
              <a:t>, based </a:t>
            </a:r>
            <a:r>
              <a:rPr lang="en-US" sz="3600" dirty="0" smtClean="0"/>
              <a:t>on what’s useful </a:t>
            </a:r>
            <a:r>
              <a:rPr lang="en-US" sz="3600" dirty="0" smtClean="0"/>
              <a:t>and/or </a:t>
            </a:r>
            <a:r>
              <a:rPr lang="en-US" sz="3600" dirty="0" smtClean="0"/>
              <a:t>convenient.</a:t>
            </a:r>
          </a:p>
          <a:p>
            <a:r>
              <a:rPr lang="en-US" sz="3600" dirty="0" smtClean="0"/>
              <a:t>E.g., how much data is available for supporting </a:t>
            </a:r>
            <a:r>
              <a:rPr lang="en-US" sz="3600" dirty="0" smtClean="0"/>
              <a:t>a </a:t>
            </a:r>
            <a:r>
              <a:rPr lang="en-US" sz="3600" dirty="0" err="1" smtClean="0"/>
              <a:t>frequentist</a:t>
            </a:r>
            <a:r>
              <a:rPr lang="en-US" sz="3600" dirty="0" smtClean="0"/>
              <a:t> </a:t>
            </a:r>
            <a:r>
              <a:rPr lang="en-US" sz="3600" dirty="0" smtClean="0"/>
              <a:t>interpretation </a:t>
            </a:r>
            <a:endParaRPr lang="en-US" sz="3600" dirty="0" smtClean="0"/>
          </a:p>
          <a:p>
            <a:pPr lvl="1"/>
            <a:r>
              <a:rPr lang="en-US" sz="3200" dirty="0" smtClean="0"/>
              <a:t>And not on any </a:t>
            </a:r>
            <a:r>
              <a:rPr lang="en-US" sz="3200" dirty="0" smtClean="0"/>
              <a:t>belief </a:t>
            </a:r>
            <a:r>
              <a:rPr lang="en-US" sz="3200" dirty="0" smtClean="0"/>
              <a:t>about </a:t>
            </a:r>
            <a:r>
              <a:rPr lang="en-US" sz="3600" dirty="0" smtClean="0"/>
              <a:t>what </a:t>
            </a:r>
            <a:r>
              <a:rPr lang="en-US" sz="3600" dirty="0" smtClean="0"/>
              <a:t>is philosophically </a:t>
            </a:r>
            <a:r>
              <a:rPr lang="en-US" sz="3600" dirty="0" smtClean="0"/>
              <a:t>“right.”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dirty="0" smtClean="0"/>
              <a:t>Draw (deal) two cards from a standard deck of cards.</a:t>
            </a:r>
          </a:p>
          <a:p>
            <a:r>
              <a:rPr lang="en-US" dirty="0" smtClean="0"/>
              <a:t>What is the probability that the second card will be the Ace of spades?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dirty="0" smtClean="0"/>
              <a:t>Draw (deal) two cards from a standard deck of cards.</a:t>
            </a:r>
          </a:p>
          <a:p>
            <a:r>
              <a:rPr lang="en-US" dirty="0" smtClean="0"/>
              <a:t>What is the probability that the second card will be the Ace of spades?</a:t>
            </a:r>
          </a:p>
          <a:p>
            <a:endParaRPr lang="en-US" dirty="0" smtClean="0"/>
          </a:p>
          <a:p>
            <a:r>
              <a:rPr lang="en-US" dirty="0" smtClean="0"/>
              <a:t>Consider:  deal the first card face down. Then the probability the second card will be the same as the first: 1/52 (1 out of 52)</a:t>
            </a:r>
          </a:p>
          <a:p>
            <a:r>
              <a:rPr lang="en-US" dirty="0" err="1" smtClean="0"/>
              <a:t>Ahh</a:t>
            </a:r>
            <a:r>
              <a:rPr lang="en-US" dirty="0" smtClean="0"/>
              <a:t>… but we need to know </a:t>
            </a:r>
            <a:r>
              <a:rPr lang="en-US" i="1" dirty="0" smtClean="0"/>
              <a:t>some information </a:t>
            </a:r>
            <a:r>
              <a:rPr lang="en-US" dirty="0" smtClean="0"/>
              <a:t>about the first card. </a:t>
            </a:r>
          </a:p>
          <a:p>
            <a:pPr lvl="1"/>
            <a:r>
              <a:rPr lang="en-US" dirty="0" smtClean="0"/>
              <a:t>If the first card is the Ace of spades, probability of the second card being the Ace of spades is…. Zero!</a:t>
            </a:r>
          </a:p>
          <a:p>
            <a:pPr lvl="1"/>
            <a:r>
              <a:rPr lang="en-US" dirty="0" smtClean="0"/>
              <a:t>If the second card is not the Ace of spades, probability that the second card is: 1/51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dirty="0" smtClean="0"/>
              <a:t>Draw (deal) two cards from a standard deck of cards.</a:t>
            </a:r>
          </a:p>
          <a:p>
            <a:r>
              <a:rPr lang="en-US" dirty="0" smtClean="0"/>
              <a:t>What is the probability that the second card will be the Ace of spades?</a:t>
            </a:r>
          </a:p>
          <a:p>
            <a:endParaRPr lang="en-US" dirty="0" smtClean="0"/>
          </a:p>
          <a:p>
            <a:r>
              <a:rPr lang="en-US" dirty="0" smtClean="0"/>
              <a:t>Consider:  deal the first card face down. Then the probability the second card will be the same as the first: 1/52 (1 out of 52)</a:t>
            </a:r>
          </a:p>
          <a:p>
            <a:r>
              <a:rPr lang="en-US" dirty="0" err="1" smtClean="0"/>
              <a:t>Ahh</a:t>
            </a:r>
            <a:r>
              <a:rPr lang="en-US" dirty="0" smtClean="0"/>
              <a:t>… but we need to know about the first card. </a:t>
            </a:r>
          </a:p>
          <a:p>
            <a:pPr lvl="1"/>
            <a:r>
              <a:rPr lang="en-US" dirty="0" smtClean="0"/>
              <a:t>If the first card is the Ace of spades, probability of the second card being the Ace of spades is…. Zero!</a:t>
            </a:r>
          </a:p>
          <a:p>
            <a:pPr lvl="1"/>
            <a:r>
              <a:rPr lang="en-US" dirty="0" smtClean="0"/>
              <a:t>If the second card is not the Ace of spades, probability that the second card is: 1/51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Makinson</a:t>
            </a:r>
            <a:r>
              <a:rPr lang="en-US" sz="3600" dirty="0" smtClean="0"/>
              <a:t>: </a:t>
            </a:r>
            <a:r>
              <a:rPr lang="en-US" sz="3200" dirty="0" smtClean="0"/>
              <a:t>applying probability is equal parts science &amp; art form</a:t>
            </a:r>
            <a:endParaRPr lang="en-US" sz="3600" dirty="0" smtClean="0"/>
          </a:p>
          <a:p>
            <a:r>
              <a:rPr lang="en-US" sz="3600" dirty="0" smtClean="0"/>
              <a:t>Assumptions  need to be explicit to avoid obfuscation.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Identify the sample space of the problem:  What is set S  </a:t>
            </a:r>
          </a:p>
          <a:p>
            <a:pPr lvl="1"/>
            <a:r>
              <a:rPr lang="en-US" sz="3200" dirty="0" smtClean="0"/>
              <a:t>We need </a:t>
            </a:r>
            <a:r>
              <a:rPr lang="en-US" sz="3200" dirty="0" smtClean="0"/>
              <a:t>to know the domain of the probability distribution.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Explicitly state the values for said  probability distribution.</a:t>
            </a:r>
          </a:p>
          <a:p>
            <a:pPr marL="971550" lvl="1" indent="-514350"/>
            <a:r>
              <a:rPr lang="en-US" sz="3200" dirty="0" smtClean="0"/>
              <a:t>Do we have a uniform distribution? If not, what other assumptions can we make? 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 Rolling a die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Applying 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 as an art form. First the approach…</a:t>
            </a:r>
          </a:p>
          <a:p>
            <a:r>
              <a:rPr lang="en-US" sz="3200" dirty="0" smtClean="0"/>
              <a:t>What is the probability of the result of tossing a die being  3?</a:t>
            </a:r>
          </a:p>
          <a:p>
            <a:pPr>
              <a:buNone/>
            </a:pPr>
            <a:r>
              <a:rPr lang="en-US" sz="3200" dirty="0" smtClean="0"/>
              <a:t>Consider. . 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Odds?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Mathematicians have been enamored with games of chance. Choosing just one mathematician (:</a:t>
            </a:r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err="1" smtClean="0"/>
              <a:t>Christiaan</a:t>
            </a:r>
            <a:r>
              <a:rPr lang="en-US" sz="3600" dirty="0" smtClean="0"/>
              <a:t> </a:t>
            </a:r>
            <a:r>
              <a:rPr lang="en-US" sz="3600" dirty="0" smtClean="0"/>
              <a:t>Huygens wrote, “On Reasoning in Games of Chance” in 1656</a:t>
            </a:r>
            <a:endParaRPr lang="en-US" sz="3600" i="1" dirty="0" smtClean="0"/>
          </a:p>
          <a:p>
            <a:pPr>
              <a:buNone/>
            </a:pPr>
            <a:r>
              <a:rPr lang="en-US" sz="3600" i="1" dirty="0" smtClean="0"/>
              <a:t>	</a:t>
            </a:r>
            <a:r>
              <a:rPr lang="en-US" sz="3600" i="1" dirty="0" smtClean="0"/>
              <a:t>Our modern concept of probability theory </a:t>
            </a:r>
            <a:r>
              <a:rPr lang="en-US" sz="3600" i="1" dirty="0" smtClean="0"/>
              <a:t>came from this paper. </a:t>
            </a:r>
            <a:endParaRPr lang="en-US" sz="3600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</a:t>
            </a:r>
            <a:r>
              <a:rPr lang="en-US" sz="3200" dirty="0" smtClean="0"/>
              <a:t>Of Examples Rolling a die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Applying 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 as an art form. First the approach…</a:t>
            </a:r>
          </a:p>
          <a:p>
            <a:r>
              <a:rPr lang="en-US" sz="3200" dirty="0" smtClean="0"/>
              <a:t>What is the probability of the result of tossing a die being  3?</a:t>
            </a:r>
          </a:p>
          <a:p>
            <a:pPr>
              <a:buNone/>
            </a:pPr>
            <a:r>
              <a:rPr lang="en-US" sz="3200" dirty="0" smtClean="0"/>
              <a:t>Consider. . 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 S =  {1, 2, 3, 4, 5, 6}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 = Uniform distribution (each value has a 1/6 probability of appearing)</a:t>
            </a:r>
          </a:p>
          <a:p>
            <a:pPr marL="514350" indent="-514350">
              <a:buNone/>
            </a:pPr>
            <a:r>
              <a:rPr lang="en-US" sz="3200" dirty="0" smtClean="0"/>
              <a:t>ANSWER:  p(A) = 1/6 + 1/6 = 1/3 or 33%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And, there are 13 clubs.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Answer: p(clubs) = 13/52 = 25%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a picture card? </a:t>
            </a:r>
          </a:p>
          <a:p>
            <a:pPr>
              <a:buNone/>
            </a:pPr>
            <a:r>
              <a:rPr lang="en-US" sz="3200" dirty="0" smtClean="0"/>
              <a:t> (i.e. Jack, Queen, King)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And, picking a card has p = 1/52.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a picture card? </a:t>
            </a:r>
          </a:p>
          <a:p>
            <a:pPr>
              <a:buNone/>
            </a:pPr>
            <a:r>
              <a:rPr lang="en-US" sz="3200" dirty="0" smtClean="0"/>
              <a:t> (i.e. Jack, Queen, King)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And, picking a card has p = 1/52.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Answer: 12 picture cards, so p(p.c.) = 12/52 ~ 23%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r>
              <a:rPr lang="en-US" sz="3200" dirty="0" smtClean="0"/>
              <a:t>And, picking a card has p = </a:t>
            </a:r>
            <a:r>
              <a:rPr lang="en-US" sz="3200" dirty="0" smtClean="0"/>
              <a:t>1/52  ( 3 fit )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r>
              <a:rPr lang="en-US" sz="3200" dirty="0" smtClean="0"/>
              <a:t>And, picking a card has p = </a:t>
            </a:r>
            <a:r>
              <a:rPr lang="en-US" sz="3200" dirty="0" smtClean="0"/>
              <a:t>1/52  ( </a:t>
            </a:r>
            <a:r>
              <a:rPr lang="en-US" sz="3200" dirty="0" smtClean="0"/>
              <a:t>3 </a:t>
            </a:r>
            <a:r>
              <a:rPr lang="en-US" sz="3200" dirty="0" smtClean="0"/>
              <a:t>fit ) </a:t>
            </a:r>
          </a:p>
          <a:p>
            <a:pPr marL="514350" indent="-514350">
              <a:buNone/>
            </a:pPr>
            <a:r>
              <a:rPr lang="en-US" sz="3200" dirty="0" smtClean="0"/>
              <a:t>Answer</a:t>
            </a:r>
            <a:r>
              <a:rPr lang="en-US" sz="3200" dirty="0" smtClean="0"/>
              <a:t>: </a:t>
            </a:r>
            <a:r>
              <a:rPr lang="en-US" sz="3200" dirty="0" smtClean="0"/>
              <a:t>p(p.c. of c) = 3/52 ~ 6%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“NOT a 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r>
              <a:rPr lang="en-US" sz="3200" dirty="0" smtClean="0"/>
              <a:t>And, picking a card has p = </a:t>
            </a:r>
            <a:r>
              <a:rPr lang="en-US" sz="3200" dirty="0" smtClean="0"/>
              <a:t>1/52</a:t>
            </a:r>
          </a:p>
          <a:p>
            <a:pPr marL="514350" indent="-514350">
              <a:buNone/>
            </a:pPr>
            <a:r>
              <a:rPr lang="en-US" sz="3200" dirty="0" smtClean="0"/>
              <a:t>Answer</a:t>
            </a:r>
            <a:r>
              <a:rPr lang="en-US" sz="3200" dirty="0" smtClean="0"/>
              <a:t>: </a:t>
            </a:r>
            <a:r>
              <a:rPr lang="en-US" sz="3200" dirty="0" smtClean="0"/>
              <a:t>p(p.c. of c) = 3/52 ~ 6%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“NOT a 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r>
              <a:rPr lang="en-US" sz="3200" dirty="0" smtClean="0"/>
              <a:t>And, picking a card has p = </a:t>
            </a:r>
            <a:r>
              <a:rPr lang="en-US" sz="3200" dirty="0" smtClean="0"/>
              <a:t>1/52  ( 10 fit ) </a:t>
            </a:r>
          </a:p>
          <a:p>
            <a:pPr marL="514350" indent="-514350">
              <a:buNone/>
            </a:pPr>
            <a:r>
              <a:rPr lang="en-US" sz="3200" dirty="0" smtClean="0"/>
              <a:t>Answer</a:t>
            </a:r>
            <a:r>
              <a:rPr lang="en-US" sz="3200" dirty="0" smtClean="0"/>
              <a:t>: </a:t>
            </a:r>
            <a:r>
              <a:rPr lang="en-US" sz="3200" dirty="0" smtClean="0"/>
              <a:t>p(!p.c. of c) = 10/52 ~ 19%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clubs or a picture card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Answer: p(clubs) = 13/52 = 25%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clubs or a picture card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</a:t>
            </a:r>
          </a:p>
          <a:p>
            <a:pPr marL="514350" indent="-514350">
              <a:buNone/>
            </a:pPr>
            <a:r>
              <a:rPr lang="en-US" sz="3200" dirty="0" smtClean="0"/>
              <a:t>Let’s use familiar notation:</a:t>
            </a:r>
          </a:p>
          <a:p>
            <a:pPr>
              <a:buNone/>
            </a:pPr>
            <a:r>
              <a:rPr lang="en-US" sz="3200" dirty="0" smtClean="0"/>
              <a:t>|PC∪</a:t>
            </a:r>
            <a:r>
              <a:rPr lang="en-US" sz="3200" dirty="0" smtClean="0"/>
              <a:t>C| = </a:t>
            </a:r>
            <a:r>
              <a:rPr lang="en-US" sz="3200" dirty="0" smtClean="0"/>
              <a:t>|PC| </a:t>
            </a:r>
            <a:r>
              <a:rPr lang="en-US" sz="3200" dirty="0" smtClean="0"/>
              <a:t>+ |C| − </a:t>
            </a:r>
            <a:r>
              <a:rPr lang="en-US" sz="3200" dirty="0" smtClean="0"/>
              <a:t>|PC∩</a:t>
            </a:r>
            <a:r>
              <a:rPr lang="en-US" sz="3200" dirty="0" smtClean="0"/>
              <a:t>C| = 13 + 12 − 3 = 22</a:t>
            </a:r>
          </a:p>
          <a:p>
            <a:pPr>
              <a:buNone/>
            </a:pPr>
            <a:r>
              <a:rPr lang="en-US" sz="3200" dirty="0" smtClean="0"/>
              <a:t>Answer: </a:t>
            </a:r>
            <a:r>
              <a:rPr lang="en-US" sz="3200" dirty="0" smtClean="0"/>
              <a:t> p(PC∪</a:t>
            </a:r>
            <a:r>
              <a:rPr lang="en-US" sz="3200" dirty="0" smtClean="0"/>
              <a:t>C) = 22/52 = </a:t>
            </a:r>
            <a:r>
              <a:rPr lang="en-US" sz="3200" dirty="0" smtClean="0"/>
              <a:t>11/26  ~  </a:t>
            </a:r>
            <a:r>
              <a:rPr lang="en-US" sz="3200" dirty="0" smtClean="0"/>
              <a:t>42</a:t>
            </a:r>
            <a:r>
              <a:rPr lang="en-US" sz="3200" dirty="0" smtClean="0"/>
              <a:t>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Christiaan</a:t>
            </a:r>
            <a:r>
              <a:rPr lang="en-US" sz="3200" dirty="0" smtClean="0"/>
              <a:t> </a:t>
            </a:r>
            <a:r>
              <a:rPr lang="en-US" sz="3200" dirty="0" smtClean="0"/>
              <a:t>Huygens: Have you heard this name before?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Also known for his studies of Saturn a</a:t>
            </a:r>
            <a:r>
              <a:rPr lang="en-US" sz="3600" dirty="0" smtClean="0"/>
              <a:t>nd discovery of Titan</a:t>
            </a:r>
            <a:endParaRPr lang="en-US" sz="3600" dirty="0" smtClean="0"/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smtClean="0"/>
              <a:t>1990’s: NASA made plans to explore Saturn, collaborated with the European Space Agency to create The Cassini mission</a:t>
            </a:r>
          </a:p>
          <a:p>
            <a:pPr lvl="1"/>
            <a:r>
              <a:rPr lang="en-US" sz="3200" dirty="0" smtClean="0"/>
              <a:t>And included the ESA’s Huygens Probe</a:t>
            </a:r>
          </a:p>
          <a:p>
            <a:r>
              <a:rPr lang="en-US" sz="3600" dirty="0" smtClean="0"/>
              <a:t>The </a:t>
            </a:r>
            <a:r>
              <a:rPr lang="en-US" sz="3600" dirty="0" smtClean="0">
                <a:hlinkClick r:id="rId3"/>
              </a:rPr>
              <a:t>European Space Agency's</a:t>
            </a:r>
            <a:r>
              <a:rPr lang="en-US" sz="3600" dirty="0" smtClean="0"/>
              <a:t> Huygens Probe was </a:t>
            </a:r>
            <a:r>
              <a:rPr lang="en-US" sz="3600" dirty="0" smtClean="0"/>
              <a:t>spacecraft designed to land on Titan</a:t>
            </a:r>
          </a:p>
          <a:p>
            <a:pPr lvl="1"/>
            <a:r>
              <a:rPr lang="en-US" sz="3200" i="1" dirty="0" smtClean="0"/>
              <a:t>And did so, on January 14, 2005.</a:t>
            </a:r>
            <a:endParaRPr lang="en-US" sz="32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So what is the distribution? </a:t>
            </a:r>
            <a:r>
              <a:rPr lang="en-US" sz="3200" dirty="0" smtClean="0"/>
              <a:t>Good question!</a:t>
            </a:r>
          </a:p>
          <a:p>
            <a:r>
              <a:rPr lang="nn-NO" sz="3200" i="1" dirty="0" smtClean="0"/>
              <a:t>p(1) = 0.1 p(2) = 0.2 p(3) = 0.1</a:t>
            </a:r>
          </a:p>
          <a:p>
            <a:r>
              <a:rPr lang="nn-NO" sz="3200" i="1" dirty="0" smtClean="0"/>
              <a:t>p(4) = 0.2 p(5) = 0.1 p(6) = 0.3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</a:p>
          <a:p>
            <a:pPr lvl="1"/>
            <a:r>
              <a:rPr lang="nn-NO" i="1" dirty="0" smtClean="0"/>
              <a:t>p(1</a:t>
            </a:r>
            <a:r>
              <a:rPr lang="nn-NO" i="1" dirty="0" smtClean="0"/>
              <a:t>) = 0.1 p(2) = 0.2 p(3) = 0.1</a:t>
            </a:r>
          </a:p>
          <a:p>
            <a:pPr lvl="1"/>
            <a:r>
              <a:rPr lang="nn-NO" i="1" dirty="0" smtClean="0"/>
              <a:t>p(4) = 0.2 p(5) = 0.1 p(6) = </a:t>
            </a:r>
            <a:r>
              <a:rPr lang="nn-NO" i="1" dirty="0" smtClean="0"/>
              <a:t>0.3</a:t>
            </a:r>
          </a:p>
          <a:p>
            <a:r>
              <a:rPr lang="nn-NO" i="1" dirty="0" smtClean="0"/>
              <a:t>Even:  S = {2, 4, 6}  and p(E) = ...</a:t>
            </a:r>
          </a:p>
          <a:p>
            <a:r>
              <a:rPr lang="nn-NO" i="1" dirty="0" smtClean="0"/>
              <a:t>G.T. 3 S = {4, 5, 6} and p(GT3) = ...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</a:p>
          <a:p>
            <a:pPr lvl="1"/>
            <a:r>
              <a:rPr lang="nn-NO" i="1" dirty="0" smtClean="0"/>
              <a:t>p(1</a:t>
            </a:r>
            <a:r>
              <a:rPr lang="nn-NO" i="1" dirty="0" smtClean="0"/>
              <a:t>) = 0.1 p(2) = 0.2 p(3) = 0.1</a:t>
            </a:r>
          </a:p>
          <a:p>
            <a:pPr lvl="1"/>
            <a:r>
              <a:rPr lang="nn-NO" i="1" dirty="0" smtClean="0"/>
              <a:t>p(4) = 0.2 p(5) = 0.1 p(6) = </a:t>
            </a:r>
            <a:r>
              <a:rPr lang="nn-NO" i="1" dirty="0" smtClean="0"/>
              <a:t>0.3</a:t>
            </a:r>
          </a:p>
          <a:p>
            <a:r>
              <a:rPr lang="nn-NO" i="1" dirty="0" smtClean="0"/>
              <a:t>Even:  S = {2, 4, 6}  and p(E) = p(2) + p(4) + p(6) =  0.2+0.2+0.3 = </a:t>
            </a:r>
            <a:r>
              <a:rPr lang="nn-NO" b="1" i="1" dirty="0" smtClean="0">
                <a:latin typeface="Courier New" pitchFamily="49" charset="0"/>
                <a:cs typeface="Courier New" pitchFamily="49" charset="0"/>
              </a:rPr>
              <a:t>0.7</a:t>
            </a:r>
          </a:p>
          <a:p>
            <a:r>
              <a:rPr lang="nn-NO" i="1" dirty="0" smtClean="0"/>
              <a:t>G.T. 3 S = {4, 5, 6} and p(GT3) = p(4) + p(5) + p(6) = 0.2+0.1+0.3 = </a:t>
            </a:r>
            <a:r>
              <a:rPr lang="nn-NO" b="1" i="1" dirty="0" smtClean="0">
                <a:latin typeface="Courier New" pitchFamily="49" charset="0"/>
                <a:cs typeface="Courier New" pitchFamily="49" charset="0"/>
              </a:rPr>
              <a:t>0.6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Flipping a coin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If we toss a coin three </a:t>
            </a:r>
            <a:r>
              <a:rPr lang="en-US" sz="3200" dirty="0" smtClean="0"/>
              <a:t>times </a:t>
            </a:r>
            <a:r>
              <a:rPr lang="en-US" sz="3200" dirty="0" smtClean="0"/>
              <a:t>what is the probability of getting </a:t>
            </a:r>
            <a:r>
              <a:rPr lang="en-US" sz="3200" i="1" dirty="0" smtClean="0"/>
              <a:t>exactly </a:t>
            </a:r>
            <a:r>
              <a:rPr lang="en-US" sz="3200" i="1" dirty="0" smtClean="0"/>
              <a:t>2 </a:t>
            </a:r>
            <a:r>
              <a:rPr lang="en-US" sz="3200" dirty="0" smtClean="0"/>
              <a:t>tails?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?</a:t>
            </a:r>
            <a:endParaRPr lang="en-US" sz="3200" i="1" dirty="0" smtClean="0"/>
          </a:p>
          <a:p>
            <a:r>
              <a:rPr lang="en-US" sz="3200" dirty="0" smtClean="0"/>
              <a:t> </a:t>
            </a:r>
            <a:endParaRPr lang="en-US" sz="3200" i="1" dirty="0" smtClean="0"/>
          </a:p>
          <a:p>
            <a:r>
              <a:rPr lang="en-US" sz="3200" dirty="0" smtClean="0"/>
              <a:t>Distribution: 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Flipping a coin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If we toss a coin three </a:t>
            </a:r>
            <a:r>
              <a:rPr lang="en-US" sz="3200" dirty="0" smtClean="0"/>
              <a:t>times </a:t>
            </a:r>
            <a:r>
              <a:rPr lang="en-US" sz="3200" dirty="0" smtClean="0"/>
              <a:t>what is the probability of getting </a:t>
            </a:r>
            <a:r>
              <a:rPr lang="en-US" sz="3200" i="1" dirty="0" smtClean="0"/>
              <a:t>exactly </a:t>
            </a:r>
            <a:r>
              <a:rPr lang="en-US" sz="3200" i="1" dirty="0" smtClean="0"/>
              <a:t>2 </a:t>
            </a:r>
            <a:r>
              <a:rPr lang="en-US" sz="3200" dirty="0" smtClean="0"/>
              <a:t>tails? </a:t>
            </a:r>
            <a:endParaRPr lang="en-US" sz="3200" dirty="0" smtClean="0"/>
          </a:p>
          <a:p>
            <a:r>
              <a:rPr lang="en-US" sz="3200" dirty="0" smtClean="0"/>
              <a:t>Sample space: {</a:t>
            </a:r>
            <a:r>
              <a:rPr lang="en-US" sz="3200" i="1" dirty="0" smtClean="0"/>
              <a:t>H,T}</a:t>
            </a:r>
            <a:r>
              <a:rPr lang="en-US" sz="3200" i="1" baseline="30000" dirty="0" smtClean="0"/>
              <a:t>3</a:t>
            </a:r>
            <a:r>
              <a:rPr lang="en-US" sz="3200" i="1" dirty="0" smtClean="0"/>
              <a:t> </a:t>
            </a:r>
            <a:r>
              <a:rPr lang="en-US" sz="3200" i="1" dirty="0" smtClean="0"/>
              <a:t>i.e</a:t>
            </a:r>
            <a:r>
              <a:rPr lang="en-US" sz="3200" i="1" dirty="0" smtClean="0"/>
              <a:t>. </a:t>
            </a:r>
            <a:r>
              <a:rPr lang="en-US" sz="3200" i="1" dirty="0" smtClean="0"/>
              <a:t>tuples of length 3</a:t>
            </a:r>
          </a:p>
          <a:p>
            <a:r>
              <a:rPr lang="en-US" sz="3200" dirty="0" smtClean="0"/>
              <a:t>{</a:t>
            </a:r>
            <a:r>
              <a:rPr lang="en-US" sz="3200" i="1" dirty="0" smtClean="0"/>
              <a:t>HHH, HHT, HTH, HTT, THH, THT, TTH, TTT}</a:t>
            </a:r>
          </a:p>
          <a:p>
            <a:r>
              <a:rPr lang="en-US" sz="3200" dirty="0" smtClean="0"/>
              <a:t>Distribution: Uniform</a:t>
            </a:r>
          </a:p>
          <a:p>
            <a:pPr>
              <a:buNone/>
            </a:pPr>
            <a:endParaRPr lang="en-US" sz="3200" i="1" dirty="0" smtClean="0"/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Flipping a coin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If we toss a coin three </a:t>
            </a:r>
            <a:r>
              <a:rPr lang="en-US" sz="3200" dirty="0" smtClean="0"/>
              <a:t>times </a:t>
            </a:r>
            <a:r>
              <a:rPr lang="en-US" sz="3200" dirty="0" smtClean="0"/>
              <a:t>what is the probability of getting </a:t>
            </a:r>
            <a:r>
              <a:rPr lang="en-US" sz="3200" i="1" dirty="0" smtClean="0"/>
              <a:t>exactly </a:t>
            </a:r>
            <a:r>
              <a:rPr lang="en-US" sz="3200" i="1" dirty="0" smtClean="0"/>
              <a:t>2 </a:t>
            </a:r>
            <a:r>
              <a:rPr lang="en-US" sz="3200" dirty="0" smtClean="0"/>
              <a:t>heads</a:t>
            </a:r>
            <a:r>
              <a:rPr lang="en-US" sz="3200" dirty="0" smtClean="0"/>
              <a:t>? </a:t>
            </a:r>
          </a:p>
          <a:p>
            <a:r>
              <a:rPr lang="en-US" sz="3200" dirty="0" smtClean="0"/>
              <a:t>Sample space: {</a:t>
            </a:r>
            <a:r>
              <a:rPr lang="en-US" sz="3200" i="1" dirty="0" smtClean="0"/>
              <a:t>H,T}</a:t>
            </a:r>
            <a:r>
              <a:rPr lang="en-US" sz="3200" i="1" baseline="30000" dirty="0" smtClean="0"/>
              <a:t>3</a:t>
            </a:r>
            <a:r>
              <a:rPr lang="en-US" sz="3200" i="1" dirty="0" smtClean="0"/>
              <a:t> </a:t>
            </a:r>
            <a:r>
              <a:rPr lang="en-US" sz="3200" i="1" dirty="0" smtClean="0"/>
              <a:t>i.e</a:t>
            </a:r>
            <a:r>
              <a:rPr lang="en-US" sz="3200" i="1" dirty="0" smtClean="0"/>
              <a:t>. </a:t>
            </a:r>
            <a:r>
              <a:rPr lang="en-US" sz="3200" i="1" dirty="0" smtClean="0"/>
              <a:t>tuples of length 3</a:t>
            </a:r>
          </a:p>
          <a:p>
            <a:r>
              <a:rPr lang="en-US" sz="3200" dirty="0" smtClean="0"/>
              <a:t>{</a:t>
            </a:r>
            <a:r>
              <a:rPr lang="en-US" sz="3200" i="1" dirty="0" smtClean="0"/>
              <a:t>HHH, HHT, HTH, HTT, THH, THT, TTH, TTT}</a:t>
            </a:r>
          </a:p>
          <a:p>
            <a:r>
              <a:rPr lang="en-US" sz="3200" dirty="0" smtClean="0"/>
              <a:t>Distribution: Uniform</a:t>
            </a:r>
          </a:p>
          <a:p>
            <a:pPr>
              <a:buNone/>
            </a:pPr>
            <a:endParaRPr lang="en-US" sz="3200" i="1" dirty="0" smtClean="0"/>
          </a:p>
          <a:p>
            <a:r>
              <a:rPr lang="en-US" sz="3200" dirty="0" smtClean="0"/>
              <a:t>Answer: </a:t>
            </a:r>
            <a:r>
              <a:rPr lang="en-US" sz="3200" dirty="0" smtClean="0"/>
              <a:t>{</a:t>
            </a:r>
            <a:r>
              <a:rPr lang="en-US" sz="3200" i="1" dirty="0" smtClean="0"/>
              <a:t>HHH, HHT, HTH, </a:t>
            </a:r>
            <a:r>
              <a:rPr lang="en-US" sz="3200" i="1" dirty="0" smtClean="0">
                <a:solidFill>
                  <a:srgbClr val="00B0F0"/>
                </a:solidFill>
              </a:rPr>
              <a:t>HTT</a:t>
            </a:r>
            <a:r>
              <a:rPr lang="en-US" sz="3200" i="1" dirty="0" smtClean="0"/>
              <a:t>, THH, </a:t>
            </a:r>
            <a:r>
              <a:rPr lang="en-US" sz="3200" i="1" dirty="0" smtClean="0">
                <a:solidFill>
                  <a:srgbClr val="00B0F0"/>
                </a:solidFill>
              </a:rPr>
              <a:t>THT</a:t>
            </a:r>
            <a:r>
              <a:rPr lang="en-US" sz="3200" i="1" dirty="0" smtClean="0"/>
              <a:t>, </a:t>
            </a:r>
            <a:r>
              <a:rPr lang="en-US" sz="3200" i="1" dirty="0" smtClean="0">
                <a:solidFill>
                  <a:srgbClr val="00B0F0"/>
                </a:solidFill>
              </a:rPr>
              <a:t>TTH</a:t>
            </a:r>
            <a:r>
              <a:rPr lang="en-US" sz="3200" i="1" dirty="0" smtClean="0"/>
              <a:t>, TTT</a:t>
            </a:r>
            <a:r>
              <a:rPr lang="en-US" sz="3200" i="1" dirty="0" smtClean="0"/>
              <a:t>} = 3/8 ~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38%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Picking Envelopes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There are ten envelopes, two of </a:t>
            </a:r>
            <a:r>
              <a:rPr lang="en-US" sz="3200" dirty="0" smtClean="0"/>
              <a:t>which contain dollar bills</a:t>
            </a:r>
            <a:r>
              <a:rPr lang="en-US" sz="3200" dirty="0" smtClean="0"/>
              <a:t>. </a:t>
            </a:r>
            <a:r>
              <a:rPr lang="en-US" sz="3200" dirty="0" smtClean="0"/>
              <a:t>Pick </a:t>
            </a:r>
            <a:r>
              <a:rPr lang="en-US" sz="3200" dirty="0" smtClean="0"/>
              <a:t>three </a:t>
            </a:r>
            <a:r>
              <a:rPr lang="en-US" sz="3200" dirty="0" smtClean="0"/>
              <a:t>randomly. What is </a:t>
            </a:r>
            <a:r>
              <a:rPr lang="en-US" sz="3200" dirty="0" smtClean="0"/>
              <a:t>the probability that none of them </a:t>
            </a:r>
            <a:r>
              <a:rPr lang="en-US" sz="3200" dirty="0" smtClean="0"/>
              <a:t>contain dollar bills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Sample 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… 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Picking Envelopes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There are ten envelopes, two of </a:t>
            </a:r>
            <a:r>
              <a:rPr lang="en-US" sz="3200" dirty="0" smtClean="0"/>
              <a:t>which contain dollar bills</a:t>
            </a:r>
            <a:r>
              <a:rPr lang="en-US" sz="3200" dirty="0" smtClean="0"/>
              <a:t>. </a:t>
            </a:r>
            <a:r>
              <a:rPr lang="en-US" sz="3200" dirty="0" smtClean="0"/>
              <a:t>Pick </a:t>
            </a:r>
            <a:r>
              <a:rPr lang="en-US" sz="3200" dirty="0" smtClean="0"/>
              <a:t>three </a:t>
            </a:r>
            <a:r>
              <a:rPr lang="en-US" sz="3200" dirty="0" smtClean="0"/>
              <a:t>randomly. What is </a:t>
            </a:r>
            <a:r>
              <a:rPr lang="en-US" sz="3200" dirty="0" smtClean="0"/>
              <a:t>the probability that none of them </a:t>
            </a:r>
            <a:r>
              <a:rPr lang="en-US" sz="3200" dirty="0" smtClean="0"/>
              <a:t>contain dollar bills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Sample space: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10-Choose-3</a:t>
            </a:r>
            <a:r>
              <a:rPr lang="en-US" sz="3200" dirty="0" smtClean="0"/>
              <a:t> (i.e. 3 element subsets of a 10 envelope set 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10!/(3!7!) = 120 </a:t>
            </a:r>
            <a:r>
              <a:rPr lang="en-US" sz="3200" dirty="0" smtClean="0"/>
              <a:t>ways to choose.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We need to consider choices without dollar bills…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Picking Envelopes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There are ten envelopes, two of </a:t>
            </a:r>
            <a:r>
              <a:rPr lang="en-US" sz="3200" dirty="0" smtClean="0"/>
              <a:t>which contain dollar bills</a:t>
            </a:r>
            <a:r>
              <a:rPr lang="en-US" sz="3200" dirty="0" smtClean="0"/>
              <a:t>. </a:t>
            </a:r>
            <a:r>
              <a:rPr lang="en-US" sz="3200" dirty="0" smtClean="0"/>
              <a:t>Pick </a:t>
            </a:r>
            <a:r>
              <a:rPr lang="en-US" sz="3200" dirty="0" smtClean="0"/>
              <a:t>three </a:t>
            </a:r>
            <a:r>
              <a:rPr lang="en-US" sz="3200" dirty="0" smtClean="0"/>
              <a:t>randomly. What is </a:t>
            </a:r>
            <a:r>
              <a:rPr lang="en-US" sz="3200" dirty="0" smtClean="0"/>
              <a:t>the probability that none of them </a:t>
            </a:r>
            <a:r>
              <a:rPr lang="en-US" sz="3200" dirty="0" smtClean="0"/>
              <a:t>contain dollar bills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Sample space: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10-Choose-3</a:t>
            </a:r>
            <a:r>
              <a:rPr lang="en-US" sz="3200" dirty="0" smtClean="0"/>
              <a:t> (i.e. 3 element subsets of a 10 envelope set 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10!/(3!7!) = 120 </a:t>
            </a:r>
            <a:r>
              <a:rPr lang="en-US" sz="3200" dirty="0" smtClean="0"/>
              <a:t>ways to choose.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We need to consider choices without dollar bills… so: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8-Choose-3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8!/(3!5!)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56 so p = 56/120 ~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47%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r>
              <a:rPr lang="en-US" sz="3600" i="1" dirty="0" smtClean="0"/>
              <a:t>Presented for your consideration. . .</a:t>
            </a:r>
            <a:endParaRPr lang="en-US" sz="3600" i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There is a 50% chance of rain tomorrow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 average time before a PC hard disk failure is 5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 chance of getting 4-of-a-kind in Poker is ~ 0.0256%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 chance of a catastrophic earthquake in Japan before 2040 is 40%</a:t>
            </a:r>
          </a:p>
          <a:p>
            <a:pPr marL="742950" indent="-742950">
              <a:buFont typeface="+mj-lt"/>
              <a:buAutoNum type="arabicPeriod"/>
            </a:pPr>
            <a:endParaRPr lang="en-US" sz="3600" i="1" dirty="0" smtClean="0"/>
          </a:p>
          <a:p>
            <a:pPr marL="742950" indent="-742950">
              <a:buNone/>
            </a:pPr>
            <a:r>
              <a:rPr lang="en-US" sz="3600" i="1" dirty="0" smtClean="0"/>
              <a:t>How do we make sense of these statements? </a:t>
            </a:r>
            <a:endParaRPr lang="en-US" sz="3600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One more… Prize Drawing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N contestants enter a prize drawing. </a:t>
            </a:r>
          </a:p>
          <a:p>
            <a:r>
              <a:rPr lang="en-US" sz="3200" dirty="0" smtClean="0"/>
              <a:t>Three distinct winners are picked at random and in order(</a:t>
            </a:r>
            <a:r>
              <a:rPr lang="en-US" sz="3200" dirty="0" err="1" smtClean="0"/>
              <a:t>first,second,third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… 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One more… Prize Drawing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N contestants enter a prize drawing. </a:t>
            </a:r>
          </a:p>
          <a:p>
            <a:r>
              <a:rPr lang="en-US" sz="3200" dirty="0" smtClean="0"/>
              <a:t>Three distinct winners are picked at random and in order(</a:t>
            </a:r>
            <a:r>
              <a:rPr lang="en-US" sz="3200" dirty="0" err="1" smtClean="0"/>
              <a:t>first,second,third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I’ll leave this one for homework… to be solved on Tuesday. </a:t>
            </a:r>
          </a:p>
          <a:p>
            <a:pPr lvl="1"/>
            <a:r>
              <a:rPr lang="en-US" dirty="0" smtClean="0"/>
              <a:t>say N = 27. </a:t>
            </a:r>
          </a:p>
          <a:p>
            <a:pPr lvl="1"/>
            <a:r>
              <a:rPr lang="en-US" dirty="0" smtClean="0"/>
              <a:t>Should we consider combinations or permutations?  (hint: recall juror example)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More: next time!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Hand in your answer before class to be eligible for the prize drawing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. 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4849585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en-US" sz="3600" i="1" dirty="0" smtClean="0"/>
              <a:t>How do we make sense of these statements? </a:t>
            </a:r>
          </a:p>
          <a:p>
            <a:pPr marL="742950" indent="-742950"/>
            <a:r>
              <a:rPr lang="en-US" sz="3600" i="1" dirty="0" smtClean="0"/>
              <a:t>By considering the context, or, probability space</a:t>
            </a:r>
          </a:p>
          <a:p>
            <a:pPr marL="1200150" lvl="1" indent="-742950"/>
            <a:r>
              <a:rPr lang="en-US" sz="3200" i="1" dirty="0" smtClean="0"/>
              <a:t>A non-empty, finite set, S and contains… possibilities!</a:t>
            </a:r>
          </a:p>
          <a:p>
            <a:pPr marL="742950" indent="-742950"/>
            <a:r>
              <a:rPr lang="en-US" sz="3600" i="1" dirty="0" smtClean="0"/>
              <a:t>We need context:</a:t>
            </a:r>
          </a:p>
          <a:p>
            <a:pPr marL="1200150" lvl="1" indent="-742950"/>
            <a:r>
              <a:rPr lang="en-US" sz="3200" i="1" dirty="0" smtClean="0"/>
              <a:t>Do we have a real world model upon which we frame our statements? (1,2,4)</a:t>
            </a:r>
          </a:p>
          <a:p>
            <a:pPr marL="1200150" lvl="1" indent="-742950"/>
            <a:r>
              <a:rPr lang="en-US" sz="3200" i="1" dirty="0" smtClean="0"/>
              <a:t>Do we have results of an actual/simulated experiment or calculation?  (3)</a:t>
            </a:r>
          </a:p>
          <a:p>
            <a:pPr marL="742950" indent="-742950"/>
            <a:r>
              <a:rPr lang="en-US" sz="3600" dirty="0" smtClean="0"/>
              <a:t>If a probability space is not specified, how meaningful is the statement?</a:t>
            </a:r>
          </a:p>
          <a:p>
            <a:pPr marL="1200150" lvl="1" indent="-742950"/>
            <a:r>
              <a:rPr lang="en-US" sz="3200" i="1" dirty="0" smtClean="0"/>
              <a:t>What kind of poker hand are we actually talking about?</a:t>
            </a:r>
          </a:p>
          <a:p>
            <a:pPr marL="1200150" lvl="1" indent="-742950"/>
            <a:r>
              <a:rPr lang="en-US" sz="3200" i="1" dirty="0" smtClean="0"/>
              <a:t>Upon what kind of “real world” model are you basing your statement(s)</a:t>
            </a:r>
          </a:p>
          <a:p>
            <a:pPr marL="1200150" lvl="1" indent="-742950"/>
            <a:endParaRPr lang="en-US" sz="3200" i="1" dirty="0" smtClean="0"/>
          </a:p>
          <a:p>
            <a:pPr marL="742950" indent="-742950"/>
            <a:r>
              <a:rPr lang="en-US" sz="4000" i="1" dirty="0" smtClean="0"/>
              <a:t>We’ll define some basic terms before defining probability space</a:t>
            </a:r>
            <a:endParaRPr lang="en-US" sz="40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Probability Distributions (6.1.1)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9312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Given a sample space </a:t>
            </a:r>
            <a:r>
              <a:rPr lang="en-US" sz="3600" i="1" dirty="0" smtClean="0"/>
              <a:t>S, </a:t>
            </a:r>
            <a:r>
              <a:rPr lang="en-US" sz="3600" i="1" dirty="0" smtClean="0"/>
              <a:t>the </a:t>
            </a:r>
            <a:r>
              <a:rPr lang="en-US" sz="3600" i="1" u="sng" dirty="0" smtClean="0"/>
              <a:t>probability distribution</a:t>
            </a:r>
            <a:r>
              <a:rPr lang="en-US" sz="3600" dirty="0" smtClean="0"/>
              <a:t> is </a:t>
            </a:r>
            <a:r>
              <a:rPr lang="en-US" sz="3600" dirty="0" smtClean="0"/>
              <a:t>a function p: S → [0,1] </a:t>
            </a:r>
            <a:r>
              <a:rPr lang="en-US" sz="3600" dirty="0" err="1" smtClean="0"/>
              <a:t>s.t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smtClean="0"/>
              <a:t> 		</a:t>
            </a:r>
            <a:r>
              <a:rPr lang="el-GR" sz="4800" dirty="0" smtClean="0"/>
              <a:t>Σ</a:t>
            </a:r>
            <a:r>
              <a:rPr lang="en-US" sz="3600" baseline="-25000" dirty="0" err="1" smtClean="0"/>
              <a:t>s∈S</a:t>
            </a:r>
            <a:r>
              <a:rPr lang="en-US" sz="3600" dirty="0" smtClean="0"/>
              <a:t> p(s) = 1.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probability distribution values for </a:t>
            </a:r>
            <a:r>
              <a:rPr lang="en-US" sz="3200" i="1" dirty="0" smtClean="0"/>
              <a:t>every</a:t>
            </a:r>
            <a:r>
              <a:rPr lang="en-US" sz="3200" dirty="0" smtClean="0"/>
              <a:t> possibility in our sample space must add up to 1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real interval: </a:t>
            </a:r>
            <a:r>
              <a:rPr lang="en-US" sz="3200" dirty="0" smtClean="0"/>
              <a:t>[0, 1] is the interval of real numbers between 0 and 1</a:t>
            </a:r>
            <a:r>
              <a:rPr lang="en-US" sz="3200" dirty="0" smtClean="0"/>
              <a:t>, inclusive: {</a:t>
            </a:r>
            <a:r>
              <a:rPr lang="en-US" sz="3200" i="1" dirty="0" smtClean="0"/>
              <a:t>x ∈ R | 0 ≤ x ≤ 1</a:t>
            </a:r>
            <a:r>
              <a:rPr lang="en-US" sz="3200" i="1" dirty="0" smtClean="0"/>
              <a:t>} </a:t>
            </a:r>
          </a:p>
          <a:p>
            <a:pPr marL="971550" lvl="1" indent="-514350"/>
            <a:r>
              <a:rPr lang="en-US" i="1" dirty="0" smtClean="0"/>
              <a:t>Note: This is NOT </a:t>
            </a:r>
            <a:r>
              <a:rPr lang="en-US" i="1" dirty="0" smtClean="0"/>
              <a:t>the set containing </a:t>
            </a:r>
            <a:r>
              <a:rPr lang="en-US" i="1" dirty="0" smtClean="0"/>
              <a:t>just 0 </a:t>
            </a:r>
            <a:r>
              <a:rPr lang="en-US" i="1" dirty="0" smtClean="0"/>
              <a:t>and 1</a:t>
            </a:r>
            <a:r>
              <a:rPr lang="en-US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A uniform distribution assigns the same value to all elements in S</a:t>
            </a:r>
          </a:p>
          <a:p>
            <a:pPr marL="971550" lvl="1" indent="-514350"/>
            <a:r>
              <a:rPr lang="en-US" i="1" dirty="0" smtClean="0"/>
              <a:t>i.e. 1/|S|</a:t>
            </a: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Probability Functions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Each probability distribution </a:t>
            </a:r>
            <a:r>
              <a:rPr lang="en-US" sz="3900" i="1" dirty="0" smtClean="0"/>
              <a:t>p determines </a:t>
            </a:r>
            <a:r>
              <a:rPr lang="en-US" sz="3900" i="1" dirty="0" smtClean="0"/>
              <a:t>a </a:t>
            </a:r>
            <a:r>
              <a:rPr lang="en-US" sz="3900" i="1" dirty="0" smtClean="0">
                <a:solidFill>
                  <a:srgbClr val="9C1431"/>
                </a:solidFill>
              </a:rPr>
              <a:t>probability </a:t>
            </a:r>
            <a:r>
              <a:rPr lang="en-US" sz="3900" i="1" dirty="0" smtClean="0">
                <a:solidFill>
                  <a:srgbClr val="9C1431"/>
                </a:solidFill>
              </a:rPr>
              <a:t>function </a:t>
            </a:r>
            <a:r>
              <a:rPr lang="en-US" sz="3900" i="1" dirty="0" smtClean="0"/>
              <a:t>over any set of </a:t>
            </a:r>
            <a:r>
              <a:rPr lang="en-US" sz="3900" i="1" dirty="0" smtClean="0"/>
              <a:t>elements </a:t>
            </a:r>
            <a:r>
              <a:rPr lang="en-US" sz="3900" dirty="0" smtClean="0"/>
              <a:t>in sample space S:</a:t>
            </a:r>
          </a:p>
          <a:p>
            <a:r>
              <a:rPr lang="en-US" sz="3600" dirty="0" smtClean="0"/>
              <a:t>Given a distribution p: S-&gt;[0,1] extend it to function p+ . . .</a:t>
            </a:r>
            <a:endParaRPr lang="en-US" sz="3600" dirty="0" smtClean="0"/>
          </a:p>
          <a:p>
            <a:r>
              <a:rPr lang="en-US" sz="3600" i="1" dirty="0" smtClean="0"/>
              <a:t>p+: 𝒫(S) → [0, 1</a:t>
            </a:r>
            <a:r>
              <a:rPr lang="en-US" sz="3600" i="1" dirty="0" smtClean="0"/>
              <a:t>]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power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set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is 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𝒫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(S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lvl="1">
              <a:buNone/>
            </a:pPr>
            <a:endParaRPr lang="en-US" sz="3200" i="1" dirty="0" smtClean="0"/>
          </a:p>
          <a:p>
            <a:r>
              <a:rPr lang="en-US" sz="3600" i="1" dirty="0" smtClean="0"/>
              <a:t>p+(A) = Σ p(s) for all s ∈ A if A is a </a:t>
            </a:r>
            <a:r>
              <a:rPr lang="en-US" sz="3600" i="1" dirty="0" smtClean="0"/>
              <a:t>(non-empty) </a:t>
            </a:r>
            <a:r>
              <a:rPr lang="en-US" sz="3600" i="1" dirty="0" smtClean="0"/>
              <a:t>subset of </a:t>
            </a:r>
            <a:r>
              <a:rPr lang="en-US" sz="3600" i="1" dirty="0" smtClean="0"/>
              <a:t>S</a:t>
            </a:r>
          </a:p>
          <a:p>
            <a:endParaRPr lang="en-US" sz="3600" i="1" dirty="0" smtClean="0"/>
          </a:p>
          <a:p>
            <a:r>
              <a:rPr lang="en-US" sz="3600" dirty="0" smtClean="0"/>
              <a:t>The limiting case if </a:t>
            </a:r>
            <a:r>
              <a:rPr lang="en-US" sz="3600" i="1" dirty="0" smtClean="0"/>
              <a:t>A = </a:t>
            </a:r>
            <a:r>
              <a:rPr lang="en-US" sz="3600" i="1" dirty="0" smtClean="0"/>
              <a:t>∅ . . . p+(A) = 0</a:t>
            </a:r>
            <a:endParaRPr lang="en-US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Probability Space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A </a:t>
            </a:r>
            <a:r>
              <a:rPr lang="en-US" sz="3600" b="1" i="1" dirty="0" smtClean="0"/>
              <a:t>probability space </a:t>
            </a:r>
            <a:r>
              <a:rPr lang="en-US" sz="3600" i="1" dirty="0" smtClean="0"/>
              <a:t>consists </a:t>
            </a:r>
            <a:r>
              <a:rPr lang="en-US" sz="3600" i="1" dirty="0" smtClean="0"/>
              <a:t>of </a:t>
            </a:r>
            <a:endParaRPr lang="en-US" sz="3600" i="1" dirty="0" smtClean="0"/>
          </a:p>
          <a:p>
            <a:pPr lvl="1"/>
            <a:r>
              <a:rPr lang="en-US" sz="3200" dirty="0" smtClean="0"/>
              <a:t>sample </a:t>
            </a:r>
            <a:r>
              <a:rPr lang="en-US" sz="3200" dirty="0" smtClean="0"/>
              <a:t>space </a:t>
            </a:r>
            <a:r>
              <a:rPr lang="en-US" sz="3200" i="1" dirty="0" smtClean="0"/>
              <a:t>S</a:t>
            </a:r>
          </a:p>
          <a:p>
            <a:pPr lvl="1"/>
            <a:r>
              <a:rPr lang="en-US" sz="3200" dirty="0" smtClean="0"/>
              <a:t>probability </a:t>
            </a:r>
            <a:r>
              <a:rPr lang="en-US" sz="3200" dirty="0" smtClean="0"/>
              <a:t>function </a:t>
            </a:r>
            <a:r>
              <a:rPr lang="en-US" sz="3200" i="1" dirty="0" smtClean="0"/>
              <a:t>p+: 𝒫(S) → [0, 1]</a:t>
            </a:r>
          </a:p>
          <a:p>
            <a:r>
              <a:rPr lang="en-US" sz="3600" dirty="0" smtClean="0"/>
              <a:t>The elements </a:t>
            </a:r>
            <a:r>
              <a:rPr lang="en-US" sz="3600" dirty="0" smtClean="0"/>
              <a:t>of 𝒫(S) – sets of zero or </a:t>
            </a:r>
            <a:r>
              <a:rPr lang="en-US" sz="3600" dirty="0" smtClean="0"/>
              <a:t>more elements </a:t>
            </a:r>
            <a:r>
              <a:rPr lang="en-US" sz="3600" dirty="0" smtClean="0"/>
              <a:t>of the sample space – are </a:t>
            </a:r>
            <a:r>
              <a:rPr lang="en-US" sz="3600" dirty="0" smtClean="0"/>
              <a:t>called </a:t>
            </a:r>
            <a:r>
              <a:rPr lang="en-US" sz="3600" i="1" dirty="0" smtClean="0"/>
              <a:t>events.</a:t>
            </a:r>
          </a:p>
          <a:p>
            <a:r>
              <a:rPr lang="en-US" sz="3600" dirty="0" smtClean="0"/>
              <a:t>In other words</a:t>
            </a:r>
            <a:r>
              <a:rPr lang="en-US" sz="3600" i="1" dirty="0" smtClean="0"/>
              <a:t>, a </a:t>
            </a:r>
            <a:r>
              <a:rPr lang="en-US" sz="3600" b="1" i="1" dirty="0" smtClean="0"/>
              <a:t>probability space</a:t>
            </a:r>
            <a:r>
              <a:rPr lang="en-US" sz="3600" i="1" dirty="0" smtClean="0"/>
              <a:t> is a sample space (s) combined with a probability function (p+) </a:t>
            </a:r>
            <a:r>
              <a:rPr lang="en-US" sz="3600" i="1" dirty="0" err="1" smtClean="0"/>
              <a:t>s.t</a:t>
            </a:r>
            <a:r>
              <a:rPr lang="en-US" sz="3600" i="1" dirty="0" smtClean="0"/>
              <a:t>. the sum of the probabilities of all outcomes is 1.</a:t>
            </a:r>
            <a:endParaRPr lang="en-US" i="1" dirty="0" smtClean="0"/>
          </a:p>
          <a:p>
            <a:pPr>
              <a:buNone/>
            </a:pPr>
            <a:r>
              <a:rPr lang="en-US" sz="3200" i="1" dirty="0" smtClean="0"/>
              <a:t> </a:t>
            </a: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Translations/Terminology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2253342"/>
          </a:xfrm>
        </p:spPr>
        <p:txBody>
          <a:bodyPr/>
          <a:lstStyle/>
          <a:p>
            <a:r>
              <a:rPr lang="en-US" b="1" dirty="0" smtClean="0"/>
              <a:t>Table 6.1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856" y="907353"/>
            <a:ext cx="7603881" cy="544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69960</TotalTime>
  <Words>3149</Words>
  <Application>Microsoft Office PowerPoint</Application>
  <PresentationFormat>Custom</PresentationFormat>
  <Paragraphs>465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CMPU-145: Foundations of Computer Science Spring, 2019</vt:lpstr>
      <vt:lpstr>What Are The Odds?</vt:lpstr>
      <vt:lpstr>Christiaan Huygens: Have you heard this name before?</vt:lpstr>
      <vt:lpstr>Chance</vt:lpstr>
      <vt:lpstr>Chance</vt:lpstr>
      <vt:lpstr>Probability Distributions (6.1.1)</vt:lpstr>
      <vt:lpstr>Probability Functions</vt:lpstr>
      <vt:lpstr>Probability Space</vt:lpstr>
      <vt:lpstr>Translations/Terminology</vt:lpstr>
      <vt:lpstr>Mathematical Probability</vt:lpstr>
      <vt:lpstr>Psychology: likely and certainly</vt:lpstr>
      <vt:lpstr>Philosophy</vt:lpstr>
      <vt:lpstr>Philosophy: Questions Upon Questions Upon…</vt:lpstr>
      <vt:lpstr>Philosophy: Which view to take?</vt:lpstr>
      <vt:lpstr>Applying Probability  I</vt:lpstr>
      <vt:lpstr>Applying Probability  II</vt:lpstr>
      <vt:lpstr>Applying Probability  III</vt:lpstr>
      <vt:lpstr>Applying Probability  IV</vt:lpstr>
      <vt:lpstr>A Bunch Of Examples Rolling a die</vt:lpstr>
      <vt:lpstr>A Bunch Of Examples Rolling a die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Biased Die I</vt:lpstr>
      <vt:lpstr>A Bunch Of Examples: Biased Die II</vt:lpstr>
      <vt:lpstr>A Bunch Of Examples: Biased Die III</vt:lpstr>
      <vt:lpstr>A Bunch Of Examples: Biased Die IV</vt:lpstr>
      <vt:lpstr>A Bunch Of Examples: Flipping a coin</vt:lpstr>
      <vt:lpstr>A Bunch Of Examples: Flipping a coin</vt:lpstr>
      <vt:lpstr>A Bunch Of Examples: Flipping a coin</vt:lpstr>
      <vt:lpstr>A Bunch Of Examples: Picking Envelopes</vt:lpstr>
      <vt:lpstr>A Bunch Of Examples: Picking Envelopes</vt:lpstr>
      <vt:lpstr>A Bunch Of Examples: Picking Envelopes</vt:lpstr>
      <vt:lpstr>A Bunch Of Examples: One more… Prize Drawing</vt:lpstr>
      <vt:lpstr>A Bunch Of Examples: One more… Prize Drawing</vt:lpstr>
      <vt:lpstr>More: next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257</cp:revision>
  <dcterms:created xsi:type="dcterms:W3CDTF">2017-10-22T03:23:41Z</dcterms:created>
  <dcterms:modified xsi:type="dcterms:W3CDTF">2019-04-18T19:47:24Z</dcterms:modified>
</cp:coreProperties>
</file>