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533" r:id="rId3"/>
    <p:sldId id="574" r:id="rId4"/>
    <p:sldId id="576" r:id="rId5"/>
    <p:sldId id="562" r:id="rId6"/>
    <p:sldId id="575" r:id="rId7"/>
    <p:sldId id="573" r:id="rId8"/>
    <p:sldId id="577" r:id="rId9"/>
    <p:sldId id="579" r:id="rId10"/>
    <p:sldId id="580" r:id="rId11"/>
    <p:sldId id="532" r:id="rId12"/>
    <p:sldId id="583" r:id="rId13"/>
    <p:sldId id="582" r:id="rId14"/>
    <p:sldId id="584" r:id="rId15"/>
    <p:sldId id="585" r:id="rId16"/>
    <p:sldId id="581" r:id="rId17"/>
    <p:sldId id="52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28"/>
    <p:restoredTop sz="94651"/>
  </p:normalViewPr>
  <p:slideViewPr>
    <p:cSldViewPr snapToGrid="0" snapToObjects="1">
      <p:cViewPr varScale="1">
        <p:scale>
          <a:sx n="58" d="100"/>
          <a:sy n="58" d="100"/>
        </p:scale>
        <p:origin x="-46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3412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4/18/2019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4/18/2019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4/18/2019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4/18/2019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4/18/2019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4/18/2019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4/18/2019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4/18/2019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4/18/2019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4/18/2019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7750579" cy="427039"/>
          </a:xfrm>
        </p:spPr>
        <p:txBody>
          <a:bodyPr>
            <a:noAutofit/>
          </a:bodyPr>
          <a:lstStyle/>
          <a:p>
            <a:r>
              <a:rPr lang="en-US" dirty="0" smtClean="0"/>
              <a:t>6: </a:t>
            </a:r>
            <a:r>
              <a:rPr lang="en-US" dirty="0" smtClean="0"/>
              <a:t>More Probability. But you probably knew that already.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And Now… The Monty Hall Problem.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5796643" cy="228599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200" dirty="0" smtClean="0"/>
              <a:t>Behind the other two doors…</a:t>
            </a:r>
          </a:p>
          <a:p>
            <a:r>
              <a:rPr lang="en-US" sz="3200" dirty="0" err="1" smtClean="0"/>
              <a:t>Bupkes</a:t>
            </a:r>
            <a:r>
              <a:rPr lang="en-US" sz="3200" dirty="0" smtClean="0"/>
              <a:t>!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dirty="0" err="1" smtClean="0">
                <a:latin typeface="Courier New" pitchFamily="49" charset="0"/>
                <a:cs typeface="Courier New" pitchFamily="49" charset="0"/>
              </a:rPr>
              <a:t>errr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… </a:t>
            </a:r>
            <a:r>
              <a:rPr lang="en-US" sz="3200" dirty="0" err="1" smtClean="0">
                <a:latin typeface="Courier New" pitchFamily="49" charset="0"/>
                <a:cs typeface="Courier New" pitchFamily="49" charset="0"/>
              </a:rPr>
              <a:t>Zonk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! not the grand prize)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4/20/2019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253844" y="5709911"/>
            <a:ext cx="5623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From: letsmakeadeal.com . The problem traditionally refers to a goat behind 2 doors. Note: </a:t>
            </a:r>
            <a:r>
              <a:rPr lang="en-US" b="1" dirty="0" smtClean="0"/>
              <a:t>Not</a:t>
            </a:r>
            <a:r>
              <a:rPr lang="en-US" dirty="0" smtClean="0"/>
              <a:t> actually a goat!  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53843" y="2610884"/>
            <a:ext cx="4730147" cy="2788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Monty Hall Problem I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43597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dirty="0" smtClean="0"/>
              <a:t>Your task: Select one door to win the awesome prize!</a:t>
            </a:r>
          </a:p>
          <a:p>
            <a:pPr>
              <a:buNone/>
            </a:pPr>
            <a:endParaRPr lang="en-US" sz="3600" i="1" dirty="0" smtClean="0"/>
          </a:p>
          <a:p>
            <a:r>
              <a:rPr lang="en-US" sz="3600" dirty="0" smtClean="0"/>
              <a:t>However, after selecting a door, Monty Hall opens one of the other two doors to reveal a goat. (Everyone calls it a goat.)</a:t>
            </a:r>
          </a:p>
          <a:p>
            <a:r>
              <a:rPr lang="en-US" sz="3600" dirty="0" smtClean="0"/>
              <a:t>Then, you are asked</a:t>
            </a:r>
            <a:r>
              <a:rPr lang="en-US" sz="3600" i="1" dirty="0" smtClean="0"/>
              <a:t>, “Do you want to switch your choice to the other (unopened) door? </a:t>
            </a:r>
          </a:p>
          <a:p>
            <a:r>
              <a:rPr lang="en-US" sz="3600" i="1" dirty="0" smtClean="0"/>
              <a:t>What should you do?</a:t>
            </a:r>
            <a:endParaRPr lang="en-US" sz="3600" i="1" dirty="0" smtClean="0"/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4/18/2019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Monty Hall Problem II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43597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Your task: Select one door to win the awesome prize!</a:t>
            </a:r>
          </a:p>
          <a:p>
            <a:pPr>
              <a:buNone/>
            </a:pPr>
            <a:endParaRPr lang="en-US" sz="3600" i="1" dirty="0" smtClean="0"/>
          </a:p>
          <a:p>
            <a:r>
              <a:rPr lang="en-US" sz="3600" dirty="0" smtClean="0"/>
              <a:t>Let’s try some live simulations. We’ll choose 3 people at random. </a:t>
            </a:r>
            <a:endParaRPr lang="en-US" sz="3600" i="1" dirty="0" smtClean="0"/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Monty Hall Problem III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dirty="0" smtClean="0"/>
              <a:t>Behind The Doors.</a:t>
            </a:r>
            <a:endParaRPr lang="en-US" sz="3600" i="1" dirty="0" smtClean="0"/>
          </a:p>
          <a:p>
            <a:r>
              <a:rPr lang="en-US" sz="3600" dirty="0" smtClean="0"/>
              <a:t>Probability of picking the grand prize car: p(C) = 1/3</a:t>
            </a:r>
          </a:p>
          <a:p>
            <a:r>
              <a:rPr lang="en-US" sz="3600" dirty="0" smtClean="0"/>
              <a:t>Probability of picking the goat: p(G) = 2/3</a:t>
            </a:r>
          </a:p>
          <a:p>
            <a:r>
              <a:rPr lang="en-US" sz="3600" dirty="0" smtClean="0"/>
              <a:t>Two scenarios: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smtClean="0"/>
              <a:t>You picked the grand prize door:  Monty can choose either unopened door to reveal a goat.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smtClean="0"/>
              <a:t>You picked a goat: Monty has only one unopened door to reveal a goat.</a:t>
            </a:r>
            <a:r>
              <a:rPr lang="en-US" sz="3600" dirty="0" smtClean="0"/>
              <a:t> </a:t>
            </a:r>
          </a:p>
          <a:p>
            <a:pPr marL="742950" indent="-742950"/>
            <a:r>
              <a:rPr lang="en-US" sz="3600" dirty="0" smtClean="0"/>
              <a:t>Monty’s choice give you information about the door you </a:t>
            </a:r>
            <a:r>
              <a:rPr lang="en-US" sz="3600" i="1" dirty="0" smtClean="0"/>
              <a:t>didn’t</a:t>
            </a:r>
            <a:r>
              <a:rPr lang="en-US" sz="3600" dirty="0" smtClean="0"/>
              <a:t> pick.</a:t>
            </a:r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Monty Hall Problem IV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2"/>
            <a:ext cx="11274552" cy="156754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600" dirty="0" smtClean="0"/>
              <a:t>One way of looking at this: </a:t>
            </a:r>
          </a:p>
          <a:p>
            <a:r>
              <a:rPr lang="en-US" sz="3600" dirty="0" smtClean="0"/>
              <a:t>odds you picked the winning door: p(C) = 1/3</a:t>
            </a:r>
          </a:p>
          <a:p>
            <a:r>
              <a:rPr lang="en-US" sz="3600" dirty="0" smtClean="0"/>
              <a:t>Odds the winning door is one you didn’t pick p(!C) = 2/3</a:t>
            </a:r>
          </a:p>
          <a:p>
            <a:r>
              <a:rPr lang="en-US" sz="3600" dirty="0" smtClean="0"/>
              <a:t>Odds are you didn’t pick the winning door  </a:t>
            </a:r>
            <a:r>
              <a:rPr lang="en-US" sz="3600" dirty="0" smtClean="0">
                <a:sym typeface="Wingdings" pitchFamily="2" charset="2"/>
              </a:rPr>
              <a:t></a:t>
            </a:r>
            <a:r>
              <a:rPr lang="en-US" sz="3600" dirty="0" smtClean="0"/>
              <a:t>    </a:t>
            </a:r>
            <a:endParaRPr lang="en-US" sz="3600" dirty="0" smtClean="0"/>
          </a:p>
          <a:p>
            <a:endParaRPr lang="en-US" sz="3600" dirty="0" smtClean="0"/>
          </a:p>
          <a:p>
            <a:endParaRPr lang="en-US" sz="3600" dirty="0" smtClean="0"/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338943" y="3624943"/>
            <a:ext cx="881743" cy="1338943"/>
            <a:chOff x="1338943" y="3624943"/>
            <a:chExt cx="881743" cy="1338943"/>
          </a:xfrm>
        </p:grpSpPr>
        <p:sp>
          <p:nvSpPr>
            <p:cNvPr id="9" name="Rectangle 8"/>
            <p:cNvSpPr/>
            <p:nvPr/>
          </p:nvSpPr>
          <p:spPr>
            <a:xfrm>
              <a:off x="1338943" y="3624943"/>
              <a:ext cx="881743" cy="13389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1943100" y="4229100"/>
              <a:ext cx="277586" cy="16328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855028" y="3624943"/>
            <a:ext cx="881743" cy="1338943"/>
            <a:chOff x="1338943" y="3624943"/>
            <a:chExt cx="881743" cy="1338943"/>
          </a:xfrm>
        </p:grpSpPr>
        <p:sp>
          <p:nvSpPr>
            <p:cNvPr id="13" name="Rectangle 12"/>
            <p:cNvSpPr/>
            <p:nvPr/>
          </p:nvSpPr>
          <p:spPr>
            <a:xfrm>
              <a:off x="1338943" y="3624943"/>
              <a:ext cx="881743" cy="13389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943100" y="4229100"/>
              <a:ext cx="277586" cy="16328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597728" y="3624943"/>
            <a:ext cx="881743" cy="1338943"/>
            <a:chOff x="1338943" y="3624943"/>
            <a:chExt cx="881743" cy="1338943"/>
          </a:xfrm>
        </p:grpSpPr>
        <p:sp>
          <p:nvSpPr>
            <p:cNvPr id="16" name="Rectangle 15"/>
            <p:cNvSpPr/>
            <p:nvPr/>
          </p:nvSpPr>
          <p:spPr>
            <a:xfrm>
              <a:off x="1338943" y="3624943"/>
              <a:ext cx="881743" cy="13389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1943100" y="4229100"/>
              <a:ext cx="277586" cy="16328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996043" y="3412671"/>
            <a:ext cx="1567543" cy="18124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35087" y="3412671"/>
            <a:ext cx="3151414" cy="18859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Monty Hall Problem V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2"/>
            <a:ext cx="11734800" cy="186145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3600" dirty="0" smtClean="0"/>
              <a:t>One way of looking at this: </a:t>
            </a:r>
          </a:p>
          <a:p>
            <a:r>
              <a:rPr lang="en-US" sz="3600" dirty="0" smtClean="0"/>
              <a:t>odds you picked the winning door: p(C) = 1/3</a:t>
            </a:r>
          </a:p>
          <a:p>
            <a:r>
              <a:rPr lang="en-US" sz="3600" dirty="0" smtClean="0"/>
              <a:t>Odds the winning door is one you didn’t pick p(!C) = 2/3</a:t>
            </a:r>
          </a:p>
          <a:p>
            <a:r>
              <a:rPr lang="en-US" sz="3600" dirty="0" smtClean="0"/>
              <a:t>Odds are you didn’t pick the winning door  </a:t>
            </a:r>
            <a:r>
              <a:rPr lang="en-US" sz="3600" dirty="0" smtClean="0">
                <a:sym typeface="Wingdings" pitchFamily="2" charset="2"/>
              </a:rPr>
              <a:t></a:t>
            </a:r>
            <a:r>
              <a:rPr lang="en-US" sz="3600" dirty="0" smtClean="0"/>
              <a:t>    </a:t>
            </a:r>
          </a:p>
          <a:p>
            <a:r>
              <a:rPr lang="en-US" sz="3600" dirty="0" smtClean="0"/>
              <a:t>The odds are still 2/3 but one door is eliminated, so switching improves your odds to p(C) = 2/3</a:t>
            </a:r>
            <a:endParaRPr lang="en-US" sz="3600" dirty="0" smtClean="0"/>
          </a:p>
          <a:p>
            <a:endParaRPr lang="en-US" sz="3600" dirty="0" smtClean="0"/>
          </a:p>
          <a:p>
            <a:endParaRPr lang="en-US" sz="3600" dirty="0" smtClean="0"/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1338943" y="3624943"/>
            <a:ext cx="881743" cy="1338943"/>
            <a:chOff x="1338943" y="3624943"/>
            <a:chExt cx="881743" cy="1338943"/>
          </a:xfrm>
        </p:grpSpPr>
        <p:sp>
          <p:nvSpPr>
            <p:cNvPr id="9" name="Rectangle 8"/>
            <p:cNvSpPr/>
            <p:nvPr/>
          </p:nvSpPr>
          <p:spPr>
            <a:xfrm>
              <a:off x="1338943" y="3624943"/>
              <a:ext cx="881743" cy="13389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1943100" y="4229100"/>
              <a:ext cx="277586" cy="16328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1"/>
          <p:cNvGrpSpPr/>
          <p:nvPr/>
        </p:nvGrpSpPr>
        <p:grpSpPr>
          <a:xfrm>
            <a:off x="4855028" y="3624943"/>
            <a:ext cx="881743" cy="1338943"/>
            <a:chOff x="1338943" y="3624943"/>
            <a:chExt cx="881743" cy="1338943"/>
          </a:xfrm>
        </p:grpSpPr>
        <p:sp>
          <p:nvSpPr>
            <p:cNvPr id="13" name="Rectangle 12"/>
            <p:cNvSpPr/>
            <p:nvPr/>
          </p:nvSpPr>
          <p:spPr>
            <a:xfrm>
              <a:off x="1338943" y="3624943"/>
              <a:ext cx="881743" cy="13389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943100" y="4229100"/>
              <a:ext cx="277586" cy="16328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4"/>
          <p:cNvGrpSpPr/>
          <p:nvPr/>
        </p:nvGrpSpPr>
        <p:grpSpPr>
          <a:xfrm>
            <a:off x="3597728" y="3624943"/>
            <a:ext cx="881743" cy="1338943"/>
            <a:chOff x="1338943" y="3624943"/>
            <a:chExt cx="881743" cy="1338943"/>
          </a:xfrm>
        </p:grpSpPr>
        <p:sp>
          <p:nvSpPr>
            <p:cNvPr id="16" name="Rectangle 15"/>
            <p:cNvSpPr/>
            <p:nvPr/>
          </p:nvSpPr>
          <p:spPr>
            <a:xfrm>
              <a:off x="1338943" y="3624943"/>
              <a:ext cx="881743" cy="13389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1943100" y="4229100"/>
              <a:ext cx="277586" cy="16328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996043" y="3412671"/>
            <a:ext cx="1567543" cy="18124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35087" y="3412671"/>
            <a:ext cx="3151414" cy="18859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rot="16200000" flipH="1">
            <a:off x="4480832" y="3786867"/>
            <a:ext cx="1885951" cy="1137558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19" idx="2"/>
          </p:cNvCxnSpPr>
          <p:nvPr/>
        </p:nvCxnSpPr>
        <p:spPr>
          <a:xfrm rot="5400000">
            <a:off x="4280808" y="3842658"/>
            <a:ext cx="1885950" cy="1025978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5036" y="1801347"/>
            <a:ext cx="6126113" cy="4555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Another view of the strategy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1289956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Never switch: p(C)  = 1/3 p(G) = 2/3 </a:t>
            </a:r>
          </a:p>
          <a:p>
            <a:r>
              <a:rPr lang="en-US" sz="3600" dirty="0" smtClean="0"/>
              <a:t>Always switch: p(C) = 2/3 p(G) = 1/3</a:t>
            </a:r>
          </a:p>
          <a:p>
            <a:pPr>
              <a:buNone/>
            </a:pPr>
            <a:r>
              <a:rPr lang="en-US" sz="3600" i="1" dirty="0" smtClean="0"/>
              <a:t>Switching improves your odds.</a:t>
            </a:r>
            <a:endParaRPr lang="en-US" sz="3600" i="1" dirty="0" smtClean="0"/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For The Lab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We will build on our gen-and-test methodology and try out some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Basic poker hands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	</a:t>
            </a:r>
            <a:r>
              <a:rPr lang="en-US" sz="2400" dirty="0" smtClean="0">
                <a:latin typeface="Consolas" pitchFamily="49" charset="0"/>
              </a:rPr>
              <a:t>at least 4-of-a-kind.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	</a:t>
            </a:r>
            <a:r>
              <a:rPr lang="en-US" sz="2400" dirty="0" smtClean="0">
                <a:latin typeface="Consolas" pitchFamily="49" charset="0"/>
              </a:rPr>
              <a:t>we’ll need to simplify our card deck too.</a:t>
            </a:r>
          </a:p>
          <a:p>
            <a:pPr>
              <a:buNone/>
            </a:pPr>
            <a:r>
              <a:rPr lang="en-US" sz="2400" dirty="0" smtClean="0">
                <a:latin typeface="Consolas" pitchFamily="49" charset="0"/>
              </a:rPr>
              <a:t>Let’s look at some sample code.</a:t>
            </a: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4/18/2019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From Last Week (mostly)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4865914"/>
          </a:xfrm>
        </p:spPr>
        <p:txBody>
          <a:bodyPr>
            <a:normAutofit fontScale="77500" lnSpcReduction="20000"/>
          </a:bodyPr>
          <a:lstStyle/>
          <a:p>
            <a:pPr marL="742950" indent="-742950">
              <a:buNone/>
            </a:pPr>
            <a:r>
              <a:rPr lang="en-US" sz="3600" i="1" dirty="0" smtClean="0"/>
              <a:t>The Basics. . .</a:t>
            </a:r>
            <a:endParaRPr lang="en-US" sz="3600" i="1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600" i="1" dirty="0" smtClean="0"/>
              <a:t>The sample space S is a set of outcomes (</a:t>
            </a:r>
            <a:r>
              <a:rPr lang="en-US" sz="3600" i="1" dirty="0" err="1" smtClean="0"/>
              <a:t>eg</a:t>
            </a:r>
            <a:r>
              <a:rPr lang="en-US" sz="3600" i="1" dirty="0" smtClean="0"/>
              <a:t> 3x coin flip)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i="1" dirty="0" smtClean="0"/>
              <a:t>An event is a one subset of S (</a:t>
            </a:r>
            <a:r>
              <a:rPr lang="en-US" sz="3600" i="1" dirty="0" err="1" smtClean="0"/>
              <a:t>eg</a:t>
            </a:r>
            <a:r>
              <a:rPr lang="en-US" sz="3600" i="1" dirty="0" smtClean="0"/>
              <a:t> cont: HHT)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i="1" dirty="0" smtClean="0"/>
              <a:t>Uniform distribution is when each outcome is equally likely </a:t>
            </a:r>
          </a:p>
          <a:p>
            <a:pPr marL="1200150" lvl="1" indent="-742950"/>
            <a:r>
              <a:rPr lang="en-US" sz="3200" i="1" dirty="0" smtClean="0"/>
              <a:t>Not always the case! (consider rolling a pair of dice)</a:t>
            </a:r>
            <a:endParaRPr lang="en-US" sz="3200" i="1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600" i="1" dirty="0" smtClean="0"/>
              <a:t>Probability space = sample space S + probability function p</a:t>
            </a:r>
          </a:p>
          <a:p>
            <a:pPr marL="1200150" lvl="1" indent="-742950"/>
            <a:r>
              <a:rPr lang="en-US" sz="3200" i="1" dirty="0" smtClean="0"/>
              <a:t>If  probability function is uniform, probability of event E, </a:t>
            </a:r>
            <a:r>
              <a:rPr lang="en-US" sz="3200" dirty="0" smtClean="0"/>
              <a:t>p(E) =|E|/|S|</a:t>
            </a:r>
          </a:p>
          <a:p>
            <a:pPr marL="1200150" lvl="1" indent="-742950"/>
            <a:r>
              <a:rPr lang="en-US" sz="3200" dirty="0" smtClean="0"/>
              <a:t>Probability of all events (subsets) in S is 1, i.e. p(S) = 1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i="1" dirty="0" smtClean="0"/>
              <a:t>Addition principle:</a:t>
            </a:r>
          </a:p>
          <a:p>
            <a:pPr lvl="1"/>
            <a:r>
              <a:rPr lang="en-US" sz="3000" i="1" dirty="0" smtClean="0"/>
              <a:t>      Disjoint sets: </a:t>
            </a:r>
            <a:r>
              <a:rPr lang="en-US" sz="3000" dirty="0" smtClean="0"/>
              <a:t>|A∪B| = |A| + |B|</a:t>
            </a:r>
          </a:p>
          <a:p>
            <a:pPr lvl="1"/>
            <a:r>
              <a:rPr lang="en-US" sz="3000" dirty="0" smtClean="0"/>
              <a:t>      Generally:     |</a:t>
            </a:r>
            <a:r>
              <a:rPr lang="en-US" sz="3000" dirty="0" smtClean="0"/>
              <a:t>A∪B| = |A| + |B| − |A∩B</a:t>
            </a:r>
            <a:r>
              <a:rPr lang="en-US" sz="3000" dirty="0" smtClean="0"/>
              <a:t>|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i="1" dirty="0" smtClean="0"/>
              <a:t>Two events, A and B are independent </a:t>
            </a:r>
            <a:r>
              <a:rPr lang="en-US" sz="3600" i="1" dirty="0" err="1" smtClean="0"/>
              <a:t>iff</a:t>
            </a:r>
            <a:r>
              <a:rPr lang="en-US" sz="3600" i="1" dirty="0" smtClean="0"/>
              <a:t>    </a:t>
            </a:r>
            <a:r>
              <a:rPr lang="en-US" sz="3200" dirty="0" smtClean="0"/>
              <a:t>p(A ∩ B) = p(A) · p(B</a:t>
            </a:r>
            <a:r>
              <a:rPr lang="en-US" sz="3200" dirty="0" smtClean="0"/>
              <a:t>)</a:t>
            </a:r>
            <a:endParaRPr lang="en-US" sz="3400" dirty="0" smtClean="0"/>
          </a:p>
          <a:p>
            <a:pPr marL="742950" indent="-742950">
              <a:buFont typeface="+mj-lt"/>
              <a:buAutoNum type="arabicPeriod"/>
            </a:pPr>
            <a:endParaRPr lang="en-US" sz="3600" i="1" dirty="0" smtClean="0"/>
          </a:p>
          <a:p>
            <a:pPr>
              <a:buNone/>
            </a:pPr>
            <a:endParaRPr lang="en-US" sz="3600" i="1" dirty="0" smtClean="0"/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One more example*… I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521324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200" dirty="0" smtClean="0"/>
              <a:t>Our class has 27 students with 6 students (usually) sitting in the “first row”. If I select all randomly…  </a:t>
            </a:r>
          </a:p>
          <a:p>
            <a:r>
              <a:rPr lang="en-US" sz="3200" dirty="0" smtClean="0"/>
              <a:t>What are the odds that all the students in the front row being selected before everyone else? </a:t>
            </a:r>
          </a:p>
          <a:p>
            <a:r>
              <a:rPr lang="en-US" sz="3200" dirty="0" smtClean="0"/>
              <a:t>Sample </a:t>
            </a:r>
            <a:r>
              <a:rPr lang="en-US" sz="3200" dirty="0" smtClean="0"/>
              <a:t>space: ...?</a:t>
            </a:r>
            <a:r>
              <a:rPr lang="en-US" sz="3200" dirty="0" smtClean="0"/>
              <a:t> 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Distribution: … ?</a:t>
            </a:r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*similar to example 5 on p146 in </a:t>
            </a:r>
            <a:r>
              <a:rPr lang="en-US" smtClean="0"/>
              <a:t>Makinson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One more example… II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521324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200" dirty="0" smtClean="0"/>
              <a:t>Our class has 27 students with 6 students (usually) sitting in the “first row”. If I select all students randomly…  </a:t>
            </a:r>
          </a:p>
          <a:p>
            <a:r>
              <a:rPr lang="en-US" sz="3200" dirty="0" smtClean="0"/>
              <a:t>What are the odds that all the students in the front row being selected before everyone else? </a:t>
            </a:r>
          </a:p>
          <a:p>
            <a:r>
              <a:rPr lang="en-US" sz="3200" dirty="0" smtClean="0"/>
              <a:t>Sample </a:t>
            </a:r>
            <a:r>
              <a:rPr lang="en-US" sz="3200" dirty="0" smtClean="0"/>
              <a:t>space: </a:t>
            </a:r>
            <a:r>
              <a:rPr lang="en-US" sz="3200" dirty="0" smtClean="0"/>
              <a:t> the set of all permutations when selecting all students = P(27,27) = 27! </a:t>
            </a:r>
            <a:endParaRPr lang="en-US" sz="3200" dirty="0" smtClean="0"/>
          </a:p>
          <a:p>
            <a:r>
              <a:rPr lang="en-US" sz="3200" dirty="0" smtClean="0"/>
              <a:t>Distribution: Uniform</a:t>
            </a:r>
          </a:p>
          <a:p>
            <a:r>
              <a:rPr lang="en-US" sz="3200" dirty="0" smtClean="0"/>
              <a:t>Cases for front row students selected first: P(6,6) *  P(21,21)</a:t>
            </a:r>
          </a:p>
          <a:p>
            <a:r>
              <a:rPr lang="en-US" sz="3200" dirty="0" smtClean="0"/>
              <a:t>Prob. =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P(6,6) * P(21,21) / P(27,27) = 6! * 21! / 27! ~ 3.4%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Prize Drawing Example From Last Time…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521324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200" dirty="0" smtClean="0"/>
              <a:t>N contestants enter a prize drawing. N = 27</a:t>
            </a:r>
          </a:p>
          <a:p>
            <a:r>
              <a:rPr lang="en-US" sz="3200" dirty="0" smtClean="0"/>
              <a:t>Three distinct winners are picked at random and in order(</a:t>
            </a:r>
            <a:r>
              <a:rPr lang="en-US" sz="3200" dirty="0" err="1" smtClean="0"/>
              <a:t>first,second,third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Sample </a:t>
            </a:r>
            <a:r>
              <a:rPr lang="en-US" sz="3200" dirty="0" smtClean="0"/>
              <a:t>space: ...?</a:t>
            </a:r>
            <a:r>
              <a:rPr lang="en-US" sz="3200" dirty="0" smtClean="0"/>
              <a:t> 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Distribution: … ?</a:t>
            </a:r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4/18/2019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Prize Drawing Example 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521324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200" dirty="0" smtClean="0"/>
              <a:t>N contestants enter a prize drawing. N = 27</a:t>
            </a:r>
          </a:p>
          <a:p>
            <a:r>
              <a:rPr lang="en-US" sz="3200" dirty="0" smtClean="0"/>
              <a:t>Three distinct winners are picked at random and in order(</a:t>
            </a:r>
            <a:r>
              <a:rPr lang="en-US" sz="3200" dirty="0" err="1" smtClean="0"/>
              <a:t>first,second,third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Sample </a:t>
            </a:r>
            <a:r>
              <a:rPr lang="en-US" sz="3200" dirty="0" smtClean="0"/>
              <a:t>space: </a:t>
            </a:r>
            <a:r>
              <a:rPr lang="en-US" sz="3200" dirty="0" smtClean="0"/>
              <a:t>The set of permutations of 3 winners from 27.</a:t>
            </a:r>
            <a:endParaRPr lang="en-US" sz="3200" dirty="0" smtClean="0"/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P(27,3) = 27!/(27-3)! = 27!/24! = 27*26*25</a:t>
            </a:r>
          </a:p>
          <a:p>
            <a:r>
              <a:rPr lang="en-US" sz="3200" dirty="0" smtClean="0"/>
              <a:t>Distribution: Uniform</a:t>
            </a:r>
          </a:p>
          <a:p>
            <a:r>
              <a:rPr lang="en-US" sz="3200" dirty="0" smtClean="0"/>
              <a:t>Probability of picking the 3 distinct winners: P(3dw) = 1/17550.</a:t>
            </a:r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And Now… The Monty Hall Problem.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0248" y="916098"/>
            <a:ext cx="6793366" cy="318407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200" dirty="0" smtClean="0"/>
              <a:t>The Principles.</a:t>
            </a:r>
          </a:p>
          <a:p>
            <a:r>
              <a:rPr lang="en-US" sz="3200" dirty="0" smtClean="0"/>
              <a:t>Monty Hall: co-creator and host of the game show, “Let’s Make A Deal”</a:t>
            </a:r>
          </a:p>
          <a:p>
            <a:r>
              <a:rPr lang="en-US" sz="3200" dirty="0" smtClean="0"/>
              <a:t>Marilyn </a:t>
            </a:r>
            <a:r>
              <a:rPr lang="en-US" sz="3200" dirty="0" err="1" smtClean="0"/>
              <a:t>Vos</a:t>
            </a:r>
            <a:r>
              <a:rPr lang="en-US" sz="3200" dirty="0" smtClean="0"/>
              <a:t> Savant: author of a weekly “puzzle” published in Parade Magazine.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4/20/2019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580414" y="5709911"/>
            <a:ext cx="52972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Monty Hall, in a 1969 photo, hosts </a:t>
            </a:r>
            <a:r>
              <a:rPr lang="en-US" i="1" dirty="0" smtClean="0"/>
              <a:t>Let's Make A Deal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ABC Photo Archives/ABC via Getty Images 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50566" y="1345066"/>
            <a:ext cx="4276725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457200" y="5709911"/>
            <a:ext cx="58915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Marilyn </a:t>
            </a:r>
            <a:r>
              <a:rPr lang="en-US" dirty="0" err="1" smtClean="0"/>
              <a:t>vs</a:t>
            </a:r>
            <a:r>
              <a:rPr lang="en-US" dirty="0" smtClean="0"/>
              <a:t> Savant, </a:t>
            </a:r>
            <a:r>
              <a:rPr lang="en-US" dirty="0" smtClean="0"/>
              <a:t>from https://priceonomics.com/the-time-everyone-corrected-the-worlds-smartest/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33675" y="3853543"/>
            <a:ext cx="3971500" cy="1856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And Now… The Monty Hall Problem.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5796643" cy="228599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200" dirty="0" smtClean="0"/>
              <a:t>The Game.</a:t>
            </a:r>
          </a:p>
          <a:p>
            <a:r>
              <a:rPr lang="en-US" sz="3200" dirty="0" smtClean="0"/>
              <a:t>There are 3 Doors…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4/20/2019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580414" y="5709911"/>
            <a:ext cx="52972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From: letsmakeadeal.com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6635" y="1775020"/>
            <a:ext cx="5633357" cy="3307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And Now… The Monty Hall Problem.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5796643" cy="228599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200" dirty="0" smtClean="0"/>
              <a:t>The Grand Prize.</a:t>
            </a:r>
          </a:p>
          <a:p>
            <a:r>
              <a:rPr lang="en-US" sz="3200" dirty="0" smtClean="0"/>
              <a:t>One awesome prize behind one of the doors… (a car)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4/20/2019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580414" y="5709911"/>
            <a:ext cx="52972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From: letsmakeadeal.com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53842" y="2318657"/>
            <a:ext cx="5385807" cy="3128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74131</TotalTime>
  <Words>1102</Words>
  <Application>Microsoft Office PowerPoint</Application>
  <PresentationFormat>Custom</PresentationFormat>
  <Paragraphs>171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CMPU-145: Foundations of Computer Science Spring, 2019</vt:lpstr>
      <vt:lpstr>From Last Week (mostly)</vt:lpstr>
      <vt:lpstr>One more example*… I </vt:lpstr>
      <vt:lpstr>One more example… II </vt:lpstr>
      <vt:lpstr>A Prize Drawing Example From Last Time…</vt:lpstr>
      <vt:lpstr>A Prize Drawing Example II</vt:lpstr>
      <vt:lpstr>And Now… The Monty Hall Problem.</vt:lpstr>
      <vt:lpstr>And Now… The Monty Hall Problem.</vt:lpstr>
      <vt:lpstr>And Now… The Monty Hall Problem.</vt:lpstr>
      <vt:lpstr>And Now… The Monty Hall Problem.</vt:lpstr>
      <vt:lpstr>The Monty Hall Problem I</vt:lpstr>
      <vt:lpstr>The Monty Hall Problem II</vt:lpstr>
      <vt:lpstr>The Monty Hall Problem III</vt:lpstr>
      <vt:lpstr>The Monty Hall Problem IV</vt:lpstr>
      <vt:lpstr>The Monty Hall Problem V</vt:lpstr>
      <vt:lpstr>Another view of the strategy</vt:lpstr>
      <vt:lpstr>For The Lab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265</cp:revision>
  <dcterms:created xsi:type="dcterms:W3CDTF">2017-10-22T03:23:41Z</dcterms:created>
  <dcterms:modified xsi:type="dcterms:W3CDTF">2019-04-21T17:18:58Z</dcterms:modified>
</cp:coreProperties>
</file>