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574" r:id="rId3"/>
    <p:sldId id="576" r:id="rId4"/>
    <p:sldId id="587" r:id="rId5"/>
    <p:sldId id="588" r:id="rId6"/>
    <p:sldId id="589" r:id="rId7"/>
    <p:sldId id="586" r:id="rId8"/>
    <p:sldId id="592" r:id="rId9"/>
    <p:sldId id="593" r:id="rId10"/>
    <p:sldId id="594" r:id="rId11"/>
    <p:sldId id="590" r:id="rId12"/>
    <p:sldId id="562" r:id="rId13"/>
    <p:sldId id="595" r:id="rId14"/>
    <p:sldId id="575" r:id="rId15"/>
    <p:sldId id="603" r:id="rId16"/>
    <p:sldId id="532" r:id="rId17"/>
    <p:sldId id="596" r:id="rId18"/>
    <p:sldId id="604" r:id="rId19"/>
    <p:sldId id="597" r:id="rId20"/>
    <p:sldId id="606" r:id="rId21"/>
    <p:sldId id="605" r:id="rId22"/>
    <p:sldId id="599" r:id="rId23"/>
    <p:sldId id="601" r:id="rId24"/>
    <p:sldId id="607" r:id="rId25"/>
    <p:sldId id="608" r:id="rId26"/>
    <p:sldId id="609" r:id="rId27"/>
    <p:sldId id="600" r:id="rId28"/>
    <p:sldId id="610" r:id="rId29"/>
    <p:sldId id="613" r:id="rId30"/>
    <p:sldId id="614" r:id="rId31"/>
    <p:sldId id="61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143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28"/>
    <p:restoredTop sz="94651"/>
  </p:normalViewPr>
  <p:slideViewPr>
    <p:cSldViewPr snapToGrid="0" snapToObjects="1">
      <p:cViewPr varScale="1">
        <p:scale>
          <a:sx n="58" d="100"/>
          <a:sy n="58" d="100"/>
        </p:scale>
        <p:origin x="-46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2824" y="16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7A9A7-5935-D64E-96CF-CC145DAFC7A9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3582B-E260-7642-9B40-EC0FE41F2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473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EFE1C-A424-EF43-BFD1-0978FAE0A6B5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2EF5B-C282-734F-B256-3C04FB339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643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3412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Hmm, what can </a:t>
            </a:r>
            <a:r>
              <a:rPr lang="en-US" smtClean="0"/>
              <a:t>we state</a:t>
            </a:r>
            <a:r>
              <a:rPr lang="en-US" baseline="0" smtClean="0"/>
              <a:t> here?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(Since the king died after a solar eclipse, the solar eclipse caused the king’s death!) or if the streets are wet, then it rained!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watch 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netflix</a:t>
            </a:r>
            <a:r>
              <a:rPr lang="en-US" baseline="0" dirty="0" smtClean="0"/>
              <a:t> show, say the genre is Korean Drama, and you rate it +, </a:t>
            </a:r>
            <a:r>
              <a:rPr lang="en-US" baseline="0" dirty="0" err="1" smtClean="0"/>
              <a:t>netflix</a:t>
            </a:r>
            <a:r>
              <a:rPr lang="en-US" baseline="0" dirty="0" smtClean="0"/>
              <a:t> is confident in showing you more Korean Drama offerings. I may have </a:t>
            </a:r>
            <a:r>
              <a:rPr lang="en-US" baseline="0" dirty="0" err="1" smtClean="0"/>
              <a:t>embelished</a:t>
            </a:r>
            <a:r>
              <a:rPr lang="en-US" baseline="0" dirty="0" smtClean="0"/>
              <a:t> on that last item…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Hmm, what can we state</a:t>
            </a:r>
            <a:r>
              <a:rPr lang="en-US" baseline="0" dirty="0" smtClean="0"/>
              <a:t> here?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EF5B-C282-734F-B256-3C04FB339C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72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248" y="1122363"/>
            <a:ext cx="11417372" cy="1671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6868" y="3822630"/>
            <a:ext cx="5929129" cy="42703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524000" y="3772693"/>
            <a:ext cx="60684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Chapter</a:t>
            </a:r>
            <a:r>
              <a:rPr lang="en-US" sz="2400" dirty="0"/>
              <a:t>		</a:t>
            </a:r>
          </a:p>
          <a:p>
            <a:r>
              <a:rPr lang="en-US" sz="2400" dirty="0"/>
              <a:t>			</a:t>
            </a:r>
          </a:p>
          <a:p>
            <a:r>
              <a:rPr lang="en-US" sz="2400" dirty="0"/>
              <a:t>CMPU </a:t>
            </a:r>
            <a:r>
              <a:rPr lang="en-US" sz="2400" dirty="0" smtClean="0"/>
              <a:t>145 </a:t>
            </a:r>
            <a:r>
              <a:rPr lang="en-US" sz="2400" dirty="0"/>
              <a:t>– </a:t>
            </a:r>
            <a:r>
              <a:rPr lang="en-US" sz="2400" dirty="0" smtClean="0"/>
              <a:t>Foundations</a:t>
            </a:r>
            <a:r>
              <a:rPr lang="en-US" sz="2400" baseline="0" dirty="0" smtClean="0"/>
              <a:t> of Computer Science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Peter</a:t>
            </a:r>
            <a:r>
              <a:rPr lang="en-US" sz="2400" baseline="0" dirty="0" smtClean="0"/>
              <a:t> Lemieszewski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645D-9004-7A42-A938-C08906505B03}" type="datetime1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693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1AE5-7142-424F-B251-89BC3CCBD4E1}" type="datetime1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169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1550-F5C5-F94F-BD20-7DDE5152D8FA}" type="datetime1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963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5485"/>
            <a:ext cx="5562600" cy="508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95485"/>
            <a:ext cx="5559552" cy="5081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42FE-3F4F-3041-8D34-22107D8DB0A4}" type="datetime1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08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1DAA-0CA5-BA48-A68A-9C20F5C2F6F1}" type="datetime1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581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98EF-D1D4-9C46-8D5B-6AAC3B65B7DF}" type="datetime1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482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2EE2-1D7E-E348-B41A-BC83834F4422}" type="datetime1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461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228599"/>
            <a:ext cx="11274552" cy="59721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400">
                <a:latin typeface="Courier" charset="0"/>
                <a:ea typeface="Courier" charset="0"/>
                <a:cs typeface="Courie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FA6A59-1D34-1A4A-8A1E-C3C15C41A7A0}" type="datetime1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267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00138"/>
            <a:ext cx="11274552" cy="50720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400">
                <a:latin typeface="Courier" charset="0"/>
                <a:ea typeface="Courier" charset="0"/>
                <a:cs typeface="Courie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49A04B-30C5-2A4C-BAA1-09B916AD92B3}" type="datetime1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CMPU 334 -- Operating Systems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484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0472792" cy="68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11274552" cy="4986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0248" y="6356242"/>
            <a:ext cx="344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C1431"/>
                </a:solidFill>
              </a:defRPr>
            </a:lvl1pPr>
          </a:lstStyle>
          <a:p>
            <a:fld id="{9A33CC39-C11B-B744-91F5-9354715C8722}" type="datetime1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7380" y="6356241"/>
            <a:ext cx="344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C1431"/>
                </a:solidFill>
              </a:defRPr>
            </a:lvl1pPr>
          </a:lstStyle>
          <a:p>
            <a:fld id="{AF258EE5-C1BC-DE43-BFBA-383C466B32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005" y="148541"/>
            <a:ext cx="847615" cy="84761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C1431"/>
                </a:solidFill>
              </a:defRPr>
            </a:lvl1pPr>
          </a:lstStyle>
          <a:p>
            <a:r>
              <a:rPr lang="en-US"/>
              <a:t>CMPU 334 -- Operating Systems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151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9C143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C143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C143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CMPU-145: Foundations of Computer Science</a:t>
            </a:r>
            <a:br>
              <a:rPr lang="en-US" sz="4800" dirty="0" smtClean="0"/>
            </a:br>
            <a:r>
              <a:rPr lang="en-US" sz="4800" dirty="0" smtClean="0"/>
              <a:t>Spring, 2019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46868" y="3822630"/>
            <a:ext cx="7750579" cy="427039"/>
          </a:xfrm>
        </p:spPr>
        <p:txBody>
          <a:bodyPr>
            <a:noAutofit/>
          </a:bodyPr>
          <a:lstStyle/>
          <a:p>
            <a:r>
              <a:rPr lang="en-US" dirty="0" smtClean="0"/>
              <a:t>6</a:t>
            </a:r>
            <a:r>
              <a:rPr lang="en-US" dirty="0" smtClean="0"/>
              <a:t>: 6.4, 6.6, 6.7 Conditional </a:t>
            </a:r>
            <a:r>
              <a:rPr lang="en-US" smtClean="0"/>
              <a:t>Prob. </a:t>
            </a:r>
            <a:r>
              <a:rPr lang="en-US" dirty="0" smtClean="0"/>
              <a:t>Independen</a:t>
            </a:r>
            <a:r>
              <a:rPr lang="en-US" dirty="0" smtClean="0"/>
              <a:t>ce, &amp; </a:t>
            </a:r>
            <a:r>
              <a:rPr lang="en-US" dirty="0" err="1" smtClean="0"/>
              <a:t>Bayes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14496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Conditional Probability – Another Example (</a:t>
            </a:r>
            <a:r>
              <a:rPr lang="en-US" sz="3200" dirty="0" smtClean="0"/>
              <a:t>part 2</a:t>
            </a:r>
            <a:r>
              <a:rPr lang="en-US" sz="3200" dirty="0" smtClean="0"/>
              <a:t>)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0"/>
            <a:ext cx="11274552" cy="5213241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In a </a:t>
            </a:r>
            <a:r>
              <a:rPr lang="en-US" sz="3200" dirty="0" smtClean="0"/>
              <a:t>writer’s </a:t>
            </a:r>
            <a:r>
              <a:rPr lang="en-US" sz="3200" dirty="0" smtClean="0"/>
              <a:t>group...</a:t>
            </a:r>
          </a:p>
          <a:p>
            <a:pPr lvl="1"/>
            <a:r>
              <a:rPr lang="en-US" sz="1800" dirty="0" smtClean="0"/>
              <a:t>60</a:t>
            </a:r>
            <a:r>
              <a:rPr lang="en-US" sz="1800" dirty="0" smtClean="0"/>
              <a:t>% of the members write novels</a:t>
            </a:r>
          </a:p>
          <a:p>
            <a:pPr lvl="1"/>
            <a:r>
              <a:rPr lang="en-US" sz="1800" dirty="0" smtClean="0"/>
              <a:t>30% of the members write poetry</a:t>
            </a:r>
          </a:p>
          <a:p>
            <a:pPr lvl="1"/>
            <a:r>
              <a:rPr lang="en-US" sz="1800" dirty="0" smtClean="0"/>
              <a:t>10% of the members write both novels and poetry</a:t>
            </a:r>
          </a:p>
          <a:p>
            <a:pPr lvl="1"/>
            <a:r>
              <a:rPr lang="en-US" sz="1800" b="1" dirty="0" smtClean="0">
                <a:solidFill>
                  <a:srgbClr val="9C1431"/>
                </a:solidFill>
              </a:rPr>
              <a:t>15% of the members write songs</a:t>
            </a:r>
          </a:p>
          <a:p>
            <a:pPr lvl="1"/>
            <a:r>
              <a:rPr lang="en-US" sz="1800" dirty="0" smtClean="0"/>
              <a:t>100% of </a:t>
            </a:r>
            <a:r>
              <a:rPr lang="en-US" sz="1800" dirty="0" smtClean="0"/>
              <a:t>the songwriters write poetry</a:t>
            </a:r>
          </a:p>
          <a:p>
            <a:pPr lvl="1"/>
            <a:r>
              <a:rPr lang="en-US" sz="1800" b="1" dirty="0" smtClean="0">
                <a:solidFill>
                  <a:srgbClr val="9C1431"/>
                </a:solidFill>
              </a:rPr>
              <a:t>80% of the songwriters write love poetry</a:t>
            </a:r>
          </a:p>
          <a:p>
            <a:pPr lvl="1"/>
            <a:r>
              <a:rPr lang="en-US" sz="1800" b="1" dirty="0" smtClean="0">
                <a:solidFill>
                  <a:srgbClr val="00B0F0"/>
                </a:solidFill>
              </a:rPr>
              <a:t>0% </a:t>
            </a:r>
            <a:r>
              <a:rPr lang="en-US" sz="1800" b="1" dirty="0" smtClean="0">
                <a:solidFill>
                  <a:srgbClr val="00B0F0"/>
                </a:solidFill>
              </a:rPr>
              <a:t>of the novelists write love </a:t>
            </a:r>
            <a:r>
              <a:rPr lang="en-US" sz="1800" b="1" dirty="0" smtClean="0">
                <a:solidFill>
                  <a:srgbClr val="00B0F0"/>
                </a:solidFill>
              </a:rPr>
              <a:t>poetry</a:t>
            </a:r>
          </a:p>
          <a:p>
            <a:r>
              <a:rPr lang="en-US" dirty="0" smtClean="0"/>
              <a:t>What is the probability that a songwriter also writes novels? </a:t>
            </a:r>
          </a:p>
          <a:p>
            <a:r>
              <a:rPr lang="en-US" dirty="0" smtClean="0"/>
              <a:t>The example leads us to a way to predict an upper bounds case.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15% songwriters, 80%  write love poetry </a:t>
            </a:r>
            <a:r>
              <a:rPr lang="en-US" dirty="0" smtClean="0">
                <a:sym typeface="Wingdings" pitchFamily="2" charset="2"/>
              </a:rPr>
              <a:t>. . . </a:t>
            </a:r>
          </a:p>
          <a:p>
            <a:pPr lvl="1"/>
            <a:r>
              <a:rPr lang="en-US" b="1" dirty="0" smtClean="0">
                <a:solidFill>
                  <a:srgbClr val="00B0F0"/>
                </a:solidFill>
                <a:sym typeface="Wingdings" pitchFamily="2" charset="2"/>
              </a:rPr>
              <a:t>At least 12% songwriters don’t write novels</a:t>
            </a:r>
            <a:endParaRPr lang="en-US" sz="2800" b="1" dirty="0" smtClean="0">
              <a:solidFill>
                <a:srgbClr val="00B0F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Since 15% are songwriters,  (15%-12% = 3%) at most also write novels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p(A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| B)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&lt;= 0.03/0.15 or  0.2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Conditional Probability – One Last Thought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0"/>
            <a:ext cx="11274552" cy="521324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Does driving a red car lead to a shorter lifespan ?  Maybe…</a:t>
            </a:r>
          </a:p>
          <a:p>
            <a:r>
              <a:rPr lang="en-US" sz="3200" dirty="0" smtClean="0"/>
              <a:t>Does eating yogurt lead to a longer lifespan ?  Maybe…</a:t>
            </a:r>
          </a:p>
          <a:p>
            <a:r>
              <a:rPr lang="en-US" sz="3200" dirty="0" smtClean="0"/>
              <a:t>If time and/or a correlation is involved, 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9C1431"/>
                </a:solidFill>
              </a:rPr>
              <a:t>it does not mean that causation is involved! </a:t>
            </a:r>
          </a:p>
          <a:p>
            <a:r>
              <a:rPr lang="en-US" dirty="0" smtClean="0"/>
              <a:t>This is a logical fallacy: there may not be </a:t>
            </a:r>
            <a:r>
              <a:rPr lang="en-US" u="sng" dirty="0" smtClean="0"/>
              <a:t>any</a:t>
            </a:r>
            <a:r>
              <a:rPr lang="en-US" dirty="0" smtClean="0"/>
              <a:t> cause and effect relationship.</a:t>
            </a:r>
          </a:p>
          <a:p>
            <a:r>
              <a:rPr lang="en-US" dirty="0" smtClean="0"/>
              <a:t>In Latin: Post hoc ergo propter hoc. </a:t>
            </a:r>
            <a:r>
              <a:rPr lang="en-US" dirty="0" smtClean="0"/>
              <a:t> </a:t>
            </a:r>
            <a:r>
              <a:rPr lang="en-US" dirty="0" smtClean="0"/>
              <a:t>“after this, therefore because of this”</a:t>
            </a:r>
          </a:p>
          <a:p>
            <a:pPr lvl="1"/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Independent Events (6.6)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8600" y="1143000"/>
            <a:ext cx="11963400" cy="5213241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400" dirty="0" smtClean="0">
              <a:latin typeface="Consolas" pitchFamily="49" charset="0"/>
            </a:endParaRPr>
          </a:p>
          <a:p>
            <a:r>
              <a:rPr lang="en-US" sz="3200" dirty="0" smtClean="0"/>
              <a:t>The notion of events being independent arises frequently in</a:t>
            </a:r>
          </a:p>
          <a:p>
            <a:r>
              <a:rPr lang="en-US" sz="3200" dirty="0" smtClean="0"/>
              <a:t>Probability</a:t>
            </a:r>
            <a:endParaRPr lang="en-US" sz="3200" dirty="0" smtClean="0"/>
          </a:p>
          <a:p>
            <a:r>
              <a:rPr lang="en-US" sz="3200" dirty="0" smtClean="0"/>
              <a:t>i.e</a:t>
            </a:r>
            <a:r>
              <a:rPr lang="en-US" sz="3200" dirty="0" smtClean="0"/>
              <a:t>., when a fair coin is flipped, its landing Heads or Tails is </a:t>
            </a:r>
            <a:r>
              <a:rPr lang="en-US" sz="3200" dirty="0" smtClean="0"/>
              <a:t>taken to </a:t>
            </a:r>
            <a:r>
              <a:rPr lang="en-US" sz="3200" dirty="0" smtClean="0"/>
              <a:t>be independent of the outcomes of any other flips of that coin</a:t>
            </a:r>
          </a:p>
          <a:p>
            <a:r>
              <a:rPr lang="en-US" sz="3200" dirty="0" smtClean="0"/>
              <a:t>Independence </a:t>
            </a:r>
            <a:r>
              <a:rPr lang="en-US" sz="3200" dirty="0" smtClean="0"/>
              <a:t>can be defined in terms of probabilities</a:t>
            </a:r>
            <a:r>
              <a:rPr lang="en-US" sz="3200" dirty="0" smtClean="0"/>
              <a:t>:</a:t>
            </a:r>
          </a:p>
          <a:p>
            <a:endParaRPr lang="en-US" sz="3200" dirty="0" smtClean="0"/>
          </a:p>
          <a:p>
            <a:r>
              <a:rPr lang="en-US" sz="3200" dirty="0" smtClean="0"/>
              <a:t>If p is </a:t>
            </a:r>
            <a:r>
              <a:rPr lang="en-US" sz="3200" dirty="0" smtClean="0"/>
              <a:t>a </a:t>
            </a:r>
            <a:r>
              <a:rPr lang="en-US" sz="3200" dirty="0" smtClean="0"/>
              <a:t>prob. </a:t>
            </a:r>
            <a:r>
              <a:rPr lang="en-US" sz="3200" dirty="0" smtClean="0"/>
              <a:t>function on a (finite) sample space </a:t>
            </a:r>
            <a:r>
              <a:rPr lang="en-US" sz="3200" dirty="0" smtClean="0"/>
              <a:t>S, with events A</a:t>
            </a:r>
            <a:r>
              <a:rPr lang="en-US" sz="3200" dirty="0" smtClean="0"/>
              <a:t>, </a:t>
            </a:r>
            <a:r>
              <a:rPr lang="en-US" sz="3200" dirty="0" smtClean="0"/>
              <a:t>B.</a:t>
            </a:r>
            <a:endParaRPr lang="en-US" dirty="0" smtClean="0"/>
          </a:p>
          <a:p>
            <a:r>
              <a:rPr lang="en-US" sz="3200" dirty="0" smtClean="0"/>
              <a:t>Then</a:t>
            </a:r>
            <a:r>
              <a:rPr lang="en-US" sz="3200" dirty="0" smtClean="0"/>
              <a:t>, </a:t>
            </a:r>
            <a:r>
              <a:rPr lang="en-US" sz="3200" dirty="0" smtClean="0"/>
              <a:t>A </a:t>
            </a:r>
            <a:r>
              <a:rPr lang="en-US" sz="3200" dirty="0" smtClean="0"/>
              <a:t>is independent of B </a:t>
            </a:r>
            <a:r>
              <a:rPr lang="en-US" sz="3200" i="1" dirty="0" err="1" smtClean="0"/>
              <a:t>iff</a:t>
            </a:r>
            <a:r>
              <a:rPr lang="en-US" sz="3200" dirty="0" smtClean="0"/>
              <a:t> p(A) = p(A | B</a:t>
            </a:r>
            <a:r>
              <a:rPr lang="en-US" sz="3200" dirty="0" smtClean="0"/>
              <a:t>)	</a:t>
            </a:r>
          </a:p>
          <a:p>
            <a:pPr lvl="1"/>
            <a:r>
              <a:rPr lang="en-US" dirty="0" smtClean="0"/>
              <a:t>Or p(B) = 0.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Independent Events: second definition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0"/>
            <a:ext cx="11734800" cy="5213241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latin typeface="Consolas" pitchFamily="49" charset="0"/>
            </a:endParaRPr>
          </a:p>
          <a:p>
            <a:r>
              <a:rPr lang="en-US" sz="3200" dirty="0" smtClean="0"/>
              <a:t>If p is a prob. function on a (finite) sample space S, with events A, B.</a:t>
            </a:r>
          </a:p>
          <a:p>
            <a:r>
              <a:rPr lang="en-US" sz="3200" dirty="0" smtClean="0"/>
              <a:t>Then</a:t>
            </a:r>
            <a:r>
              <a:rPr lang="en-US" sz="3200" dirty="0" smtClean="0"/>
              <a:t>, A </a:t>
            </a:r>
            <a:r>
              <a:rPr lang="en-US" sz="3200" dirty="0" smtClean="0"/>
              <a:t>is </a:t>
            </a:r>
            <a:r>
              <a:rPr lang="en-US" sz="3200" dirty="0" smtClean="0"/>
              <a:t>independent of B </a:t>
            </a:r>
            <a:r>
              <a:rPr lang="en-US" sz="3200" i="1" dirty="0" err="1" smtClean="0"/>
              <a:t>iff</a:t>
            </a:r>
            <a:r>
              <a:rPr lang="en-US" sz="3200" dirty="0" smtClean="0"/>
              <a:t> </a:t>
            </a:r>
            <a:r>
              <a:rPr lang="en-US" sz="3200" dirty="0" smtClean="0"/>
              <a:t>p(A ∩ B)  = </a:t>
            </a:r>
            <a:r>
              <a:rPr lang="en-US" sz="3200" dirty="0" smtClean="0"/>
              <a:t>p(A) * p(B)</a:t>
            </a:r>
            <a:endParaRPr lang="en-US" sz="3200" dirty="0" smtClean="0"/>
          </a:p>
          <a:p>
            <a:r>
              <a:rPr lang="en-US" sz="3200" dirty="0" smtClean="0"/>
              <a:t>It is equivalent to …               </a:t>
            </a:r>
            <a:r>
              <a:rPr lang="en-US" sz="3200" i="1" dirty="0" err="1" smtClean="0"/>
              <a:t>iff</a:t>
            </a:r>
            <a:r>
              <a:rPr lang="en-US" sz="3200" dirty="0" smtClean="0"/>
              <a:t> </a:t>
            </a:r>
            <a:r>
              <a:rPr lang="en-US" sz="3200" dirty="0" smtClean="0"/>
              <a:t>p(A) = p(A | B</a:t>
            </a:r>
            <a:r>
              <a:rPr lang="en-US" sz="3200" dirty="0" smtClean="0"/>
              <a:t>)	</a:t>
            </a:r>
            <a:r>
              <a:rPr lang="en-US" dirty="0" smtClean="0"/>
              <a:t>Or p(B) = 0.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Also equivalent statements: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/>
              <a:t>and B are independent </a:t>
            </a:r>
            <a:r>
              <a:rPr lang="en-US" i="1" dirty="0" err="1" smtClean="0"/>
              <a:t>iff</a:t>
            </a:r>
            <a:r>
              <a:rPr lang="en-US" dirty="0" smtClean="0"/>
              <a:t> ...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/>
              <a:t>and !B are independent </a:t>
            </a:r>
            <a:r>
              <a:rPr lang="en-US" i="1" dirty="0" err="1" smtClean="0"/>
              <a:t>iff</a:t>
            </a:r>
            <a:r>
              <a:rPr lang="en-US" dirty="0" smtClean="0"/>
              <a:t>...</a:t>
            </a:r>
          </a:p>
          <a:p>
            <a:r>
              <a:rPr lang="en-US" dirty="0" smtClean="0"/>
              <a:t>!A </a:t>
            </a:r>
            <a:r>
              <a:rPr lang="en-US" dirty="0" smtClean="0"/>
              <a:t>and B are independent </a:t>
            </a:r>
            <a:r>
              <a:rPr lang="en-US" i="1" dirty="0" err="1" smtClean="0"/>
              <a:t>iff</a:t>
            </a:r>
            <a:r>
              <a:rPr lang="en-US" dirty="0" smtClean="0"/>
              <a:t>...</a:t>
            </a:r>
          </a:p>
          <a:p>
            <a:r>
              <a:rPr lang="en-US" dirty="0" smtClean="0"/>
              <a:t>!A </a:t>
            </a:r>
            <a:r>
              <a:rPr lang="en-US" dirty="0" smtClean="0"/>
              <a:t>and </a:t>
            </a:r>
            <a:r>
              <a:rPr lang="en-US" dirty="0" smtClean="0"/>
              <a:t>!B </a:t>
            </a:r>
            <a:r>
              <a:rPr lang="en-US" dirty="0" smtClean="0"/>
              <a:t>are independent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 Example 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0"/>
            <a:ext cx="11274552" cy="521324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Woot.com </a:t>
            </a:r>
            <a:r>
              <a:rPr lang="en-US" sz="3200" dirty="0" smtClean="0"/>
              <a:t>RC </a:t>
            </a:r>
            <a:r>
              <a:rPr lang="en-US" sz="3200" dirty="0" smtClean="0"/>
              <a:t>sells </a:t>
            </a:r>
            <a:r>
              <a:rPr lang="en-US" sz="3200" dirty="0" smtClean="0"/>
              <a:t>refurbished computers. 5% of the computers they </a:t>
            </a:r>
            <a:r>
              <a:rPr lang="en-US" sz="3200" dirty="0" smtClean="0"/>
              <a:t>sell are defective (real web site, fake stat!)</a:t>
            </a:r>
            <a:endParaRPr lang="en-US" sz="3200" dirty="0" smtClean="0"/>
          </a:p>
          <a:p>
            <a:r>
              <a:rPr lang="en-US" sz="3200" dirty="0" smtClean="0"/>
              <a:t>A customer just bought 3 computers from them.</a:t>
            </a:r>
          </a:p>
          <a:p>
            <a:r>
              <a:rPr lang="en-US" sz="3200" dirty="0" smtClean="0"/>
              <a:t>Assume:  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3 computers are a random sample, and </a:t>
            </a:r>
            <a:endParaRPr lang="en-US" dirty="0" smtClean="0"/>
          </a:p>
          <a:p>
            <a:pPr lvl="1"/>
            <a:r>
              <a:rPr lang="en-US" dirty="0" smtClean="0"/>
              <a:t>Each computer’s  performance, including </a:t>
            </a:r>
            <a:r>
              <a:rPr lang="en-US" dirty="0" smtClean="0"/>
              <a:t>any </a:t>
            </a:r>
            <a:r>
              <a:rPr lang="en-US" dirty="0" smtClean="0"/>
              <a:t>defects, is </a:t>
            </a:r>
            <a:r>
              <a:rPr lang="en-US" dirty="0" smtClean="0"/>
              <a:t>independent of each other,</a:t>
            </a:r>
          </a:p>
          <a:p>
            <a:r>
              <a:rPr lang="en-US" sz="3200" dirty="0" smtClean="0"/>
              <a:t>What is the probability . . .</a:t>
            </a:r>
            <a:endParaRPr lang="en-US" sz="3200" dirty="0" smtClean="0"/>
          </a:p>
          <a:p>
            <a:r>
              <a:rPr lang="en-US" sz="3200" dirty="0" smtClean="0"/>
              <a:t>that </a:t>
            </a:r>
            <a:r>
              <a:rPr lang="en-US" sz="3200" u="sng" dirty="0" smtClean="0"/>
              <a:t>all </a:t>
            </a:r>
            <a:r>
              <a:rPr lang="en-US" sz="3200" u="sng" dirty="0" smtClean="0"/>
              <a:t>3</a:t>
            </a:r>
            <a:r>
              <a:rPr lang="en-US" sz="3200" dirty="0" smtClean="0"/>
              <a:t> computers are </a:t>
            </a:r>
            <a:r>
              <a:rPr lang="en-US" sz="3200" dirty="0" smtClean="0"/>
              <a:t>defective?</a:t>
            </a:r>
          </a:p>
          <a:p>
            <a:r>
              <a:rPr lang="en-US" sz="3200" dirty="0" smtClean="0"/>
              <a:t>that </a:t>
            </a:r>
            <a:r>
              <a:rPr lang="en-US" sz="3200" u="sng" dirty="0" smtClean="0"/>
              <a:t>none</a:t>
            </a:r>
            <a:r>
              <a:rPr lang="en-US" sz="3200" dirty="0" smtClean="0"/>
              <a:t> </a:t>
            </a:r>
            <a:r>
              <a:rPr lang="en-US" sz="3200" dirty="0" smtClean="0"/>
              <a:t>of the computers </a:t>
            </a:r>
            <a:r>
              <a:rPr lang="en-US" sz="3200" dirty="0" smtClean="0"/>
              <a:t>are </a:t>
            </a:r>
            <a:r>
              <a:rPr lang="en-US" sz="3200" dirty="0" smtClean="0"/>
              <a:t>defective?</a:t>
            </a:r>
          </a:p>
          <a:p>
            <a:r>
              <a:rPr lang="en-US" sz="3200" dirty="0" smtClean="0"/>
              <a:t>that </a:t>
            </a:r>
            <a:r>
              <a:rPr lang="en-US" sz="3200" u="sng" dirty="0" smtClean="0"/>
              <a:t>at least </a:t>
            </a:r>
            <a:r>
              <a:rPr lang="en-US" sz="3200" u="sng" dirty="0" smtClean="0"/>
              <a:t>one</a:t>
            </a:r>
            <a:r>
              <a:rPr lang="en-US" sz="3200" dirty="0" smtClean="0"/>
              <a:t> of </a:t>
            </a:r>
            <a:r>
              <a:rPr lang="en-US" sz="3200" dirty="0" smtClean="0"/>
              <a:t>the computers is defective?</a:t>
            </a:r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 Example 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16098"/>
            <a:ext cx="11274552" cy="5440143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Woot.com </a:t>
            </a:r>
            <a:r>
              <a:rPr lang="en-US" sz="3200" dirty="0" smtClean="0"/>
              <a:t>RC </a:t>
            </a:r>
            <a:r>
              <a:rPr lang="en-US" sz="3200" dirty="0" smtClean="0"/>
              <a:t>sells </a:t>
            </a:r>
            <a:r>
              <a:rPr lang="en-US" sz="3200" dirty="0" smtClean="0"/>
              <a:t>refurbished computers. 5% of the computers they </a:t>
            </a:r>
            <a:r>
              <a:rPr lang="en-US" sz="3200" dirty="0" smtClean="0"/>
              <a:t>sell are defective </a:t>
            </a:r>
            <a:r>
              <a:rPr lang="en-US" sz="3200" dirty="0" smtClean="0"/>
              <a:t>(real web site, fake stat!)</a:t>
            </a:r>
          </a:p>
          <a:p>
            <a:r>
              <a:rPr lang="en-US" sz="3200" dirty="0" smtClean="0"/>
              <a:t>A customer just bought 3 computers from them.</a:t>
            </a:r>
          </a:p>
          <a:p>
            <a:r>
              <a:rPr lang="en-US" sz="3200" dirty="0" smtClean="0"/>
              <a:t>Assume:  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3 computers are a random sample, and </a:t>
            </a:r>
            <a:endParaRPr lang="en-US" dirty="0" smtClean="0"/>
          </a:p>
          <a:p>
            <a:pPr lvl="1"/>
            <a:r>
              <a:rPr lang="en-US" dirty="0" smtClean="0"/>
              <a:t>Each computer’s  performance, including </a:t>
            </a:r>
            <a:r>
              <a:rPr lang="en-US" dirty="0" smtClean="0"/>
              <a:t>any </a:t>
            </a:r>
            <a:r>
              <a:rPr lang="en-US" dirty="0" smtClean="0"/>
              <a:t>defects, is </a:t>
            </a:r>
            <a:r>
              <a:rPr lang="en-US" dirty="0" smtClean="0"/>
              <a:t>independent of each other,</a:t>
            </a:r>
          </a:p>
          <a:p>
            <a:r>
              <a:rPr lang="en-US" sz="3200" dirty="0" smtClean="0"/>
              <a:t>What is the probability of 3 independent events </a:t>
            </a:r>
            <a:r>
              <a:rPr lang="en-US" sz="3200" dirty="0" err="1" smtClean="0"/>
              <a:t>s.t</a:t>
            </a:r>
            <a:r>
              <a:rPr lang="en-US" sz="3200" dirty="0" smtClean="0"/>
              <a:t>.</a:t>
            </a:r>
            <a:endParaRPr lang="en-US" sz="3200" dirty="0" smtClean="0"/>
          </a:p>
          <a:p>
            <a:r>
              <a:rPr lang="en-US" sz="3200" u="sng" dirty="0" smtClean="0"/>
              <a:t>all 3</a:t>
            </a:r>
            <a:r>
              <a:rPr lang="en-US" sz="3200" dirty="0" smtClean="0"/>
              <a:t> computers are </a:t>
            </a:r>
            <a:r>
              <a:rPr lang="en-US" sz="3200" dirty="0" smtClean="0"/>
              <a:t>defective</a:t>
            </a:r>
            <a:r>
              <a:rPr lang="en-US" sz="3200" dirty="0" smtClean="0"/>
              <a:t>? </a:t>
            </a:r>
          </a:p>
          <a:p>
            <a:pPr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= p(A)*p(B)*p(C) = .05*.05*.05 = .000125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3200" u="sng" dirty="0" smtClean="0"/>
              <a:t>none</a:t>
            </a:r>
            <a:r>
              <a:rPr lang="en-US" sz="3200" dirty="0" smtClean="0"/>
              <a:t> </a:t>
            </a:r>
            <a:r>
              <a:rPr lang="en-US" sz="3200" dirty="0" smtClean="0"/>
              <a:t>of the computers </a:t>
            </a:r>
            <a:r>
              <a:rPr lang="en-US" sz="3200" dirty="0" smtClean="0"/>
              <a:t>are </a:t>
            </a:r>
            <a:r>
              <a:rPr lang="en-US" sz="3200" dirty="0" smtClean="0"/>
              <a:t>defective</a:t>
            </a:r>
            <a:r>
              <a:rPr lang="en-US" sz="3200" dirty="0" smtClean="0"/>
              <a:t>? </a:t>
            </a:r>
          </a:p>
          <a:p>
            <a:pPr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= p(A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)*p(B)*p(C) = 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.95*.95*.95 = 0.857 </a:t>
            </a:r>
            <a:endParaRPr lang="en-US" dirty="0" smtClean="0"/>
          </a:p>
          <a:p>
            <a:r>
              <a:rPr lang="en-US" sz="3200" u="sng" dirty="0" smtClean="0"/>
              <a:t>at </a:t>
            </a:r>
            <a:r>
              <a:rPr lang="en-US" sz="3200" u="sng" dirty="0" smtClean="0"/>
              <a:t>least </a:t>
            </a:r>
            <a:r>
              <a:rPr lang="en-US" sz="3200" u="sng" dirty="0" smtClean="0"/>
              <a:t>one</a:t>
            </a:r>
            <a:r>
              <a:rPr lang="en-US" sz="3200" dirty="0" smtClean="0"/>
              <a:t> of </a:t>
            </a:r>
            <a:r>
              <a:rPr lang="en-US" sz="3200" dirty="0" smtClean="0"/>
              <a:t>the computers is defective</a:t>
            </a:r>
            <a:r>
              <a:rPr lang="en-US" sz="3200" dirty="0" smtClean="0"/>
              <a:t>? i.e. 1 or 2 or 3 are defective</a:t>
            </a:r>
          </a:p>
          <a:p>
            <a:pPr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= p(1d) + p(2d) + p(3d) = .05 + .05*.05*.95 + .000125</a:t>
            </a:r>
            <a:endParaRPr lang="en-US" sz="2200" dirty="0" smtClean="0"/>
          </a:p>
          <a:p>
            <a:endParaRPr lang="en-US" sz="32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10" name="Curved Connector 9"/>
          <p:cNvCxnSpPr/>
          <p:nvPr/>
        </p:nvCxnSpPr>
        <p:spPr>
          <a:xfrm rot="16200000" flipH="1">
            <a:off x="6547757" y="4392385"/>
            <a:ext cx="1338943" cy="1077685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Bayes</a:t>
            </a:r>
            <a:r>
              <a:rPr lang="en-US" sz="3200" dirty="0" smtClean="0"/>
              <a:t>’ Theorem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521324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We know, generally, these are not equivalent</a:t>
            </a:r>
          </a:p>
          <a:p>
            <a:pPr lvl="1"/>
            <a:r>
              <a:rPr lang="en-US" sz="3200" dirty="0" smtClean="0"/>
              <a:t>p(A </a:t>
            </a:r>
            <a:r>
              <a:rPr lang="en-US" sz="3200" dirty="0" smtClean="0"/>
              <a:t>| B), the probability of event A given </a:t>
            </a:r>
            <a:r>
              <a:rPr lang="en-US" sz="3200" dirty="0" smtClean="0"/>
              <a:t>B </a:t>
            </a:r>
            <a:endParaRPr lang="en-US" sz="3200" dirty="0" smtClean="0"/>
          </a:p>
          <a:p>
            <a:pPr lvl="1"/>
            <a:r>
              <a:rPr lang="en-US" sz="3200" dirty="0" smtClean="0"/>
              <a:t>p(B </a:t>
            </a:r>
            <a:r>
              <a:rPr lang="en-US" sz="3200" dirty="0" smtClean="0"/>
              <a:t>| A), the probability of event B given </a:t>
            </a:r>
            <a:r>
              <a:rPr lang="en-US" sz="3200" dirty="0" smtClean="0"/>
              <a:t>A</a:t>
            </a:r>
            <a:endParaRPr lang="en-US" sz="3600" dirty="0" smtClean="0"/>
          </a:p>
          <a:p>
            <a:r>
              <a:rPr lang="en-US" sz="3600" dirty="0" smtClean="0"/>
              <a:t>However, a Presbyterian minister, Thomas </a:t>
            </a:r>
            <a:r>
              <a:rPr lang="en-US" sz="3600" dirty="0" err="1" smtClean="0"/>
              <a:t>Bayes</a:t>
            </a:r>
            <a:r>
              <a:rPr lang="en-US" sz="3600" dirty="0" smtClean="0"/>
              <a:t> is credited with the theorem that describes a relationship between these two probabilities. </a:t>
            </a:r>
          </a:p>
          <a:p>
            <a:r>
              <a:rPr lang="en-US" sz="3600" dirty="0" smtClean="0"/>
              <a:t>Bayesian probability: epistemic confidence in an outcome.</a:t>
            </a:r>
          </a:p>
          <a:p>
            <a:pPr lvl="1"/>
            <a:r>
              <a:rPr lang="en-US" sz="3200" dirty="0" smtClean="0"/>
              <a:t>Def</a:t>
            </a:r>
            <a:r>
              <a:rPr lang="en-US" sz="3200" dirty="0" smtClean="0"/>
              <a:t>: </a:t>
            </a:r>
            <a:r>
              <a:rPr lang="en-US" sz="3200" i="1" dirty="0" smtClean="0"/>
              <a:t>epistemic</a:t>
            </a:r>
            <a:r>
              <a:rPr lang="en-US" sz="2800" dirty="0" smtClean="0"/>
              <a:t>: relating to knowledge or to the degree of </a:t>
            </a:r>
            <a:r>
              <a:rPr lang="en-US" sz="2800" dirty="0" smtClean="0"/>
              <a:t>knowing</a:t>
            </a:r>
            <a:endParaRPr lang="en-US" sz="3200" dirty="0" smtClean="0"/>
          </a:p>
          <a:p>
            <a:pPr lvl="1"/>
            <a:r>
              <a:rPr lang="en-US" sz="3200" dirty="0" smtClean="0"/>
              <a:t>Important in AI work: computer hardware advancements (e.g. branch prediction &amp; caching), investing, fortune telling</a:t>
            </a:r>
          </a:p>
          <a:p>
            <a:pPr lvl="2"/>
            <a:r>
              <a:rPr lang="en-US" sz="2800" dirty="0" smtClean="0"/>
              <a:t>e.g., IBM Watson, </a:t>
            </a:r>
            <a:r>
              <a:rPr lang="en-US" sz="2800" dirty="0" err="1" smtClean="0"/>
              <a:t>google</a:t>
            </a:r>
            <a:r>
              <a:rPr lang="en-US" sz="2800" dirty="0" smtClean="0"/>
              <a:t> targeted ads, </a:t>
            </a:r>
            <a:r>
              <a:rPr lang="en-US" sz="2800" dirty="0" err="1" smtClean="0"/>
              <a:t>netflix</a:t>
            </a:r>
            <a:r>
              <a:rPr lang="en-US" sz="2800" dirty="0" smtClean="0"/>
              <a:t> recommendations</a:t>
            </a:r>
          </a:p>
          <a:p>
            <a:pPr lvl="1"/>
            <a:endParaRPr lang="en-US" sz="3200" dirty="0" smtClean="0"/>
          </a:p>
          <a:p>
            <a:pPr>
              <a:buNone/>
            </a:pPr>
            <a:endParaRPr lang="en-US" sz="2400" dirty="0" smtClean="0">
              <a:latin typeface="Consolas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Bayes</a:t>
            </a:r>
            <a:r>
              <a:rPr lang="en-US" sz="3200" dirty="0" smtClean="0"/>
              <a:t>’ Theorem: Statement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16098"/>
            <a:ext cx="11274552" cy="580526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Assume </a:t>
            </a:r>
            <a:r>
              <a:rPr lang="en-US" sz="3600" dirty="0" smtClean="0"/>
              <a:t>p(A), </a:t>
            </a:r>
            <a:r>
              <a:rPr lang="en-US" sz="3600" dirty="0" smtClean="0"/>
              <a:t>p(B</a:t>
            </a:r>
            <a:r>
              <a:rPr lang="en-US" sz="3600" dirty="0" smtClean="0"/>
              <a:t>) are </a:t>
            </a:r>
            <a:r>
              <a:rPr lang="en-US" sz="3600" dirty="0" smtClean="0"/>
              <a:t>non-zero, then</a:t>
            </a:r>
          </a:p>
          <a:p>
            <a:endParaRPr lang="en-US" sz="3600" dirty="0" smtClean="0"/>
          </a:p>
          <a:p>
            <a:pPr>
              <a:buNone/>
            </a:pP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p(A | B) = p(B </a:t>
            </a: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| A) * p(A</a:t>
            </a: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) / p(B)</a:t>
            </a:r>
            <a:endParaRPr lang="en-US" sz="36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Restated: if we know the prior probabilities of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p(A), p(B)</a:t>
            </a:r>
            <a:r>
              <a:rPr lang="en-US" sz="3600" dirty="0" smtClean="0"/>
              <a:t>we can calculate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p(A | B) </a:t>
            </a:r>
            <a:r>
              <a:rPr lang="en-US" sz="3600" dirty="0" smtClean="0"/>
              <a:t>from  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p(B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|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A)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p(B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|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A) </a:t>
            </a:r>
            <a:r>
              <a:rPr lang="en-US" sz="3600" dirty="0" smtClean="0"/>
              <a:t>from  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p(A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|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B)</a:t>
            </a:r>
            <a:endParaRPr lang="en-US" sz="3600" dirty="0" smtClean="0">
              <a:latin typeface="Courier New" pitchFamily="49" charset="0"/>
              <a:cs typeface="Courier New" pitchFamily="49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Bayes</a:t>
            </a:r>
            <a:r>
              <a:rPr lang="en-US" sz="3200" dirty="0" smtClean="0"/>
              <a:t>’ Theorem: Special Case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16098"/>
            <a:ext cx="11274552" cy="5805268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A special case of </a:t>
            </a:r>
            <a:r>
              <a:rPr lang="en-US" sz="3600" dirty="0" err="1" smtClean="0"/>
              <a:t>Bayes</a:t>
            </a:r>
            <a:r>
              <a:rPr lang="en-US" sz="3600" dirty="0" smtClean="0"/>
              <a:t>’ </a:t>
            </a:r>
            <a:r>
              <a:rPr lang="en-US" sz="3600" dirty="0" smtClean="0"/>
              <a:t>Theorem relates </a:t>
            </a:r>
            <a:r>
              <a:rPr lang="en-US" sz="3600" dirty="0" smtClean="0"/>
              <a:t>conditional probabilities </a:t>
            </a:r>
            <a:r>
              <a:rPr lang="en-US" sz="3600" dirty="0" smtClean="0"/>
              <a:t>to both the probability that an event occurs </a:t>
            </a:r>
            <a:r>
              <a:rPr lang="en-US" sz="3600" dirty="0" smtClean="0"/>
              <a:t>and the </a:t>
            </a:r>
            <a:r>
              <a:rPr lang="en-US" sz="3600" dirty="0" smtClean="0"/>
              <a:t>probability that it </a:t>
            </a:r>
            <a:r>
              <a:rPr lang="en-US" sz="3600" dirty="0" smtClean="0"/>
              <a:t>doesn’t occur!</a:t>
            </a:r>
            <a:endParaRPr lang="en-US" sz="3600" dirty="0" smtClean="0"/>
          </a:p>
          <a:p>
            <a:r>
              <a:rPr lang="en-US" sz="3600" dirty="0" smtClean="0"/>
              <a:t>Assume </a:t>
            </a:r>
            <a:r>
              <a:rPr lang="en-US" sz="3600" dirty="0" smtClean="0"/>
              <a:t>p(A), </a:t>
            </a:r>
            <a:r>
              <a:rPr lang="en-US" sz="3600" dirty="0" smtClean="0"/>
              <a:t>p(!A), p(B</a:t>
            </a:r>
            <a:r>
              <a:rPr lang="en-US" sz="3600" dirty="0" smtClean="0"/>
              <a:t>) are </a:t>
            </a:r>
            <a:r>
              <a:rPr lang="en-US" sz="3600" dirty="0" smtClean="0"/>
              <a:t>all non-zero</a:t>
            </a:r>
          </a:p>
          <a:p>
            <a:pPr lvl="1"/>
            <a:r>
              <a:rPr lang="en-US" sz="3200" dirty="0" smtClean="0"/>
              <a:t>i.e. we need for p(B </a:t>
            </a:r>
            <a:r>
              <a:rPr lang="en-US" sz="3200" dirty="0" smtClean="0"/>
              <a:t>| A), </a:t>
            </a:r>
            <a:r>
              <a:rPr lang="en-US" sz="3200" dirty="0" smtClean="0"/>
              <a:t> p(B </a:t>
            </a:r>
            <a:r>
              <a:rPr lang="en-US" sz="3200" dirty="0" smtClean="0"/>
              <a:t>| </a:t>
            </a:r>
            <a:r>
              <a:rPr lang="en-US" sz="3200" dirty="0" smtClean="0"/>
              <a:t>!A),  p(A </a:t>
            </a:r>
            <a:r>
              <a:rPr lang="en-US" sz="3200" dirty="0" smtClean="0"/>
              <a:t>| B) </a:t>
            </a:r>
            <a:r>
              <a:rPr lang="en-US" sz="3200" dirty="0" smtClean="0"/>
              <a:t>all to be defined</a:t>
            </a:r>
            <a:r>
              <a:rPr lang="en-US" sz="3200" dirty="0" smtClean="0"/>
              <a:t>), then</a:t>
            </a:r>
            <a:r>
              <a:rPr lang="en-US" sz="3200" dirty="0" smtClean="0"/>
              <a:t>:</a:t>
            </a:r>
          </a:p>
          <a:p>
            <a:endParaRPr lang="en-US" sz="3600" dirty="0" smtClean="0"/>
          </a:p>
          <a:p>
            <a:pPr>
              <a:buNone/>
            </a:pP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p(A | B) = 		p(B </a:t>
            </a: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| A) * p(A</a:t>
            </a: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           __________________________________</a:t>
            </a:r>
            <a:endParaRPr lang="en-US" sz="3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           p(B </a:t>
            </a: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| A) * p(A) + p(B | </a:t>
            </a: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!A</a:t>
            </a: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) * </a:t>
            </a: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p(!A</a:t>
            </a:r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We </a:t>
            </a:r>
            <a:r>
              <a:rPr lang="en-US" sz="3600" dirty="0" smtClean="0"/>
              <a:t>can compute conditional probability p(A | B</a:t>
            </a:r>
            <a:r>
              <a:rPr lang="en-US" sz="3600" dirty="0" smtClean="0"/>
              <a:t>) </a:t>
            </a:r>
            <a:r>
              <a:rPr lang="en-US" sz="3600" b="1" dirty="0" smtClean="0"/>
              <a:t>if </a:t>
            </a:r>
            <a:r>
              <a:rPr lang="en-US" sz="3600" b="1" dirty="0" smtClean="0"/>
              <a:t>we know </a:t>
            </a:r>
            <a:r>
              <a:rPr lang="en-US" sz="3600" dirty="0" smtClean="0"/>
              <a:t>all the following:</a:t>
            </a:r>
          </a:p>
          <a:p>
            <a:r>
              <a:rPr lang="en-US" sz="3600" dirty="0" smtClean="0"/>
              <a:t>p(A), existing </a:t>
            </a:r>
            <a:r>
              <a:rPr lang="en-US" sz="3600" dirty="0" smtClean="0"/>
              <a:t>probability of A</a:t>
            </a:r>
          </a:p>
          <a:p>
            <a:r>
              <a:rPr lang="en-US" sz="3600" dirty="0" smtClean="0"/>
              <a:t>p(B </a:t>
            </a:r>
            <a:r>
              <a:rPr lang="en-US" sz="3600" dirty="0" smtClean="0"/>
              <a:t>| </a:t>
            </a:r>
            <a:r>
              <a:rPr lang="en-US" sz="3600" dirty="0" smtClean="0"/>
              <a:t>A), conditional </a:t>
            </a:r>
            <a:r>
              <a:rPr lang="en-US" sz="3600" dirty="0" smtClean="0"/>
              <a:t>probability of B given A</a:t>
            </a:r>
          </a:p>
          <a:p>
            <a:r>
              <a:rPr lang="en-US" sz="3600" dirty="0" smtClean="0"/>
              <a:t>p(B </a:t>
            </a:r>
            <a:r>
              <a:rPr lang="en-US" sz="3600" dirty="0" smtClean="0"/>
              <a:t>| </a:t>
            </a:r>
            <a:r>
              <a:rPr lang="en-US" sz="3600" dirty="0" smtClean="0"/>
              <a:t>!A), conditional </a:t>
            </a:r>
            <a:r>
              <a:rPr lang="en-US" sz="3600" dirty="0" smtClean="0"/>
              <a:t>probability of B given </a:t>
            </a:r>
            <a:r>
              <a:rPr lang="en-US" sz="3600" dirty="0" smtClean="0"/>
              <a:t>!A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 smtClean="0"/>
              <a:t>Note: </a:t>
            </a:r>
            <a:r>
              <a:rPr lang="en-US" sz="1400" b="1" dirty="0" err="1" smtClean="0"/>
              <a:t>Makinson</a:t>
            </a:r>
            <a:r>
              <a:rPr lang="en-US" sz="1400" b="1" dirty="0" smtClean="0"/>
              <a:t> uses </a:t>
            </a:r>
            <a:r>
              <a:rPr lang="en-US" sz="1400" b="1" dirty="0" smtClean="0"/>
              <a:t>-A instead of !</a:t>
            </a:r>
            <a:r>
              <a:rPr lang="en-US" sz="1400" b="1" dirty="0" smtClean="0"/>
              <a:t>A</a:t>
            </a:r>
            <a:endParaRPr lang="en-US" sz="14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Bayes</a:t>
            </a:r>
            <a:r>
              <a:rPr lang="en-US" sz="3200" dirty="0" smtClean="0"/>
              <a:t>’ Theorem: Which one? 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52132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Given: a problem that requires you to conjure up an answer using </a:t>
            </a:r>
            <a:r>
              <a:rPr lang="en-US" sz="3600" dirty="0" err="1" smtClean="0"/>
              <a:t>Bayes</a:t>
            </a:r>
            <a:r>
              <a:rPr lang="en-US" sz="3600" dirty="0" smtClean="0"/>
              <a:t>’ theorem. </a:t>
            </a:r>
            <a:endParaRPr lang="en-US" sz="3600" dirty="0" smtClean="0"/>
          </a:p>
          <a:p>
            <a:r>
              <a:rPr lang="en-US" sz="3600" dirty="0" smtClean="0"/>
              <a:t>Which form of </a:t>
            </a:r>
            <a:r>
              <a:rPr lang="en-US" sz="3600" dirty="0" err="1" smtClean="0"/>
              <a:t>Bayes</a:t>
            </a:r>
            <a:r>
              <a:rPr lang="en-US" sz="3600" dirty="0" smtClean="0"/>
              <a:t>’ theorem should you use? </a:t>
            </a:r>
          </a:p>
          <a:p>
            <a:pPr lvl="1"/>
            <a:r>
              <a:rPr lang="en-US" sz="3200" dirty="0" smtClean="0"/>
              <a:t>They are equivalent!</a:t>
            </a:r>
            <a:endParaRPr lang="en-US" sz="3200" dirty="0" smtClean="0"/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p(A | B) = p(B | A) * p(A) / p(B)</a:t>
            </a:r>
          </a:p>
          <a:p>
            <a:r>
              <a:rPr lang="en-US" sz="3200" dirty="0" smtClean="0"/>
              <a:t>or</a:t>
            </a:r>
          </a:p>
          <a:p>
            <a:endParaRPr lang="en-US" sz="3200" dirty="0" smtClean="0"/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p(A | B) = 		p(B | A) * p(A)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       __________________________________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       p(B | A) * p(A) + p(B | !A) * p(!A)</a:t>
            </a:r>
          </a:p>
          <a:p>
            <a:endParaRPr lang="en-US" sz="36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Is {</a:t>
            </a:r>
            <a:r>
              <a:rPr lang="en-US" sz="3200" dirty="0" smtClean="0"/>
              <a:t>nothing/something/everything} </a:t>
            </a:r>
            <a:r>
              <a:rPr lang="en-US" sz="3200" dirty="0" smtClean="0"/>
              <a:t>related?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0"/>
            <a:ext cx="11420420" cy="521324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Sometimes, it helps to know some information regarding the probability of an event</a:t>
            </a:r>
          </a:p>
          <a:p>
            <a:pPr lvl="1"/>
            <a:r>
              <a:rPr lang="en-US" dirty="0" smtClean="0"/>
              <a:t>Such as with the Monty Hall problem</a:t>
            </a:r>
          </a:p>
          <a:p>
            <a:r>
              <a:rPr lang="en-US" sz="3200" dirty="0" smtClean="0"/>
              <a:t>Some events may also be affected by time and/or causality.</a:t>
            </a:r>
          </a:p>
          <a:p>
            <a:r>
              <a:rPr lang="en-US" sz="3200" dirty="0" smtClean="0"/>
              <a:t>If you flip a coin two times, and you know the first flip: heads</a:t>
            </a:r>
          </a:p>
          <a:p>
            <a:pPr lvl="1"/>
            <a:r>
              <a:rPr lang="en-US" dirty="0" smtClean="0"/>
              <a:t>Does it matter when assessing the probability of the second coin flip? </a:t>
            </a:r>
          </a:p>
          <a:p>
            <a:r>
              <a:rPr lang="en-US" sz="3200" dirty="0" smtClean="0"/>
              <a:t>If a marathon runner stubs a toe before a race…</a:t>
            </a:r>
          </a:p>
          <a:p>
            <a:pPr lvl="1"/>
            <a:r>
              <a:rPr lang="en-US" dirty="0" smtClean="0"/>
              <a:t>Does it matter when assessing how the time-to-finish the race</a:t>
            </a:r>
          </a:p>
          <a:p>
            <a:pPr lvl="1"/>
            <a:r>
              <a:rPr lang="en-US" dirty="0" smtClean="0"/>
              <a:t>Does it matter if the injury occurred a week before the race or immediately before the start?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*similar to example 5 on p146 in </a:t>
            </a:r>
            <a:r>
              <a:rPr lang="en-US" dirty="0" err="1" smtClean="0"/>
              <a:t>Makinson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Bayes</a:t>
            </a:r>
            <a:r>
              <a:rPr lang="en-US" sz="3200" dirty="0" smtClean="0"/>
              <a:t>’ Theorem: Which one? 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521324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Given: a problem that requires you to conjure up an answer using </a:t>
            </a:r>
            <a:r>
              <a:rPr lang="en-US" sz="3600" dirty="0" err="1" smtClean="0"/>
              <a:t>Bayes</a:t>
            </a:r>
            <a:r>
              <a:rPr lang="en-US" sz="3600" dirty="0" smtClean="0"/>
              <a:t>’ theorem. </a:t>
            </a:r>
            <a:endParaRPr lang="en-US" sz="3600" dirty="0" smtClean="0"/>
          </a:p>
          <a:p>
            <a:r>
              <a:rPr lang="en-US" sz="3600" dirty="0" smtClean="0"/>
              <a:t>Which form of </a:t>
            </a:r>
            <a:r>
              <a:rPr lang="en-US" sz="3600" dirty="0" err="1" smtClean="0"/>
              <a:t>Bayes</a:t>
            </a:r>
            <a:r>
              <a:rPr lang="en-US" sz="3600" dirty="0" smtClean="0"/>
              <a:t>’ theorem should you use? </a:t>
            </a:r>
          </a:p>
          <a:p>
            <a:r>
              <a:rPr lang="en-US" sz="3600" dirty="0" smtClean="0"/>
              <a:t>Short Answer: which ever form is easier to use. </a:t>
            </a:r>
          </a:p>
          <a:p>
            <a:pPr lvl="1"/>
            <a:r>
              <a:rPr lang="en-US" sz="3200" dirty="0" smtClean="0"/>
              <a:t>Normally, you will be given p(B|!A) but not p(B) forcing use of the special case form.</a:t>
            </a:r>
            <a:endParaRPr lang="en-US" sz="3200" dirty="0" smtClean="0"/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p(A | B) = p(B | A) * p(A) / p(B)</a:t>
            </a:r>
          </a:p>
          <a:p>
            <a:r>
              <a:rPr lang="en-US" sz="3200" dirty="0" smtClean="0"/>
              <a:t>or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p(A | B) = 		p(B | A) * p(A)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       __________________________________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       p(B | A) * p(A) + p(B | !A) * p(!A)</a:t>
            </a:r>
          </a:p>
          <a:p>
            <a:endParaRPr lang="en-US" sz="36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682343" y="5556250"/>
            <a:ext cx="1779814" cy="1165116"/>
          </a:xfrm>
          <a:prstGeom prst="ellipse">
            <a:avLst/>
          </a:prstGeom>
          <a:noFill/>
          <a:ln>
            <a:solidFill>
              <a:srgbClr val="9C1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82343" y="3869871"/>
            <a:ext cx="1094014" cy="816429"/>
          </a:xfrm>
          <a:prstGeom prst="ellipse">
            <a:avLst/>
          </a:prstGeom>
          <a:noFill/>
          <a:ln>
            <a:solidFill>
              <a:srgbClr val="9C1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Bayes</a:t>
            </a:r>
            <a:r>
              <a:rPr lang="en-US" sz="3200" dirty="0" smtClean="0"/>
              <a:t>’ Theorem: In Action I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52132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Given: two </a:t>
            </a:r>
            <a:r>
              <a:rPr lang="en-US" sz="3600" dirty="0" smtClean="0"/>
              <a:t>boxes. The first contains 2 green balls and </a:t>
            </a:r>
            <a:r>
              <a:rPr lang="en-US" sz="3600" dirty="0" smtClean="0"/>
              <a:t>7 red </a:t>
            </a:r>
            <a:r>
              <a:rPr lang="en-US" sz="3600" dirty="0" smtClean="0"/>
              <a:t>balls; the second contains 4 green balls and 3 red balls.</a:t>
            </a:r>
          </a:p>
          <a:p>
            <a:r>
              <a:rPr lang="en-US" sz="3600" dirty="0" smtClean="0"/>
              <a:t>First</a:t>
            </a:r>
            <a:r>
              <a:rPr lang="en-US" sz="3600" dirty="0" smtClean="0"/>
              <a:t>, </a:t>
            </a:r>
            <a:r>
              <a:rPr lang="en-US" sz="3600" dirty="0" smtClean="0"/>
              <a:t>select </a:t>
            </a:r>
            <a:r>
              <a:rPr lang="en-US" sz="3600" dirty="0" smtClean="0"/>
              <a:t>a </a:t>
            </a:r>
            <a:r>
              <a:rPr lang="en-US" sz="3600" dirty="0" smtClean="0"/>
              <a:t>random box. Then</a:t>
            </a:r>
            <a:r>
              <a:rPr lang="en-US" sz="3600" dirty="0" smtClean="0"/>
              <a:t>, </a:t>
            </a:r>
            <a:r>
              <a:rPr lang="en-US" sz="3600" dirty="0" smtClean="0"/>
              <a:t>select </a:t>
            </a:r>
            <a:r>
              <a:rPr lang="en-US" sz="3600" dirty="0" smtClean="0"/>
              <a:t>a </a:t>
            </a:r>
            <a:r>
              <a:rPr lang="en-US" sz="3600" dirty="0" smtClean="0"/>
              <a:t>random ball from </a:t>
            </a:r>
            <a:r>
              <a:rPr lang="en-US" sz="3600" dirty="0" smtClean="0"/>
              <a:t>that box.</a:t>
            </a:r>
          </a:p>
          <a:p>
            <a:r>
              <a:rPr lang="en-US" sz="3600" dirty="0" smtClean="0"/>
              <a:t>If </a:t>
            </a:r>
            <a:r>
              <a:rPr lang="en-US" sz="3600" dirty="0" smtClean="0"/>
              <a:t>you select a red ball, what is the probability that </a:t>
            </a:r>
            <a:r>
              <a:rPr lang="en-US" sz="3600" dirty="0" smtClean="0"/>
              <a:t>you selected </a:t>
            </a:r>
            <a:r>
              <a:rPr lang="en-US" sz="3600" dirty="0" smtClean="0"/>
              <a:t>from the first box</a:t>
            </a:r>
            <a:r>
              <a:rPr lang="en-US" sz="3600" dirty="0" smtClean="0"/>
              <a:t>?</a:t>
            </a:r>
            <a:endParaRPr lang="en-US" sz="36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Bayes</a:t>
            </a:r>
            <a:r>
              <a:rPr lang="en-US" sz="3200" dirty="0" smtClean="0"/>
              <a:t>’ Theorem: In Action II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5213240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 smtClean="0"/>
              <a:t>Given: two </a:t>
            </a:r>
            <a:r>
              <a:rPr lang="en-US" sz="3300" dirty="0" smtClean="0"/>
              <a:t>boxes. The first contains 2 green balls and </a:t>
            </a:r>
            <a:r>
              <a:rPr lang="en-US" sz="3300" dirty="0" smtClean="0"/>
              <a:t>7 red </a:t>
            </a:r>
            <a:r>
              <a:rPr lang="en-US" sz="3300" dirty="0" smtClean="0"/>
              <a:t>balls; the second contains 4 green balls and 3 red balls.</a:t>
            </a:r>
          </a:p>
          <a:p>
            <a:r>
              <a:rPr lang="en-US" sz="3300" dirty="0" smtClean="0"/>
              <a:t>First</a:t>
            </a:r>
            <a:r>
              <a:rPr lang="en-US" sz="3300" dirty="0" smtClean="0"/>
              <a:t>, </a:t>
            </a:r>
            <a:r>
              <a:rPr lang="en-US" sz="3300" dirty="0" smtClean="0"/>
              <a:t>select </a:t>
            </a:r>
            <a:r>
              <a:rPr lang="en-US" sz="3300" dirty="0" smtClean="0"/>
              <a:t>a </a:t>
            </a:r>
            <a:r>
              <a:rPr lang="en-US" sz="3300" dirty="0" smtClean="0"/>
              <a:t>random box. Then</a:t>
            </a:r>
            <a:r>
              <a:rPr lang="en-US" sz="3300" dirty="0" smtClean="0"/>
              <a:t>, </a:t>
            </a:r>
            <a:r>
              <a:rPr lang="en-US" sz="3300" dirty="0" smtClean="0"/>
              <a:t>select </a:t>
            </a:r>
            <a:r>
              <a:rPr lang="en-US" sz="3300" dirty="0" smtClean="0"/>
              <a:t>a </a:t>
            </a:r>
            <a:r>
              <a:rPr lang="en-US" sz="3300" dirty="0" smtClean="0"/>
              <a:t>random ball from </a:t>
            </a:r>
            <a:r>
              <a:rPr lang="en-US" sz="3300" dirty="0" smtClean="0"/>
              <a:t>that box.</a:t>
            </a:r>
          </a:p>
          <a:p>
            <a:r>
              <a:rPr lang="en-US" sz="3300" dirty="0" smtClean="0"/>
              <a:t>What is </a:t>
            </a:r>
            <a:r>
              <a:rPr lang="en-US" sz="3300" dirty="0" smtClean="0"/>
              <a:t>the probability that </a:t>
            </a:r>
            <a:r>
              <a:rPr lang="en-US" sz="3300" dirty="0" smtClean="0"/>
              <a:t>you selected </a:t>
            </a:r>
            <a:r>
              <a:rPr lang="en-US" sz="3300" dirty="0" smtClean="0"/>
              <a:t>from the first </a:t>
            </a:r>
            <a:r>
              <a:rPr lang="en-US" sz="3300" dirty="0" smtClean="0"/>
              <a:t>box, </a:t>
            </a:r>
          </a:p>
          <a:p>
            <a:pPr lvl="1"/>
            <a:r>
              <a:rPr lang="en-US" sz="3200" dirty="0" smtClean="0"/>
              <a:t>Given that you selected </a:t>
            </a:r>
            <a:r>
              <a:rPr lang="en-US" sz="3200" dirty="0" smtClean="0"/>
              <a:t>a red </a:t>
            </a:r>
            <a:r>
              <a:rPr lang="en-US" sz="3200" dirty="0" smtClean="0"/>
              <a:t>ball</a:t>
            </a:r>
            <a:r>
              <a:rPr lang="en-US" sz="2900" dirty="0" smtClean="0"/>
              <a:t>?</a:t>
            </a:r>
          </a:p>
          <a:p>
            <a:endParaRPr lang="en-US" sz="3300" dirty="0" smtClean="0"/>
          </a:p>
          <a:p>
            <a:r>
              <a:rPr lang="en-US" sz="3600" dirty="0" smtClean="0"/>
              <a:t>Let </a:t>
            </a:r>
            <a:r>
              <a:rPr lang="en-US" sz="3600" dirty="0" smtClean="0"/>
              <a:t>A </a:t>
            </a:r>
            <a:r>
              <a:rPr lang="en-US" sz="3600" dirty="0" smtClean="0"/>
              <a:t>be the event of choosing from the first box, so </a:t>
            </a:r>
            <a:r>
              <a:rPr lang="en-US" sz="3600" dirty="0" smtClean="0"/>
              <a:t>!A </a:t>
            </a:r>
            <a:r>
              <a:rPr lang="en-US" sz="3600" dirty="0" smtClean="0"/>
              <a:t>is the event of choosing from the second box.</a:t>
            </a:r>
          </a:p>
          <a:p>
            <a:r>
              <a:rPr lang="en-US" sz="3600" dirty="0" smtClean="0"/>
              <a:t>Let </a:t>
            </a:r>
            <a:r>
              <a:rPr lang="en-US" sz="3600" dirty="0" smtClean="0"/>
              <a:t>event B</a:t>
            </a:r>
            <a:r>
              <a:rPr lang="en-US" sz="3600" dirty="0" smtClean="0"/>
              <a:t> </a:t>
            </a:r>
            <a:r>
              <a:rPr lang="en-US" sz="3600" dirty="0" smtClean="0"/>
              <a:t>be the event of choosing a red ball, so </a:t>
            </a:r>
            <a:r>
              <a:rPr lang="en-US" sz="3600" dirty="0" smtClean="0"/>
              <a:t>!B </a:t>
            </a:r>
            <a:r>
              <a:rPr lang="en-US" sz="3600" dirty="0" smtClean="0"/>
              <a:t>is the event </a:t>
            </a:r>
            <a:r>
              <a:rPr lang="en-US" sz="3600" dirty="0" smtClean="0"/>
              <a:t>of choosing </a:t>
            </a:r>
            <a:r>
              <a:rPr lang="en-US" sz="3600" dirty="0" smtClean="0"/>
              <a:t>a green ball. </a:t>
            </a:r>
            <a:endParaRPr lang="en-US" sz="3600" dirty="0" smtClean="0"/>
          </a:p>
          <a:p>
            <a:r>
              <a:rPr lang="en-US" sz="3600" dirty="0" smtClean="0"/>
              <a:t>We’re </a:t>
            </a:r>
            <a:r>
              <a:rPr lang="en-US" sz="3600" dirty="0" smtClean="0"/>
              <a:t>looking for </a:t>
            </a:r>
            <a:r>
              <a:rPr lang="en-US" sz="3600" dirty="0" smtClean="0"/>
              <a:t>p(A </a:t>
            </a:r>
            <a:r>
              <a:rPr lang="en-US" sz="3600" dirty="0" smtClean="0"/>
              <a:t>| </a:t>
            </a:r>
            <a:r>
              <a:rPr lang="en-US" sz="3600" dirty="0" smtClean="0"/>
              <a:t>B). </a:t>
            </a:r>
          </a:p>
          <a:p>
            <a:r>
              <a:rPr lang="en-US" sz="3600" dirty="0" smtClean="0"/>
              <a:t>But do we also need to identify </a:t>
            </a:r>
          </a:p>
          <a:p>
            <a:pPr lvl="1"/>
            <a:r>
              <a:rPr lang="en-US" sz="3200" dirty="0" smtClean="0"/>
              <a:t>p(B </a:t>
            </a:r>
            <a:r>
              <a:rPr lang="en-US" sz="3200" dirty="0" smtClean="0"/>
              <a:t>| </a:t>
            </a:r>
            <a:r>
              <a:rPr lang="en-US" sz="3200" dirty="0" smtClean="0"/>
              <a:t>A)? p(A)? p(B </a:t>
            </a:r>
            <a:r>
              <a:rPr lang="en-US" sz="3200" dirty="0" smtClean="0"/>
              <a:t>| </a:t>
            </a:r>
            <a:r>
              <a:rPr lang="en-US" sz="3200" dirty="0" smtClean="0"/>
              <a:t>!A)? p(B)? </a:t>
            </a:r>
            <a:r>
              <a:rPr lang="en-US" sz="3200" dirty="0" smtClean="0"/>
              <a:t>p</a:t>
            </a:r>
            <a:r>
              <a:rPr lang="en-US" sz="3200" dirty="0" smtClean="0"/>
              <a:t>(!A)? ???!?!?</a:t>
            </a:r>
            <a:endParaRPr lang="en-US" sz="2000" dirty="0" smtClean="0">
              <a:latin typeface="Consolas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Baye</a:t>
            </a:r>
            <a:r>
              <a:rPr lang="en-US" sz="3200" dirty="0" err="1" smtClean="0"/>
              <a:t>s</a:t>
            </a:r>
            <a:r>
              <a:rPr lang="en-US" sz="3200" dirty="0" smtClean="0"/>
              <a:t>’</a:t>
            </a:r>
            <a:r>
              <a:rPr lang="en-US" sz="3200" dirty="0" smtClean="0"/>
              <a:t> Theorem: In Action II identifying probabilities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521324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Given: two </a:t>
            </a:r>
            <a:r>
              <a:rPr lang="en-US" sz="2400" dirty="0" smtClean="0"/>
              <a:t>boxes. The first contains 2 green balls and </a:t>
            </a:r>
            <a:r>
              <a:rPr lang="en-US" sz="2400" dirty="0" smtClean="0"/>
              <a:t>7 red </a:t>
            </a:r>
            <a:r>
              <a:rPr lang="en-US" sz="2400" dirty="0" smtClean="0"/>
              <a:t>balls; the second contains 4 green balls and 3 red balls.</a:t>
            </a:r>
          </a:p>
          <a:p>
            <a:r>
              <a:rPr lang="en-US" sz="2400" dirty="0" smtClean="0"/>
              <a:t>First</a:t>
            </a:r>
            <a:r>
              <a:rPr lang="en-US" sz="2400" dirty="0" smtClean="0"/>
              <a:t>, </a:t>
            </a:r>
            <a:r>
              <a:rPr lang="en-US" sz="2400" dirty="0" smtClean="0"/>
              <a:t>select </a:t>
            </a:r>
            <a:r>
              <a:rPr lang="en-US" sz="2400" dirty="0" smtClean="0"/>
              <a:t>a </a:t>
            </a:r>
            <a:r>
              <a:rPr lang="en-US" sz="2400" dirty="0" smtClean="0"/>
              <a:t>random box. Then</a:t>
            </a:r>
            <a:r>
              <a:rPr lang="en-US" sz="2400" dirty="0" smtClean="0"/>
              <a:t>, </a:t>
            </a:r>
            <a:r>
              <a:rPr lang="en-US" sz="2400" dirty="0" smtClean="0"/>
              <a:t>select </a:t>
            </a:r>
            <a:r>
              <a:rPr lang="en-US" sz="2400" dirty="0" smtClean="0"/>
              <a:t>a </a:t>
            </a:r>
            <a:r>
              <a:rPr lang="en-US" sz="2400" dirty="0" smtClean="0"/>
              <a:t>random ball from </a:t>
            </a:r>
            <a:r>
              <a:rPr lang="en-US" sz="2400" dirty="0" smtClean="0"/>
              <a:t>that box.</a:t>
            </a:r>
          </a:p>
          <a:p>
            <a:r>
              <a:rPr lang="en-US" sz="2400" dirty="0" smtClean="0"/>
              <a:t>If </a:t>
            </a:r>
            <a:r>
              <a:rPr lang="en-US" sz="2400" dirty="0" smtClean="0"/>
              <a:t>you select a red ball, what is the probability that </a:t>
            </a:r>
            <a:r>
              <a:rPr lang="en-US" sz="2400" dirty="0" smtClean="0"/>
              <a:t>you selected </a:t>
            </a:r>
            <a:r>
              <a:rPr lang="en-US" sz="2400" dirty="0" smtClean="0"/>
              <a:t>from the first box</a:t>
            </a:r>
            <a:r>
              <a:rPr lang="en-US" sz="2400" dirty="0" smtClean="0"/>
              <a:t>?</a:t>
            </a:r>
          </a:p>
          <a:p>
            <a:pPr>
              <a:buNone/>
            </a:pPr>
            <a:r>
              <a:rPr lang="en-US" sz="3300" dirty="0" smtClean="0"/>
              <a:t>Events. . </a:t>
            </a:r>
            <a:r>
              <a:rPr lang="en-US" sz="3300" dirty="0" smtClean="0"/>
              <a:t>.</a:t>
            </a:r>
            <a:endParaRPr lang="en-US" sz="3300" dirty="0" smtClean="0"/>
          </a:p>
          <a:p>
            <a:r>
              <a:rPr lang="en-US" sz="3600" dirty="0" smtClean="0"/>
              <a:t>A </a:t>
            </a:r>
            <a:r>
              <a:rPr lang="en-US" sz="3600" dirty="0" smtClean="0"/>
              <a:t>= choosing the first box, so </a:t>
            </a:r>
            <a:r>
              <a:rPr lang="en-US" sz="3600" dirty="0" smtClean="0"/>
              <a:t>!A </a:t>
            </a:r>
            <a:r>
              <a:rPr lang="en-US" sz="3600" dirty="0" smtClean="0"/>
              <a:t>= choosing the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</a:t>
            </a:r>
            <a:r>
              <a:rPr lang="en-US" sz="3600" dirty="0" smtClean="0"/>
              <a:t>box.</a:t>
            </a:r>
          </a:p>
          <a:p>
            <a:r>
              <a:rPr lang="en-US" sz="3600" dirty="0" smtClean="0"/>
              <a:t>B</a:t>
            </a:r>
            <a:r>
              <a:rPr lang="en-US" sz="3600" dirty="0" smtClean="0"/>
              <a:t> = choosing </a:t>
            </a:r>
            <a:r>
              <a:rPr lang="en-US" sz="3600" dirty="0" smtClean="0"/>
              <a:t>a red ball, so </a:t>
            </a:r>
            <a:r>
              <a:rPr lang="en-US" sz="3600" dirty="0" smtClean="0"/>
              <a:t>!B = choosing </a:t>
            </a:r>
            <a:r>
              <a:rPr lang="en-US" sz="3600" dirty="0" smtClean="0"/>
              <a:t>a green ball. </a:t>
            </a:r>
          </a:p>
          <a:p>
            <a:r>
              <a:rPr lang="en-US" sz="3600" dirty="0" smtClean="0"/>
              <a:t>p</a:t>
            </a:r>
            <a:r>
              <a:rPr lang="en-US" sz="3600" dirty="0" smtClean="0"/>
              <a:t>(A) = ?</a:t>
            </a:r>
          </a:p>
          <a:p>
            <a:r>
              <a:rPr lang="en-US" sz="3600" dirty="0" smtClean="0"/>
              <a:t>p(B) = ?</a:t>
            </a:r>
          </a:p>
          <a:p>
            <a:r>
              <a:rPr lang="en-US" sz="3600" dirty="0" smtClean="0"/>
              <a:t>p(B </a:t>
            </a:r>
            <a:r>
              <a:rPr lang="en-US" sz="3600" dirty="0" smtClean="0"/>
              <a:t>| </a:t>
            </a:r>
            <a:r>
              <a:rPr lang="en-US" sz="3600" dirty="0" smtClean="0"/>
              <a:t>A) = ? </a:t>
            </a:r>
          </a:p>
          <a:p>
            <a:r>
              <a:rPr lang="en-US" sz="3600" dirty="0" smtClean="0"/>
              <a:t>p(A </a:t>
            </a:r>
            <a:r>
              <a:rPr lang="en-US" sz="3600" dirty="0" smtClean="0"/>
              <a:t>| </a:t>
            </a:r>
            <a:r>
              <a:rPr lang="en-US" sz="3600" dirty="0" smtClean="0"/>
              <a:t>!B) = ? </a:t>
            </a:r>
          </a:p>
          <a:p>
            <a:r>
              <a:rPr lang="en-US" sz="3600" dirty="0" smtClean="0"/>
              <a:t>p(!A) = ? </a:t>
            </a:r>
          </a:p>
          <a:p>
            <a:r>
              <a:rPr lang="en-US" sz="3600" dirty="0" smtClean="0"/>
              <a:t>p(!B) = ?</a:t>
            </a:r>
            <a:endParaRPr lang="en-US" sz="2400" dirty="0" smtClean="0">
              <a:latin typeface="Consolas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Baye</a:t>
            </a:r>
            <a:r>
              <a:rPr lang="en-US" sz="3200" dirty="0" err="1" smtClean="0"/>
              <a:t>s</a:t>
            </a:r>
            <a:r>
              <a:rPr lang="en-US" sz="3200" dirty="0" smtClean="0"/>
              <a:t>’</a:t>
            </a:r>
            <a:r>
              <a:rPr lang="en-US" sz="3200" dirty="0" smtClean="0"/>
              <a:t> Theorem: In Action II filling in the values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521324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Given: two </a:t>
            </a:r>
            <a:r>
              <a:rPr lang="en-US" sz="2400" dirty="0" smtClean="0"/>
              <a:t>boxes. The first contains 2 green balls and </a:t>
            </a:r>
            <a:r>
              <a:rPr lang="en-US" sz="2400" dirty="0" smtClean="0"/>
              <a:t>7 red </a:t>
            </a:r>
            <a:r>
              <a:rPr lang="en-US" sz="2400" dirty="0" smtClean="0"/>
              <a:t>balls; the second contains 4 green balls and 3 red balls.</a:t>
            </a:r>
          </a:p>
          <a:p>
            <a:r>
              <a:rPr lang="en-US" sz="2400" dirty="0" smtClean="0"/>
              <a:t>First</a:t>
            </a:r>
            <a:r>
              <a:rPr lang="en-US" sz="2400" dirty="0" smtClean="0"/>
              <a:t>, </a:t>
            </a:r>
            <a:r>
              <a:rPr lang="en-US" sz="2400" dirty="0" smtClean="0"/>
              <a:t>select </a:t>
            </a:r>
            <a:r>
              <a:rPr lang="en-US" sz="2400" dirty="0" smtClean="0"/>
              <a:t>a </a:t>
            </a:r>
            <a:r>
              <a:rPr lang="en-US" sz="2400" dirty="0" smtClean="0"/>
              <a:t>random box. Then</a:t>
            </a:r>
            <a:r>
              <a:rPr lang="en-US" sz="2400" dirty="0" smtClean="0"/>
              <a:t>, </a:t>
            </a:r>
            <a:r>
              <a:rPr lang="en-US" sz="2400" dirty="0" smtClean="0"/>
              <a:t>select </a:t>
            </a:r>
            <a:r>
              <a:rPr lang="en-US" sz="2400" dirty="0" smtClean="0"/>
              <a:t>a </a:t>
            </a:r>
            <a:r>
              <a:rPr lang="en-US" sz="2400" dirty="0" smtClean="0"/>
              <a:t>random ball from </a:t>
            </a:r>
            <a:r>
              <a:rPr lang="en-US" sz="2400" dirty="0" smtClean="0"/>
              <a:t>that box.</a:t>
            </a:r>
          </a:p>
          <a:p>
            <a:r>
              <a:rPr lang="en-US" sz="2400" dirty="0" smtClean="0"/>
              <a:t>If </a:t>
            </a:r>
            <a:r>
              <a:rPr lang="en-US" sz="2400" dirty="0" smtClean="0"/>
              <a:t>you select a red ball, what is the probability that </a:t>
            </a:r>
            <a:r>
              <a:rPr lang="en-US" sz="2400" dirty="0" smtClean="0"/>
              <a:t>you selected </a:t>
            </a:r>
            <a:r>
              <a:rPr lang="en-US" sz="2400" dirty="0" smtClean="0"/>
              <a:t>from the first box</a:t>
            </a:r>
            <a:r>
              <a:rPr lang="en-US" sz="2400" dirty="0" smtClean="0"/>
              <a:t>?</a:t>
            </a:r>
          </a:p>
          <a:p>
            <a:pPr>
              <a:buNone/>
            </a:pPr>
            <a:r>
              <a:rPr lang="en-US" sz="3300" dirty="0" smtClean="0"/>
              <a:t>Events. . .</a:t>
            </a:r>
            <a:endParaRPr lang="en-US" sz="3300" dirty="0" smtClean="0"/>
          </a:p>
          <a:p>
            <a:r>
              <a:rPr lang="en-US" sz="3600" dirty="0" smtClean="0"/>
              <a:t>A </a:t>
            </a:r>
            <a:r>
              <a:rPr lang="en-US" sz="3600" dirty="0" smtClean="0"/>
              <a:t>= choosing the first box, so </a:t>
            </a:r>
            <a:r>
              <a:rPr lang="en-US" sz="3600" dirty="0" smtClean="0"/>
              <a:t>!A </a:t>
            </a:r>
            <a:r>
              <a:rPr lang="en-US" sz="3600" dirty="0" smtClean="0"/>
              <a:t>= choosing the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</a:t>
            </a:r>
            <a:r>
              <a:rPr lang="en-US" sz="3600" dirty="0" smtClean="0"/>
              <a:t>box.</a:t>
            </a:r>
          </a:p>
          <a:p>
            <a:r>
              <a:rPr lang="en-US" sz="3600" dirty="0" smtClean="0">
                <a:solidFill>
                  <a:srgbClr val="9C1431"/>
                </a:solidFill>
              </a:rPr>
              <a:t>B</a:t>
            </a:r>
            <a:r>
              <a:rPr lang="en-US" sz="3600" dirty="0" smtClean="0">
                <a:solidFill>
                  <a:srgbClr val="9C1431"/>
                </a:solidFill>
              </a:rPr>
              <a:t> = choosing </a:t>
            </a:r>
            <a:r>
              <a:rPr lang="en-US" sz="3600" dirty="0" smtClean="0">
                <a:solidFill>
                  <a:srgbClr val="9C1431"/>
                </a:solidFill>
              </a:rPr>
              <a:t>a red ball</a:t>
            </a:r>
            <a:r>
              <a:rPr lang="en-US" sz="3600" dirty="0" smtClean="0"/>
              <a:t>, so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!B = choosing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a green ball.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p</a:t>
            </a:r>
            <a:r>
              <a:rPr lang="en-US" sz="3600" dirty="0" smtClean="0"/>
              <a:t>(A) =  0.5</a:t>
            </a:r>
          </a:p>
          <a:p>
            <a:r>
              <a:rPr lang="en-US" sz="3600" dirty="0" smtClean="0"/>
              <a:t>p(</a:t>
            </a:r>
            <a:r>
              <a:rPr lang="en-US" sz="3600" dirty="0" smtClean="0">
                <a:solidFill>
                  <a:srgbClr val="9C1431"/>
                </a:solidFill>
              </a:rPr>
              <a:t>B</a:t>
            </a:r>
            <a:r>
              <a:rPr lang="en-US" sz="3600" dirty="0" smtClean="0"/>
              <a:t>) = 0.5 * 7/9 + 0.5 * 3/7 </a:t>
            </a:r>
          </a:p>
          <a:p>
            <a:r>
              <a:rPr lang="en-US" sz="3600" dirty="0" smtClean="0"/>
              <a:t>p(</a:t>
            </a:r>
            <a:r>
              <a:rPr lang="en-US" sz="3600" dirty="0" smtClean="0">
                <a:solidFill>
                  <a:srgbClr val="9C1431"/>
                </a:solidFill>
              </a:rPr>
              <a:t>B</a:t>
            </a:r>
            <a:r>
              <a:rPr lang="en-US" sz="3600" dirty="0" smtClean="0"/>
              <a:t> </a:t>
            </a:r>
            <a:r>
              <a:rPr lang="en-US" sz="3600" dirty="0" smtClean="0"/>
              <a:t>| </a:t>
            </a:r>
            <a:r>
              <a:rPr lang="en-US" sz="3600" dirty="0" smtClean="0"/>
              <a:t>A) = 7/9 (pr of choosing red ball, given box 1) &amp; p(</a:t>
            </a:r>
            <a:r>
              <a:rPr lang="en-US" sz="3600" dirty="0" smtClean="0">
                <a:solidFill>
                  <a:srgbClr val="9C1431"/>
                </a:solidFill>
              </a:rPr>
              <a:t>B</a:t>
            </a:r>
            <a:r>
              <a:rPr lang="en-US" sz="3600" dirty="0" smtClean="0"/>
              <a:t>|!A) = 3/7</a:t>
            </a:r>
          </a:p>
          <a:p>
            <a:r>
              <a:rPr lang="en-US" sz="3600" dirty="0" smtClean="0"/>
              <a:t>p(A </a:t>
            </a:r>
            <a:r>
              <a:rPr lang="en-US" sz="3600" dirty="0" smtClean="0"/>
              <a:t>|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!B</a:t>
            </a:r>
            <a:r>
              <a:rPr lang="en-US" sz="3600" dirty="0" smtClean="0"/>
              <a:t>) = ? (just as hard a problem as  p( A| </a:t>
            </a:r>
            <a:r>
              <a:rPr lang="en-US" sz="3600" dirty="0" smtClean="0">
                <a:solidFill>
                  <a:srgbClr val="9C1431"/>
                </a:solidFill>
              </a:rPr>
              <a:t>B</a:t>
            </a:r>
            <a:r>
              <a:rPr lang="en-US" sz="3600" dirty="0" smtClean="0"/>
              <a:t>) </a:t>
            </a:r>
            <a:r>
              <a:rPr lang="en-US" sz="3600" dirty="0" smtClean="0">
                <a:sym typeface="Wingdings" pitchFamily="2" charset="2"/>
              </a:rPr>
              <a:t>)</a:t>
            </a:r>
            <a:endParaRPr lang="en-US" sz="3600" dirty="0" smtClean="0"/>
          </a:p>
          <a:p>
            <a:r>
              <a:rPr lang="en-US" sz="3600" dirty="0" smtClean="0"/>
              <a:t>p(!A) = 0.5</a:t>
            </a:r>
          </a:p>
          <a:p>
            <a:r>
              <a:rPr lang="en-US" sz="3600" dirty="0" smtClean="0"/>
              <a:t>p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(!B)</a:t>
            </a:r>
            <a:r>
              <a:rPr lang="en-US" sz="3600" dirty="0" smtClean="0"/>
              <a:t> = 6/16</a:t>
            </a:r>
            <a:endParaRPr lang="en-US" sz="2400" dirty="0" smtClean="0">
              <a:latin typeface="Consolas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57200" y="3837213"/>
            <a:ext cx="4650595" cy="653143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6"/>
          </p:cNvCxnSpPr>
          <p:nvPr/>
        </p:nvCxnSpPr>
        <p:spPr>
          <a:xfrm>
            <a:off x="5107795" y="4163785"/>
            <a:ext cx="4215819" cy="169817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52114" y="5861957"/>
            <a:ext cx="3439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7030A0"/>
                </a:solidFill>
              </a:rPr>
              <a:t>This is the key to understanding both formulas!</a:t>
            </a:r>
            <a:endParaRPr lang="en-US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Baye</a:t>
            </a:r>
            <a:r>
              <a:rPr lang="en-US" sz="3200" dirty="0" err="1" smtClean="0"/>
              <a:t>s</a:t>
            </a:r>
            <a:r>
              <a:rPr lang="en-US" sz="3200" dirty="0" smtClean="0"/>
              <a:t>’</a:t>
            </a:r>
            <a:r>
              <a:rPr lang="en-US" sz="3200" dirty="0" smtClean="0"/>
              <a:t> Theorem: In Action III fillin</a:t>
            </a:r>
            <a:r>
              <a:rPr lang="en-US" sz="3200" dirty="0" smtClean="0"/>
              <a:t>g in the formula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521324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Given: two </a:t>
            </a:r>
            <a:r>
              <a:rPr lang="en-US" sz="1800" dirty="0" smtClean="0"/>
              <a:t>boxes. The first contains 2 green balls and </a:t>
            </a:r>
            <a:r>
              <a:rPr lang="en-US" sz="1800" dirty="0" smtClean="0"/>
              <a:t>7 red </a:t>
            </a:r>
            <a:r>
              <a:rPr lang="en-US" sz="1800" dirty="0" smtClean="0"/>
              <a:t>balls; the second contains 4 green balls and 3 red balls.</a:t>
            </a:r>
          </a:p>
          <a:p>
            <a:r>
              <a:rPr lang="en-US" sz="1800" dirty="0" smtClean="0"/>
              <a:t>First</a:t>
            </a:r>
            <a:r>
              <a:rPr lang="en-US" sz="1800" dirty="0" smtClean="0"/>
              <a:t>, </a:t>
            </a:r>
            <a:r>
              <a:rPr lang="en-US" sz="1800" dirty="0" smtClean="0"/>
              <a:t>select </a:t>
            </a:r>
            <a:r>
              <a:rPr lang="en-US" sz="1800" dirty="0" smtClean="0"/>
              <a:t>a </a:t>
            </a:r>
            <a:r>
              <a:rPr lang="en-US" sz="1800" dirty="0" smtClean="0"/>
              <a:t>random box. Then</a:t>
            </a:r>
            <a:r>
              <a:rPr lang="en-US" sz="1800" dirty="0" smtClean="0"/>
              <a:t>, </a:t>
            </a:r>
            <a:r>
              <a:rPr lang="en-US" sz="1800" dirty="0" smtClean="0"/>
              <a:t>select </a:t>
            </a:r>
            <a:r>
              <a:rPr lang="en-US" sz="1800" dirty="0" smtClean="0"/>
              <a:t>a </a:t>
            </a:r>
            <a:r>
              <a:rPr lang="en-US" sz="1800" dirty="0" smtClean="0"/>
              <a:t>random ball from </a:t>
            </a:r>
            <a:r>
              <a:rPr lang="en-US" sz="1800" dirty="0" smtClean="0"/>
              <a:t>that box.</a:t>
            </a:r>
          </a:p>
          <a:p>
            <a:r>
              <a:rPr lang="en-US" sz="1800" dirty="0" smtClean="0"/>
              <a:t>If </a:t>
            </a:r>
            <a:r>
              <a:rPr lang="en-US" sz="1800" dirty="0" smtClean="0"/>
              <a:t>you select a red ball, what is the probability that </a:t>
            </a:r>
            <a:r>
              <a:rPr lang="en-US" sz="1800" dirty="0" smtClean="0"/>
              <a:t>you selected </a:t>
            </a:r>
            <a:r>
              <a:rPr lang="en-US" sz="1800" dirty="0" smtClean="0"/>
              <a:t>from the first box</a:t>
            </a:r>
            <a:r>
              <a:rPr lang="en-US" sz="1800" dirty="0" smtClean="0"/>
              <a:t>?</a:t>
            </a:r>
          </a:p>
          <a:p>
            <a:pPr>
              <a:buNone/>
            </a:pPr>
            <a:r>
              <a:rPr lang="en-US" sz="2400" dirty="0" smtClean="0"/>
              <a:t>Events. . .</a:t>
            </a:r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 smtClean="0"/>
              <a:t>= choosing the first box, so </a:t>
            </a:r>
            <a:r>
              <a:rPr lang="en-US" sz="2400" dirty="0" smtClean="0"/>
              <a:t>!A </a:t>
            </a:r>
            <a:r>
              <a:rPr lang="en-US" sz="2400" dirty="0" smtClean="0"/>
              <a:t>= choosing the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</a:t>
            </a:r>
            <a:r>
              <a:rPr lang="en-US" sz="2400" dirty="0" smtClean="0"/>
              <a:t>box.</a:t>
            </a:r>
          </a:p>
          <a:p>
            <a:r>
              <a:rPr lang="en-US" sz="2400" dirty="0" smtClean="0">
                <a:solidFill>
                  <a:srgbClr val="9C1431"/>
                </a:solidFill>
              </a:rPr>
              <a:t>B</a:t>
            </a:r>
            <a:r>
              <a:rPr lang="en-US" sz="2400" dirty="0" smtClean="0">
                <a:solidFill>
                  <a:srgbClr val="9C1431"/>
                </a:solidFill>
              </a:rPr>
              <a:t> = choosing </a:t>
            </a:r>
            <a:r>
              <a:rPr lang="en-US" sz="2400" dirty="0" smtClean="0">
                <a:solidFill>
                  <a:srgbClr val="9C1431"/>
                </a:solidFill>
              </a:rPr>
              <a:t>a red ball</a:t>
            </a:r>
            <a:r>
              <a:rPr lang="en-US" sz="2400" dirty="0" smtClean="0"/>
              <a:t>, so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!B = choosing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 green ball.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p</a:t>
            </a:r>
            <a:r>
              <a:rPr lang="en-US" sz="2400" dirty="0" smtClean="0"/>
              <a:t>(A) =  0.5</a:t>
            </a:r>
          </a:p>
          <a:p>
            <a:r>
              <a:rPr lang="en-US" sz="2400" dirty="0" smtClean="0"/>
              <a:t>p(</a:t>
            </a:r>
            <a:r>
              <a:rPr lang="en-US" sz="2400" dirty="0" smtClean="0">
                <a:solidFill>
                  <a:srgbClr val="9C1431"/>
                </a:solidFill>
              </a:rPr>
              <a:t>B</a:t>
            </a:r>
            <a:r>
              <a:rPr lang="en-US" sz="2400" dirty="0" smtClean="0"/>
              <a:t>) = </a:t>
            </a:r>
            <a:r>
              <a:rPr lang="en-US" sz="2400" dirty="0" smtClean="0"/>
              <a:t>p(</a:t>
            </a:r>
            <a:r>
              <a:rPr lang="en-US" sz="2400" dirty="0" smtClean="0">
                <a:solidFill>
                  <a:srgbClr val="9C1431"/>
                </a:solidFill>
              </a:rPr>
              <a:t>B</a:t>
            </a:r>
            <a:r>
              <a:rPr lang="en-US" sz="2400" dirty="0" smtClean="0"/>
              <a:t>) = 0.5 * 7/9 + 0.5 * 3/7 </a:t>
            </a:r>
            <a:endParaRPr lang="en-US" sz="2400" dirty="0" smtClean="0"/>
          </a:p>
          <a:p>
            <a:r>
              <a:rPr lang="en-US" sz="2400" dirty="0" smtClean="0"/>
              <a:t>p(</a:t>
            </a:r>
            <a:r>
              <a:rPr lang="en-US" sz="2400" dirty="0" smtClean="0">
                <a:solidFill>
                  <a:srgbClr val="9C1431"/>
                </a:solidFill>
              </a:rPr>
              <a:t>B</a:t>
            </a:r>
            <a:r>
              <a:rPr lang="en-US" sz="2400" dirty="0" smtClean="0"/>
              <a:t> </a:t>
            </a:r>
            <a:r>
              <a:rPr lang="en-US" sz="2400" dirty="0" smtClean="0"/>
              <a:t>| </a:t>
            </a:r>
            <a:r>
              <a:rPr lang="en-US" sz="2400" dirty="0" smtClean="0"/>
              <a:t>A) = 7/9 (pr of choosing red ball, given box 1) &amp; p(</a:t>
            </a:r>
            <a:r>
              <a:rPr lang="en-US" sz="2400" dirty="0" smtClean="0">
                <a:solidFill>
                  <a:srgbClr val="9C1431"/>
                </a:solidFill>
              </a:rPr>
              <a:t>B</a:t>
            </a:r>
            <a:r>
              <a:rPr lang="en-US" sz="2400" dirty="0" smtClean="0"/>
              <a:t>|!A) = 3/7</a:t>
            </a:r>
          </a:p>
          <a:p>
            <a:r>
              <a:rPr lang="en-US" sz="2400" dirty="0" smtClean="0"/>
              <a:t>p(A </a:t>
            </a:r>
            <a:r>
              <a:rPr lang="en-US" sz="2400" dirty="0" smtClean="0"/>
              <a:t>|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!B</a:t>
            </a:r>
            <a:r>
              <a:rPr lang="en-US" sz="2400" dirty="0" smtClean="0"/>
              <a:t>) = ? (just as hard a problem as  p( A| </a:t>
            </a:r>
            <a:r>
              <a:rPr lang="en-US" sz="2400" dirty="0" smtClean="0">
                <a:solidFill>
                  <a:srgbClr val="9C1431"/>
                </a:solidFill>
              </a:rPr>
              <a:t>B</a:t>
            </a:r>
            <a:r>
              <a:rPr lang="en-US" sz="2400" dirty="0" smtClean="0"/>
              <a:t>) </a:t>
            </a:r>
            <a:r>
              <a:rPr lang="en-US" sz="2400" dirty="0" smtClean="0">
                <a:sym typeface="Wingdings" pitchFamily="2" charset="2"/>
              </a:rPr>
              <a:t>)</a:t>
            </a:r>
            <a:endParaRPr lang="en-US" sz="2400" dirty="0" smtClean="0"/>
          </a:p>
          <a:p>
            <a:r>
              <a:rPr lang="en-US" sz="2400" dirty="0" smtClean="0"/>
              <a:t>p(!A) = 0.5</a:t>
            </a:r>
          </a:p>
          <a:p>
            <a:r>
              <a:rPr lang="en-US" sz="2400" dirty="0" smtClean="0"/>
              <a:t>p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(!B)</a:t>
            </a:r>
            <a:r>
              <a:rPr lang="en-US" sz="2400" dirty="0" smtClean="0"/>
              <a:t> = 6/16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p(A | B) =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p(B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| A) * p(A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 / p(B) = 7/9 * ½ / (7/18 + 3/14)=(7/18)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(98+54)/252 = 7/18 / 152/252 =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7/18 * 252/152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~.64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800" dirty="0" smtClean="0">
              <a:latin typeface="Consolas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Baye</a:t>
            </a:r>
            <a:r>
              <a:rPr lang="en-US" sz="3200" dirty="0" err="1" smtClean="0"/>
              <a:t>s</a:t>
            </a:r>
            <a:r>
              <a:rPr lang="en-US" sz="3200" dirty="0" smtClean="0"/>
              <a:t>’</a:t>
            </a:r>
            <a:r>
              <a:rPr lang="en-US" sz="3200" dirty="0" smtClean="0"/>
              <a:t> Theorem: In Action III fillin</a:t>
            </a:r>
            <a:r>
              <a:rPr lang="en-US" sz="3200" dirty="0" smtClean="0"/>
              <a:t>g in the special case formula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5213240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Given: two </a:t>
            </a:r>
            <a:r>
              <a:rPr lang="en-US" sz="1800" dirty="0" smtClean="0"/>
              <a:t>boxes. The first contains 2 green balls and </a:t>
            </a:r>
            <a:r>
              <a:rPr lang="en-US" sz="1800" dirty="0" smtClean="0"/>
              <a:t>7 red </a:t>
            </a:r>
            <a:r>
              <a:rPr lang="en-US" sz="1800" dirty="0" smtClean="0"/>
              <a:t>balls; the second contains 4 green balls and 3 red balls.</a:t>
            </a:r>
          </a:p>
          <a:p>
            <a:r>
              <a:rPr lang="en-US" sz="1800" dirty="0" smtClean="0"/>
              <a:t>First</a:t>
            </a:r>
            <a:r>
              <a:rPr lang="en-US" sz="1800" dirty="0" smtClean="0"/>
              <a:t>, </a:t>
            </a:r>
            <a:r>
              <a:rPr lang="en-US" sz="1800" dirty="0" smtClean="0"/>
              <a:t>select </a:t>
            </a:r>
            <a:r>
              <a:rPr lang="en-US" sz="1800" dirty="0" smtClean="0"/>
              <a:t>a </a:t>
            </a:r>
            <a:r>
              <a:rPr lang="en-US" sz="1800" dirty="0" smtClean="0"/>
              <a:t>random box. Then</a:t>
            </a:r>
            <a:r>
              <a:rPr lang="en-US" sz="1800" dirty="0" smtClean="0"/>
              <a:t>, </a:t>
            </a:r>
            <a:r>
              <a:rPr lang="en-US" sz="1800" dirty="0" smtClean="0"/>
              <a:t>select </a:t>
            </a:r>
            <a:r>
              <a:rPr lang="en-US" sz="1800" dirty="0" smtClean="0"/>
              <a:t>a </a:t>
            </a:r>
            <a:r>
              <a:rPr lang="en-US" sz="1800" dirty="0" smtClean="0"/>
              <a:t>random ball from </a:t>
            </a:r>
            <a:r>
              <a:rPr lang="en-US" sz="1800" dirty="0" smtClean="0"/>
              <a:t>that box.</a:t>
            </a:r>
          </a:p>
          <a:p>
            <a:r>
              <a:rPr lang="en-US" sz="1800" dirty="0" smtClean="0"/>
              <a:t>If </a:t>
            </a:r>
            <a:r>
              <a:rPr lang="en-US" sz="1800" dirty="0" smtClean="0"/>
              <a:t>you select a red ball, what is the probability that </a:t>
            </a:r>
            <a:r>
              <a:rPr lang="en-US" sz="1800" dirty="0" smtClean="0"/>
              <a:t>you selected </a:t>
            </a:r>
            <a:r>
              <a:rPr lang="en-US" sz="1800" dirty="0" smtClean="0"/>
              <a:t>from the first box</a:t>
            </a:r>
            <a:r>
              <a:rPr lang="en-US" sz="1800" dirty="0" smtClean="0"/>
              <a:t>?</a:t>
            </a:r>
          </a:p>
          <a:p>
            <a:pPr>
              <a:buNone/>
            </a:pPr>
            <a:r>
              <a:rPr lang="en-US" sz="2400" dirty="0" smtClean="0"/>
              <a:t>Events. . .</a:t>
            </a:r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 smtClean="0"/>
              <a:t>= choosing the first box, so </a:t>
            </a:r>
            <a:r>
              <a:rPr lang="en-US" sz="2400" dirty="0" smtClean="0"/>
              <a:t>!A </a:t>
            </a:r>
            <a:r>
              <a:rPr lang="en-US" sz="2400" dirty="0" smtClean="0"/>
              <a:t>= choosing the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</a:t>
            </a:r>
            <a:r>
              <a:rPr lang="en-US" sz="2400" dirty="0" smtClean="0"/>
              <a:t>box.</a:t>
            </a:r>
          </a:p>
          <a:p>
            <a:r>
              <a:rPr lang="en-US" sz="2400" dirty="0" smtClean="0">
                <a:solidFill>
                  <a:srgbClr val="9C1431"/>
                </a:solidFill>
              </a:rPr>
              <a:t>B</a:t>
            </a:r>
            <a:r>
              <a:rPr lang="en-US" sz="2400" dirty="0" smtClean="0">
                <a:solidFill>
                  <a:srgbClr val="9C1431"/>
                </a:solidFill>
              </a:rPr>
              <a:t> = choosing </a:t>
            </a:r>
            <a:r>
              <a:rPr lang="en-US" sz="2400" dirty="0" smtClean="0">
                <a:solidFill>
                  <a:srgbClr val="9C1431"/>
                </a:solidFill>
              </a:rPr>
              <a:t>a red ball</a:t>
            </a:r>
            <a:r>
              <a:rPr lang="en-US" sz="2400" dirty="0" smtClean="0"/>
              <a:t>, so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!B = choosing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 green ball.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p</a:t>
            </a:r>
            <a:r>
              <a:rPr lang="en-US" sz="2400" dirty="0" smtClean="0"/>
              <a:t>(A) =  0.5</a:t>
            </a:r>
          </a:p>
          <a:p>
            <a:r>
              <a:rPr lang="en-US" sz="2400" dirty="0" smtClean="0"/>
              <a:t>p(</a:t>
            </a:r>
            <a:r>
              <a:rPr lang="en-US" sz="2400" dirty="0" smtClean="0">
                <a:solidFill>
                  <a:srgbClr val="9C1431"/>
                </a:solidFill>
              </a:rPr>
              <a:t>B</a:t>
            </a:r>
            <a:r>
              <a:rPr lang="en-US" sz="2400" dirty="0" smtClean="0"/>
              <a:t>) = 10/16 (16 total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, 6 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9C1431"/>
                </a:solidFill>
              </a:rPr>
              <a:t>10 red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p(</a:t>
            </a:r>
            <a:r>
              <a:rPr lang="en-US" sz="2400" dirty="0" smtClean="0">
                <a:solidFill>
                  <a:srgbClr val="9C1431"/>
                </a:solidFill>
              </a:rPr>
              <a:t>B</a:t>
            </a:r>
            <a:r>
              <a:rPr lang="en-US" sz="2400" dirty="0" smtClean="0"/>
              <a:t> </a:t>
            </a:r>
            <a:r>
              <a:rPr lang="en-US" sz="2400" dirty="0" smtClean="0"/>
              <a:t>| </a:t>
            </a:r>
            <a:r>
              <a:rPr lang="en-US" sz="2400" dirty="0" smtClean="0"/>
              <a:t>A) = 7/9 (pr of choosing red ball, given box 1) &amp; p(</a:t>
            </a:r>
            <a:r>
              <a:rPr lang="en-US" sz="2400" dirty="0" smtClean="0">
                <a:solidFill>
                  <a:srgbClr val="9C1431"/>
                </a:solidFill>
              </a:rPr>
              <a:t>B</a:t>
            </a:r>
            <a:r>
              <a:rPr lang="en-US" sz="2400" dirty="0" smtClean="0"/>
              <a:t>|!A) = 3/7</a:t>
            </a:r>
          </a:p>
          <a:p>
            <a:r>
              <a:rPr lang="en-US" sz="2400" dirty="0" smtClean="0"/>
              <a:t>p(A </a:t>
            </a:r>
            <a:r>
              <a:rPr lang="en-US" sz="2400" dirty="0" smtClean="0"/>
              <a:t>|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!B</a:t>
            </a:r>
            <a:r>
              <a:rPr lang="en-US" sz="2400" dirty="0" smtClean="0"/>
              <a:t>) = ? (just as hard a problem as  p( A| </a:t>
            </a:r>
            <a:r>
              <a:rPr lang="en-US" sz="2400" dirty="0" smtClean="0">
                <a:solidFill>
                  <a:srgbClr val="9C1431"/>
                </a:solidFill>
              </a:rPr>
              <a:t>B</a:t>
            </a:r>
            <a:r>
              <a:rPr lang="en-US" sz="2400" dirty="0" smtClean="0"/>
              <a:t>) </a:t>
            </a:r>
            <a:r>
              <a:rPr lang="en-US" sz="2400" dirty="0" smtClean="0">
                <a:sym typeface="Wingdings" pitchFamily="2" charset="2"/>
              </a:rPr>
              <a:t>)</a:t>
            </a:r>
            <a:endParaRPr lang="en-US" sz="2400" dirty="0" smtClean="0"/>
          </a:p>
          <a:p>
            <a:r>
              <a:rPr lang="en-US" sz="2400" dirty="0" smtClean="0"/>
              <a:t>p(!A) = 0.5</a:t>
            </a:r>
          </a:p>
          <a:p>
            <a:r>
              <a:rPr lang="en-US" sz="2400" dirty="0" smtClean="0"/>
              <a:t>p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(!B)</a:t>
            </a:r>
            <a:r>
              <a:rPr lang="en-US" sz="2400" dirty="0" smtClean="0"/>
              <a:t> = 6/16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p(A|B)=p(B|A)*p(A) 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p(B|A)*p(A)+p(B|!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)*p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(!A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)= 7/9*1/2 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7/9*1/2 + 3/7*1/2</a:t>
            </a:r>
          </a:p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= 7/18 / 7/18 + 3/14 = 7/18 / (98 + 54)/252 = 7/18 * 252/152 =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exhausting! ~.64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Bayes</a:t>
            </a:r>
            <a:r>
              <a:rPr lang="en-US" sz="3200" dirty="0" smtClean="0"/>
              <a:t>’ Theorem: More examples? 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5213240"/>
          </a:xfrm>
        </p:spPr>
        <p:txBody>
          <a:bodyPr>
            <a:normAutofit/>
          </a:bodyPr>
          <a:lstStyle/>
          <a:p>
            <a:r>
              <a:rPr lang="en-US" dirty="0" smtClean="0"/>
              <a:t>Several example in text books and on the ‘net use ugly medical-related examples. </a:t>
            </a:r>
          </a:p>
          <a:p>
            <a:r>
              <a:rPr lang="en-US" dirty="0" smtClean="0"/>
              <a:t>Let’s look at another game show instead…</a:t>
            </a:r>
          </a:p>
          <a:p>
            <a:pPr lvl="1"/>
            <a:r>
              <a:rPr lang="en-US" dirty="0" smtClean="0"/>
              <a:t>Jeopardy!</a:t>
            </a:r>
          </a:p>
          <a:p>
            <a:endParaRPr lang="en-US" sz="3300" dirty="0" smtClean="0"/>
          </a:p>
          <a:p>
            <a:pPr>
              <a:buNone/>
            </a:pPr>
            <a:endParaRPr lang="en-US" sz="3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400" dirty="0" smtClean="0">
              <a:latin typeface="Consolas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This. . .  is Jeopardy!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702128"/>
          </a:xfrm>
        </p:spPr>
        <p:txBody>
          <a:bodyPr>
            <a:normAutofit/>
          </a:bodyPr>
          <a:lstStyle/>
          <a:p>
            <a:r>
              <a:rPr lang="en-US" dirty="0" smtClean="0"/>
              <a:t>For more, </a:t>
            </a:r>
            <a:r>
              <a:rPr lang="en-US" dirty="0" smtClean="0"/>
              <a:t>see : http://www.research.ibm.com/artificial-intelligence/ </a:t>
            </a:r>
            <a:endParaRPr lang="en-US" dirty="0" smtClean="0"/>
          </a:p>
          <a:p>
            <a:endParaRPr lang="en-US" sz="3300" dirty="0" smtClean="0"/>
          </a:p>
          <a:p>
            <a:pPr>
              <a:buNone/>
            </a:pPr>
            <a:endParaRPr lang="en-US" sz="3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400" dirty="0" smtClean="0">
              <a:latin typeface="Consolas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845129"/>
            <a:ext cx="9096375" cy="451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This. . .  is Jeopardy!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702128"/>
          </a:xfrm>
        </p:spPr>
        <p:txBody>
          <a:bodyPr>
            <a:normAutofit/>
          </a:bodyPr>
          <a:lstStyle/>
          <a:p>
            <a:r>
              <a:rPr lang="en-US" dirty="0" smtClean="0"/>
              <a:t>For more, </a:t>
            </a:r>
            <a:r>
              <a:rPr lang="en-US" dirty="0" smtClean="0"/>
              <a:t>see : https://www.youtube.com/watch?v=7kOEmupSHB8</a:t>
            </a:r>
            <a:endParaRPr lang="en-US" dirty="0" smtClean="0"/>
          </a:p>
          <a:p>
            <a:endParaRPr lang="en-US" sz="3300" dirty="0" smtClean="0"/>
          </a:p>
          <a:p>
            <a:pPr>
              <a:buNone/>
            </a:pPr>
            <a:endParaRPr lang="en-US" sz="3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400" dirty="0" smtClean="0">
              <a:latin typeface="Consolas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193816"/>
            <a:ext cx="90963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Conditional Probability I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0"/>
            <a:ext cx="11274552" cy="521324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Let’s ask what the probability of some event is, given that some other event occurred? </a:t>
            </a:r>
          </a:p>
          <a:p>
            <a:r>
              <a:rPr lang="en-US" sz="3200" dirty="0" smtClean="0"/>
              <a:t>Example: You roll a pair of fair dice. What is the probability that </a:t>
            </a:r>
            <a:r>
              <a:rPr lang="en-US" sz="3200" dirty="0" smtClean="0"/>
              <a:t>at least </a:t>
            </a:r>
            <a:r>
              <a:rPr lang="en-US" sz="3200" dirty="0" smtClean="0"/>
              <a:t>one of the dice is showing a 3, given that their sum is 5?</a:t>
            </a:r>
          </a:p>
          <a:p>
            <a:r>
              <a:rPr lang="en-US" sz="3200" dirty="0" smtClean="0"/>
              <a:t>The </a:t>
            </a:r>
            <a:r>
              <a:rPr lang="en-US" sz="3200" dirty="0" smtClean="0"/>
              <a:t>sample space </a:t>
            </a:r>
            <a:r>
              <a:rPr lang="en-US" sz="3200" dirty="0" smtClean="0"/>
              <a:t>of </a:t>
            </a:r>
            <a:r>
              <a:rPr lang="en-US" sz="3200" b="1" dirty="0" smtClean="0"/>
              <a:t>all</a:t>
            </a:r>
            <a:r>
              <a:rPr lang="en-US" sz="3200" dirty="0" smtClean="0"/>
              <a:t> </a:t>
            </a:r>
            <a:r>
              <a:rPr lang="en-US" sz="3200" dirty="0" smtClean="0"/>
              <a:t>rolls of two dice</a:t>
            </a:r>
            <a:r>
              <a:rPr lang="en-US" sz="3200" dirty="0" smtClean="0"/>
              <a:t>:</a:t>
            </a:r>
          </a:p>
          <a:p>
            <a:pPr lvl="1"/>
            <a:r>
              <a:rPr lang="en-US" dirty="0" smtClean="0"/>
              <a:t>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S = {(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, j) |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, j  e </a:t>
            </a:r>
            <a:r>
              <a:rPr lang="pt-BR" sz="2800" i="1" dirty="0" smtClean="0">
                <a:latin typeface="Courier New" pitchFamily="49" charset="0"/>
                <a:cs typeface="Courier New" pitchFamily="49" charset="0"/>
              </a:rPr>
              <a:t>∈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{1, 2, 3, 4, 5, 6}}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3200" dirty="0" smtClean="0"/>
          </a:p>
          <a:p>
            <a:r>
              <a:rPr lang="en-US" sz="3200" dirty="0" smtClean="0"/>
              <a:t>Q: is this the correct </a:t>
            </a:r>
            <a:r>
              <a:rPr lang="en-US" sz="3200" dirty="0" smtClean="0"/>
              <a:t>sample space </a:t>
            </a:r>
            <a:r>
              <a:rPr lang="en-US" sz="3200" dirty="0" smtClean="0"/>
              <a:t>here? 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This. . .  is Jeopardy!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274552" cy="702128"/>
          </a:xfrm>
        </p:spPr>
        <p:txBody>
          <a:bodyPr>
            <a:normAutofit/>
          </a:bodyPr>
          <a:lstStyle/>
          <a:p>
            <a:r>
              <a:rPr lang="en-US" dirty="0" smtClean="0"/>
              <a:t>For more, </a:t>
            </a:r>
            <a:r>
              <a:rPr lang="en-US" dirty="0" smtClean="0"/>
              <a:t>see : http://www.research.ibm.com/artificial-intelligence/ </a:t>
            </a:r>
            <a:endParaRPr lang="en-US" dirty="0" smtClean="0"/>
          </a:p>
          <a:p>
            <a:endParaRPr lang="en-US" sz="3300" dirty="0" smtClean="0"/>
          </a:p>
          <a:p>
            <a:pPr>
              <a:buNone/>
            </a:pPr>
            <a:endParaRPr lang="en-US" sz="3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400" dirty="0" smtClean="0">
              <a:latin typeface="Consolas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3538" y="1845129"/>
            <a:ext cx="8924925" cy="451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This. . .  is Jeopardy!</a:t>
            </a:r>
            <a:endParaRPr lang="ko-KR" altLang="en-US" sz="3200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1"/>
            <a:ext cx="11734800" cy="70212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Inside Watson</a:t>
            </a:r>
            <a:r>
              <a:rPr lang="en-US" dirty="0" smtClean="0"/>
              <a:t>…   for more see: https://www.youtube.com/watch?v=P18EdAKuC1U</a:t>
            </a:r>
            <a:endParaRPr lang="en-US" dirty="0" smtClean="0"/>
          </a:p>
          <a:p>
            <a:endParaRPr lang="en-US" sz="3300" dirty="0" smtClean="0"/>
          </a:p>
          <a:p>
            <a:pPr>
              <a:buNone/>
            </a:pPr>
            <a:endParaRPr lang="en-US" sz="3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400" dirty="0" smtClean="0">
              <a:latin typeface="Consolas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wikipedia</a:t>
            </a:r>
            <a:r>
              <a:rPr lang="en-US" dirty="0" smtClean="0"/>
              <a:t>. Not really Watson.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6770" y="1758213"/>
            <a:ext cx="7128101" cy="468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Conditional Probability II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0"/>
            <a:ext cx="11274552" cy="521324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Let’s ask what the probability of some event is, </a:t>
            </a:r>
            <a:r>
              <a:rPr lang="en-US" sz="3200" u="sng" dirty="0" smtClean="0"/>
              <a:t>given</a:t>
            </a:r>
            <a:r>
              <a:rPr lang="en-US" sz="3200" dirty="0" smtClean="0"/>
              <a:t> that some other event occurred? </a:t>
            </a:r>
          </a:p>
          <a:p>
            <a:r>
              <a:rPr lang="en-US" sz="3200" dirty="0" smtClean="0"/>
              <a:t>Example: You roll a pair of fair dice. What is the probability that </a:t>
            </a:r>
            <a:r>
              <a:rPr lang="en-US" sz="3200" dirty="0" smtClean="0"/>
              <a:t>at least </a:t>
            </a:r>
            <a:r>
              <a:rPr lang="en-US" sz="3200" dirty="0" smtClean="0"/>
              <a:t>one of the dice is showing a 3, </a:t>
            </a:r>
            <a:r>
              <a:rPr lang="en-US" sz="3200" u="sng" dirty="0" smtClean="0"/>
              <a:t>given</a:t>
            </a:r>
            <a:r>
              <a:rPr lang="en-US" sz="3200" dirty="0" smtClean="0"/>
              <a:t> that their sum is 5?</a:t>
            </a:r>
          </a:p>
          <a:p>
            <a:r>
              <a:rPr lang="en-US" sz="3200" dirty="0" smtClean="0"/>
              <a:t>The </a:t>
            </a:r>
            <a:r>
              <a:rPr lang="en-US" sz="3200" dirty="0" smtClean="0"/>
              <a:t>sample space </a:t>
            </a:r>
            <a:r>
              <a:rPr lang="en-US" sz="3200" dirty="0" smtClean="0"/>
              <a:t>of </a:t>
            </a:r>
            <a:r>
              <a:rPr lang="en-US" sz="3200" b="1" dirty="0" smtClean="0"/>
              <a:t>all</a:t>
            </a:r>
            <a:r>
              <a:rPr lang="en-US" sz="3200" dirty="0" smtClean="0"/>
              <a:t> </a:t>
            </a:r>
            <a:r>
              <a:rPr lang="en-US" sz="3200" dirty="0" smtClean="0"/>
              <a:t>rolls of two dice</a:t>
            </a:r>
            <a:r>
              <a:rPr lang="en-US" sz="3200" dirty="0" smtClean="0"/>
              <a:t>:</a:t>
            </a:r>
          </a:p>
          <a:p>
            <a:pPr lvl="1"/>
            <a:r>
              <a:rPr lang="en-US" dirty="0" smtClean="0"/>
              <a:t>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S = {(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, j) |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, j </a:t>
            </a:r>
            <a:r>
              <a:rPr lang="pt-BR" sz="2800" i="1" dirty="0" smtClean="0">
                <a:latin typeface="Courier New" pitchFamily="49" charset="0"/>
                <a:cs typeface="Courier New" pitchFamily="49" charset="0"/>
              </a:rPr>
              <a:t>∈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{1, 2, 3, 4, 5, 6}}</a:t>
            </a:r>
            <a:endParaRPr lang="en-US" sz="3200" dirty="0" smtClean="0"/>
          </a:p>
          <a:p>
            <a:r>
              <a:rPr lang="en-US" sz="3200" dirty="0" smtClean="0"/>
              <a:t>A: We want the subset of S, i.e. the </a:t>
            </a:r>
            <a:r>
              <a:rPr lang="en-US" sz="3200" dirty="0" smtClean="0"/>
              <a:t>set of all rolls that </a:t>
            </a:r>
            <a:r>
              <a:rPr lang="en-US" sz="3200" dirty="0" smtClean="0"/>
              <a:t>sum to </a:t>
            </a:r>
            <a:r>
              <a:rPr lang="en-US" sz="3200" dirty="0" smtClean="0"/>
              <a:t>5</a:t>
            </a:r>
            <a:r>
              <a:rPr lang="en-US" sz="3200" dirty="0" smtClean="0"/>
              <a:t>: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S = {(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j) |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j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5 </a:t>
            </a:r>
            <a:r>
              <a:rPr lang="pt-BR" i="1" dirty="0" smtClean="0">
                <a:latin typeface="Courier New" pitchFamily="49" charset="0"/>
                <a:cs typeface="Courier New" pitchFamily="49" charset="0"/>
              </a:rPr>
              <a:t>∈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{1, 2, 3, 4, 5, 6}}</a:t>
            </a:r>
            <a:endParaRPr lang="en-US" dirty="0" smtClean="0"/>
          </a:p>
          <a:p>
            <a:r>
              <a:rPr lang="en-US" sz="3200" dirty="0" smtClean="0"/>
              <a:t>Then</a:t>
            </a:r>
            <a:r>
              <a:rPr lang="en-US" sz="3200" dirty="0" smtClean="0"/>
              <a:t>, from that sample space, could consider the event that at </a:t>
            </a:r>
            <a:r>
              <a:rPr lang="en-US" sz="3200" dirty="0" smtClean="0"/>
              <a:t>least one </a:t>
            </a:r>
            <a:r>
              <a:rPr lang="en-US" sz="3200" dirty="0" smtClean="0"/>
              <a:t>of the dice shows a </a:t>
            </a:r>
            <a:r>
              <a:rPr lang="en-US" sz="3200" dirty="0" smtClean="0"/>
              <a:t>3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Conditional Probability III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0"/>
            <a:ext cx="11274552" cy="521324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Notation: We can write that probability as p(A | B</a:t>
            </a:r>
            <a:r>
              <a:rPr lang="en-US" sz="3200" dirty="0" smtClean="0"/>
              <a:t>). </a:t>
            </a:r>
            <a:r>
              <a:rPr lang="en-US" sz="3200" dirty="0" smtClean="0"/>
              <a:t> </a:t>
            </a:r>
            <a:r>
              <a:rPr lang="en-US" sz="3200" dirty="0" smtClean="0"/>
              <a:t>Terminology:</a:t>
            </a:r>
          </a:p>
          <a:p>
            <a:pPr lvl="1"/>
            <a:r>
              <a:rPr lang="en-US" dirty="0" smtClean="0"/>
              <a:t>Let S be our sample space: all rolls of two dice</a:t>
            </a:r>
          </a:p>
          <a:p>
            <a:pPr lvl="1"/>
            <a:r>
              <a:rPr lang="en-US" dirty="0" smtClean="0"/>
              <a:t>Let </a:t>
            </a:r>
            <a:r>
              <a:rPr lang="en-US" dirty="0" smtClean="0"/>
              <a:t>A be the event that at least one of the dice shows a 3</a:t>
            </a:r>
          </a:p>
          <a:p>
            <a:pPr lvl="1"/>
            <a:r>
              <a:rPr lang="en-US" dirty="0" smtClean="0"/>
              <a:t>Let </a:t>
            </a:r>
            <a:r>
              <a:rPr lang="en-US" dirty="0" smtClean="0"/>
              <a:t>B be the event that the sum of the dice is 5</a:t>
            </a:r>
          </a:p>
          <a:p>
            <a:r>
              <a:rPr lang="en-US" sz="3200" dirty="0" smtClean="0"/>
              <a:t>Consider </a:t>
            </a:r>
            <a:r>
              <a:rPr lang="en-US" sz="3200" dirty="0" smtClean="0"/>
              <a:t>the conditional probability of A given B</a:t>
            </a:r>
          </a:p>
          <a:p>
            <a:pPr lvl="1"/>
            <a:r>
              <a:rPr lang="en-US" dirty="0" smtClean="0"/>
              <a:t>Calculation</a:t>
            </a:r>
            <a:r>
              <a:rPr lang="en-US" dirty="0" smtClean="0"/>
              <a:t>: p(A | B) = p(A </a:t>
            </a:r>
            <a:r>
              <a:rPr lang="en-US" dirty="0" smtClean="0"/>
              <a:t>∩ B) / p(B</a:t>
            </a:r>
            <a:r>
              <a:rPr lang="en-US" dirty="0" smtClean="0"/>
              <a:t>)</a:t>
            </a:r>
          </a:p>
          <a:p>
            <a:r>
              <a:rPr lang="en-US" sz="3200" dirty="0" smtClean="0"/>
              <a:t>p(B) = 4/36 (4 different ways to roll 5)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(1,4) (4,1) (2,3) (3,2)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3200" dirty="0" smtClean="0"/>
              <a:t>p(A ∩ B) </a:t>
            </a:r>
            <a:r>
              <a:rPr lang="en-US" sz="3200" dirty="0" smtClean="0"/>
              <a:t> = 2/36 (2 different ways to roll 5 when one die is 3)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(2,3) (3,2)</a:t>
            </a:r>
          </a:p>
          <a:p>
            <a:r>
              <a:rPr lang="en-US" dirty="0" smtClean="0"/>
              <a:t>p(A | B</a:t>
            </a:r>
            <a:r>
              <a:rPr lang="en-US" dirty="0" smtClean="0"/>
              <a:t>) 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(2/36)  / (4/36) = 2/4 = 0.5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Conditional Probability IV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0"/>
            <a:ext cx="11274552" cy="521324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Q: Is conditional probability commutative? </a:t>
            </a:r>
          </a:p>
          <a:p>
            <a:pPr lvl="1"/>
            <a:r>
              <a:rPr lang="en-US" dirty="0" smtClean="0"/>
              <a:t>i.e. is p(A </a:t>
            </a:r>
            <a:r>
              <a:rPr lang="en-US" dirty="0" smtClean="0"/>
              <a:t>| B</a:t>
            </a:r>
            <a:r>
              <a:rPr lang="en-US" dirty="0" smtClean="0"/>
              <a:t>) == p(B | A) ?</a:t>
            </a:r>
          </a:p>
          <a:p>
            <a:r>
              <a:rPr lang="en-US" sz="3200" dirty="0" smtClean="0"/>
              <a:t>A: Intuitively, the answer should be: No.</a:t>
            </a:r>
            <a:endParaRPr lang="en-US" dirty="0" smtClean="0"/>
          </a:p>
          <a:p>
            <a:r>
              <a:rPr lang="en-US" sz="3200" dirty="0" smtClean="0"/>
              <a:t>Let’s try p(A |B) = probability of the sum of dice roll is 5, </a:t>
            </a:r>
          </a:p>
          <a:p>
            <a:pPr lvl="1"/>
            <a:r>
              <a:rPr lang="en-US" dirty="0" smtClean="0"/>
              <a:t>given one die roll = 3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3200" dirty="0" smtClean="0"/>
              <a:t>p(A ∩ B) </a:t>
            </a:r>
            <a:r>
              <a:rPr lang="en-US" sz="3200" dirty="0" smtClean="0"/>
              <a:t> = 2/36 still…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(2,3) (3,2)</a:t>
            </a:r>
          </a:p>
          <a:p>
            <a:r>
              <a:rPr lang="en-US" dirty="0" smtClean="0"/>
              <a:t>P(B) 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(1/6): there’s one 3 on a die.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[= 6/36] </a:t>
            </a:r>
          </a:p>
          <a:p>
            <a:r>
              <a:rPr lang="en-US" dirty="0" smtClean="0"/>
              <a:t>p(A </a:t>
            </a:r>
            <a:r>
              <a:rPr lang="en-US" dirty="0" smtClean="0"/>
              <a:t>| B) 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(2/36)  /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(6/36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1/3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0.34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Conditional Probability – Another Example (6.4.2)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0"/>
            <a:ext cx="11274552" cy="521324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 a </a:t>
            </a:r>
            <a:r>
              <a:rPr lang="en-US" sz="3200" dirty="0" smtClean="0"/>
              <a:t>writer’s </a:t>
            </a:r>
            <a:r>
              <a:rPr lang="en-US" sz="3200" dirty="0" smtClean="0"/>
              <a:t>group...</a:t>
            </a:r>
          </a:p>
          <a:p>
            <a:pPr lvl="1"/>
            <a:r>
              <a:rPr lang="en-US" dirty="0" smtClean="0"/>
              <a:t>60</a:t>
            </a:r>
            <a:r>
              <a:rPr lang="en-US" dirty="0" smtClean="0"/>
              <a:t>% of the members write novels</a:t>
            </a:r>
          </a:p>
          <a:p>
            <a:pPr lvl="1"/>
            <a:r>
              <a:rPr lang="en-US" dirty="0" smtClean="0"/>
              <a:t>30% of the members write poetry</a:t>
            </a:r>
          </a:p>
          <a:p>
            <a:pPr lvl="1"/>
            <a:r>
              <a:rPr lang="en-US" dirty="0" smtClean="0"/>
              <a:t>10% of the members write both novels and poetry</a:t>
            </a:r>
          </a:p>
          <a:p>
            <a:pPr lvl="1"/>
            <a:r>
              <a:rPr lang="en-US" dirty="0" smtClean="0"/>
              <a:t>15% of the members write songs</a:t>
            </a:r>
          </a:p>
          <a:p>
            <a:pPr lvl="1"/>
            <a:r>
              <a:rPr lang="en-US" dirty="0" smtClean="0"/>
              <a:t>100% of </a:t>
            </a:r>
            <a:r>
              <a:rPr lang="en-US" dirty="0" smtClean="0"/>
              <a:t>the songwriters write poetry</a:t>
            </a:r>
          </a:p>
          <a:p>
            <a:pPr lvl="1"/>
            <a:r>
              <a:rPr lang="en-US" dirty="0" smtClean="0"/>
              <a:t>80% of the songwriters write love poetry</a:t>
            </a:r>
          </a:p>
          <a:p>
            <a:pPr lvl="1"/>
            <a:r>
              <a:rPr lang="en-US" dirty="0" smtClean="0"/>
              <a:t>0% </a:t>
            </a:r>
            <a:r>
              <a:rPr lang="en-US" dirty="0" smtClean="0"/>
              <a:t>of the novelists write love </a:t>
            </a:r>
            <a:r>
              <a:rPr lang="en-US" dirty="0" smtClean="0"/>
              <a:t>poetry</a:t>
            </a:r>
          </a:p>
          <a:p>
            <a:r>
              <a:rPr lang="en-US" dirty="0" smtClean="0"/>
              <a:t>What is the probability that a random poet also writes songs?</a:t>
            </a:r>
          </a:p>
          <a:p>
            <a:r>
              <a:rPr lang="en-US" dirty="0" smtClean="0"/>
              <a:t>What is the probability that a songwriter also writes novels?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Conditional Probability – Another Example (part 1)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0"/>
            <a:ext cx="11274552" cy="521324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 a </a:t>
            </a:r>
            <a:r>
              <a:rPr lang="en-US" sz="3200" dirty="0" smtClean="0"/>
              <a:t>writer’s </a:t>
            </a:r>
            <a:r>
              <a:rPr lang="en-US" sz="3200" dirty="0" smtClean="0"/>
              <a:t>group...</a:t>
            </a:r>
          </a:p>
          <a:p>
            <a:pPr lvl="1"/>
            <a:r>
              <a:rPr lang="en-US" sz="1800" dirty="0" smtClean="0"/>
              <a:t>60</a:t>
            </a:r>
            <a:r>
              <a:rPr lang="en-US" sz="1800" dirty="0" smtClean="0"/>
              <a:t>% of the members write novels</a:t>
            </a:r>
          </a:p>
          <a:p>
            <a:pPr lvl="1"/>
            <a:r>
              <a:rPr lang="en-US" sz="1800" dirty="0" smtClean="0"/>
              <a:t>30% of the members write poetry</a:t>
            </a:r>
          </a:p>
          <a:p>
            <a:pPr lvl="1"/>
            <a:r>
              <a:rPr lang="en-US" sz="1800" dirty="0" smtClean="0"/>
              <a:t>10% of the members write both novels and poetry</a:t>
            </a:r>
          </a:p>
          <a:p>
            <a:pPr lvl="1"/>
            <a:r>
              <a:rPr lang="en-US" sz="1800" dirty="0" smtClean="0"/>
              <a:t>15% of the members write songs</a:t>
            </a:r>
          </a:p>
          <a:p>
            <a:pPr lvl="1"/>
            <a:r>
              <a:rPr lang="en-US" sz="1800" dirty="0" smtClean="0"/>
              <a:t>100% of </a:t>
            </a:r>
            <a:r>
              <a:rPr lang="en-US" sz="1800" dirty="0" smtClean="0"/>
              <a:t>the songwriters write poetry</a:t>
            </a:r>
          </a:p>
          <a:p>
            <a:pPr lvl="1"/>
            <a:r>
              <a:rPr lang="en-US" sz="1800" dirty="0" smtClean="0"/>
              <a:t>80% of the songwriters write love poetry</a:t>
            </a:r>
          </a:p>
          <a:p>
            <a:pPr lvl="1"/>
            <a:r>
              <a:rPr lang="en-US" sz="1800" dirty="0" smtClean="0"/>
              <a:t>0% </a:t>
            </a:r>
            <a:r>
              <a:rPr lang="en-US" sz="1800" dirty="0" smtClean="0"/>
              <a:t>of the novelists write love </a:t>
            </a:r>
            <a:r>
              <a:rPr lang="en-US" sz="1800" dirty="0" smtClean="0"/>
              <a:t>poetry</a:t>
            </a:r>
          </a:p>
          <a:p>
            <a:r>
              <a:rPr lang="en-US" dirty="0" smtClean="0"/>
              <a:t>What is the probability that a random poet also writes songs?</a:t>
            </a:r>
          </a:p>
          <a:p>
            <a:r>
              <a:rPr lang="en-US" sz="3200" dirty="0" smtClean="0"/>
              <a:t>p(B) </a:t>
            </a:r>
            <a:r>
              <a:rPr lang="en-US" sz="3200" dirty="0" smtClean="0"/>
              <a:t>= 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0.3 (30%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3200" dirty="0" smtClean="0"/>
              <a:t>p(A ∩ B)  = 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0.1 (10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%) </a:t>
            </a:r>
            <a:endParaRPr lang="en-US" sz="3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p(A </a:t>
            </a:r>
            <a:r>
              <a:rPr lang="en-US" dirty="0" smtClean="0"/>
              <a:t>| B) 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(0.1/0.3) = 1/3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0.34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Conditional Probability – Another Example (part 2)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0"/>
            <a:ext cx="11274552" cy="521324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 a </a:t>
            </a:r>
            <a:r>
              <a:rPr lang="en-US" sz="3200" dirty="0" smtClean="0"/>
              <a:t>writer’s </a:t>
            </a:r>
            <a:r>
              <a:rPr lang="en-US" sz="3200" dirty="0" smtClean="0"/>
              <a:t>group...</a:t>
            </a:r>
          </a:p>
          <a:p>
            <a:pPr lvl="1"/>
            <a:r>
              <a:rPr lang="en-US" sz="1800" dirty="0" smtClean="0"/>
              <a:t>60</a:t>
            </a:r>
            <a:r>
              <a:rPr lang="en-US" sz="1800" dirty="0" smtClean="0"/>
              <a:t>% of the members write novels</a:t>
            </a:r>
          </a:p>
          <a:p>
            <a:pPr lvl="1"/>
            <a:r>
              <a:rPr lang="en-US" sz="1800" dirty="0" smtClean="0"/>
              <a:t>30% of the members write poetry</a:t>
            </a:r>
          </a:p>
          <a:p>
            <a:pPr lvl="1"/>
            <a:r>
              <a:rPr lang="en-US" sz="1800" dirty="0" smtClean="0"/>
              <a:t>10% of the members write both novels and poetry</a:t>
            </a:r>
          </a:p>
          <a:p>
            <a:pPr lvl="1"/>
            <a:r>
              <a:rPr lang="en-US" sz="1800" dirty="0" smtClean="0"/>
              <a:t>15% of the members write songs</a:t>
            </a:r>
          </a:p>
          <a:p>
            <a:pPr lvl="1"/>
            <a:r>
              <a:rPr lang="en-US" sz="1800" dirty="0" smtClean="0"/>
              <a:t>100% of </a:t>
            </a:r>
            <a:r>
              <a:rPr lang="en-US" sz="1800" dirty="0" smtClean="0"/>
              <a:t>the songwriters write poetry</a:t>
            </a:r>
          </a:p>
          <a:p>
            <a:pPr lvl="1"/>
            <a:r>
              <a:rPr lang="en-US" sz="1800" dirty="0" smtClean="0"/>
              <a:t>80% of the songwriters write love poetry</a:t>
            </a:r>
          </a:p>
          <a:p>
            <a:pPr lvl="1"/>
            <a:r>
              <a:rPr lang="en-US" sz="1800" dirty="0" smtClean="0"/>
              <a:t>0% </a:t>
            </a:r>
            <a:r>
              <a:rPr lang="en-US" sz="1800" dirty="0" smtClean="0"/>
              <a:t>of the novelists write love </a:t>
            </a:r>
            <a:r>
              <a:rPr lang="en-US" sz="1800" dirty="0" smtClean="0"/>
              <a:t>poetry</a:t>
            </a:r>
          </a:p>
          <a:p>
            <a:r>
              <a:rPr lang="en-US" dirty="0" smtClean="0"/>
              <a:t>What is the probability that a songwriter also writes novels? </a:t>
            </a:r>
          </a:p>
          <a:p>
            <a:r>
              <a:rPr lang="en-US" sz="3200" dirty="0" smtClean="0"/>
              <a:t>p(B</a:t>
            </a:r>
            <a:r>
              <a:rPr lang="en-US" sz="3200" dirty="0" smtClean="0"/>
              <a:t>) </a:t>
            </a:r>
            <a:r>
              <a:rPr lang="en-US" sz="3200" dirty="0" smtClean="0"/>
              <a:t>= 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0.6 (60%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3200" dirty="0" smtClean="0"/>
              <a:t>p(A ∩ B)  = </a:t>
            </a:r>
            <a:r>
              <a:rPr lang="en-US" sz="3200" dirty="0" smtClean="0"/>
              <a:t>???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dirty="0" smtClean="0"/>
              <a:t>p(A </a:t>
            </a:r>
            <a:r>
              <a:rPr lang="en-US" dirty="0" smtClean="0"/>
              <a:t>| B) = </a:t>
            </a:r>
            <a:r>
              <a:rPr lang="en-US" dirty="0" smtClean="0"/>
              <a:t>???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DF09-394E-D340-8D8B-254739943E52}" type="datetime1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CMPU </a:t>
            </a:r>
            <a:r>
              <a:rPr lang="en-US" dirty="0" smtClean="0"/>
              <a:t>145 – Foundations of Computer Science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EE5-C1BC-DE43-BFBA-383C466B32E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MPU_334_Template" id="{39FFEC9C-0264-604D-9C75-9C2480044B0C}" vid="{0EAECD1E-6EA1-004D-8285-92F601F13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CMPU_334_Template</Template>
  <TotalTime>75348</TotalTime>
  <Words>3435</Words>
  <Application>Microsoft Office PowerPoint</Application>
  <PresentationFormat>Custom</PresentationFormat>
  <Paragraphs>416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CMPU-145: Foundations of Computer Science Spring, 2019</vt:lpstr>
      <vt:lpstr>Is {nothing/something/everything} related?</vt:lpstr>
      <vt:lpstr>Conditional Probability I</vt:lpstr>
      <vt:lpstr>Conditional Probability II</vt:lpstr>
      <vt:lpstr>Conditional Probability III</vt:lpstr>
      <vt:lpstr>Conditional Probability IV</vt:lpstr>
      <vt:lpstr>Conditional Probability – Another Example (6.4.2)</vt:lpstr>
      <vt:lpstr>Conditional Probability – Another Example (part 1)</vt:lpstr>
      <vt:lpstr>Conditional Probability – Another Example (part 2)</vt:lpstr>
      <vt:lpstr>Conditional Probability – Another Example (part 2)</vt:lpstr>
      <vt:lpstr>Conditional Probability – One Last Thought</vt:lpstr>
      <vt:lpstr>Independent Events (6.6)</vt:lpstr>
      <vt:lpstr>Independent Events: second definition</vt:lpstr>
      <vt:lpstr>An Example </vt:lpstr>
      <vt:lpstr>An Example </vt:lpstr>
      <vt:lpstr>Bayes’ Theorem</vt:lpstr>
      <vt:lpstr>Bayes’ Theorem: Statement</vt:lpstr>
      <vt:lpstr>Bayes’ Theorem: Special Case</vt:lpstr>
      <vt:lpstr>Bayes’ Theorem: Which one? </vt:lpstr>
      <vt:lpstr>Bayes’ Theorem: Which one? </vt:lpstr>
      <vt:lpstr>Bayes’ Theorem: In Action I</vt:lpstr>
      <vt:lpstr>Bayes’ Theorem: In Action II</vt:lpstr>
      <vt:lpstr>Bayes’ Theorem: In Action II identifying probabilities</vt:lpstr>
      <vt:lpstr>Bayes’ Theorem: In Action II filling in the values</vt:lpstr>
      <vt:lpstr>Bayes’ Theorem: In Action III filling in the formula</vt:lpstr>
      <vt:lpstr>Bayes’ Theorem: In Action III filling in the special case formula</vt:lpstr>
      <vt:lpstr>Bayes’ Theorem: More examples? </vt:lpstr>
      <vt:lpstr>This. . .  is Jeopardy!</vt:lpstr>
      <vt:lpstr>This. . .  is Jeopardy!</vt:lpstr>
      <vt:lpstr>This. . .  is Jeopardy!</vt:lpstr>
      <vt:lpstr>This. . .  is Jeopardy!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 Variables</dc:title>
  <dc:creator>Peter Lemieszewski</dc:creator>
  <cp:lastModifiedBy>lemieszewski</cp:lastModifiedBy>
  <cp:revision>268</cp:revision>
  <dcterms:created xsi:type="dcterms:W3CDTF">2017-10-22T03:23:41Z</dcterms:created>
  <dcterms:modified xsi:type="dcterms:W3CDTF">2019-04-22T13:35:10Z</dcterms:modified>
</cp:coreProperties>
</file>