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588" r:id="rId3"/>
    <p:sldId id="575" r:id="rId4"/>
    <p:sldId id="615" r:id="rId5"/>
    <p:sldId id="617" r:id="rId6"/>
    <p:sldId id="618" r:id="rId7"/>
    <p:sldId id="619" r:id="rId8"/>
    <p:sldId id="620" r:id="rId9"/>
    <p:sldId id="621" r:id="rId10"/>
    <p:sldId id="622" r:id="rId11"/>
    <p:sldId id="623" r:id="rId12"/>
    <p:sldId id="624" r:id="rId13"/>
    <p:sldId id="616" r:id="rId14"/>
    <p:sldId id="596" r:id="rId15"/>
    <p:sldId id="625" r:id="rId16"/>
    <p:sldId id="604" r:id="rId17"/>
    <p:sldId id="597" r:id="rId18"/>
    <p:sldId id="606" r:id="rId19"/>
    <p:sldId id="605" r:id="rId20"/>
    <p:sldId id="601" r:id="rId21"/>
    <p:sldId id="607" r:id="rId22"/>
    <p:sldId id="608" r:id="rId23"/>
    <p:sldId id="600" r:id="rId24"/>
    <p:sldId id="626" r:id="rId25"/>
    <p:sldId id="627" r:id="rId26"/>
    <p:sldId id="628" r:id="rId27"/>
    <p:sldId id="629" r:id="rId28"/>
    <p:sldId id="630" r:id="rId29"/>
    <p:sldId id="610" r:id="rId30"/>
    <p:sldId id="613" r:id="rId31"/>
    <p:sldId id="614" r:id="rId32"/>
    <p:sldId id="611" r:id="rId33"/>
    <p:sldId id="631" r:id="rId34"/>
    <p:sldId id="632" r:id="rId35"/>
    <p:sldId id="633" r:id="rId36"/>
    <p:sldId id="634" r:id="rId37"/>
    <p:sldId id="638" r:id="rId38"/>
    <p:sldId id="635" r:id="rId39"/>
    <p:sldId id="639" r:id="rId40"/>
    <p:sldId id="641" r:id="rId41"/>
    <p:sldId id="636" r:id="rId42"/>
    <p:sldId id="64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8"/>
    <p:restoredTop sz="94651"/>
  </p:normalViewPr>
  <p:slideViewPr>
    <p:cSldViewPr snapToGrid="0" snapToObjects="1">
      <p:cViewPr varScale="1">
        <p:scale>
          <a:sx n="83" d="100"/>
          <a:sy n="83" d="100"/>
        </p:scale>
        <p:origin x="-10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824" y="16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1B1B0-8090-43C4-9D0E-0F8E61BB4D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1ABEE4-E08D-4BFB-A72C-9DD604FEBD34}">
      <dgm:prSet phldrT="[Text]"/>
      <dgm:spPr/>
      <dgm:t>
        <a:bodyPr/>
        <a:lstStyle/>
        <a:p>
          <a:r>
            <a:rPr lang="en-US"/>
            <a:t>Select Coin</a:t>
          </a:r>
        </a:p>
      </dgm:t>
    </dgm:pt>
    <dgm:pt modelId="{299989F2-BF9F-4E51-AE9B-BFB0D3F2AF0F}" type="parTrans" cxnId="{50B20490-DB79-40D9-AF1E-B6992D4704FA}">
      <dgm:prSet/>
      <dgm:spPr/>
      <dgm:t>
        <a:bodyPr/>
        <a:lstStyle/>
        <a:p>
          <a:endParaRPr lang="en-US"/>
        </a:p>
      </dgm:t>
    </dgm:pt>
    <dgm:pt modelId="{543AC73C-F1D2-4EF3-92CA-BA2269BA9937}" type="sibTrans" cxnId="{50B20490-DB79-40D9-AF1E-B6992D4704FA}">
      <dgm:prSet/>
      <dgm:spPr/>
      <dgm:t>
        <a:bodyPr/>
        <a:lstStyle/>
        <a:p>
          <a:endParaRPr lang="en-US"/>
        </a:p>
      </dgm:t>
    </dgm:pt>
    <dgm:pt modelId="{644C1A4B-793E-4EC5-8B46-295958D13E22}">
      <dgm:prSet phldrT="[Text]"/>
      <dgm:spPr/>
      <dgm:t>
        <a:bodyPr/>
        <a:lstStyle/>
        <a:p>
          <a:r>
            <a:rPr lang="en-US"/>
            <a:t>Regular</a:t>
          </a:r>
        </a:p>
      </dgm:t>
    </dgm:pt>
    <dgm:pt modelId="{45EED06E-F371-4565-B18D-FA0E1996566B}" type="parTrans" cxnId="{6ABCAE6B-CC20-43C8-8B9C-EAE968FDE38C}">
      <dgm:prSet/>
      <dgm:spPr/>
      <dgm:t>
        <a:bodyPr/>
        <a:lstStyle/>
        <a:p>
          <a:endParaRPr lang="en-US"/>
        </a:p>
      </dgm:t>
    </dgm:pt>
    <dgm:pt modelId="{7CCB918D-214A-4206-B972-0FCAEC5FB503}" type="sibTrans" cxnId="{6ABCAE6B-CC20-43C8-8B9C-EAE968FDE38C}">
      <dgm:prSet/>
      <dgm:spPr/>
      <dgm:t>
        <a:bodyPr/>
        <a:lstStyle/>
        <a:p>
          <a:endParaRPr lang="en-US"/>
        </a:p>
      </dgm:t>
    </dgm:pt>
    <dgm:pt modelId="{3B6A561A-407B-424B-821E-DD2A4414D377}">
      <dgm:prSet phldrT="[Text]"/>
      <dgm:spPr/>
      <dgm:t>
        <a:bodyPr/>
        <a:lstStyle/>
        <a:p>
          <a:r>
            <a:rPr lang="en-US"/>
            <a:t>H</a:t>
          </a:r>
        </a:p>
      </dgm:t>
    </dgm:pt>
    <dgm:pt modelId="{9AFB5B7F-653E-48B9-93F4-3067DA94B607}" type="parTrans" cxnId="{C320C9B5-5B97-4229-A256-C43EDEBF2237}">
      <dgm:prSet/>
      <dgm:spPr/>
      <dgm:t>
        <a:bodyPr/>
        <a:lstStyle/>
        <a:p>
          <a:endParaRPr lang="en-US"/>
        </a:p>
      </dgm:t>
    </dgm:pt>
    <dgm:pt modelId="{F7D3B892-5C25-4AC6-AD7D-008F1688B1EF}" type="sibTrans" cxnId="{C320C9B5-5B97-4229-A256-C43EDEBF2237}">
      <dgm:prSet/>
      <dgm:spPr/>
      <dgm:t>
        <a:bodyPr/>
        <a:lstStyle/>
        <a:p>
          <a:endParaRPr lang="en-US"/>
        </a:p>
      </dgm:t>
    </dgm:pt>
    <dgm:pt modelId="{1E9E8BD0-D5FB-49B6-8B6F-5691AB8570D5}">
      <dgm:prSet phldrT="[Text]"/>
      <dgm:spPr/>
      <dgm:t>
        <a:bodyPr/>
        <a:lstStyle/>
        <a:p>
          <a:r>
            <a:rPr lang="en-US"/>
            <a:t>T</a:t>
          </a:r>
        </a:p>
      </dgm:t>
    </dgm:pt>
    <dgm:pt modelId="{AEB40BDC-1781-4F37-8007-8FB2F60EB6B5}" type="parTrans" cxnId="{A7C5749A-D7A8-45A8-AA85-D4E99C21E712}">
      <dgm:prSet/>
      <dgm:spPr/>
      <dgm:t>
        <a:bodyPr/>
        <a:lstStyle/>
        <a:p>
          <a:endParaRPr lang="en-US"/>
        </a:p>
      </dgm:t>
    </dgm:pt>
    <dgm:pt modelId="{0346252C-38B5-4806-827B-DE1D9D79209E}" type="sibTrans" cxnId="{A7C5749A-D7A8-45A8-AA85-D4E99C21E712}">
      <dgm:prSet/>
      <dgm:spPr/>
      <dgm:t>
        <a:bodyPr/>
        <a:lstStyle/>
        <a:p>
          <a:endParaRPr lang="en-US"/>
        </a:p>
      </dgm:t>
    </dgm:pt>
    <dgm:pt modelId="{B32417EA-4A17-4A5B-AED6-F006448CBC36}">
      <dgm:prSet phldrT="[Text]"/>
      <dgm:spPr/>
      <dgm:t>
        <a:bodyPr/>
        <a:lstStyle/>
        <a:p>
          <a:r>
            <a:rPr lang="en-US"/>
            <a:t>Biased</a:t>
          </a:r>
        </a:p>
      </dgm:t>
    </dgm:pt>
    <dgm:pt modelId="{30BE1CD9-A235-44A9-AB20-E91F9A604DC0}" type="parTrans" cxnId="{BB33C911-484E-4A48-BED6-510D30776A6C}">
      <dgm:prSet/>
      <dgm:spPr/>
      <dgm:t>
        <a:bodyPr/>
        <a:lstStyle/>
        <a:p>
          <a:endParaRPr lang="en-US"/>
        </a:p>
      </dgm:t>
    </dgm:pt>
    <dgm:pt modelId="{18E67D8A-43C8-47D8-8B8C-D07305240505}" type="sibTrans" cxnId="{BB33C911-484E-4A48-BED6-510D30776A6C}">
      <dgm:prSet/>
      <dgm:spPr/>
      <dgm:t>
        <a:bodyPr/>
        <a:lstStyle/>
        <a:p>
          <a:endParaRPr lang="en-US"/>
        </a:p>
      </dgm:t>
    </dgm:pt>
    <dgm:pt modelId="{8391C9CD-8BD5-440F-9546-659F6362BDC3}">
      <dgm:prSet phldrT="[Text]"/>
      <dgm:spPr/>
      <dgm:t>
        <a:bodyPr/>
        <a:lstStyle/>
        <a:p>
          <a:r>
            <a:rPr lang="en-US"/>
            <a:t>H</a:t>
          </a:r>
        </a:p>
      </dgm:t>
    </dgm:pt>
    <dgm:pt modelId="{BB5764D8-030B-4033-943B-D4F3457A9581}" type="parTrans" cxnId="{361235C6-02B8-4125-9C81-A9A43B7656BC}">
      <dgm:prSet/>
      <dgm:spPr/>
      <dgm:t>
        <a:bodyPr/>
        <a:lstStyle/>
        <a:p>
          <a:endParaRPr lang="en-US"/>
        </a:p>
      </dgm:t>
    </dgm:pt>
    <dgm:pt modelId="{9072C6AD-1964-4B70-871F-CF0775498BF6}" type="sibTrans" cxnId="{361235C6-02B8-4125-9C81-A9A43B7656BC}">
      <dgm:prSet/>
      <dgm:spPr/>
      <dgm:t>
        <a:bodyPr/>
        <a:lstStyle/>
        <a:p>
          <a:endParaRPr lang="en-US"/>
        </a:p>
      </dgm:t>
    </dgm:pt>
    <dgm:pt modelId="{80043701-05DE-41C0-83D8-2D63FC5E492B}">
      <dgm:prSet phldrT="[Text]"/>
      <dgm:spPr/>
      <dgm:t>
        <a:bodyPr/>
        <a:lstStyle/>
        <a:p>
          <a:r>
            <a:rPr lang="en-US"/>
            <a:t>H</a:t>
          </a:r>
        </a:p>
      </dgm:t>
    </dgm:pt>
    <dgm:pt modelId="{BAC4CA32-A591-482E-96ED-2B3441878ABB}" type="parTrans" cxnId="{1141644D-C54A-4A3B-9FF7-04E877CD1B05}">
      <dgm:prSet/>
      <dgm:spPr/>
      <dgm:t>
        <a:bodyPr/>
        <a:lstStyle/>
        <a:p>
          <a:endParaRPr lang="en-US"/>
        </a:p>
      </dgm:t>
    </dgm:pt>
    <dgm:pt modelId="{D6337D24-4A39-4FFE-B2DB-79320E9D5667}" type="sibTrans" cxnId="{1141644D-C54A-4A3B-9FF7-04E877CD1B05}">
      <dgm:prSet/>
      <dgm:spPr/>
      <dgm:t>
        <a:bodyPr/>
        <a:lstStyle/>
        <a:p>
          <a:endParaRPr lang="en-US"/>
        </a:p>
      </dgm:t>
    </dgm:pt>
    <dgm:pt modelId="{1D9B4B8D-7116-420D-BB0B-E11F75228B62}" type="pres">
      <dgm:prSet presAssocID="{F441B1B0-8090-43C4-9D0E-0F8E61BB4D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B20259-4762-4679-BAFD-B1233B878E95}" type="pres">
      <dgm:prSet presAssocID="{691ABEE4-E08D-4BFB-A72C-9DD604FEBD34}" presName="hierRoot1" presStyleCnt="0"/>
      <dgm:spPr/>
    </dgm:pt>
    <dgm:pt modelId="{66F51A04-A137-466D-8E09-5CC9D10028D5}" type="pres">
      <dgm:prSet presAssocID="{691ABEE4-E08D-4BFB-A72C-9DD604FEBD34}" presName="composite" presStyleCnt="0"/>
      <dgm:spPr/>
    </dgm:pt>
    <dgm:pt modelId="{84605EA3-AC88-44C1-9064-3C94233767DF}" type="pres">
      <dgm:prSet presAssocID="{691ABEE4-E08D-4BFB-A72C-9DD604FEBD34}" presName="background" presStyleLbl="node0" presStyleIdx="0" presStyleCnt="1"/>
      <dgm:spPr/>
    </dgm:pt>
    <dgm:pt modelId="{40D52464-441E-4E43-ACBF-620B0E06B735}" type="pres">
      <dgm:prSet presAssocID="{691ABEE4-E08D-4BFB-A72C-9DD604FEBD3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DE4BEB-140B-48F5-9778-87231C602B39}" type="pres">
      <dgm:prSet presAssocID="{691ABEE4-E08D-4BFB-A72C-9DD604FEBD34}" presName="hierChild2" presStyleCnt="0"/>
      <dgm:spPr/>
    </dgm:pt>
    <dgm:pt modelId="{C4A3DDFB-795D-403E-9421-0B12330FBF9A}" type="pres">
      <dgm:prSet presAssocID="{45EED06E-F371-4565-B18D-FA0E1996566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0B3BA0D-0B9B-4A14-B41A-46ED3A85BCF9}" type="pres">
      <dgm:prSet presAssocID="{644C1A4B-793E-4EC5-8B46-295958D13E22}" presName="hierRoot2" presStyleCnt="0"/>
      <dgm:spPr/>
    </dgm:pt>
    <dgm:pt modelId="{C5873D19-9BB0-4BBB-94C6-2D5E39CB6A70}" type="pres">
      <dgm:prSet presAssocID="{644C1A4B-793E-4EC5-8B46-295958D13E22}" presName="composite2" presStyleCnt="0"/>
      <dgm:spPr/>
    </dgm:pt>
    <dgm:pt modelId="{E2D62AA5-DCF6-4765-BD2D-E94A10C90254}" type="pres">
      <dgm:prSet presAssocID="{644C1A4B-793E-4EC5-8B46-295958D13E22}" presName="background2" presStyleLbl="node2" presStyleIdx="0" presStyleCnt="2"/>
      <dgm:spPr/>
    </dgm:pt>
    <dgm:pt modelId="{2B589DAA-7728-427A-90EB-7500ECB30103}" type="pres">
      <dgm:prSet presAssocID="{644C1A4B-793E-4EC5-8B46-295958D13E2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E5E2D5-77FB-419F-9DA6-5AF11715212B}" type="pres">
      <dgm:prSet presAssocID="{644C1A4B-793E-4EC5-8B46-295958D13E22}" presName="hierChild3" presStyleCnt="0"/>
      <dgm:spPr/>
    </dgm:pt>
    <dgm:pt modelId="{A7B908B7-65E3-4D85-892F-A2DDEDB46D26}" type="pres">
      <dgm:prSet presAssocID="{9AFB5B7F-653E-48B9-93F4-3067DA94B60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08D2F8C-946C-44E5-B25A-2576E9E29491}" type="pres">
      <dgm:prSet presAssocID="{3B6A561A-407B-424B-821E-DD2A4414D377}" presName="hierRoot3" presStyleCnt="0"/>
      <dgm:spPr/>
    </dgm:pt>
    <dgm:pt modelId="{74500D39-BC93-4557-B0C2-7AE4FCCA29A4}" type="pres">
      <dgm:prSet presAssocID="{3B6A561A-407B-424B-821E-DD2A4414D377}" presName="composite3" presStyleCnt="0"/>
      <dgm:spPr/>
    </dgm:pt>
    <dgm:pt modelId="{652842A5-B280-411A-AC48-6FBD489BBBB2}" type="pres">
      <dgm:prSet presAssocID="{3B6A561A-407B-424B-821E-DD2A4414D377}" presName="background3" presStyleLbl="node3" presStyleIdx="0" presStyleCnt="4"/>
      <dgm:spPr/>
    </dgm:pt>
    <dgm:pt modelId="{999FFDB2-3C2D-4E54-82BD-A0B532651F56}" type="pres">
      <dgm:prSet presAssocID="{3B6A561A-407B-424B-821E-DD2A4414D37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BA5C1-626D-41E3-9D3C-FDB0808BC011}" type="pres">
      <dgm:prSet presAssocID="{3B6A561A-407B-424B-821E-DD2A4414D377}" presName="hierChild4" presStyleCnt="0"/>
      <dgm:spPr/>
    </dgm:pt>
    <dgm:pt modelId="{8FE5256C-02EF-42E2-B10E-0372BC17A078}" type="pres">
      <dgm:prSet presAssocID="{AEB40BDC-1781-4F37-8007-8FB2F60EB6B5}" presName="Name17" presStyleLbl="parChTrans1D3" presStyleIdx="1" presStyleCnt="4"/>
      <dgm:spPr/>
      <dgm:t>
        <a:bodyPr/>
        <a:lstStyle/>
        <a:p>
          <a:endParaRPr lang="en-US"/>
        </a:p>
      </dgm:t>
    </dgm:pt>
    <dgm:pt modelId="{547B288A-B6CA-4DCD-AFBF-340FCBB449E1}" type="pres">
      <dgm:prSet presAssocID="{1E9E8BD0-D5FB-49B6-8B6F-5691AB8570D5}" presName="hierRoot3" presStyleCnt="0"/>
      <dgm:spPr/>
    </dgm:pt>
    <dgm:pt modelId="{C584F3D5-5CAF-4E1E-8CF0-CC145F053122}" type="pres">
      <dgm:prSet presAssocID="{1E9E8BD0-D5FB-49B6-8B6F-5691AB8570D5}" presName="composite3" presStyleCnt="0"/>
      <dgm:spPr/>
    </dgm:pt>
    <dgm:pt modelId="{F380AFCF-04AE-42A9-B1F3-B2C3B8FB40B2}" type="pres">
      <dgm:prSet presAssocID="{1E9E8BD0-D5FB-49B6-8B6F-5691AB8570D5}" presName="background3" presStyleLbl="node3" presStyleIdx="1" presStyleCnt="4"/>
      <dgm:spPr/>
    </dgm:pt>
    <dgm:pt modelId="{103146EF-AD75-4DA4-A1BC-BFBB5DFCE215}" type="pres">
      <dgm:prSet presAssocID="{1E9E8BD0-D5FB-49B6-8B6F-5691AB8570D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80C2FA-6352-4181-ABE8-C8AF7FC79AC3}" type="pres">
      <dgm:prSet presAssocID="{1E9E8BD0-D5FB-49B6-8B6F-5691AB8570D5}" presName="hierChild4" presStyleCnt="0"/>
      <dgm:spPr/>
    </dgm:pt>
    <dgm:pt modelId="{C5049440-A958-42A6-BA0A-C6BFA2FD010D}" type="pres">
      <dgm:prSet presAssocID="{30BE1CD9-A235-44A9-AB20-E91F9A604DC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5AC5594-7E50-4C25-8AA6-B36023BC0C99}" type="pres">
      <dgm:prSet presAssocID="{B32417EA-4A17-4A5B-AED6-F006448CBC36}" presName="hierRoot2" presStyleCnt="0"/>
      <dgm:spPr/>
    </dgm:pt>
    <dgm:pt modelId="{7474E0D2-1420-4BDF-8AF7-5FACED09ED6E}" type="pres">
      <dgm:prSet presAssocID="{B32417EA-4A17-4A5B-AED6-F006448CBC36}" presName="composite2" presStyleCnt="0"/>
      <dgm:spPr/>
    </dgm:pt>
    <dgm:pt modelId="{8EBAF4FD-3412-4E3D-B0DE-3AD59B5E7DA1}" type="pres">
      <dgm:prSet presAssocID="{B32417EA-4A17-4A5B-AED6-F006448CBC36}" presName="background2" presStyleLbl="node2" presStyleIdx="1" presStyleCnt="2"/>
      <dgm:spPr>
        <a:solidFill>
          <a:srgbClr val="9C1431"/>
        </a:solidFill>
      </dgm:spPr>
      <dgm:t>
        <a:bodyPr/>
        <a:lstStyle/>
        <a:p>
          <a:endParaRPr lang="en-US"/>
        </a:p>
      </dgm:t>
    </dgm:pt>
    <dgm:pt modelId="{FDF006CA-9D7D-4B4E-96C2-B3D3E737D0AB}" type="pres">
      <dgm:prSet presAssocID="{B32417EA-4A17-4A5B-AED6-F006448CBC3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226FF-02C3-4223-8BB4-7D2DF0D62017}" type="pres">
      <dgm:prSet presAssocID="{B32417EA-4A17-4A5B-AED6-F006448CBC36}" presName="hierChild3" presStyleCnt="0"/>
      <dgm:spPr/>
    </dgm:pt>
    <dgm:pt modelId="{4EBC21C4-4D34-40CA-9F0B-C2969F99DEB5}" type="pres">
      <dgm:prSet presAssocID="{BB5764D8-030B-4033-943B-D4F3457A958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2EFC1E2-DADC-4772-9682-1C126B44932B}" type="pres">
      <dgm:prSet presAssocID="{8391C9CD-8BD5-440F-9546-659F6362BDC3}" presName="hierRoot3" presStyleCnt="0"/>
      <dgm:spPr/>
    </dgm:pt>
    <dgm:pt modelId="{1849CB6C-0727-4AE4-BDE4-A7FBD6B89F26}" type="pres">
      <dgm:prSet presAssocID="{8391C9CD-8BD5-440F-9546-659F6362BDC3}" presName="composite3" presStyleCnt="0"/>
      <dgm:spPr/>
    </dgm:pt>
    <dgm:pt modelId="{0E87AAA2-D391-46BF-A7E7-EF92B12B17D7}" type="pres">
      <dgm:prSet presAssocID="{8391C9CD-8BD5-440F-9546-659F6362BDC3}" presName="background3" presStyleLbl="node3" presStyleIdx="2" presStyleCnt="4"/>
      <dgm:spPr>
        <a:solidFill>
          <a:srgbClr val="9C1431"/>
        </a:solidFill>
      </dgm:spPr>
      <dgm:t>
        <a:bodyPr/>
        <a:lstStyle/>
        <a:p>
          <a:endParaRPr lang="en-US"/>
        </a:p>
      </dgm:t>
    </dgm:pt>
    <dgm:pt modelId="{65958F7B-F474-45AC-9470-0640912DDA84}" type="pres">
      <dgm:prSet presAssocID="{8391C9CD-8BD5-440F-9546-659F6362BDC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A4C363-807E-4536-B58D-B1E23314CBB1}" type="pres">
      <dgm:prSet presAssocID="{8391C9CD-8BD5-440F-9546-659F6362BDC3}" presName="hierChild4" presStyleCnt="0"/>
      <dgm:spPr/>
    </dgm:pt>
    <dgm:pt modelId="{CD8D357D-EC30-4502-8F17-31DE7668AFA7}" type="pres">
      <dgm:prSet presAssocID="{BAC4CA32-A591-482E-96ED-2B3441878ABB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6F34779-BF25-4C4E-8E90-B20649AD1774}" type="pres">
      <dgm:prSet presAssocID="{80043701-05DE-41C0-83D8-2D63FC5E492B}" presName="hierRoot3" presStyleCnt="0"/>
      <dgm:spPr/>
    </dgm:pt>
    <dgm:pt modelId="{AF069251-2B8C-405A-A2E2-7653689A14B7}" type="pres">
      <dgm:prSet presAssocID="{80043701-05DE-41C0-83D8-2D63FC5E492B}" presName="composite3" presStyleCnt="0"/>
      <dgm:spPr/>
    </dgm:pt>
    <dgm:pt modelId="{B18F5D71-737E-4C3C-A8B6-EC4F094057E9}" type="pres">
      <dgm:prSet presAssocID="{80043701-05DE-41C0-83D8-2D63FC5E492B}" presName="background3" presStyleLbl="node3" presStyleIdx="3" presStyleCnt="4"/>
      <dgm:spPr>
        <a:solidFill>
          <a:srgbClr val="9C1431"/>
        </a:solidFill>
      </dgm:spPr>
      <dgm:t>
        <a:bodyPr/>
        <a:lstStyle/>
        <a:p>
          <a:endParaRPr lang="en-US"/>
        </a:p>
      </dgm:t>
    </dgm:pt>
    <dgm:pt modelId="{4FB386BC-8D8C-4095-8385-375AF952BEDE}" type="pres">
      <dgm:prSet presAssocID="{80043701-05DE-41C0-83D8-2D63FC5E492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A75854-B29B-4E94-881D-67334629CB2A}" type="pres">
      <dgm:prSet presAssocID="{80043701-05DE-41C0-83D8-2D63FC5E492B}" presName="hierChild4" presStyleCnt="0"/>
      <dgm:spPr/>
    </dgm:pt>
  </dgm:ptLst>
  <dgm:cxnLst>
    <dgm:cxn modelId="{50B20490-DB79-40D9-AF1E-B6992D4704FA}" srcId="{F441B1B0-8090-43C4-9D0E-0F8E61BB4D3B}" destId="{691ABEE4-E08D-4BFB-A72C-9DD604FEBD34}" srcOrd="0" destOrd="0" parTransId="{299989F2-BF9F-4E51-AE9B-BFB0D3F2AF0F}" sibTransId="{543AC73C-F1D2-4EF3-92CA-BA2269BA9937}"/>
    <dgm:cxn modelId="{5E22EA91-C335-4FF1-A43E-C54AA3A7B068}" type="presOf" srcId="{3B6A561A-407B-424B-821E-DD2A4414D377}" destId="{999FFDB2-3C2D-4E54-82BD-A0B532651F56}" srcOrd="0" destOrd="0" presId="urn:microsoft.com/office/officeart/2005/8/layout/hierarchy1"/>
    <dgm:cxn modelId="{BB33C911-484E-4A48-BED6-510D30776A6C}" srcId="{691ABEE4-E08D-4BFB-A72C-9DD604FEBD34}" destId="{B32417EA-4A17-4A5B-AED6-F006448CBC36}" srcOrd="1" destOrd="0" parTransId="{30BE1CD9-A235-44A9-AB20-E91F9A604DC0}" sibTransId="{18E67D8A-43C8-47D8-8B8C-D07305240505}"/>
    <dgm:cxn modelId="{53BD98EE-018D-4C5B-A3F8-462CD0A5431C}" type="presOf" srcId="{644C1A4B-793E-4EC5-8B46-295958D13E22}" destId="{2B589DAA-7728-427A-90EB-7500ECB30103}" srcOrd="0" destOrd="0" presId="urn:microsoft.com/office/officeart/2005/8/layout/hierarchy1"/>
    <dgm:cxn modelId="{CAA6D618-D6A2-4C02-B054-D0E09E3CBB3A}" type="presOf" srcId="{30BE1CD9-A235-44A9-AB20-E91F9A604DC0}" destId="{C5049440-A958-42A6-BA0A-C6BFA2FD010D}" srcOrd="0" destOrd="0" presId="urn:microsoft.com/office/officeart/2005/8/layout/hierarchy1"/>
    <dgm:cxn modelId="{DA6A39AE-85F2-4544-8113-393DD11A0BDE}" type="presOf" srcId="{45EED06E-F371-4565-B18D-FA0E1996566B}" destId="{C4A3DDFB-795D-403E-9421-0B12330FBF9A}" srcOrd="0" destOrd="0" presId="urn:microsoft.com/office/officeart/2005/8/layout/hierarchy1"/>
    <dgm:cxn modelId="{6ABCAE6B-CC20-43C8-8B9C-EAE968FDE38C}" srcId="{691ABEE4-E08D-4BFB-A72C-9DD604FEBD34}" destId="{644C1A4B-793E-4EC5-8B46-295958D13E22}" srcOrd="0" destOrd="0" parTransId="{45EED06E-F371-4565-B18D-FA0E1996566B}" sibTransId="{7CCB918D-214A-4206-B972-0FCAEC5FB503}"/>
    <dgm:cxn modelId="{05448D20-9238-4ED2-8029-5B21877BD15E}" type="presOf" srcId="{9AFB5B7F-653E-48B9-93F4-3067DA94B607}" destId="{A7B908B7-65E3-4D85-892F-A2DDEDB46D26}" srcOrd="0" destOrd="0" presId="urn:microsoft.com/office/officeart/2005/8/layout/hierarchy1"/>
    <dgm:cxn modelId="{EEB35AF2-8F71-453F-902C-296066D1B783}" type="presOf" srcId="{F441B1B0-8090-43C4-9D0E-0F8E61BB4D3B}" destId="{1D9B4B8D-7116-420D-BB0B-E11F75228B62}" srcOrd="0" destOrd="0" presId="urn:microsoft.com/office/officeart/2005/8/layout/hierarchy1"/>
    <dgm:cxn modelId="{361235C6-02B8-4125-9C81-A9A43B7656BC}" srcId="{B32417EA-4A17-4A5B-AED6-F006448CBC36}" destId="{8391C9CD-8BD5-440F-9546-659F6362BDC3}" srcOrd="0" destOrd="0" parTransId="{BB5764D8-030B-4033-943B-D4F3457A9581}" sibTransId="{9072C6AD-1964-4B70-871F-CF0775498BF6}"/>
    <dgm:cxn modelId="{241F20B2-A101-4253-858F-45DDF6CE10C3}" type="presOf" srcId="{691ABEE4-E08D-4BFB-A72C-9DD604FEBD34}" destId="{40D52464-441E-4E43-ACBF-620B0E06B735}" srcOrd="0" destOrd="0" presId="urn:microsoft.com/office/officeart/2005/8/layout/hierarchy1"/>
    <dgm:cxn modelId="{3AD0E24B-1B6F-4891-AF42-4B3D5E0ED357}" type="presOf" srcId="{80043701-05DE-41C0-83D8-2D63FC5E492B}" destId="{4FB386BC-8D8C-4095-8385-375AF952BEDE}" srcOrd="0" destOrd="0" presId="urn:microsoft.com/office/officeart/2005/8/layout/hierarchy1"/>
    <dgm:cxn modelId="{D5983406-18D2-4A4A-889A-165BA4C3E68F}" type="presOf" srcId="{BB5764D8-030B-4033-943B-D4F3457A9581}" destId="{4EBC21C4-4D34-40CA-9F0B-C2969F99DEB5}" srcOrd="0" destOrd="0" presId="urn:microsoft.com/office/officeart/2005/8/layout/hierarchy1"/>
    <dgm:cxn modelId="{A7C5749A-D7A8-45A8-AA85-D4E99C21E712}" srcId="{644C1A4B-793E-4EC5-8B46-295958D13E22}" destId="{1E9E8BD0-D5FB-49B6-8B6F-5691AB8570D5}" srcOrd="1" destOrd="0" parTransId="{AEB40BDC-1781-4F37-8007-8FB2F60EB6B5}" sibTransId="{0346252C-38B5-4806-827B-DE1D9D79209E}"/>
    <dgm:cxn modelId="{BC0F2F1E-385E-4945-9652-FFACD8238264}" type="presOf" srcId="{AEB40BDC-1781-4F37-8007-8FB2F60EB6B5}" destId="{8FE5256C-02EF-42E2-B10E-0372BC17A078}" srcOrd="0" destOrd="0" presId="urn:microsoft.com/office/officeart/2005/8/layout/hierarchy1"/>
    <dgm:cxn modelId="{00281608-4987-48C7-94E8-8DBC7E6D413A}" type="presOf" srcId="{8391C9CD-8BD5-440F-9546-659F6362BDC3}" destId="{65958F7B-F474-45AC-9470-0640912DDA84}" srcOrd="0" destOrd="0" presId="urn:microsoft.com/office/officeart/2005/8/layout/hierarchy1"/>
    <dgm:cxn modelId="{C320C9B5-5B97-4229-A256-C43EDEBF2237}" srcId="{644C1A4B-793E-4EC5-8B46-295958D13E22}" destId="{3B6A561A-407B-424B-821E-DD2A4414D377}" srcOrd="0" destOrd="0" parTransId="{9AFB5B7F-653E-48B9-93F4-3067DA94B607}" sibTransId="{F7D3B892-5C25-4AC6-AD7D-008F1688B1EF}"/>
    <dgm:cxn modelId="{23CF73A1-5824-43E2-9D43-48B013525191}" type="presOf" srcId="{BAC4CA32-A591-482E-96ED-2B3441878ABB}" destId="{CD8D357D-EC30-4502-8F17-31DE7668AFA7}" srcOrd="0" destOrd="0" presId="urn:microsoft.com/office/officeart/2005/8/layout/hierarchy1"/>
    <dgm:cxn modelId="{C5473EDA-967E-4B2C-BA90-4D31C162241B}" type="presOf" srcId="{1E9E8BD0-D5FB-49B6-8B6F-5691AB8570D5}" destId="{103146EF-AD75-4DA4-A1BC-BFBB5DFCE215}" srcOrd="0" destOrd="0" presId="urn:microsoft.com/office/officeart/2005/8/layout/hierarchy1"/>
    <dgm:cxn modelId="{6FC8878D-8B8D-4EA2-BC84-A2D743851E97}" type="presOf" srcId="{B32417EA-4A17-4A5B-AED6-F006448CBC36}" destId="{FDF006CA-9D7D-4B4E-96C2-B3D3E737D0AB}" srcOrd="0" destOrd="0" presId="urn:microsoft.com/office/officeart/2005/8/layout/hierarchy1"/>
    <dgm:cxn modelId="{1141644D-C54A-4A3B-9FF7-04E877CD1B05}" srcId="{B32417EA-4A17-4A5B-AED6-F006448CBC36}" destId="{80043701-05DE-41C0-83D8-2D63FC5E492B}" srcOrd="1" destOrd="0" parTransId="{BAC4CA32-A591-482E-96ED-2B3441878ABB}" sibTransId="{D6337D24-4A39-4FFE-B2DB-79320E9D5667}"/>
    <dgm:cxn modelId="{7410D636-6563-45FC-9CA1-9B1AA5BF80D5}" type="presParOf" srcId="{1D9B4B8D-7116-420D-BB0B-E11F75228B62}" destId="{B1B20259-4762-4679-BAFD-B1233B878E95}" srcOrd="0" destOrd="0" presId="urn:microsoft.com/office/officeart/2005/8/layout/hierarchy1"/>
    <dgm:cxn modelId="{4913167E-6B71-4A35-A97B-6896A46A0999}" type="presParOf" srcId="{B1B20259-4762-4679-BAFD-B1233B878E95}" destId="{66F51A04-A137-466D-8E09-5CC9D10028D5}" srcOrd="0" destOrd="0" presId="urn:microsoft.com/office/officeart/2005/8/layout/hierarchy1"/>
    <dgm:cxn modelId="{3F8AF162-69AD-4447-85BD-16C8F9ED5C95}" type="presParOf" srcId="{66F51A04-A137-466D-8E09-5CC9D10028D5}" destId="{84605EA3-AC88-44C1-9064-3C94233767DF}" srcOrd="0" destOrd="0" presId="urn:microsoft.com/office/officeart/2005/8/layout/hierarchy1"/>
    <dgm:cxn modelId="{8FF5A69E-7D3A-4443-AD36-2B4C8EA90303}" type="presParOf" srcId="{66F51A04-A137-466D-8E09-5CC9D10028D5}" destId="{40D52464-441E-4E43-ACBF-620B0E06B735}" srcOrd="1" destOrd="0" presId="urn:microsoft.com/office/officeart/2005/8/layout/hierarchy1"/>
    <dgm:cxn modelId="{C7726566-4FA0-450E-8020-CF9D25F61FA8}" type="presParOf" srcId="{B1B20259-4762-4679-BAFD-B1233B878E95}" destId="{8DDE4BEB-140B-48F5-9778-87231C602B39}" srcOrd="1" destOrd="0" presId="urn:microsoft.com/office/officeart/2005/8/layout/hierarchy1"/>
    <dgm:cxn modelId="{7608B394-FC34-4560-86D0-8516DF37A530}" type="presParOf" srcId="{8DDE4BEB-140B-48F5-9778-87231C602B39}" destId="{C4A3DDFB-795D-403E-9421-0B12330FBF9A}" srcOrd="0" destOrd="0" presId="urn:microsoft.com/office/officeart/2005/8/layout/hierarchy1"/>
    <dgm:cxn modelId="{C4729D21-8D22-41E9-B105-BD41BE9C661F}" type="presParOf" srcId="{8DDE4BEB-140B-48F5-9778-87231C602B39}" destId="{90B3BA0D-0B9B-4A14-B41A-46ED3A85BCF9}" srcOrd="1" destOrd="0" presId="urn:microsoft.com/office/officeart/2005/8/layout/hierarchy1"/>
    <dgm:cxn modelId="{F5757BBD-78EB-4B6A-BF8D-3A6111EF9850}" type="presParOf" srcId="{90B3BA0D-0B9B-4A14-B41A-46ED3A85BCF9}" destId="{C5873D19-9BB0-4BBB-94C6-2D5E39CB6A70}" srcOrd="0" destOrd="0" presId="urn:microsoft.com/office/officeart/2005/8/layout/hierarchy1"/>
    <dgm:cxn modelId="{06185CDC-6DFD-41EE-9B9D-FFD14D1FD19E}" type="presParOf" srcId="{C5873D19-9BB0-4BBB-94C6-2D5E39CB6A70}" destId="{E2D62AA5-DCF6-4765-BD2D-E94A10C90254}" srcOrd="0" destOrd="0" presId="urn:microsoft.com/office/officeart/2005/8/layout/hierarchy1"/>
    <dgm:cxn modelId="{A89F80D7-02EC-4801-96B7-4A652F394E64}" type="presParOf" srcId="{C5873D19-9BB0-4BBB-94C6-2D5E39CB6A70}" destId="{2B589DAA-7728-427A-90EB-7500ECB30103}" srcOrd="1" destOrd="0" presId="urn:microsoft.com/office/officeart/2005/8/layout/hierarchy1"/>
    <dgm:cxn modelId="{203128FC-84E7-4B6B-ACD4-CDD582E42514}" type="presParOf" srcId="{90B3BA0D-0B9B-4A14-B41A-46ED3A85BCF9}" destId="{8FE5E2D5-77FB-419F-9DA6-5AF11715212B}" srcOrd="1" destOrd="0" presId="urn:microsoft.com/office/officeart/2005/8/layout/hierarchy1"/>
    <dgm:cxn modelId="{2AB689FF-4372-42AE-A2A9-B7111330C54A}" type="presParOf" srcId="{8FE5E2D5-77FB-419F-9DA6-5AF11715212B}" destId="{A7B908B7-65E3-4D85-892F-A2DDEDB46D26}" srcOrd="0" destOrd="0" presId="urn:microsoft.com/office/officeart/2005/8/layout/hierarchy1"/>
    <dgm:cxn modelId="{5A65E1CE-E17E-4661-9E4C-8E7A1B9D5326}" type="presParOf" srcId="{8FE5E2D5-77FB-419F-9DA6-5AF11715212B}" destId="{E08D2F8C-946C-44E5-B25A-2576E9E29491}" srcOrd="1" destOrd="0" presId="urn:microsoft.com/office/officeart/2005/8/layout/hierarchy1"/>
    <dgm:cxn modelId="{880629CE-E48B-4BFF-A607-4A36AB1DE4E3}" type="presParOf" srcId="{E08D2F8C-946C-44E5-B25A-2576E9E29491}" destId="{74500D39-BC93-4557-B0C2-7AE4FCCA29A4}" srcOrd="0" destOrd="0" presId="urn:microsoft.com/office/officeart/2005/8/layout/hierarchy1"/>
    <dgm:cxn modelId="{6F7EA0AB-318A-4078-B375-3C40CA4339C4}" type="presParOf" srcId="{74500D39-BC93-4557-B0C2-7AE4FCCA29A4}" destId="{652842A5-B280-411A-AC48-6FBD489BBBB2}" srcOrd="0" destOrd="0" presId="urn:microsoft.com/office/officeart/2005/8/layout/hierarchy1"/>
    <dgm:cxn modelId="{FACE66A4-2FF0-433D-A9D6-AD19BDF7BFD7}" type="presParOf" srcId="{74500D39-BC93-4557-B0C2-7AE4FCCA29A4}" destId="{999FFDB2-3C2D-4E54-82BD-A0B532651F56}" srcOrd="1" destOrd="0" presId="urn:microsoft.com/office/officeart/2005/8/layout/hierarchy1"/>
    <dgm:cxn modelId="{978C464B-4769-4E03-B656-1A204287DB71}" type="presParOf" srcId="{E08D2F8C-946C-44E5-B25A-2576E9E29491}" destId="{34CBA5C1-626D-41E3-9D3C-FDB0808BC011}" srcOrd="1" destOrd="0" presId="urn:microsoft.com/office/officeart/2005/8/layout/hierarchy1"/>
    <dgm:cxn modelId="{13B55AC0-5718-45DD-B449-AC9040EFF1A3}" type="presParOf" srcId="{8FE5E2D5-77FB-419F-9DA6-5AF11715212B}" destId="{8FE5256C-02EF-42E2-B10E-0372BC17A078}" srcOrd="2" destOrd="0" presId="urn:microsoft.com/office/officeart/2005/8/layout/hierarchy1"/>
    <dgm:cxn modelId="{174ACC3D-BF84-4A46-AC21-6C2A9D5845DB}" type="presParOf" srcId="{8FE5E2D5-77FB-419F-9DA6-5AF11715212B}" destId="{547B288A-B6CA-4DCD-AFBF-340FCBB449E1}" srcOrd="3" destOrd="0" presId="urn:microsoft.com/office/officeart/2005/8/layout/hierarchy1"/>
    <dgm:cxn modelId="{D8BBEA62-555F-499E-A0F4-C3F5982478EE}" type="presParOf" srcId="{547B288A-B6CA-4DCD-AFBF-340FCBB449E1}" destId="{C584F3D5-5CAF-4E1E-8CF0-CC145F053122}" srcOrd="0" destOrd="0" presId="urn:microsoft.com/office/officeart/2005/8/layout/hierarchy1"/>
    <dgm:cxn modelId="{340E1490-3D9C-4A59-8154-C3AE753C7B13}" type="presParOf" srcId="{C584F3D5-5CAF-4E1E-8CF0-CC145F053122}" destId="{F380AFCF-04AE-42A9-B1F3-B2C3B8FB40B2}" srcOrd="0" destOrd="0" presId="urn:microsoft.com/office/officeart/2005/8/layout/hierarchy1"/>
    <dgm:cxn modelId="{1B5ED6BE-192E-4AA5-B5B6-3A6BFC8E3B8A}" type="presParOf" srcId="{C584F3D5-5CAF-4E1E-8CF0-CC145F053122}" destId="{103146EF-AD75-4DA4-A1BC-BFBB5DFCE215}" srcOrd="1" destOrd="0" presId="urn:microsoft.com/office/officeart/2005/8/layout/hierarchy1"/>
    <dgm:cxn modelId="{78C6CCB9-7B3D-406C-A6AF-BBD6AEE1A542}" type="presParOf" srcId="{547B288A-B6CA-4DCD-AFBF-340FCBB449E1}" destId="{4580C2FA-6352-4181-ABE8-C8AF7FC79AC3}" srcOrd="1" destOrd="0" presId="urn:microsoft.com/office/officeart/2005/8/layout/hierarchy1"/>
    <dgm:cxn modelId="{2DEEF9EC-AE82-427F-BC8B-BED6F3C36882}" type="presParOf" srcId="{8DDE4BEB-140B-48F5-9778-87231C602B39}" destId="{C5049440-A958-42A6-BA0A-C6BFA2FD010D}" srcOrd="2" destOrd="0" presId="urn:microsoft.com/office/officeart/2005/8/layout/hierarchy1"/>
    <dgm:cxn modelId="{792A5A5B-23EC-4A07-9696-2850EB181F49}" type="presParOf" srcId="{8DDE4BEB-140B-48F5-9778-87231C602B39}" destId="{E5AC5594-7E50-4C25-8AA6-B36023BC0C99}" srcOrd="3" destOrd="0" presId="urn:microsoft.com/office/officeart/2005/8/layout/hierarchy1"/>
    <dgm:cxn modelId="{8AF7002E-C413-4F9F-A8C2-3479E167F067}" type="presParOf" srcId="{E5AC5594-7E50-4C25-8AA6-B36023BC0C99}" destId="{7474E0D2-1420-4BDF-8AF7-5FACED09ED6E}" srcOrd="0" destOrd="0" presId="urn:microsoft.com/office/officeart/2005/8/layout/hierarchy1"/>
    <dgm:cxn modelId="{2A5867B0-6C2A-41C9-9C35-C3CB5C655F2E}" type="presParOf" srcId="{7474E0D2-1420-4BDF-8AF7-5FACED09ED6E}" destId="{8EBAF4FD-3412-4E3D-B0DE-3AD59B5E7DA1}" srcOrd="0" destOrd="0" presId="urn:microsoft.com/office/officeart/2005/8/layout/hierarchy1"/>
    <dgm:cxn modelId="{D47D5301-0B45-433D-B4DD-A37D1A00959D}" type="presParOf" srcId="{7474E0D2-1420-4BDF-8AF7-5FACED09ED6E}" destId="{FDF006CA-9D7D-4B4E-96C2-B3D3E737D0AB}" srcOrd="1" destOrd="0" presId="urn:microsoft.com/office/officeart/2005/8/layout/hierarchy1"/>
    <dgm:cxn modelId="{8C336553-EB51-433C-88A7-C69B1E482489}" type="presParOf" srcId="{E5AC5594-7E50-4C25-8AA6-B36023BC0C99}" destId="{973226FF-02C3-4223-8BB4-7D2DF0D62017}" srcOrd="1" destOrd="0" presId="urn:microsoft.com/office/officeart/2005/8/layout/hierarchy1"/>
    <dgm:cxn modelId="{A20EC595-7928-4BFC-9687-E79F3A8FDF91}" type="presParOf" srcId="{973226FF-02C3-4223-8BB4-7D2DF0D62017}" destId="{4EBC21C4-4D34-40CA-9F0B-C2969F99DEB5}" srcOrd="0" destOrd="0" presId="urn:microsoft.com/office/officeart/2005/8/layout/hierarchy1"/>
    <dgm:cxn modelId="{696AE820-7D1E-4ED4-9CFD-28E7A92DC510}" type="presParOf" srcId="{973226FF-02C3-4223-8BB4-7D2DF0D62017}" destId="{92EFC1E2-DADC-4772-9682-1C126B44932B}" srcOrd="1" destOrd="0" presId="urn:microsoft.com/office/officeart/2005/8/layout/hierarchy1"/>
    <dgm:cxn modelId="{87CB9429-8992-461E-ACA5-41F222668EF4}" type="presParOf" srcId="{92EFC1E2-DADC-4772-9682-1C126B44932B}" destId="{1849CB6C-0727-4AE4-BDE4-A7FBD6B89F26}" srcOrd="0" destOrd="0" presId="urn:microsoft.com/office/officeart/2005/8/layout/hierarchy1"/>
    <dgm:cxn modelId="{FA8D9047-C748-449E-9972-00300364B85D}" type="presParOf" srcId="{1849CB6C-0727-4AE4-BDE4-A7FBD6B89F26}" destId="{0E87AAA2-D391-46BF-A7E7-EF92B12B17D7}" srcOrd="0" destOrd="0" presId="urn:microsoft.com/office/officeart/2005/8/layout/hierarchy1"/>
    <dgm:cxn modelId="{50B6CA01-0519-43C9-A01E-0D21F5304502}" type="presParOf" srcId="{1849CB6C-0727-4AE4-BDE4-A7FBD6B89F26}" destId="{65958F7B-F474-45AC-9470-0640912DDA84}" srcOrd="1" destOrd="0" presId="urn:microsoft.com/office/officeart/2005/8/layout/hierarchy1"/>
    <dgm:cxn modelId="{E5CC073B-AF51-4384-89EF-32DD85CED00B}" type="presParOf" srcId="{92EFC1E2-DADC-4772-9682-1C126B44932B}" destId="{C2A4C363-807E-4536-B58D-B1E23314CBB1}" srcOrd="1" destOrd="0" presId="urn:microsoft.com/office/officeart/2005/8/layout/hierarchy1"/>
    <dgm:cxn modelId="{C1CD07D7-5787-4202-BBA7-1FFBFF891F50}" type="presParOf" srcId="{973226FF-02C3-4223-8BB4-7D2DF0D62017}" destId="{CD8D357D-EC30-4502-8F17-31DE7668AFA7}" srcOrd="2" destOrd="0" presId="urn:microsoft.com/office/officeart/2005/8/layout/hierarchy1"/>
    <dgm:cxn modelId="{794281BF-D434-438D-978D-5B28AE23D33F}" type="presParOf" srcId="{973226FF-02C3-4223-8BB4-7D2DF0D62017}" destId="{76F34779-BF25-4C4E-8E90-B20649AD1774}" srcOrd="3" destOrd="0" presId="urn:microsoft.com/office/officeart/2005/8/layout/hierarchy1"/>
    <dgm:cxn modelId="{17102A95-BFF6-415E-80AA-FE78960F346D}" type="presParOf" srcId="{76F34779-BF25-4C4E-8E90-B20649AD1774}" destId="{AF069251-2B8C-405A-A2E2-7653689A14B7}" srcOrd="0" destOrd="0" presId="urn:microsoft.com/office/officeart/2005/8/layout/hierarchy1"/>
    <dgm:cxn modelId="{C8472DEE-50CB-4480-B895-8F65639A77B2}" type="presParOf" srcId="{AF069251-2B8C-405A-A2E2-7653689A14B7}" destId="{B18F5D71-737E-4C3C-A8B6-EC4F094057E9}" srcOrd="0" destOrd="0" presId="urn:microsoft.com/office/officeart/2005/8/layout/hierarchy1"/>
    <dgm:cxn modelId="{EEAAF804-590A-4C82-B2B8-9927B8AF069E}" type="presParOf" srcId="{AF069251-2B8C-405A-A2E2-7653689A14B7}" destId="{4FB386BC-8D8C-4095-8385-375AF952BEDE}" srcOrd="1" destOrd="0" presId="urn:microsoft.com/office/officeart/2005/8/layout/hierarchy1"/>
    <dgm:cxn modelId="{8BAE42F1-D9DF-4449-B238-8C806760ACCA}" type="presParOf" srcId="{76F34779-BF25-4C4E-8E90-B20649AD1774}" destId="{31A75854-B29B-4E94-881D-67334629CB2A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1B1B0-8090-43C4-9D0E-0F8E61BB4D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1ABEE4-E08D-4BFB-A72C-9DD604FEBD34}">
      <dgm:prSet phldrT="[Text]"/>
      <dgm:spPr/>
      <dgm:t>
        <a:bodyPr/>
        <a:lstStyle/>
        <a:p>
          <a:r>
            <a:rPr lang="en-US" dirty="0"/>
            <a:t>Select Coin</a:t>
          </a:r>
        </a:p>
      </dgm:t>
    </dgm:pt>
    <dgm:pt modelId="{299989F2-BF9F-4E51-AE9B-BFB0D3F2AF0F}" type="parTrans" cxnId="{50B20490-DB79-40D9-AF1E-B6992D4704FA}">
      <dgm:prSet/>
      <dgm:spPr/>
      <dgm:t>
        <a:bodyPr/>
        <a:lstStyle/>
        <a:p>
          <a:endParaRPr lang="en-US"/>
        </a:p>
      </dgm:t>
    </dgm:pt>
    <dgm:pt modelId="{543AC73C-F1D2-4EF3-92CA-BA2269BA9937}" type="sibTrans" cxnId="{50B20490-DB79-40D9-AF1E-B6992D4704FA}">
      <dgm:prSet/>
      <dgm:spPr/>
      <dgm:t>
        <a:bodyPr/>
        <a:lstStyle/>
        <a:p>
          <a:endParaRPr lang="en-US"/>
        </a:p>
      </dgm:t>
    </dgm:pt>
    <dgm:pt modelId="{644C1A4B-793E-4EC5-8B46-295958D13E22}">
      <dgm:prSet phldrT="[Text]"/>
      <dgm:spPr/>
      <dgm:t>
        <a:bodyPr/>
        <a:lstStyle/>
        <a:p>
          <a:r>
            <a:rPr lang="en-US" dirty="0"/>
            <a:t>Regular</a:t>
          </a:r>
        </a:p>
      </dgm:t>
    </dgm:pt>
    <dgm:pt modelId="{45EED06E-F371-4565-B18D-FA0E1996566B}" type="parTrans" cxnId="{6ABCAE6B-CC20-43C8-8B9C-EAE968FDE38C}">
      <dgm:prSet/>
      <dgm:spPr/>
      <dgm:t>
        <a:bodyPr/>
        <a:lstStyle/>
        <a:p>
          <a:endParaRPr lang="en-US"/>
        </a:p>
      </dgm:t>
    </dgm:pt>
    <dgm:pt modelId="{7CCB918D-214A-4206-B972-0FCAEC5FB503}" type="sibTrans" cxnId="{6ABCAE6B-CC20-43C8-8B9C-EAE968FDE38C}">
      <dgm:prSet/>
      <dgm:spPr/>
      <dgm:t>
        <a:bodyPr/>
        <a:lstStyle/>
        <a:p>
          <a:endParaRPr lang="en-US"/>
        </a:p>
      </dgm:t>
    </dgm:pt>
    <dgm:pt modelId="{3B6A561A-407B-424B-821E-DD2A4414D377}">
      <dgm:prSet phldrT="[Text]"/>
      <dgm:spPr/>
      <dgm:t>
        <a:bodyPr/>
        <a:lstStyle/>
        <a:p>
          <a:r>
            <a:rPr lang="en-US" dirty="0"/>
            <a:t>H</a:t>
          </a:r>
        </a:p>
      </dgm:t>
    </dgm:pt>
    <dgm:pt modelId="{9AFB5B7F-653E-48B9-93F4-3067DA94B607}" type="parTrans" cxnId="{C320C9B5-5B97-4229-A256-C43EDEBF2237}">
      <dgm:prSet/>
      <dgm:spPr/>
      <dgm:t>
        <a:bodyPr/>
        <a:lstStyle/>
        <a:p>
          <a:endParaRPr lang="en-US"/>
        </a:p>
      </dgm:t>
    </dgm:pt>
    <dgm:pt modelId="{F7D3B892-5C25-4AC6-AD7D-008F1688B1EF}" type="sibTrans" cxnId="{C320C9B5-5B97-4229-A256-C43EDEBF2237}">
      <dgm:prSet/>
      <dgm:spPr/>
      <dgm:t>
        <a:bodyPr/>
        <a:lstStyle/>
        <a:p>
          <a:endParaRPr lang="en-US"/>
        </a:p>
      </dgm:t>
    </dgm:pt>
    <dgm:pt modelId="{1E9E8BD0-D5FB-49B6-8B6F-5691AB8570D5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AEB40BDC-1781-4F37-8007-8FB2F60EB6B5}" type="parTrans" cxnId="{A7C5749A-D7A8-45A8-AA85-D4E99C21E712}">
      <dgm:prSet/>
      <dgm:spPr/>
      <dgm:t>
        <a:bodyPr/>
        <a:lstStyle/>
        <a:p>
          <a:endParaRPr lang="en-US"/>
        </a:p>
      </dgm:t>
    </dgm:pt>
    <dgm:pt modelId="{0346252C-38B5-4806-827B-DE1D9D79209E}" type="sibTrans" cxnId="{A7C5749A-D7A8-45A8-AA85-D4E99C21E712}">
      <dgm:prSet/>
      <dgm:spPr/>
      <dgm:t>
        <a:bodyPr/>
        <a:lstStyle/>
        <a:p>
          <a:endParaRPr lang="en-US"/>
        </a:p>
      </dgm:t>
    </dgm:pt>
    <dgm:pt modelId="{B32417EA-4A17-4A5B-AED6-F006448CBC36}">
      <dgm:prSet phldrT="[Text]"/>
      <dgm:spPr/>
      <dgm:t>
        <a:bodyPr/>
        <a:lstStyle/>
        <a:p>
          <a:r>
            <a:rPr lang="en-US" dirty="0"/>
            <a:t>Biased</a:t>
          </a:r>
        </a:p>
      </dgm:t>
    </dgm:pt>
    <dgm:pt modelId="{30BE1CD9-A235-44A9-AB20-E91F9A604DC0}" type="parTrans" cxnId="{BB33C911-484E-4A48-BED6-510D30776A6C}">
      <dgm:prSet/>
      <dgm:spPr/>
      <dgm:t>
        <a:bodyPr/>
        <a:lstStyle/>
        <a:p>
          <a:endParaRPr lang="en-US"/>
        </a:p>
      </dgm:t>
    </dgm:pt>
    <dgm:pt modelId="{18E67D8A-43C8-47D8-8B8C-D07305240505}" type="sibTrans" cxnId="{BB33C911-484E-4A48-BED6-510D30776A6C}">
      <dgm:prSet/>
      <dgm:spPr/>
      <dgm:t>
        <a:bodyPr/>
        <a:lstStyle/>
        <a:p>
          <a:endParaRPr lang="en-US"/>
        </a:p>
      </dgm:t>
    </dgm:pt>
    <dgm:pt modelId="{8391C9CD-8BD5-440F-9546-659F6362BDC3}">
      <dgm:prSet phldrT="[Text]"/>
      <dgm:spPr/>
      <dgm:t>
        <a:bodyPr/>
        <a:lstStyle/>
        <a:p>
          <a:r>
            <a:rPr lang="en-US" dirty="0"/>
            <a:t>H</a:t>
          </a:r>
        </a:p>
      </dgm:t>
    </dgm:pt>
    <dgm:pt modelId="{BB5764D8-030B-4033-943B-D4F3457A9581}" type="parTrans" cxnId="{361235C6-02B8-4125-9C81-A9A43B7656BC}">
      <dgm:prSet/>
      <dgm:spPr/>
      <dgm:t>
        <a:bodyPr/>
        <a:lstStyle/>
        <a:p>
          <a:endParaRPr lang="en-US"/>
        </a:p>
      </dgm:t>
    </dgm:pt>
    <dgm:pt modelId="{9072C6AD-1964-4B70-871F-CF0775498BF6}" type="sibTrans" cxnId="{361235C6-02B8-4125-9C81-A9A43B7656BC}">
      <dgm:prSet/>
      <dgm:spPr/>
      <dgm:t>
        <a:bodyPr/>
        <a:lstStyle/>
        <a:p>
          <a:endParaRPr lang="en-US"/>
        </a:p>
      </dgm:t>
    </dgm:pt>
    <dgm:pt modelId="{80043701-05DE-41C0-83D8-2D63FC5E492B}">
      <dgm:prSet phldrT="[Text]"/>
      <dgm:spPr/>
      <dgm:t>
        <a:bodyPr/>
        <a:lstStyle/>
        <a:p>
          <a:r>
            <a:rPr lang="en-US" dirty="0"/>
            <a:t>H</a:t>
          </a:r>
        </a:p>
      </dgm:t>
    </dgm:pt>
    <dgm:pt modelId="{BAC4CA32-A591-482E-96ED-2B3441878ABB}" type="parTrans" cxnId="{1141644D-C54A-4A3B-9FF7-04E877CD1B05}">
      <dgm:prSet/>
      <dgm:spPr/>
      <dgm:t>
        <a:bodyPr/>
        <a:lstStyle/>
        <a:p>
          <a:endParaRPr lang="en-US"/>
        </a:p>
      </dgm:t>
    </dgm:pt>
    <dgm:pt modelId="{D6337D24-4A39-4FFE-B2DB-79320E9D5667}" type="sibTrans" cxnId="{1141644D-C54A-4A3B-9FF7-04E877CD1B05}">
      <dgm:prSet/>
      <dgm:spPr/>
      <dgm:t>
        <a:bodyPr/>
        <a:lstStyle/>
        <a:p>
          <a:endParaRPr lang="en-US"/>
        </a:p>
      </dgm:t>
    </dgm:pt>
    <dgm:pt modelId="{1D9B4B8D-7116-420D-BB0B-E11F75228B62}" type="pres">
      <dgm:prSet presAssocID="{F441B1B0-8090-43C4-9D0E-0F8E61BB4D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B20259-4762-4679-BAFD-B1233B878E95}" type="pres">
      <dgm:prSet presAssocID="{691ABEE4-E08D-4BFB-A72C-9DD604FEBD34}" presName="hierRoot1" presStyleCnt="0"/>
      <dgm:spPr/>
    </dgm:pt>
    <dgm:pt modelId="{66F51A04-A137-466D-8E09-5CC9D10028D5}" type="pres">
      <dgm:prSet presAssocID="{691ABEE4-E08D-4BFB-A72C-9DD604FEBD34}" presName="composite" presStyleCnt="0"/>
      <dgm:spPr/>
    </dgm:pt>
    <dgm:pt modelId="{84605EA3-AC88-44C1-9064-3C94233767DF}" type="pres">
      <dgm:prSet presAssocID="{691ABEE4-E08D-4BFB-A72C-9DD604FEBD34}" presName="background" presStyleLbl="node0" presStyleIdx="0" presStyleCnt="1"/>
      <dgm:spPr/>
    </dgm:pt>
    <dgm:pt modelId="{40D52464-441E-4E43-ACBF-620B0E06B735}" type="pres">
      <dgm:prSet presAssocID="{691ABEE4-E08D-4BFB-A72C-9DD604FEBD3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DE4BEB-140B-48F5-9778-87231C602B39}" type="pres">
      <dgm:prSet presAssocID="{691ABEE4-E08D-4BFB-A72C-9DD604FEBD34}" presName="hierChild2" presStyleCnt="0"/>
      <dgm:spPr/>
    </dgm:pt>
    <dgm:pt modelId="{C4A3DDFB-795D-403E-9421-0B12330FBF9A}" type="pres">
      <dgm:prSet presAssocID="{45EED06E-F371-4565-B18D-FA0E1996566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0B3BA0D-0B9B-4A14-B41A-46ED3A85BCF9}" type="pres">
      <dgm:prSet presAssocID="{644C1A4B-793E-4EC5-8B46-295958D13E22}" presName="hierRoot2" presStyleCnt="0"/>
      <dgm:spPr/>
    </dgm:pt>
    <dgm:pt modelId="{C5873D19-9BB0-4BBB-94C6-2D5E39CB6A70}" type="pres">
      <dgm:prSet presAssocID="{644C1A4B-793E-4EC5-8B46-295958D13E22}" presName="composite2" presStyleCnt="0"/>
      <dgm:spPr/>
    </dgm:pt>
    <dgm:pt modelId="{E2D62AA5-DCF6-4765-BD2D-E94A10C90254}" type="pres">
      <dgm:prSet presAssocID="{644C1A4B-793E-4EC5-8B46-295958D13E22}" presName="background2" presStyleLbl="node2" presStyleIdx="0" presStyleCnt="2"/>
      <dgm:spPr/>
    </dgm:pt>
    <dgm:pt modelId="{2B589DAA-7728-427A-90EB-7500ECB30103}" type="pres">
      <dgm:prSet presAssocID="{644C1A4B-793E-4EC5-8B46-295958D13E2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E5E2D5-77FB-419F-9DA6-5AF11715212B}" type="pres">
      <dgm:prSet presAssocID="{644C1A4B-793E-4EC5-8B46-295958D13E22}" presName="hierChild3" presStyleCnt="0"/>
      <dgm:spPr/>
    </dgm:pt>
    <dgm:pt modelId="{A7B908B7-65E3-4D85-892F-A2DDEDB46D26}" type="pres">
      <dgm:prSet presAssocID="{9AFB5B7F-653E-48B9-93F4-3067DA94B60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08D2F8C-946C-44E5-B25A-2576E9E29491}" type="pres">
      <dgm:prSet presAssocID="{3B6A561A-407B-424B-821E-DD2A4414D377}" presName="hierRoot3" presStyleCnt="0"/>
      <dgm:spPr/>
    </dgm:pt>
    <dgm:pt modelId="{74500D39-BC93-4557-B0C2-7AE4FCCA29A4}" type="pres">
      <dgm:prSet presAssocID="{3B6A561A-407B-424B-821E-DD2A4414D377}" presName="composite3" presStyleCnt="0"/>
      <dgm:spPr/>
    </dgm:pt>
    <dgm:pt modelId="{652842A5-B280-411A-AC48-6FBD489BBBB2}" type="pres">
      <dgm:prSet presAssocID="{3B6A561A-407B-424B-821E-DD2A4414D377}" presName="background3" presStyleLbl="node3" presStyleIdx="0" presStyleCnt="4"/>
      <dgm:spPr/>
    </dgm:pt>
    <dgm:pt modelId="{999FFDB2-3C2D-4E54-82BD-A0B532651F56}" type="pres">
      <dgm:prSet presAssocID="{3B6A561A-407B-424B-821E-DD2A4414D37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BA5C1-626D-41E3-9D3C-FDB0808BC011}" type="pres">
      <dgm:prSet presAssocID="{3B6A561A-407B-424B-821E-DD2A4414D377}" presName="hierChild4" presStyleCnt="0"/>
      <dgm:spPr/>
    </dgm:pt>
    <dgm:pt modelId="{8FE5256C-02EF-42E2-B10E-0372BC17A078}" type="pres">
      <dgm:prSet presAssocID="{AEB40BDC-1781-4F37-8007-8FB2F60EB6B5}" presName="Name17" presStyleLbl="parChTrans1D3" presStyleIdx="1" presStyleCnt="4"/>
      <dgm:spPr/>
      <dgm:t>
        <a:bodyPr/>
        <a:lstStyle/>
        <a:p>
          <a:endParaRPr lang="en-US"/>
        </a:p>
      </dgm:t>
    </dgm:pt>
    <dgm:pt modelId="{547B288A-B6CA-4DCD-AFBF-340FCBB449E1}" type="pres">
      <dgm:prSet presAssocID="{1E9E8BD0-D5FB-49B6-8B6F-5691AB8570D5}" presName="hierRoot3" presStyleCnt="0"/>
      <dgm:spPr/>
    </dgm:pt>
    <dgm:pt modelId="{C584F3D5-5CAF-4E1E-8CF0-CC145F053122}" type="pres">
      <dgm:prSet presAssocID="{1E9E8BD0-D5FB-49B6-8B6F-5691AB8570D5}" presName="composite3" presStyleCnt="0"/>
      <dgm:spPr/>
    </dgm:pt>
    <dgm:pt modelId="{F380AFCF-04AE-42A9-B1F3-B2C3B8FB40B2}" type="pres">
      <dgm:prSet presAssocID="{1E9E8BD0-D5FB-49B6-8B6F-5691AB8570D5}" presName="background3" presStyleLbl="node3" presStyleIdx="1" presStyleCnt="4"/>
      <dgm:spPr/>
    </dgm:pt>
    <dgm:pt modelId="{103146EF-AD75-4DA4-A1BC-BFBB5DFCE215}" type="pres">
      <dgm:prSet presAssocID="{1E9E8BD0-D5FB-49B6-8B6F-5691AB8570D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80C2FA-6352-4181-ABE8-C8AF7FC79AC3}" type="pres">
      <dgm:prSet presAssocID="{1E9E8BD0-D5FB-49B6-8B6F-5691AB8570D5}" presName="hierChild4" presStyleCnt="0"/>
      <dgm:spPr/>
    </dgm:pt>
    <dgm:pt modelId="{C5049440-A958-42A6-BA0A-C6BFA2FD010D}" type="pres">
      <dgm:prSet presAssocID="{30BE1CD9-A235-44A9-AB20-E91F9A604DC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5AC5594-7E50-4C25-8AA6-B36023BC0C99}" type="pres">
      <dgm:prSet presAssocID="{B32417EA-4A17-4A5B-AED6-F006448CBC36}" presName="hierRoot2" presStyleCnt="0"/>
      <dgm:spPr/>
    </dgm:pt>
    <dgm:pt modelId="{7474E0D2-1420-4BDF-8AF7-5FACED09ED6E}" type="pres">
      <dgm:prSet presAssocID="{B32417EA-4A17-4A5B-AED6-F006448CBC36}" presName="composite2" presStyleCnt="0"/>
      <dgm:spPr/>
    </dgm:pt>
    <dgm:pt modelId="{8EBAF4FD-3412-4E3D-B0DE-3AD59B5E7DA1}" type="pres">
      <dgm:prSet presAssocID="{B32417EA-4A17-4A5B-AED6-F006448CBC36}" presName="background2" presStyleLbl="node2" presStyleIdx="1" presStyleCnt="2"/>
      <dgm:spPr>
        <a:solidFill>
          <a:srgbClr val="9C1431"/>
        </a:solidFill>
      </dgm:spPr>
      <dgm:t>
        <a:bodyPr/>
        <a:lstStyle/>
        <a:p>
          <a:endParaRPr lang="en-US"/>
        </a:p>
      </dgm:t>
    </dgm:pt>
    <dgm:pt modelId="{FDF006CA-9D7D-4B4E-96C2-B3D3E737D0AB}" type="pres">
      <dgm:prSet presAssocID="{B32417EA-4A17-4A5B-AED6-F006448CBC3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226FF-02C3-4223-8BB4-7D2DF0D62017}" type="pres">
      <dgm:prSet presAssocID="{B32417EA-4A17-4A5B-AED6-F006448CBC36}" presName="hierChild3" presStyleCnt="0"/>
      <dgm:spPr/>
    </dgm:pt>
    <dgm:pt modelId="{4EBC21C4-4D34-40CA-9F0B-C2969F99DEB5}" type="pres">
      <dgm:prSet presAssocID="{BB5764D8-030B-4033-943B-D4F3457A958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2EFC1E2-DADC-4772-9682-1C126B44932B}" type="pres">
      <dgm:prSet presAssocID="{8391C9CD-8BD5-440F-9546-659F6362BDC3}" presName="hierRoot3" presStyleCnt="0"/>
      <dgm:spPr/>
    </dgm:pt>
    <dgm:pt modelId="{1849CB6C-0727-4AE4-BDE4-A7FBD6B89F26}" type="pres">
      <dgm:prSet presAssocID="{8391C9CD-8BD5-440F-9546-659F6362BDC3}" presName="composite3" presStyleCnt="0"/>
      <dgm:spPr/>
    </dgm:pt>
    <dgm:pt modelId="{0E87AAA2-D391-46BF-A7E7-EF92B12B17D7}" type="pres">
      <dgm:prSet presAssocID="{8391C9CD-8BD5-440F-9546-659F6362BDC3}" presName="background3" presStyleLbl="node3" presStyleIdx="2" presStyleCnt="4"/>
      <dgm:spPr>
        <a:solidFill>
          <a:srgbClr val="9C1431"/>
        </a:solidFill>
      </dgm:spPr>
      <dgm:t>
        <a:bodyPr/>
        <a:lstStyle/>
        <a:p>
          <a:endParaRPr lang="en-US"/>
        </a:p>
      </dgm:t>
    </dgm:pt>
    <dgm:pt modelId="{65958F7B-F474-45AC-9470-0640912DDA84}" type="pres">
      <dgm:prSet presAssocID="{8391C9CD-8BD5-440F-9546-659F6362BDC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A4C363-807E-4536-B58D-B1E23314CBB1}" type="pres">
      <dgm:prSet presAssocID="{8391C9CD-8BD5-440F-9546-659F6362BDC3}" presName="hierChild4" presStyleCnt="0"/>
      <dgm:spPr/>
    </dgm:pt>
    <dgm:pt modelId="{CD8D357D-EC30-4502-8F17-31DE7668AFA7}" type="pres">
      <dgm:prSet presAssocID="{BAC4CA32-A591-482E-96ED-2B3441878ABB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6F34779-BF25-4C4E-8E90-B20649AD1774}" type="pres">
      <dgm:prSet presAssocID="{80043701-05DE-41C0-83D8-2D63FC5E492B}" presName="hierRoot3" presStyleCnt="0"/>
      <dgm:spPr/>
    </dgm:pt>
    <dgm:pt modelId="{AF069251-2B8C-405A-A2E2-7653689A14B7}" type="pres">
      <dgm:prSet presAssocID="{80043701-05DE-41C0-83D8-2D63FC5E492B}" presName="composite3" presStyleCnt="0"/>
      <dgm:spPr/>
    </dgm:pt>
    <dgm:pt modelId="{B18F5D71-737E-4C3C-A8B6-EC4F094057E9}" type="pres">
      <dgm:prSet presAssocID="{80043701-05DE-41C0-83D8-2D63FC5E492B}" presName="background3" presStyleLbl="node3" presStyleIdx="3" presStyleCnt="4"/>
      <dgm:spPr>
        <a:solidFill>
          <a:srgbClr val="9C1431"/>
        </a:solidFill>
      </dgm:spPr>
      <dgm:t>
        <a:bodyPr/>
        <a:lstStyle/>
        <a:p>
          <a:endParaRPr lang="en-US"/>
        </a:p>
      </dgm:t>
    </dgm:pt>
    <dgm:pt modelId="{4FB386BC-8D8C-4095-8385-375AF952BEDE}" type="pres">
      <dgm:prSet presAssocID="{80043701-05DE-41C0-83D8-2D63FC5E492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A75854-B29B-4E94-881D-67334629CB2A}" type="pres">
      <dgm:prSet presAssocID="{80043701-05DE-41C0-83D8-2D63FC5E492B}" presName="hierChild4" presStyleCnt="0"/>
      <dgm:spPr/>
    </dgm:pt>
  </dgm:ptLst>
  <dgm:cxnLst>
    <dgm:cxn modelId="{50B20490-DB79-40D9-AF1E-B6992D4704FA}" srcId="{F441B1B0-8090-43C4-9D0E-0F8E61BB4D3B}" destId="{691ABEE4-E08D-4BFB-A72C-9DD604FEBD34}" srcOrd="0" destOrd="0" parTransId="{299989F2-BF9F-4E51-AE9B-BFB0D3F2AF0F}" sibTransId="{543AC73C-F1D2-4EF3-92CA-BA2269BA9937}"/>
    <dgm:cxn modelId="{1141644D-C54A-4A3B-9FF7-04E877CD1B05}" srcId="{B32417EA-4A17-4A5B-AED6-F006448CBC36}" destId="{80043701-05DE-41C0-83D8-2D63FC5E492B}" srcOrd="1" destOrd="0" parTransId="{BAC4CA32-A591-482E-96ED-2B3441878ABB}" sibTransId="{D6337D24-4A39-4FFE-B2DB-79320E9D5667}"/>
    <dgm:cxn modelId="{1BE64E07-1900-4335-8AE8-A09897FF8283}" type="presOf" srcId="{45EED06E-F371-4565-B18D-FA0E1996566B}" destId="{C4A3DDFB-795D-403E-9421-0B12330FBF9A}" srcOrd="0" destOrd="0" presId="urn:microsoft.com/office/officeart/2005/8/layout/hierarchy1"/>
    <dgm:cxn modelId="{F202D8EE-2E17-4C40-B6A8-CB9E2D8186CD}" type="presOf" srcId="{644C1A4B-793E-4EC5-8B46-295958D13E22}" destId="{2B589DAA-7728-427A-90EB-7500ECB30103}" srcOrd="0" destOrd="0" presId="urn:microsoft.com/office/officeart/2005/8/layout/hierarchy1"/>
    <dgm:cxn modelId="{A572DE0D-1BAB-4AD7-9FC4-A972E6740D0E}" type="presOf" srcId="{1E9E8BD0-D5FB-49B6-8B6F-5691AB8570D5}" destId="{103146EF-AD75-4DA4-A1BC-BFBB5DFCE215}" srcOrd="0" destOrd="0" presId="urn:microsoft.com/office/officeart/2005/8/layout/hierarchy1"/>
    <dgm:cxn modelId="{C320C9B5-5B97-4229-A256-C43EDEBF2237}" srcId="{644C1A4B-793E-4EC5-8B46-295958D13E22}" destId="{3B6A561A-407B-424B-821E-DD2A4414D377}" srcOrd="0" destOrd="0" parTransId="{9AFB5B7F-653E-48B9-93F4-3067DA94B607}" sibTransId="{F7D3B892-5C25-4AC6-AD7D-008F1688B1EF}"/>
    <dgm:cxn modelId="{BB33C911-484E-4A48-BED6-510D30776A6C}" srcId="{691ABEE4-E08D-4BFB-A72C-9DD604FEBD34}" destId="{B32417EA-4A17-4A5B-AED6-F006448CBC36}" srcOrd="1" destOrd="0" parTransId="{30BE1CD9-A235-44A9-AB20-E91F9A604DC0}" sibTransId="{18E67D8A-43C8-47D8-8B8C-D07305240505}"/>
    <dgm:cxn modelId="{D7BDF325-3B59-448E-B4E1-00D38F8660FE}" type="presOf" srcId="{80043701-05DE-41C0-83D8-2D63FC5E492B}" destId="{4FB386BC-8D8C-4095-8385-375AF952BEDE}" srcOrd="0" destOrd="0" presId="urn:microsoft.com/office/officeart/2005/8/layout/hierarchy1"/>
    <dgm:cxn modelId="{A7C5749A-D7A8-45A8-AA85-D4E99C21E712}" srcId="{644C1A4B-793E-4EC5-8B46-295958D13E22}" destId="{1E9E8BD0-D5FB-49B6-8B6F-5691AB8570D5}" srcOrd="1" destOrd="0" parTransId="{AEB40BDC-1781-4F37-8007-8FB2F60EB6B5}" sibTransId="{0346252C-38B5-4806-827B-DE1D9D79209E}"/>
    <dgm:cxn modelId="{6ABCAE6B-CC20-43C8-8B9C-EAE968FDE38C}" srcId="{691ABEE4-E08D-4BFB-A72C-9DD604FEBD34}" destId="{644C1A4B-793E-4EC5-8B46-295958D13E22}" srcOrd="0" destOrd="0" parTransId="{45EED06E-F371-4565-B18D-FA0E1996566B}" sibTransId="{7CCB918D-214A-4206-B972-0FCAEC5FB503}"/>
    <dgm:cxn modelId="{EFA5DF63-42AA-46DC-BFF3-7D4C7218D4F6}" type="presOf" srcId="{BAC4CA32-A591-482E-96ED-2B3441878ABB}" destId="{CD8D357D-EC30-4502-8F17-31DE7668AFA7}" srcOrd="0" destOrd="0" presId="urn:microsoft.com/office/officeart/2005/8/layout/hierarchy1"/>
    <dgm:cxn modelId="{A9255777-843B-4AFF-B7C5-DE9103722405}" type="presOf" srcId="{BB5764D8-030B-4033-943B-D4F3457A9581}" destId="{4EBC21C4-4D34-40CA-9F0B-C2969F99DEB5}" srcOrd="0" destOrd="0" presId="urn:microsoft.com/office/officeart/2005/8/layout/hierarchy1"/>
    <dgm:cxn modelId="{224D4AE9-C676-458B-950E-A0848D24E53B}" type="presOf" srcId="{AEB40BDC-1781-4F37-8007-8FB2F60EB6B5}" destId="{8FE5256C-02EF-42E2-B10E-0372BC17A078}" srcOrd="0" destOrd="0" presId="urn:microsoft.com/office/officeart/2005/8/layout/hierarchy1"/>
    <dgm:cxn modelId="{E3A00EC0-4C2B-4A43-A3E7-198077E92838}" type="presOf" srcId="{B32417EA-4A17-4A5B-AED6-F006448CBC36}" destId="{FDF006CA-9D7D-4B4E-96C2-B3D3E737D0AB}" srcOrd="0" destOrd="0" presId="urn:microsoft.com/office/officeart/2005/8/layout/hierarchy1"/>
    <dgm:cxn modelId="{C2781623-9CC3-406E-9F35-942F63B8988E}" type="presOf" srcId="{F441B1B0-8090-43C4-9D0E-0F8E61BB4D3B}" destId="{1D9B4B8D-7116-420D-BB0B-E11F75228B62}" srcOrd="0" destOrd="0" presId="urn:microsoft.com/office/officeart/2005/8/layout/hierarchy1"/>
    <dgm:cxn modelId="{2806E0C6-E34C-48AF-BF23-B522792B07CA}" type="presOf" srcId="{30BE1CD9-A235-44A9-AB20-E91F9A604DC0}" destId="{C5049440-A958-42A6-BA0A-C6BFA2FD010D}" srcOrd="0" destOrd="0" presId="urn:microsoft.com/office/officeart/2005/8/layout/hierarchy1"/>
    <dgm:cxn modelId="{D60C8BBE-640D-4643-AE6F-1F91A6C1313B}" type="presOf" srcId="{9AFB5B7F-653E-48B9-93F4-3067DA94B607}" destId="{A7B908B7-65E3-4D85-892F-A2DDEDB46D26}" srcOrd="0" destOrd="0" presId="urn:microsoft.com/office/officeart/2005/8/layout/hierarchy1"/>
    <dgm:cxn modelId="{0F04C09C-B546-4463-BC74-C5EE5473D250}" type="presOf" srcId="{8391C9CD-8BD5-440F-9546-659F6362BDC3}" destId="{65958F7B-F474-45AC-9470-0640912DDA84}" srcOrd="0" destOrd="0" presId="urn:microsoft.com/office/officeart/2005/8/layout/hierarchy1"/>
    <dgm:cxn modelId="{0E97C597-7A41-4F4E-B775-A690E783E97A}" type="presOf" srcId="{3B6A561A-407B-424B-821E-DD2A4414D377}" destId="{999FFDB2-3C2D-4E54-82BD-A0B532651F56}" srcOrd="0" destOrd="0" presId="urn:microsoft.com/office/officeart/2005/8/layout/hierarchy1"/>
    <dgm:cxn modelId="{62AC3BA0-31D5-4DE8-92F6-4B7289A030AF}" type="presOf" srcId="{691ABEE4-E08D-4BFB-A72C-9DD604FEBD34}" destId="{40D52464-441E-4E43-ACBF-620B0E06B735}" srcOrd="0" destOrd="0" presId="urn:microsoft.com/office/officeart/2005/8/layout/hierarchy1"/>
    <dgm:cxn modelId="{361235C6-02B8-4125-9C81-A9A43B7656BC}" srcId="{B32417EA-4A17-4A5B-AED6-F006448CBC36}" destId="{8391C9CD-8BD5-440F-9546-659F6362BDC3}" srcOrd="0" destOrd="0" parTransId="{BB5764D8-030B-4033-943B-D4F3457A9581}" sibTransId="{9072C6AD-1964-4B70-871F-CF0775498BF6}"/>
    <dgm:cxn modelId="{F8331A96-6602-4EC6-915A-6C34A16F486F}" type="presParOf" srcId="{1D9B4B8D-7116-420D-BB0B-E11F75228B62}" destId="{B1B20259-4762-4679-BAFD-B1233B878E95}" srcOrd="0" destOrd="0" presId="urn:microsoft.com/office/officeart/2005/8/layout/hierarchy1"/>
    <dgm:cxn modelId="{FD7455A6-F213-4E37-9BDA-D1162913B376}" type="presParOf" srcId="{B1B20259-4762-4679-BAFD-B1233B878E95}" destId="{66F51A04-A137-466D-8E09-5CC9D10028D5}" srcOrd="0" destOrd="0" presId="urn:microsoft.com/office/officeart/2005/8/layout/hierarchy1"/>
    <dgm:cxn modelId="{4EE46914-78C4-435B-8DBA-A2A08393790F}" type="presParOf" srcId="{66F51A04-A137-466D-8E09-5CC9D10028D5}" destId="{84605EA3-AC88-44C1-9064-3C94233767DF}" srcOrd="0" destOrd="0" presId="urn:microsoft.com/office/officeart/2005/8/layout/hierarchy1"/>
    <dgm:cxn modelId="{3D7BCABD-1F57-40B8-A297-8AC7334F6476}" type="presParOf" srcId="{66F51A04-A137-466D-8E09-5CC9D10028D5}" destId="{40D52464-441E-4E43-ACBF-620B0E06B735}" srcOrd="1" destOrd="0" presId="urn:microsoft.com/office/officeart/2005/8/layout/hierarchy1"/>
    <dgm:cxn modelId="{7FC9464E-15CD-4239-A534-A548B8AF7E4D}" type="presParOf" srcId="{B1B20259-4762-4679-BAFD-B1233B878E95}" destId="{8DDE4BEB-140B-48F5-9778-87231C602B39}" srcOrd="1" destOrd="0" presId="urn:microsoft.com/office/officeart/2005/8/layout/hierarchy1"/>
    <dgm:cxn modelId="{BAACC049-FD3E-4059-91BB-B012C4F71632}" type="presParOf" srcId="{8DDE4BEB-140B-48F5-9778-87231C602B39}" destId="{C4A3DDFB-795D-403E-9421-0B12330FBF9A}" srcOrd="0" destOrd="0" presId="urn:microsoft.com/office/officeart/2005/8/layout/hierarchy1"/>
    <dgm:cxn modelId="{B14FBD99-1211-49DE-ADEC-6A58628D3FB1}" type="presParOf" srcId="{8DDE4BEB-140B-48F5-9778-87231C602B39}" destId="{90B3BA0D-0B9B-4A14-B41A-46ED3A85BCF9}" srcOrd="1" destOrd="0" presId="urn:microsoft.com/office/officeart/2005/8/layout/hierarchy1"/>
    <dgm:cxn modelId="{318D3DBD-4197-46A0-B5C7-E893BB1EA315}" type="presParOf" srcId="{90B3BA0D-0B9B-4A14-B41A-46ED3A85BCF9}" destId="{C5873D19-9BB0-4BBB-94C6-2D5E39CB6A70}" srcOrd="0" destOrd="0" presId="urn:microsoft.com/office/officeart/2005/8/layout/hierarchy1"/>
    <dgm:cxn modelId="{B4159860-DED9-46AB-9250-8CCD69BBB817}" type="presParOf" srcId="{C5873D19-9BB0-4BBB-94C6-2D5E39CB6A70}" destId="{E2D62AA5-DCF6-4765-BD2D-E94A10C90254}" srcOrd="0" destOrd="0" presId="urn:microsoft.com/office/officeart/2005/8/layout/hierarchy1"/>
    <dgm:cxn modelId="{C9C9F098-D2CE-4F99-B6CE-31F130855789}" type="presParOf" srcId="{C5873D19-9BB0-4BBB-94C6-2D5E39CB6A70}" destId="{2B589DAA-7728-427A-90EB-7500ECB30103}" srcOrd="1" destOrd="0" presId="urn:microsoft.com/office/officeart/2005/8/layout/hierarchy1"/>
    <dgm:cxn modelId="{0CCA1D83-8B20-4675-8FA5-C73F0399C149}" type="presParOf" srcId="{90B3BA0D-0B9B-4A14-B41A-46ED3A85BCF9}" destId="{8FE5E2D5-77FB-419F-9DA6-5AF11715212B}" srcOrd="1" destOrd="0" presId="urn:microsoft.com/office/officeart/2005/8/layout/hierarchy1"/>
    <dgm:cxn modelId="{DD32E39F-56E6-4864-B5E1-DFC85B52EED0}" type="presParOf" srcId="{8FE5E2D5-77FB-419F-9DA6-5AF11715212B}" destId="{A7B908B7-65E3-4D85-892F-A2DDEDB46D26}" srcOrd="0" destOrd="0" presId="urn:microsoft.com/office/officeart/2005/8/layout/hierarchy1"/>
    <dgm:cxn modelId="{F54B3341-690A-42A1-AFF0-CA120DE1589E}" type="presParOf" srcId="{8FE5E2D5-77FB-419F-9DA6-5AF11715212B}" destId="{E08D2F8C-946C-44E5-B25A-2576E9E29491}" srcOrd="1" destOrd="0" presId="urn:microsoft.com/office/officeart/2005/8/layout/hierarchy1"/>
    <dgm:cxn modelId="{58467F1C-E1D3-4E1E-932B-7A30572AAC7A}" type="presParOf" srcId="{E08D2F8C-946C-44E5-B25A-2576E9E29491}" destId="{74500D39-BC93-4557-B0C2-7AE4FCCA29A4}" srcOrd="0" destOrd="0" presId="urn:microsoft.com/office/officeart/2005/8/layout/hierarchy1"/>
    <dgm:cxn modelId="{09C6C8C7-63AF-42C7-949C-16C17EBA4046}" type="presParOf" srcId="{74500D39-BC93-4557-B0C2-7AE4FCCA29A4}" destId="{652842A5-B280-411A-AC48-6FBD489BBBB2}" srcOrd="0" destOrd="0" presId="urn:microsoft.com/office/officeart/2005/8/layout/hierarchy1"/>
    <dgm:cxn modelId="{478D0A72-3BD3-418A-9F4C-4C2BFEB1107D}" type="presParOf" srcId="{74500D39-BC93-4557-B0C2-7AE4FCCA29A4}" destId="{999FFDB2-3C2D-4E54-82BD-A0B532651F56}" srcOrd="1" destOrd="0" presId="urn:microsoft.com/office/officeart/2005/8/layout/hierarchy1"/>
    <dgm:cxn modelId="{8E8F424C-AC4C-45DF-B601-77592ECDF6EC}" type="presParOf" srcId="{E08D2F8C-946C-44E5-B25A-2576E9E29491}" destId="{34CBA5C1-626D-41E3-9D3C-FDB0808BC011}" srcOrd="1" destOrd="0" presId="urn:microsoft.com/office/officeart/2005/8/layout/hierarchy1"/>
    <dgm:cxn modelId="{D3CEF8BE-B379-4DFD-9988-4A7821CE3CC7}" type="presParOf" srcId="{8FE5E2D5-77FB-419F-9DA6-5AF11715212B}" destId="{8FE5256C-02EF-42E2-B10E-0372BC17A078}" srcOrd="2" destOrd="0" presId="urn:microsoft.com/office/officeart/2005/8/layout/hierarchy1"/>
    <dgm:cxn modelId="{95697956-497A-4CB6-8EA5-E6A52C055223}" type="presParOf" srcId="{8FE5E2D5-77FB-419F-9DA6-5AF11715212B}" destId="{547B288A-B6CA-4DCD-AFBF-340FCBB449E1}" srcOrd="3" destOrd="0" presId="urn:microsoft.com/office/officeart/2005/8/layout/hierarchy1"/>
    <dgm:cxn modelId="{E31BF964-C118-4A3F-8876-ECF38A76B370}" type="presParOf" srcId="{547B288A-B6CA-4DCD-AFBF-340FCBB449E1}" destId="{C584F3D5-5CAF-4E1E-8CF0-CC145F053122}" srcOrd="0" destOrd="0" presId="urn:microsoft.com/office/officeart/2005/8/layout/hierarchy1"/>
    <dgm:cxn modelId="{59F08C96-D22A-4FCC-85DA-EE7F36841A44}" type="presParOf" srcId="{C584F3D5-5CAF-4E1E-8CF0-CC145F053122}" destId="{F380AFCF-04AE-42A9-B1F3-B2C3B8FB40B2}" srcOrd="0" destOrd="0" presId="urn:microsoft.com/office/officeart/2005/8/layout/hierarchy1"/>
    <dgm:cxn modelId="{2DFDDC1A-3A40-454E-8434-E9CBEC7F96E9}" type="presParOf" srcId="{C584F3D5-5CAF-4E1E-8CF0-CC145F053122}" destId="{103146EF-AD75-4DA4-A1BC-BFBB5DFCE215}" srcOrd="1" destOrd="0" presId="urn:microsoft.com/office/officeart/2005/8/layout/hierarchy1"/>
    <dgm:cxn modelId="{5A7F93BD-0F91-4F87-8170-0E2FF2724657}" type="presParOf" srcId="{547B288A-B6CA-4DCD-AFBF-340FCBB449E1}" destId="{4580C2FA-6352-4181-ABE8-C8AF7FC79AC3}" srcOrd="1" destOrd="0" presId="urn:microsoft.com/office/officeart/2005/8/layout/hierarchy1"/>
    <dgm:cxn modelId="{BB2DE038-1A45-4790-ACB3-3E88F9DE976B}" type="presParOf" srcId="{8DDE4BEB-140B-48F5-9778-87231C602B39}" destId="{C5049440-A958-42A6-BA0A-C6BFA2FD010D}" srcOrd="2" destOrd="0" presId="urn:microsoft.com/office/officeart/2005/8/layout/hierarchy1"/>
    <dgm:cxn modelId="{C73024CA-6EE1-453B-9138-F47D78C980CB}" type="presParOf" srcId="{8DDE4BEB-140B-48F5-9778-87231C602B39}" destId="{E5AC5594-7E50-4C25-8AA6-B36023BC0C99}" srcOrd="3" destOrd="0" presId="urn:microsoft.com/office/officeart/2005/8/layout/hierarchy1"/>
    <dgm:cxn modelId="{92581E13-3245-4570-8E8A-9C9F6C41E4F5}" type="presParOf" srcId="{E5AC5594-7E50-4C25-8AA6-B36023BC0C99}" destId="{7474E0D2-1420-4BDF-8AF7-5FACED09ED6E}" srcOrd="0" destOrd="0" presId="urn:microsoft.com/office/officeart/2005/8/layout/hierarchy1"/>
    <dgm:cxn modelId="{E591BDF8-60DA-445A-8F80-1748854E1583}" type="presParOf" srcId="{7474E0D2-1420-4BDF-8AF7-5FACED09ED6E}" destId="{8EBAF4FD-3412-4E3D-B0DE-3AD59B5E7DA1}" srcOrd="0" destOrd="0" presId="urn:microsoft.com/office/officeart/2005/8/layout/hierarchy1"/>
    <dgm:cxn modelId="{CF1504DF-A440-4C76-8B14-F796B1E58BBE}" type="presParOf" srcId="{7474E0D2-1420-4BDF-8AF7-5FACED09ED6E}" destId="{FDF006CA-9D7D-4B4E-96C2-B3D3E737D0AB}" srcOrd="1" destOrd="0" presId="urn:microsoft.com/office/officeart/2005/8/layout/hierarchy1"/>
    <dgm:cxn modelId="{E982E3FC-9417-4E7B-97B3-AEFF4293DDBF}" type="presParOf" srcId="{E5AC5594-7E50-4C25-8AA6-B36023BC0C99}" destId="{973226FF-02C3-4223-8BB4-7D2DF0D62017}" srcOrd="1" destOrd="0" presId="urn:microsoft.com/office/officeart/2005/8/layout/hierarchy1"/>
    <dgm:cxn modelId="{DB0E78D8-8425-4808-B234-4EBEF7748DE3}" type="presParOf" srcId="{973226FF-02C3-4223-8BB4-7D2DF0D62017}" destId="{4EBC21C4-4D34-40CA-9F0B-C2969F99DEB5}" srcOrd="0" destOrd="0" presId="urn:microsoft.com/office/officeart/2005/8/layout/hierarchy1"/>
    <dgm:cxn modelId="{18312001-02D0-4003-95AF-599DC87153A7}" type="presParOf" srcId="{973226FF-02C3-4223-8BB4-7D2DF0D62017}" destId="{92EFC1E2-DADC-4772-9682-1C126B44932B}" srcOrd="1" destOrd="0" presId="urn:microsoft.com/office/officeart/2005/8/layout/hierarchy1"/>
    <dgm:cxn modelId="{F64E5C1F-EC98-4638-9C55-F84BDB4CA1E4}" type="presParOf" srcId="{92EFC1E2-DADC-4772-9682-1C126B44932B}" destId="{1849CB6C-0727-4AE4-BDE4-A7FBD6B89F26}" srcOrd="0" destOrd="0" presId="urn:microsoft.com/office/officeart/2005/8/layout/hierarchy1"/>
    <dgm:cxn modelId="{B6B0A6D0-35A5-43C3-AAD6-CD841CADCB7E}" type="presParOf" srcId="{1849CB6C-0727-4AE4-BDE4-A7FBD6B89F26}" destId="{0E87AAA2-D391-46BF-A7E7-EF92B12B17D7}" srcOrd="0" destOrd="0" presId="urn:microsoft.com/office/officeart/2005/8/layout/hierarchy1"/>
    <dgm:cxn modelId="{E0F4C3B6-C51B-46FB-9AE4-4F86BFEEB78A}" type="presParOf" srcId="{1849CB6C-0727-4AE4-BDE4-A7FBD6B89F26}" destId="{65958F7B-F474-45AC-9470-0640912DDA84}" srcOrd="1" destOrd="0" presId="urn:microsoft.com/office/officeart/2005/8/layout/hierarchy1"/>
    <dgm:cxn modelId="{0A1D4D35-CF3C-47C9-8F78-CDE6D681AADE}" type="presParOf" srcId="{92EFC1E2-DADC-4772-9682-1C126B44932B}" destId="{C2A4C363-807E-4536-B58D-B1E23314CBB1}" srcOrd="1" destOrd="0" presId="urn:microsoft.com/office/officeart/2005/8/layout/hierarchy1"/>
    <dgm:cxn modelId="{C7968535-6E2D-48BD-95E4-8F24C0030961}" type="presParOf" srcId="{973226FF-02C3-4223-8BB4-7D2DF0D62017}" destId="{CD8D357D-EC30-4502-8F17-31DE7668AFA7}" srcOrd="2" destOrd="0" presId="urn:microsoft.com/office/officeart/2005/8/layout/hierarchy1"/>
    <dgm:cxn modelId="{0DC89ADC-9530-49CB-B6D5-3887F1C59FAB}" type="presParOf" srcId="{973226FF-02C3-4223-8BB4-7D2DF0D62017}" destId="{76F34779-BF25-4C4E-8E90-B20649AD1774}" srcOrd="3" destOrd="0" presId="urn:microsoft.com/office/officeart/2005/8/layout/hierarchy1"/>
    <dgm:cxn modelId="{CD3E54BA-70B4-4EE5-8A83-5C68824598E8}" type="presParOf" srcId="{76F34779-BF25-4C4E-8E90-B20649AD1774}" destId="{AF069251-2B8C-405A-A2E2-7653689A14B7}" srcOrd="0" destOrd="0" presId="urn:microsoft.com/office/officeart/2005/8/layout/hierarchy1"/>
    <dgm:cxn modelId="{F26B24DB-74EC-4C7A-A620-F33A5C243C5E}" type="presParOf" srcId="{AF069251-2B8C-405A-A2E2-7653689A14B7}" destId="{B18F5D71-737E-4C3C-A8B6-EC4F094057E9}" srcOrd="0" destOrd="0" presId="urn:microsoft.com/office/officeart/2005/8/layout/hierarchy1"/>
    <dgm:cxn modelId="{C1302144-33EF-43A5-A0C9-03A24E4BED93}" type="presParOf" srcId="{AF069251-2B8C-405A-A2E2-7653689A14B7}" destId="{4FB386BC-8D8C-4095-8385-375AF952BEDE}" srcOrd="1" destOrd="0" presId="urn:microsoft.com/office/officeart/2005/8/layout/hierarchy1"/>
    <dgm:cxn modelId="{0DBED9F4-5020-40E5-939C-446384C397C9}" type="presParOf" srcId="{76F34779-BF25-4C4E-8E90-B20649AD1774}" destId="{31A75854-B29B-4E94-881D-67334629CB2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412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7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248" y="1122363"/>
            <a:ext cx="11417372" cy="1671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6868" y="3822630"/>
            <a:ext cx="5929129" cy="4270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4000" y="3772693"/>
            <a:ext cx="60684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Chapter</a:t>
            </a:r>
            <a:r>
              <a:rPr lang="en-US" sz="2400" dirty="0"/>
              <a:t>		</a:t>
            </a:r>
          </a:p>
          <a:p>
            <a:r>
              <a:rPr lang="en-US" sz="2400" dirty="0"/>
              <a:t>			</a:t>
            </a:r>
          </a:p>
          <a:p>
            <a:r>
              <a:rPr lang="en-US" sz="2400" dirty="0"/>
              <a:t>CMPU </a:t>
            </a:r>
            <a:r>
              <a:rPr lang="en-US" sz="2400" dirty="0" smtClean="0"/>
              <a:t>145 </a:t>
            </a:r>
            <a:r>
              <a:rPr lang="en-US" sz="2400" dirty="0"/>
              <a:t>– </a:t>
            </a:r>
            <a:r>
              <a:rPr lang="en-US" sz="2400" dirty="0" smtClean="0"/>
              <a:t>Foundations</a:t>
            </a:r>
            <a:r>
              <a:rPr lang="en-US" sz="2400" baseline="0" dirty="0" smtClean="0"/>
              <a:t> of Computer Science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Peter</a:t>
            </a:r>
            <a:r>
              <a:rPr lang="en-US" sz="2400" baseline="0" dirty="0" smtClean="0"/>
              <a:t> Lemieszewski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645D-9004-7A42-A938-C08906505B03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93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AE5-7142-424F-B251-89BC3CCBD4E1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1550-F5C5-F94F-BD20-7DDE5152D8FA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2FE-3F4F-3041-8D34-22107D8DB0A4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DAA-0CA5-BA48-A68A-9C20F5C2F6F1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8EF-D1D4-9C46-8D5B-6AAC3B65B7DF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EE2-1D7E-E348-B41A-BC83834F442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FA6A59-1D34-1A4A-8A1E-C3C15C41A7A0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49A04B-30C5-2A4C-BAA1-09B916AD92B3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9A33CC39-C11B-B744-91F5-9354715C872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/>
              <a:t>CMPU 334 -- Operating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bovee/j-archive-parse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board.tv/viewforum.php?f=1&amp;sid=5192983f26fb896d525a6fb68f8882cc" TargetMode="External"/><Relationship Id="rId4" Type="http://schemas.openxmlformats.org/officeDocument/2006/relationships/hyperlink" Target="https://j-archive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CMPU-145: Foundations of Computer Science</a:t>
            </a:r>
            <a:br>
              <a:rPr lang="en-US" sz="4800" dirty="0" smtClean="0"/>
            </a:br>
            <a:r>
              <a:rPr lang="en-US" sz="4800" dirty="0" smtClean="0"/>
              <a:t>Spring, 2019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46868" y="3822630"/>
            <a:ext cx="7750579" cy="427039"/>
          </a:xfrm>
        </p:spPr>
        <p:txBody>
          <a:bodyPr>
            <a:noAutofit/>
          </a:bodyPr>
          <a:lstStyle/>
          <a:p>
            <a:r>
              <a:rPr lang="en-US" dirty="0" smtClean="0"/>
              <a:t>6: </a:t>
            </a:r>
            <a:r>
              <a:rPr lang="en-US" dirty="0" smtClean="0"/>
              <a:t>A few more things on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Let’s look at both tables (side-by-side)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12556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you see the similarities?</a:t>
            </a:r>
          </a:p>
          <a:p>
            <a:pPr lvl="1"/>
            <a:r>
              <a:rPr lang="en-US" dirty="0" smtClean="0"/>
              <a:t>There are lots of ways to get at least one head. . .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77493" y="2459603"/>
          <a:ext cx="565425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753"/>
                <a:gridCol w="1884753"/>
                <a:gridCol w="1884753"/>
              </a:tblGrid>
              <a:tr h="329832">
                <a:tc>
                  <a:txBody>
                    <a:bodyPr/>
                    <a:lstStyle/>
                    <a:p>
                      <a:r>
                        <a:rPr lang="en-US" dirty="0" smtClean="0"/>
                        <a:t>TUPLES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Prob. Calc. of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Getting this </a:t>
                      </a:r>
                      <a:r>
                        <a:rPr lang="en-US" dirty="0" err="1" smtClean="0"/>
                        <a:t>tuple</a:t>
                      </a:r>
                      <a:endParaRPr lang="en-US" dirty="0"/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½ * 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(H,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(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,H,H)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내용 개체 틀 2"/>
          <p:cNvSpPr txBox="1">
            <a:spLocks/>
          </p:cNvSpPr>
          <p:nvPr/>
        </p:nvSpPr>
        <p:spPr>
          <a:xfrm>
            <a:off x="457200" y="5751443"/>
            <a:ext cx="11274552" cy="525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1199" y="3897243"/>
          <a:ext cx="56542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753"/>
                <a:gridCol w="1884753"/>
                <a:gridCol w="18847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Prob. Calc. of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Getting this </a:t>
                      </a:r>
                      <a:r>
                        <a:rPr lang="en-US" dirty="0" err="1" smtClean="0"/>
                        <a:t>tuple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½ * 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½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Let’s look at both tables (side-by-side)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12556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you see the similarities?</a:t>
            </a:r>
          </a:p>
          <a:p>
            <a:pPr lvl="1"/>
            <a:r>
              <a:rPr lang="en-US" dirty="0" smtClean="0"/>
              <a:t>There are lots of ways to get at least one head. . . but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77493" y="2459603"/>
          <a:ext cx="565425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753"/>
                <a:gridCol w="1884753"/>
                <a:gridCol w="1884753"/>
              </a:tblGrid>
              <a:tr h="329832">
                <a:tc>
                  <a:txBody>
                    <a:bodyPr/>
                    <a:lstStyle/>
                    <a:p>
                      <a:r>
                        <a:rPr lang="en-US" dirty="0" smtClean="0"/>
                        <a:t>TUPLES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Prob. Calc. of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Getting this </a:t>
                      </a:r>
                      <a:r>
                        <a:rPr lang="en-US" dirty="0" err="1" smtClean="0"/>
                        <a:t>tuple</a:t>
                      </a:r>
                      <a:endParaRPr lang="en-US" dirty="0"/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½ * 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(H,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(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,H,H)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내용 개체 틀 2"/>
          <p:cNvSpPr txBox="1">
            <a:spLocks/>
          </p:cNvSpPr>
          <p:nvPr/>
        </p:nvSpPr>
        <p:spPr>
          <a:xfrm>
            <a:off x="457200" y="5751443"/>
            <a:ext cx="11274552" cy="525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1199" y="3897243"/>
          <a:ext cx="56542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753"/>
                <a:gridCol w="1884753"/>
                <a:gridCol w="18847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Prob. Calc. of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Getting this </a:t>
                      </a:r>
                      <a:r>
                        <a:rPr lang="en-US" dirty="0" err="1" smtClean="0"/>
                        <a:t>tuple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½ * 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½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other words. . .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16098"/>
            <a:ext cx="11274552" cy="58052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don’t have to calculate all the different possibilities for finding </a:t>
            </a:r>
            <a:r>
              <a:rPr lang="en-US" sz="3600" b="1" dirty="0" smtClean="0"/>
              <a:t>probability of at least one </a:t>
            </a:r>
            <a:r>
              <a:rPr lang="en-US" sz="3600" dirty="0" smtClean="0"/>
              <a:t>independent event occurring. </a:t>
            </a:r>
            <a:endParaRPr lang="en-US" sz="3600" dirty="0" smtClean="0"/>
          </a:p>
          <a:p>
            <a:endParaRPr lang="en-US" sz="3600" dirty="0" smtClean="0"/>
          </a:p>
          <a:p>
            <a:pPr>
              <a:buNone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p(A)+ p(!A) = 1  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==&gt;</a:t>
            </a:r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p(A)= 1 - p(!A)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3600" dirty="0" smtClean="0"/>
          </a:p>
          <a:p>
            <a:endParaRPr lang="en-US" sz="3600" dirty="0" smtClean="0"/>
          </a:p>
          <a:p>
            <a:pPr marL="742950" indent="-742950">
              <a:buNone/>
            </a:pP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4227444"/>
            <a:ext cx="4456309" cy="71561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 to woot.com &amp; those 3 computers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16098"/>
            <a:ext cx="11420420" cy="54401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/>
              <a:t>is the probability of 3 independent events </a:t>
            </a:r>
            <a:r>
              <a:rPr lang="en-US" sz="3200" dirty="0" smtClean="0"/>
              <a:t>(A,B,C) </a:t>
            </a:r>
            <a:r>
              <a:rPr lang="en-US" sz="3200" dirty="0" err="1" smtClean="0"/>
              <a:t>s.t</a:t>
            </a:r>
            <a:r>
              <a:rPr lang="en-US" sz="3200" dirty="0" smtClean="0"/>
              <a:t>.</a:t>
            </a:r>
          </a:p>
          <a:p>
            <a:r>
              <a:rPr lang="en-US" sz="3200" u="sng" dirty="0" smtClean="0">
                <a:solidFill>
                  <a:schemeClr val="bg2">
                    <a:lumMod val="75000"/>
                  </a:schemeClr>
                </a:solidFill>
              </a:rPr>
              <a:t>all </a:t>
            </a:r>
            <a:r>
              <a:rPr lang="en-US" sz="3200" u="sng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 computers are defective?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(i.e. A &amp; B &amp; C are all defective)</a:t>
            </a:r>
            <a:endParaRPr lang="en-US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p(A)*p(B)*p(C) = .05*.05*.05 = .000125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3200" u="sng" dirty="0" smtClean="0"/>
              <a:t>none</a:t>
            </a:r>
            <a:r>
              <a:rPr lang="en-US" sz="3200" dirty="0" smtClean="0"/>
              <a:t> of the computers are defective</a:t>
            </a:r>
            <a:r>
              <a:rPr lang="en-US" sz="3200" dirty="0" smtClean="0"/>
              <a:t>? </a:t>
            </a:r>
            <a:r>
              <a:rPr lang="en-US" sz="3000" dirty="0" smtClean="0"/>
              <a:t>(i.e</a:t>
            </a:r>
            <a:r>
              <a:rPr lang="en-US" sz="3000" dirty="0" smtClean="0"/>
              <a:t>. A &amp; </a:t>
            </a:r>
            <a:r>
              <a:rPr lang="en-US" sz="3000" dirty="0" smtClean="0"/>
              <a:t>B </a:t>
            </a:r>
            <a:r>
              <a:rPr lang="en-US" sz="3000" dirty="0" smtClean="0"/>
              <a:t>&amp; </a:t>
            </a:r>
            <a:r>
              <a:rPr lang="en-US" sz="3000" dirty="0" smtClean="0"/>
              <a:t>C are </a:t>
            </a:r>
            <a:r>
              <a:rPr lang="en-US" sz="3000" dirty="0" smtClean="0"/>
              <a:t>not defective</a:t>
            </a:r>
            <a:r>
              <a:rPr lang="en-US" sz="3000" dirty="0" smtClean="0"/>
              <a:t>)</a:t>
            </a:r>
            <a:endParaRPr lang="en-US" sz="3200" dirty="0" smtClean="0"/>
          </a:p>
          <a:p>
            <a:pPr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(!A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)*p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(!B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)*p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(!C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 = .95*.95*.95 = 0.857 </a:t>
            </a:r>
            <a:endParaRPr lang="en-US" dirty="0" smtClean="0"/>
          </a:p>
          <a:p>
            <a:r>
              <a:rPr lang="en-US" sz="3200" u="sng" dirty="0" smtClean="0"/>
              <a:t>at least one</a:t>
            </a:r>
            <a:r>
              <a:rPr lang="en-US" sz="3200" dirty="0" smtClean="0"/>
              <a:t> of the computers is defective? i.e. 1 or 2 or 3 are </a:t>
            </a:r>
            <a:r>
              <a:rPr lang="en-US" sz="3200" dirty="0" smtClean="0"/>
              <a:t>defective</a:t>
            </a:r>
          </a:p>
          <a:p>
            <a:pPr lvl="1"/>
            <a:r>
              <a:rPr lang="en-US" sz="1800" b="1" u="sng" dirty="0" smtClean="0">
                <a:latin typeface="Courier New" pitchFamily="49" charset="0"/>
                <a:cs typeface="Courier New" pitchFamily="49" charset="0"/>
              </a:rPr>
              <a:t>Don’t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calculate all the different combinations of 1, 2, or 3 defective computers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and their probabilities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800" b="1" u="sng" dirty="0" smtClean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calculate p(AL1D) 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– p(!A)*p(!B)*p(!C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 1 - 0.857 = 0.143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Date Placeholder 5"/>
          <p:cNvSpPr txBox="1">
            <a:spLocks/>
          </p:cNvSpPr>
          <p:nvPr/>
        </p:nvSpPr>
        <p:spPr>
          <a:xfrm rot="20676280">
            <a:off x="7106214" y="274320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!!!!!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to… 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16098"/>
            <a:ext cx="11274552" cy="580526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Bayes</a:t>
            </a:r>
            <a:r>
              <a:rPr lang="en-US" sz="3600" dirty="0" smtClean="0"/>
              <a:t> Theorem.</a:t>
            </a:r>
            <a:endParaRPr lang="en-US" sz="3600" dirty="0" smtClean="0"/>
          </a:p>
          <a:p>
            <a:pPr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Statement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16098"/>
            <a:ext cx="11274552" cy="58052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Assume p(A), p(B) are non-zero, then</a:t>
            </a:r>
          </a:p>
          <a:p>
            <a:endParaRPr lang="en-US" sz="3600" dirty="0" smtClean="0"/>
          </a:p>
          <a:p>
            <a:pPr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p(A | B) = p(B | A) * p(A) / p(B)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Restated: if we know the prior probabilities of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p(A), p(B)</a:t>
            </a:r>
            <a:r>
              <a:rPr lang="en-US" sz="3600" dirty="0" smtClean="0"/>
              <a:t>we can calculate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p(A | B) </a:t>
            </a:r>
            <a:r>
              <a:rPr lang="en-US" sz="3600" dirty="0" smtClean="0"/>
              <a:t>from  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p(B | A)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p(B | A) </a:t>
            </a:r>
            <a:r>
              <a:rPr lang="en-US" sz="3600" dirty="0" smtClean="0"/>
              <a:t>from  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p(A | B)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Special Case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16098"/>
            <a:ext cx="11274552" cy="580526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A special case of </a:t>
            </a:r>
            <a:r>
              <a:rPr lang="en-US" sz="3600" dirty="0" err="1" smtClean="0"/>
              <a:t>Bayes</a:t>
            </a:r>
            <a:r>
              <a:rPr lang="en-US" sz="3600" dirty="0" smtClean="0"/>
              <a:t>’ Theorem relates conditional probabilities to both the probability that an event occurs and the probability that it doesn’t occur!</a:t>
            </a:r>
          </a:p>
          <a:p>
            <a:r>
              <a:rPr lang="en-US" sz="3600" dirty="0" smtClean="0"/>
              <a:t>Assume p(A), p(!A), p(B) are all non-zero</a:t>
            </a:r>
          </a:p>
          <a:p>
            <a:pPr lvl="1"/>
            <a:r>
              <a:rPr lang="en-US" sz="3200" dirty="0" smtClean="0"/>
              <a:t>i.e. we need for p(B | A),  p(B | !A),  p(A | B) all to be defined), then:</a:t>
            </a:r>
          </a:p>
          <a:p>
            <a:endParaRPr lang="en-US" sz="3600" dirty="0" smtClean="0"/>
          </a:p>
          <a:p>
            <a:pPr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p(A | B) = 		p(B | A) * p(A)</a:t>
            </a:r>
          </a:p>
          <a:p>
            <a:pPr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          __________________________________</a:t>
            </a:r>
          </a:p>
          <a:p>
            <a:pPr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          p(B | A) * p(A) + p(B | !A) * p(!A)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We can compute conditional probability p(A | B) </a:t>
            </a:r>
            <a:r>
              <a:rPr lang="en-US" sz="3600" b="1" dirty="0" smtClean="0"/>
              <a:t>if we know </a:t>
            </a:r>
            <a:r>
              <a:rPr lang="en-US" sz="3600" dirty="0" smtClean="0"/>
              <a:t>all the following:</a:t>
            </a:r>
          </a:p>
          <a:p>
            <a:r>
              <a:rPr lang="en-US" sz="3600" dirty="0" smtClean="0"/>
              <a:t>p(A), existing probability of A</a:t>
            </a:r>
          </a:p>
          <a:p>
            <a:r>
              <a:rPr lang="en-US" sz="3600" dirty="0" smtClean="0"/>
              <a:t>p(B | A), conditional probability of B given A</a:t>
            </a:r>
          </a:p>
          <a:p>
            <a:r>
              <a:rPr lang="en-US" sz="3600" dirty="0" smtClean="0"/>
              <a:t>p(B | !A), conditional probability of B given !A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/>
              <a:t>Note: </a:t>
            </a:r>
            <a:r>
              <a:rPr lang="en-US" sz="1400" b="1" dirty="0" err="1" smtClean="0"/>
              <a:t>Makinson</a:t>
            </a:r>
            <a:r>
              <a:rPr lang="en-US" sz="1400" b="1" dirty="0" smtClean="0"/>
              <a:t> uses -A instead of !A</a:t>
            </a:r>
            <a:endParaRPr lang="en-US" sz="1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Which one? 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These equations are </a:t>
            </a:r>
            <a:r>
              <a:rPr lang="en-US" sz="3200" dirty="0" err="1" smtClean="0"/>
              <a:t>are</a:t>
            </a:r>
            <a:r>
              <a:rPr lang="en-US" sz="3200" dirty="0" smtClean="0"/>
              <a:t> </a:t>
            </a:r>
            <a:r>
              <a:rPr lang="en-US" sz="3200" dirty="0" smtClean="0"/>
              <a:t>equivalent!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p(A | B) = p(B | A) * p(A) / p(B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/>
              <a:t>AND</a:t>
            </a:r>
            <a:r>
              <a:rPr lang="en-US" sz="3200" dirty="0" smtClean="0"/>
              <a:t>:</a:t>
            </a:r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p(A | B) = 		p(B | A) * p(A)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__________________________________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p(B | A) * p(A) + p(B | !A) * p(!A)</a:t>
            </a:r>
          </a:p>
          <a:p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Which one? 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Given: a problem that requires you to conjure up an answer using </a:t>
            </a:r>
            <a:r>
              <a:rPr lang="en-US" sz="3600" dirty="0" err="1" smtClean="0"/>
              <a:t>Bayes</a:t>
            </a:r>
            <a:r>
              <a:rPr lang="en-US" sz="3600" dirty="0" smtClean="0"/>
              <a:t>’ theorem. </a:t>
            </a:r>
          </a:p>
          <a:p>
            <a:r>
              <a:rPr lang="en-US" sz="3600" dirty="0" smtClean="0"/>
              <a:t>Which form of </a:t>
            </a:r>
            <a:r>
              <a:rPr lang="en-US" sz="3600" dirty="0" err="1" smtClean="0"/>
              <a:t>Bayes</a:t>
            </a:r>
            <a:r>
              <a:rPr lang="en-US" sz="3600" dirty="0" smtClean="0"/>
              <a:t>’ theorem should you use? </a:t>
            </a:r>
          </a:p>
          <a:p>
            <a:r>
              <a:rPr lang="en-US" sz="3600" dirty="0" smtClean="0"/>
              <a:t>Short Answer: which ever form is easier to use. </a:t>
            </a:r>
          </a:p>
          <a:p>
            <a:pPr lvl="1"/>
            <a:r>
              <a:rPr lang="en-US" sz="3200" dirty="0" smtClean="0"/>
              <a:t>Normally, you will be given p(B|!A) but not p(B) forcing use of the special case form.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p(A | B) = p(B | A) * p(A) / p(B)</a:t>
            </a:r>
          </a:p>
          <a:p>
            <a:r>
              <a:rPr lang="en-US" sz="3200" dirty="0" smtClean="0"/>
              <a:t>or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p(A | B) = 		p(B | A) * p(A)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__________________________________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p(B | A) * p(A) + p(B | !A) * p(!A)</a:t>
            </a:r>
          </a:p>
          <a:p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682343" y="5556250"/>
            <a:ext cx="1779814" cy="1165116"/>
          </a:xfrm>
          <a:prstGeom prst="ellipse">
            <a:avLst/>
          </a:prstGeom>
          <a:noFill/>
          <a:ln>
            <a:solidFill>
              <a:srgbClr val="9C1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82343" y="3869871"/>
            <a:ext cx="1094014" cy="816429"/>
          </a:xfrm>
          <a:prstGeom prst="ellipse">
            <a:avLst/>
          </a:prstGeom>
          <a:noFill/>
          <a:ln>
            <a:solidFill>
              <a:srgbClr val="9C1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In Action I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Given: two boxes. The first contains 2 green balls and 7 red balls; the second contains 4 green balls and 3 red balls.</a:t>
            </a:r>
          </a:p>
          <a:p>
            <a:r>
              <a:rPr lang="en-US" sz="3600" dirty="0" smtClean="0"/>
              <a:t>First, select a random box. Then, select a random ball from that box.</a:t>
            </a:r>
          </a:p>
          <a:p>
            <a:r>
              <a:rPr lang="en-US" sz="3600" dirty="0" smtClean="0"/>
              <a:t>If you select a red ball, what is the probability that you selected from the first box?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III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Notation: We can write that probability as p(A | B).  Terminology:</a:t>
            </a:r>
          </a:p>
          <a:p>
            <a:pPr lvl="1"/>
            <a:r>
              <a:rPr lang="en-US" dirty="0" smtClean="0"/>
              <a:t>Let S be our sample space: all rolls of two dice</a:t>
            </a:r>
          </a:p>
          <a:p>
            <a:pPr lvl="1"/>
            <a:r>
              <a:rPr lang="en-US" dirty="0" smtClean="0"/>
              <a:t>Let A be the event that at least one of the dice shows a 3</a:t>
            </a:r>
          </a:p>
          <a:p>
            <a:pPr lvl="1"/>
            <a:r>
              <a:rPr lang="en-US" dirty="0" smtClean="0"/>
              <a:t>Let B be the event that the sum of the dice is 5</a:t>
            </a:r>
          </a:p>
          <a:p>
            <a:r>
              <a:rPr lang="en-US" sz="3200" dirty="0" smtClean="0"/>
              <a:t>Consider the conditional probability of A given B</a:t>
            </a:r>
          </a:p>
          <a:p>
            <a:pPr lvl="1"/>
            <a:r>
              <a:rPr lang="en-US" dirty="0" smtClean="0"/>
              <a:t>Calculation: p(A | B) = p(A ∩ B) / p(B)</a:t>
            </a:r>
          </a:p>
          <a:p>
            <a:r>
              <a:rPr lang="en-US" sz="3200" dirty="0" smtClean="0"/>
              <a:t>p(B) = 4/36 (4 different ways to roll 5)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(1,4) (4,1) (2,3) (3,2)</a:t>
            </a:r>
          </a:p>
          <a:p>
            <a:r>
              <a:rPr lang="en-US" sz="3200" dirty="0" smtClean="0"/>
              <a:t>p(A ∩ B)  = 2/36 (2 different ways to roll 5 when one die is 3)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(2,3) (3,2)</a:t>
            </a:r>
          </a:p>
          <a:p>
            <a:r>
              <a:rPr lang="en-US" dirty="0" smtClean="0"/>
              <a:t>p(A | B)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(2/36)  / (4/36) = 2/4 = 0.5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In Action II identifying probabilities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Given: two boxes. The first contains 2 green balls and 7 red balls; the second contains 4 green balls and 3 red balls.</a:t>
            </a:r>
          </a:p>
          <a:p>
            <a:r>
              <a:rPr lang="en-US" sz="2400" dirty="0" smtClean="0"/>
              <a:t>First, select a random box. Then, select a random ball from that box.</a:t>
            </a:r>
          </a:p>
          <a:p>
            <a:r>
              <a:rPr lang="en-US" sz="2400" dirty="0" smtClean="0"/>
              <a:t>If you select a red ball, what is the probability that you selected from the first box?</a:t>
            </a:r>
          </a:p>
          <a:p>
            <a:pPr>
              <a:buNone/>
            </a:pPr>
            <a:r>
              <a:rPr lang="en-US" sz="3300" dirty="0" smtClean="0"/>
              <a:t>Events. . .</a:t>
            </a:r>
          </a:p>
          <a:p>
            <a:r>
              <a:rPr lang="en-US" sz="3600" dirty="0" smtClean="0"/>
              <a:t>A = choosing the first box, so !A = choosing the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box.</a:t>
            </a:r>
          </a:p>
          <a:p>
            <a:r>
              <a:rPr lang="en-US" sz="3600" dirty="0" smtClean="0"/>
              <a:t>B = choosing a red ball, so !B = choosing a green ball. </a:t>
            </a:r>
          </a:p>
          <a:p>
            <a:r>
              <a:rPr lang="en-US" sz="3600" dirty="0" smtClean="0"/>
              <a:t>p(A) = ?</a:t>
            </a:r>
          </a:p>
          <a:p>
            <a:r>
              <a:rPr lang="en-US" sz="3600" dirty="0" smtClean="0"/>
              <a:t>p(B) = ?</a:t>
            </a:r>
          </a:p>
          <a:p>
            <a:r>
              <a:rPr lang="en-US" sz="3600" dirty="0" smtClean="0"/>
              <a:t>p(B | A) = ? </a:t>
            </a:r>
          </a:p>
          <a:p>
            <a:r>
              <a:rPr lang="en-US" sz="3600" dirty="0" smtClean="0"/>
              <a:t>p(A | !B) = ? </a:t>
            </a:r>
          </a:p>
          <a:p>
            <a:r>
              <a:rPr lang="en-US" sz="3600" dirty="0" smtClean="0"/>
              <a:t>p(!A) = ? </a:t>
            </a:r>
          </a:p>
          <a:p>
            <a:r>
              <a:rPr lang="en-US" sz="3600" dirty="0" smtClean="0"/>
              <a:t>p(!B) = ?</a:t>
            </a: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In Action II filling in the values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Given: two boxes. The first contains 2 green balls and 7 red balls; the second contains 4 green balls and 3 red balls.</a:t>
            </a:r>
          </a:p>
          <a:p>
            <a:r>
              <a:rPr lang="en-US" sz="2400" dirty="0" smtClean="0"/>
              <a:t>First, select a random box. Then, select a random ball from that box.</a:t>
            </a:r>
          </a:p>
          <a:p>
            <a:r>
              <a:rPr lang="en-US" sz="2400" dirty="0" smtClean="0"/>
              <a:t>If you select a red ball, what is the probability that you selected from the first box?</a:t>
            </a:r>
          </a:p>
          <a:p>
            <a:pPr>
              <a:buNone/>
            </a:pPr>
            <a:r>
              <a:rPr lang="en-US" sz="3300" dirty="0" smtClean="0"/>
              <a:t>Events. . .</a:t>
            </a:r>
          </a:p>
          <a:p>
            <a:r>
              <a:rPr lang="en-US" sz="3600" dirty="0" smtClean="0"/>
              <a:t>A = choosing the first box, so !A = choosing the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box.</a:t>
            </a:r>
          </a:p>
          <a:p>
            <a:r>
              <a:rPr lang="en-US" sz="3600" dirty="0" smtClean="0">
                <a:solidFill>
                  <a:srgbClr val="9C1431"/>
                </a:solidFill>
              </a:rPr>
              <a:t>B = choosing a red ball</a:t>
            </a:r>
            <a:r>
              <a:rPr lang="en-US" sz="3600" dirty="0" smtClean="0"/>
              <a:t>, so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!B = choosing a green ball.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p(A) =  0.5</a:t>
            </a:r>
          </a:p>
          <a:p>
            <a:r>
              <a:rPr lang="en-US" sz="3600" dirty="0" smtClean="0"/>
              <a:t>p(</a:t>
            </a:r>
            <a:r>
              <a:rPr lang="en-US" sz="3600" dirty="0" smtClean="0">
                <a:solidFill>
                  <a:srgbClr val="9C1431"/>
                </a:solidFill>
              </a:rPr>
              <a:t>B</a:t>
            </a:r>
            <a:r>
              <a:rPr lang="en-US" sz="3600" dirty="0" smtClean="0"/>
              <a:t>) = 0.5 * 7/9 + 0.5 * 3/7 </a:t>
            </a:r>
          </a:p>
          <a:p>
            <a:r>
              <a:rPr lang="en-US" sz="3600" dirty="0" smtClean="0"/>
              <a:t>p(</a:t>
            </a:r>
            <a:r>
              <a:rPr lang="en-US" sz="3600" dirty="0" smtClean="0">
                <a:solidFill>
                  <a:srgbClr val="9C1431"/>
                </a:solidFill>
              </a:rPr>
              <a:t>B</a:t>
            </a:r>
            <a:r>
              <a:rPr lang="en-US" sz="3600" dirty="0" smtClean="0"/>
              <a:t> | A) = 7/9 (pr of choosing red ball, given box 1) &amp; p(</a:t>
            </a:r>
            <a:r>
              <a:rPr lang="en-US" sz="3600" dirty="0" smtClean="0">
                <a:solidFill>
                  <a:srgbClr val="9C1431"/>
                </a:solidFill>
              </a:rPr>
              <a:t>B</a:t>
            </a:r>
            <a:r>
              <a:rPr lang="en-US" sz="3600" dirty="0" smtClean="0"/>
              <a:t>|!A) = 3/7</a:t>
            </a:r>
          </a:p>
          <a:p>
            <a:r>
              <a:rPr lang="en-US" sz="3600" dirty="0" smtClean="0"/>
              <a:t>p(A |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!B</a:t>
            </a:r>
            <a:r>
              <a:rPr lang="en-US" sz="3600" dirty="0" smtClean="0"/>
              <a:t>) = ? (just as hard a problem as  p( A| </a:t>
            </a:r>
            <a:r>
              <a:rPr lang="en-US" sz="3600" dirty="0" smtClean="0">
                <a:solidFill>
                  <a:srgbClr val="9C1431"/>
                </a:solidFill>
              </a:rPr>
              <a:t>B</a:t>
            </a:r>
            <a:r>
              <a:rPr lang="en-US" sz="3600" dirty="0" smtClean="0"/>
              <a:t>) </a:t>
            </a:r>
            <a:r>
              <a:rPr lang="en-US" sz="3600" dirty="0" smtClean="0">
                <a:sym typeface="Wingdings" pitchFamily="2" charset="2"/>
              </a:rPr>
              <a:t>)</a:t>
            </a:r>
            <a:endParaRPr lang="en-US" sz="3600" dirty="0" smtClean="0"/>
          </a:p>
          <a:p>
            <a:r>
              <a:rPr lang="en-US" sz="3600" dirty="0" smtClean="0"/>
              <a:t>p(!A) = 0.5</a:t>
            </a:r>
          </a:p>
          <a:p>
            <a:r>
              <a:rPr lang="en-US" sz="3600" dirty="0" smtClean="0"/>
              <a:t>p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(!B)</a:t>
            </a:r>
            <a:r>
              <a:rPr lang="en-US" sz="3600" dirty="0" smtClean="0"/>
              <a:t> = </a:t>
            </a:r>
            <a:r>
              <a:rPr lang="en-US" sz="3600" dirty="0" smtClean="0"/>
              <a:t>4/7</a:t>
            </a: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7200" y="3837213"/>
            <a:ext cx="4650595" cy="653143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6"/>
          </p:cNvCxnSpPr>
          <p:nvPr/>
        </p:nvCxnSpPr>
        <p:spPr>
          <a:xfrm>
            <a:off x="5107795" y="4163785"/>
            <a:ext cx="4215819" cy="169817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52114" y="5861957"/>
            <a:ext cx="343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This is the key to understanding both formulas!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2603135" y="5751561"/>
            <a:ext cx="755374" cy="220791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In Action III filling in the formula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Given: two boxes. The first contains 2 green balls and 7 red balls; the second contains 4 green balls and 3 red balls.</a:t>
            </a:r>
          </a:p>
          <a:p>
            <a:r>
              <a:rPr lang="en-US" sz="1800" dirty="0" smtClean="0"/>
              <a:t>First, select a random box. Then, select a random ball from that box.</a:t>
            </a:r>
          </a:p>
          <a:p>
            <a:r>
              <a:rPr lang="en-US" sz="1800" dirty="0" smtClean="0"/>
              <a:t>If you select a red ball, what is the probability that you selected from the first box?</a:t>
            </a:r>
          </a:p>
          <a:p>
            <a:pPr>
              <a:buNone/>
            </a:pPr>
            <a:r>
              <a:rPr lang="en-US" sz="2400" dirty="0" smtClean="0"/>
              <a:t>Events. . .</a:t>
            </a:r>
          </a:p>
          <a:p>
            <a:r>
              <a:rPr lang="en-US" sz="2400" dirty="0" smtClean="0"/>
              <a:t>A = choosing the first box, so !A = choosing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box.</a:t>
            </a:r>
          </a:p>
          <a:p>
            <a:r>
              <a:rPr lang="en-US" sz="2400" dirty="0" smtClean="0">
                <a:solidFill>
                  <a:srgbClr val="9C1431"/>
                </a:solidFill>
              </a:rPr>
              <a:t>B = choosing a red ball</a:t>
            </a:r>
            <a:r>
              <a:rPr lang="en-US" sz="2400" dirty="0" smtClean="0"/>
              <a:t>, so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!B = choosing a green ball.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p(A) =  0.5</a:t>
            </a:r>
          </a:p>
          <a:p>
            <a:r>
              <a:rPr lang="en-US" sz="2400" dirty="0" smtClean="0"/>
              <a:t>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) = 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) = 0.5 * 7/9 + 0.5 * 3/7 </a:t>
            </a:r>
          </a:p>
          <a:p>
            <a:r>
              <a:rPr lang="en-US" sz="2400" dirty="0" smtClean="0"/>
              <a:t>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 | A) = 7/9 (pr of choosing red ball, given box 1) &amp; 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|!A) = 3/7</a:t>
            </a:r>
          </a:p>
          <a:p>
            <a:r>
              <a:rPr lang="en-US" sz="2400" dirty="0" smtClean="0"/>
              <a:t>p(A |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!B</a:t>
            </a:r>
            <a:r>
              <a:rPr lang="en-US" sz="2400" dirty="0" smtClean="0"/>
              <a:t>) = ? (just as hard a problem as  p( A| 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itchFamily="2" charset="2"/>
              </a:rPr>
              <a:t>)</a:t>
            </a:r>
            <a:endParaRPr lang="en-US" sz="2400" dirty="0" smtClean="0"/>
          </a:p>
          <a:p>
            <a:r>
              <a:rPr lang="en-US" sz="2400" dirty="0" smtClean="0"/>
              <a:t>p(!A) = 0.5</a:t>
            </a:r>
          </a:p>
          <a:p>
            <a:r>
              <a:rPr lang="en-US" sz="2400" dirty="0" smtClean="0"/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(!B)</a:t>
            </a:r>
            <a:r>
              <a:rPr lang="en-US" sz="2400" dirty="0" smtClean="0"/>
              <a:t> = 6/16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p(A | B) = p(B | A) * p(A) / p(B) = 7/9 * ½ /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3/7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49/54  &lt; 7/8 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~ 91%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vs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77% if only one box with 2 green balls and 7 red balls)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8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More examples? 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/>
          </a:bodyPr>
          <a:lstStyle/>
          <a:p>
            <a:r>
              <a:rPr lang="en-US" dirty="0" smtClean="0"/>
              <a:t>How about a homework question?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 smtClean="0"/>
              <a:t>recent years, </a:t>
            </a:r>
            <a:r>
              <a:rPr lang="en-US" dirty="0" smtClean="0"/>
              <a:t>"Nor'easter</a:t>
            </a:r>
            <a:r>
              <a:rPr lang="en-US" dirty="0" smtClean="0"/>
              <a:t>" storms dump large amounts of snow or rain in Poughkeepsie 5 days each year. (Assume Nor'easter storms last one day, allowing you to work with the total number of days in a year.)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 smtClean="0"/>
              <a:t>a Nor'easter affects Poughkeepsie, the 'European Model' for weather prognostication correctly predicts this fact 97% of the time.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 smtClean="0"/>
              <a:t>a Nor'easter does not affect Poughkeepsie, the European Model incorrectly predicts that it will 3% of the time. </a:t>
            </a:r>
          </a:p>
          <a:p>
            <a:r>
              <a:rPr lang="en-US" dirty="0" smtClean="0"/>
              <a:t>Unfortunately</a:t>
            </a:r>
            <a:r>
              <a:rPr lang="en-US" dirty="0" smtClean="0"/>
              <a:t>, the European Model is predicting a Nor'easter to affect Poughkeepsie on the day of our final exam! What is the probability that a Nor'easter actually occurs on the day of our final exam? </a:t>
            </a:r>
          </a:p>
          <a:p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</a:t>
            </a:r>
            <a:r>
              <a:rPr lang="en-US" sz="3200" dirty="0" smtClean="0"/>
              <a:t>Nor’easter example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Let’s work with what we’re given. . .</a:t>
            </a:r>
          </a:p>
          <a:p>
            <a:pPr marL="514350" indent="-514350"/>
            <a:r>
              <a:rPr lang="en-US" dirty="0" smtClean="0"/>
              <a:t>Event A: Nor’easter on exam day</a:t>
            </a:r>
          </a:p>
          <a:p>
            <a:pPr marL="514350" indent="-514350"/>
            <a:r>
              <a:rPr lang="en-US" dirty="0" smtClean="0"/>
              <a:t>Event </a:t>
            </a:r>
            <a:r>
              <a:rPr lang="en-US" b="1" dirty="0" smtClean="0"/>
              <a:t>!A</a:t>
            </a:r>
            <a:r>
              <a:rPr lang="en-US" dirty="0" smtClean="0"/>
              <a:t>: No Nor’easter on exam day (it still might rain!)</a:t>
            </a:r>
          </a:p>
          <a:p>
            <a:pPr marL="514350" indent="-514350"/>
            <a:r>
              <a:rPr lang="en-US" dirty="0" smtClean="0"/>
              <a:t>Event B: Prediction of a Nor’easter on exam day</a:t>
            </a:r>
          </a:p>
          <a:p>
            <a:pPr marL="514350" indent="-514350"/>
            <a:r>
              <a:rPr lang="en-US" dirty="0" smtClean="0"/>
              <a:t>p(A) = 5/365</a:t>
            </a:r>
          </a:p>
          <a:p>
            <a:pPr marL="514350" indent="-514350"/>
            <a:r>
              <a:rPr lang="en-US" dirty="0" smtClean="0"/>
              <a:t>p(</a:t>
            </a:r>
            <a:r>
              <a:rPr lang="en-US" b="1" dirty="0" smtClean="0"/>
              <a:t>!A</a:t>
            </a:r>
            <a:r>
              <a:rPr lang="en-US" dirty="0" smtClean="0"/>
              <a:t>) = 360/365</a:t>
            </a:r>
          </a:p>
          <a:p>
            <a:pPr marL="514350" indent="-51435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 p(B) is actually given!</a:t>
            </a:r>
          </a:p>
          <a:p>
            <a:pPr marL="514350" indent="-514350"/>
            <a:r>
              <a:rPr lang="en-US" dirty="0" smtClean="0"/>
              <a:t>p(B|A) = 0.97 (Nor’easter occurs given model predicts it will occur)</a:t>
            </a:r>
          </a:p>
          <a:p>
            <a:pPr marL="514350" indent="-514350"/>
            <a:r>
              <a:rPr lang="en-US" dirty="0" smtClean="0"/>
              <a:t>p(B</a:t>
            </a:r>
            <a:r>
              <a:rPr lang="en-US" dirty="0" smtClean="0"/>
              <a:t>|</a:t>
            </a:r>
            <a:r>
              <a:rPr lang="en-US" b="1" dirty="0" smtClean="0"/>
              <a:t>!A</a:t>
            </a:r>
            <a:r>
              <a:rPr lang="en-US" dirty="0" smtClean="0"/>
              <a:t>) </a:t>
            </a:r>
            <a:r>
              <a:rPr lang="en-US" dirty="0" smtClean="0"/>
              <a:t>= </a:t>
            </a:r>
            <a:r>
              <a:rPr lang="en-US" dirty="0" smtClean="0"/>
              <a:t>0.03 (NO Nor’easter </a:t>
            </a:r>
            <a:r>
              <a:rPr lang="en-US" dirty="0" smtClean="0"/>
              <a:t>occurs given model predicts it will occur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The formula to use: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p(A | B) = 		p(B | A) * p(A)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__________________________________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p(B | A) * p(A) + p(B | !A) * p(!A)</a:t>
            </a:r>
          </a:p>
          <a:p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</a:t>
            </a:r>
            <a:r>
              <a:rPr lang="en-US" sz="3200" dirty="0" smtClean="0"/>
              <a:t>Nor’easter example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Let’s work with what we’re given. . .</a:t>
            </a:r>
          </a:p>
          <a:p>
            <a:pPr marL="514350" indent="-514350"/>
            <a:r>
              <a:rPr lang="en-US" dirty="0" smtClean="0"/>
              <a:t>Event A: Nor’easter on exam day</a:t>
            </a:r>
          </a:p>
          <a:p>
            <a:pPr marL="514350" indent="-514350"/>
            <a:r>
              <a:rPr lang="en-US" dirty="0" smtClean="0"/>
              <a:t>Event </a:t>
            </a:r>
            <a:r>
              <a:rPr lang="en-US" b="1" dirty="0" smtClean="0"/>
              <a:t>!A</a:t>
            </a:r>
            <a:r>
              <a:rPr lang="en-US" dirty="0" smtClean="0"/>
              <a:t>: No Nor’easter on exam day (it still might rain!)</a:t>
            </a:r>
          </a:p>
          <a:p>
            <a:pPr marL="514350" indent="-514350"/>
            <a:r>
              <a:rPr lang="en-US" dirty="0" smtClean="0"/>
              <a:t>Event B: Prediction of a Nor’easter on exam day</a:t>
            </a:r>
          </a:p>
          <a:p>
            <a:pPr marL="514350" indent="-514350"/>
            <a:r>
              <a:rPr lang="en-US" dirty="0" smtClean="0"/>
              <a:t>p(A) = 5/365 </a:t>
            </a:r>
            <a:r>
              <a:rPr lang="en-US" sz="2400" dirty="0" smtClean="0">
                <a:latin typeface="Consolas" pitchFamily="49" charset="0"/>
              </a:rPr>
              <a:t>(~.014)</a:t>
            </a:r>
            <a:endParaRPr lang="en-US" dirty="0" smtClean="0">
              <a:latin typeface="Consolas" pitchFamily="49" charset="0"/>
            </a:endParaRPr>
          </a:p>
          <a:p>
            <a:pPr marL="514350" indent="-514350"/>
            <a:r>
              <a:rPr lang="en-US" dirty="0" smtClean="0"/>
              <a:t>p(</a:t>
            </a:r>
            <a:r>
              <a:rPr lang="en-US" b="1" dirty="0" smtClean="0"/>
              <a:t>!A</a:t>
            </a:r>
            <a:r>
              <a:rPr lang="en-US" dirty="0" smtClean="0"/>
              <a:t>) = 360/365 </a:t>
            </a:r>
            <a:r>
              <a:rPr lang="en-US" sz="2400" dirty="0" smtClean="0">
                <a:latin typeface="Consolas" pitchFamily="49" charset="0"/>
              </a:rPr>
              <a:t>(~.986)</a:t>
            </a:r>
            <a:endParaRPr lang="en-US" dirty="0" smtClean="0"/>
          </a:p>
          <a:p>
            <a:pPr marL="514350" indent="-51435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 p(B) is actually given!</a:t>
            </a:r>
          </a:p>
          <a:p>
            <a:pPr marL="514350" indent="-514350"/>
            <a:r>
              <a:rPr lang="en-US" dirty="0" smtClean="0"/>
              <a:t>p(B|A) = 0.97 (Nor’easter occurs given model predicts it will occur)</a:t>
            </a:r>
          </a:p>
          <a:p>
            <a:pPr marL="514350" indent="-514350"/>
            <a:r>
              <a:rPr lang="en-US" dirty="0" smtClean="0"/>
              <a:t>p(B</a:t>
            </a:r>
            <a:r>
              <a:rPr lang="en-US" dirty="0" smtClean="0"/>
              <a:t>|</a:t>
            </a:r>
            <a:r>
              <a:rPr lang="en-US" b="1" dirty="0" smtClean="0"/>
              <a:t>!A</a:t>
            </a:r>
            <a:r>
              <a:rPr lang="en-US" dirty="0" smtClean="0"/>
              <a:t>) </a:t>
            </a:r>
            <a:r>
              <a:rPr lang="en-US" dirty="0" smtClean="0"/>
              <a:t>= </a:t>
            </a:r>
            <a:r>
              <a:rPr lang="en-US" dirty="0" smtClean="0"/>
              <a:t>0.03 (NO Nor’easter </a:t>
            </a:r>
            <a:r>
              <a:rPr lang="en-US" dirty="0" smtClean="0"/>
              <a:t>occurs given model predicts it will occur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The formula to use: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p(A | B)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.97 * .014 / (.97 * .014 + .03 * .986) = ~0.32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i.e. (almost) No Worries!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</a:t>
            </a:r>
            <a:r>
              <a:rPr lang="en-US" sz="3200" dirty="0" smtClean="0"/>
              <a:t>In Reality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Machine (or People) learning</a:t>
            </a:r>
          </a:p>
          <a:p>
            <a:pPr marL="514350" indent="-514350"/>
            <a:r>
              <a:rPr lang="en-US" dirty="0" smtClean="0"/>
              <a:t>We may not have precise values for </a:t>
            </a:r>
            <a:r>
              <a:rPr lang="en-US" dirty="0" smtClean="0"/>
              <a:t>p(B|A</a:t>
            </a:r>
            <a:r>
              <a:rPr lang="en-US" dirty="0" smtClean="0"/>
              <a:t>), </a:t>
            </a:r>
            <a:r>
              <a:rPr lang="en-US" dirty="0" smtClean="0"/>
              <a:t>p(B|</a:t>
            </a:r>
            <a:r>
              <a:rPr lang="en-US" b="1" dirty="0" smtClean="0"/>
              <a:t>!A</a:t>
            </a:r>
            <a:r>
              <a:rPr lang="en-US" dirty="0" smtClean="0"/>
              <a:t>) </a:t>
            </a:r>
            <a:endParaRPr lang="en-US" dirty="0" smtClean="0"/>
          </a:p>
          <a:p>
            <a:pPr marL="514350" indent="-514350"/>
            <a:r>
              <a:rPr lang="en-US" dirty="0" smtClean="0"/>
              <a:t>We can use a “feedback loop” to get more precise values based on more/new data: to increase our confidence in these probabilities</a:t>
            </a:r>
          </a:p>
          <a:p>
            <a:pPr marL="971550" lvl="1" indent="-514350"/>
            <a:r>
              <a:rPr lang="en-US" dirty="0" smtClean="0"/>
              <a:t>Clinical trials may want to have more than one study</a:t>
            </a:r>
          </a:p>
          <a:p>
            <a:pPr marL="971550" lvl="1" indent="-514350"/>
            <a:r>
              <a:rPr lang="en-US" dirty="0" smtClean="0"/>
              <a:t>An email spam filter may need more examples of spam</a:t>
            </a:r>
          </a:p>
          <a:p>
            <a:pPr marL="971550" lvl="1" indent="-514350"/>
            <a:r>
              <a:rPr lang="en-US" dirty="0" smtClean="0"/>
              <a:t>While learning to drive autonomously, cars can gather data about the speed of cars when making left/right turns &amp; accidents</a:t>
            </a:r>
          </a:p>
          <a:p>
            <a:pPr marL="971550" lvl="1" indent="-514350"/>
            <a:r>
              <a:rPr lang="en-US" dirty="0" smtClean="0"/>
              <a:t>While learning to play Jeopardy, a machine can gather data on low confidence (correct) answers it has</a:t>
            </a:r>
          </a:p>
          <a:p>
            <a:pPr marL="971550" lvl="1" indent="-514350"/>
            <a:r>
              <a:rPr lang="en-US" dirty="0" smtClean="0"/>
              <a:t>While learning to play Jeopardy, a machine can strategize picks based on data: the location of every daily double</a:t>
            </a:r>
          </a:p>
          <a:p>
            <a:pPr marL="1428750" lvl="2" indent="-514350"/>
            <a:endParaRPr lang="en-US" dirty="0" smtClean="0"/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</a:t>
            </a:r>
            <a:r>
              <a:rPr lang="en-US" sz="3200" dirty="0" smtClean="0"/>
              <a:t>Jeopardy.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0248" y="834059"/>
            <a:ext cx="11274552" cy="950842"/>
          </a:xfrm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en-US" dirty="0" smtClean="0"/>
              <a:t>From: https://fivethirtyeight.com/features/the-man-who-solved-jeopardy/</a:t>
            </a:r>
            <a:endParaRPr lang="en-US" dirty="0" smtClean="0"/>
          </a:p>
          <a:p>
            <a:pPr marL="971550" lvl="1" indent="-514350"/>
            <a:r>
              <a:rPr lang="en-US" dirty="0" smtClean="0"/>
              <a:t>James </a:t>
            </a:r>
            <a:r>
              <a:rPr lang="en-US" dirty="0" err="1" smtClean="0"/>
              <a:t>Holzhauer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1363" y="1136650"/>
            <a:ext cx="5629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457200" y="2266122"/>
            <a:ext cx="2824163" cy="368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</a:pPr>
            <a:r>
              <a:rPr lang="en-US" sz="2000" dirty="0" smtClean="0"/>
              <a:t>A </a:t>
            </a:r>
            <a:r>
              <a:rPr lang="en-US" sz="2000" dirty="0" smtClean="0"/>
              <a:t>map of where all </a:t>
            </a:r>
            <a:r>
              <a:rPr lang="en-US" sz="2000" dirty="0" smtClean="0"/>
              <a:t>11,000+ </a:t>
            </a:r>
            <a:r>
              <a:rPr lang="en-US" sz="2000" dirty="0" smtClean="0"/>
              <a:t>Daily Doubles have been uncovered on the “Jeopardy!” game board since </a:t>
            </a:r>
            <a:r>
              <a:rPr lang="en-US" sz="2000" dirty="0" smtClean="0"/>
              <a:t>2001.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</a:pPr>
            <a:r>
              <a:rPr lang="en-US" sz="2000" dirty="0" smtClean="0"/>
              <a:t>You’ve gathered the data.</a:t>
            </a:r>
          </a:p>
          <a:p>
            <a:pPr marL="514350" indent="-51435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</a:pPr>
            <a:endParaRPr lang="en-US" sz="2000" dirty="0" smtClean="0"/>
          </a:p>
          <a:p>
            <a:pPr marL="514350" indent="-51435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You’ve seen the data: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DDs aren’t totally random.</a:t>
            </a:r>
          </a:p>
          <a:p>
            <a:pPr marL="514350" indent="-51435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this “heat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map,” how would you </a:t>
            </a:r>
            <a:r>
              <a:rPr lang="en-US" sz="2000" dirty="0" smtClean="0"/>
              <a:t>make your picks?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    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buFont typeface="Arial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buFont typeface="Arial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</a:t>
            </a:r>
            <a:r>
              <a:rPr lang="en-US" sz="3200" dirty="0" smtClean="0"/>
              <a:t>Jeopardy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Footnotes/credit from thefivethirtyeight.com</a:t>
            </a:r>
            <a:endParaRPr lang="en-US" dirty="0" smtClean="0"/>
          </a:p>
          <a:p>
            <a:pPr marL="514350" indent="-514350"/>
            <a:r>
              <a:rPr lang="en-US" dirty="0" smtClean="0"/>
              <a:t>And Jacob </a:t>
            </a:r>
            <a:r>
              <a:rPr lang="en-US" dirty="0" err="1" smtClean="0"/>
              <a:t>Bovee’s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J-Archive-Parser</a:t>
            </a:r>
            <a:r>
              <a:rPr lang="en-US" dirty="0" smtClean="0"/>
              <a:t>. </a:t>
            </a:r>
            <a:endParaRPr lang="en-US" dirty="0" smtClean="0"/>
          </a:p>
          <a:p>
            <a:pPr marL="971550" lvl="1" indent="-514350"/>
            <a:r>
              <a:rPr lang="en-US" dirty="0" smtClean="0"/>
              <a:t>https://github.com/jbovee/j-archive-parser </a:t>
            </a:r>
            <a:endParaRPr lang="en-US" dirty="0" smtClean="0"/>
          </a:p>
          <a:p>
            <a:pPr marL="514350" indent="-514350"/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j-archive.com</a:t>
            </a:r>
            <a:endParaRPr lang="en-US" dirty="0" smtClean="0"/>
          </a:p>
          <a:p>
            <a:pPr marL="514350" indent="-514350"/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jboard.tv/viewforum.php?f=1&amp;sid=5192983f26fb896d525a6fb68f8882cc</a:t>
            </a:r>
            <a:endParaRPr lang="en-US" dirty="0" smtClean="0"/>
          </a:p>
          <a:p>
            <a:pPr marL="971550" lvl="1" indent="-514350"/>
            <a:r>
              <a:rPr lang="en-US" dirty="0" err="1" smtClean="0"/>
              <a:t>Reddit</a:t>
            </a:r>
            <a:r>
              <a:rPr lang="en-US" dirty="0" smtClean="0"/>
              <a:t>-style boards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This. . .  is Jeopardy!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702128"/>
          </a:xfrm>
        </p:spPr>
        <p:txBody>
          <a:bodyPr>
            <a:normAutofit/>
          </a:bodyPr>
          <a:lstStyle/>
          <a:p>
            <a:r>
              <a:rPr lang="en-US" dirty="0" smtClean="0"/>
              <a:t>For more, see : http://www.research.ibm.com/artificial-intelligence/ </a:t>
            </a:r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45129"/>
            <a:ext cx="9096375" cy="45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From Last Week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Woot.com RC sells refurbished computers. 5% of the computers they sell are defective (real web site, fake stat!)</a:t>
            </a:r>
          </a:p>
          <a:p>
            <a:r>
              <a:rPr lang="en-US" sz="3200" dirty="0" smtClean="0"/>
              <a:t>A customer just bought 3 computers from them.</a:t>
            </a:r>
          </a:p>
          <a:p>
            <a:r>
              <a:rPr lang="en-US" sz="3200" dirty="0" smtClean="0"/>
              <a:t>Assume:  </a:t>
            </a:r>
          </a:p>
          <a:p>
            <a:pPr lvl="1"/>
            <a:r>
              <a:rPr lang="en-US" dirty="0" smtClean="0"/>
              <a:t>the 3 computers are a random sample, and </a:t>
            </a:r>
          </a:p>
          <a:p>
            <a:pPr lvl="1"/>
            <a:r>
              <a:rPr lang="en-US" dirty="0" smtClean="0"/>
              <a:t>Each computer’s  performance, including any defects, is independent of each other,</a:t>
            </a:r>
          </a:p>
          <a:p>
            <a:r>
              <a:rPr lang="en-US" sz="3200" dirty="0" smtClean="0"/>
              <a:t>What is the probability . . .</a:t>
            </a:r>
          </a:p>
          <a:p>
            <a:r>
              <a:rPr lang="en-US" sz="3200" dirty="0" smtClean="0"/>
              <a:t>that </a:t>
            </a:r>
            <a:r>
              <a:rPr lang="en-US" sz="3200" u="sng" dirty="0" smtClean="0"/>
              <a:t>all 3</a:t>
            </a:r>
            <a:r>
              <a:rPr lang="en-US" sz="3200" dirty="0" smtClean="0"/>
              <a:t> computers are defective?</a:t>
            </a:r>
          </a:p>
          <a:p>
            <a:r>
              <a:rPr lang="en-US" sz="3200" dirty="0" smtClean="0"/>
              <a:t>that </a:t>
            </a:r>
            <a:r>
              <a:rPr lang="en-US" sz="3200" u="sng" dirty="0" smtClean="0"/>
              <a:t>none</a:t>
            </a:r>
            <a:r>
              <a:rPr lang="en-US" sz="3200" dirty="0" smtClean="0"/>
              <a:t> of the computers are defective?</a:t>
            </a:r>
          </a:p>
          <a:p>
            <a:r>
              <a:rPr lang="en-US" sz="3200" dirty="0" smtClean="0"/>
              <a:t>that </a:t>
            </a:r>
            <a:r>
              <a:rPr lang="en-US" sz="3200" u="sng" dirty="0" smtClean="0"/>
              <a:t>at least one</a:t>
            </a:r>
            <a:r>
              <a:rPr lang="en-US" sz="3200" dirty="0" smtClean="0"/>
              <a:t> of the computers is defective?</a:t>
            </a:r>
          </a:p>
          <a:p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This. . .  is Jeopardy!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702128"/>
          </a:xfrm>
        </p:spPr>
        <p:txBody>
          <a:bodyPr>
            <a:normAutofit/>
          </a:bodyPr>
          <a:lstStyle/>
          <a:p>
            <a:r>
              <a:rPr lang="en-US" dirty="0" smtClean="0"/>
              <a:t>For more, see : https://www.youtube.com/watch?v=7kOEmupSHB8</a:t>
            </a:r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193816"/>
            <a:ext cx="9096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This. . .  is Jeopardy!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702128"/>
          </a:xfrm>
        </p:spPr>
        <p:txBody>
          <a:bodyPr>
            <a:normAutofit/>
          </a:bodyPr>
          <a:lstStyle/>
          <a:p>
            <a:r>
              <a:rPr lang="en-US" dirty="0" smtClean="0"/>
              <a:t>For more, see : http://www.research.ibm.com/artificial-intelligence/ </a:t>
            </a:r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3538" y="1845129"/>
            <a:ext cx="8924925" cy="45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This. . .  is Jeopardy!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734800" cy="7021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Inside Watson…   for more see: https://www.youtube.com/watch?v=P18EdAKuC1U</a:t>
            </a:r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wikipedia</a:t>
            </a:r>
            <a:r>
              <a:rPr lang="en-US" dirty="0" smtClean="0"/>
              <a:t>. Not really Watson.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770" y="1758213"/>
            <a:ext cx="7128101" cy="468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Conditional Probability &amp; Bias: </a:t>
            </a:r>
            <a:r>
              <a:rPr lang="en-US" sz="3200" dirty="0" smtClean="0"/>
              <a:t>picture view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Given: two coins in a bag?</a:t>
            </a:r>
          </a:p>
          <a:p>
            <a:pPr marL="514350" indent="-514350"/>
            <a:r>
              <a:rPr lang="en-US" dirty="0" smtClean="0"/>
              <a:t>One regular coin (head/tail)</a:t>
            </a:r>
          </a:p>
          <a:p>
            <a:pPr marL="514350" indent="-514350"/>
            <a:r>
              <a:rPr lang="en-US" dirty="0" smtClean="0"/>
              <a:t>One two-headed coin (A </a:t>
            </a:r>
            <a:r>
              <a:rPr lang="en-US" i="1" dirty="0" smtClean="0"/>
              <a:t>biased</a:t>
            </a:r>
            <a:r>
              <a:rPr lang="en-US" dirty="0" smtClean="0"/>
              <a:t> coin)</a:t>
            </a:r>
          </a:p>
          <a:p>
            <a:pPr marL="514350" indent="-514350">
              <a:buNone/>
            </a:pPr>
            <a:r>
              <a:rPr lang="en-US" dirty="0" smtClean="0"/>
              <a:t>What are the odds someone randomly selects the regular coin?</a:t>
            </a:r>
          </a:p>
          <a:p>
            <a:pPr marL="514350" indent="-514350"/>
            <a:r>
              <a:rPr lang="en-US" strike="sngStrike" dirty="0" smtClean="0"/>
              <a:t>Probably</a:t>
            </a:r>
            <a:r>
              <a:rPr lang="en-US" dirty="0" smtClean="0"/>
              <a:t>  0.5 </a:t>
            </a:r>
          </a:p>
          <a:p>
            <a:pPr marL="971550" lvl="1" indent="-514350"/>
            <a:r>
              <a:rPr lang="en-US" dirty="0" smtClean="0"/>
              <a:t>If that was all of the information we have, sure!</a:t>
            </a:r>
          </a:p>
          <a:p>
            <a:pPr marL="514350" indent="-514350">
              <a:buNone/>
            </a:pPr>
            <a:r>
              <a:rPr lang="en-US" dirty="0" smtClean="0"/>
              <a:t>Let’s provide a little more information! (</a:t>
            </a:r>
            <a:r>
              <a:rPr lang="en-US" sz="2400" dirty="0" smtClean="0"/>
              <a:t>like we did with the </a:t>
            </a:r>
            <a:r>
              <a:rPr lang="en-US" sz="2400" dirty="0" smtClean="0"/>
              <a:t>Monty Hall </a:t>
            </a:r>
            <a:r>
              <a:rPr lang="en-US" sz="2400" dirty="0" smtClean="0"/>
              <a:t>Problem</a:t>
            </a:r>
            <a:r>
              <a:rPr lang="en-US" dirty="0" smtClean="0"/>
              <a:t>)</a:t>
            </a:r>
          </a:p>
          <a:p>
            <a:pPr marL="514350" indent="-514350"/>
            <a:r>
              <a:rPr lang="en-US" dirty="0" smtClean="0"/>
              <a:t>We flip a coin once.  The result is: HEADS</a:t>
            </a:r>
          </a:p>
          <a:p>
            <a:pPr marL="514350" indent="-514350"/>
            <a:r>
              <a:rPr lang="en-US" dirty="0" smtClean="0"/>
              <a:t>Now, what is the probability that the regular coin was selected?</a:t>
            </a:r>
          </a:p>
          <a:p>
            <a:pPr marL="971550" lvl="1" indent="-514350"/>
            <a:r>
              <a:rPr lang="en-US" dirty="0" smtClean="0"/>
              <a:t>Let’s draw a structure of outcomes and see!</a:t>
            </a:r>
          </a:p>
          <a:p>
            <a:pPr marL="971550" lvl="1" indent="-514350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&amp; Bias: picture view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14146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selectiong</a:t>
            </a:r>
            <a:r>
              <a:rPr lang="en-US" dirty="0" smtClean="0"/>
              <a:t> one of two coins, flip the coin once.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 possible outcomes.</a:t>
            </a:r>
          </a:p>
          <a:p>
            <a:r>
              <a:rPr lang="en-US" dirty="0" smtClean="0"/>
              <a:t>But the result is: HEADS</a:t>
            </a:r>
          </a:p>
          <a:p>
            <a:pPr lvl="1"/>
            <a:r>
              <a:rPr lang="en-US" dirty="0" smtClean="0"/>
              <a:t>What is the probability the regular coin was selected now ?</a:t>
            </a:r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449914" y="255767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&amp; Bias: picture view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20375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selectiong</a:t>
            </a:r>
            <a:r>
              <a:rPr lang="en-US" dirty="0" smtClean="0"/>
              <a:t> one of two coins, flip the coin once.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 possible outcomes.</a:t>
            </a:r>
          </a:p>
          <a:p>
            <a:r>
              <a:rPr lang="en-US" dirty="0" smtClean="0"/>
              <a:t>But the result is: HEADS</a:t>
            </a:r>
          </a:p>
          <a:p>
            <a:pPr lvl="1"/>
            <a:r>
              <a:rPr lang="en-US" dirty="0" smtClean="0"/>
              <a:t>What is the probability the regular coin was selected now ?</a:t>
            </a:r>
          </a:p>
          <a:p>
            <a:pPr lvl="1"/>
            <a:r>
              <a:rPr lang="en-US" dirty="0" smtClean="0"/>
              <a:t>Tails was not selected!</a:t>
            </a:r>
          </a:p>
          <a:p>
            <a:pPr lvl="1"/>
            <a:r>
              <a:rPr lang="en-US" dirty="0" smtClean="0"/>
              <a:t>Only one possibility remains (in blue)</a:t>
            </a:r>
          </a:p>
          <a:p>
            <a:pPr lvl="1"/>
            <a:r>
              <a:rPr lang="en-US" dirty="0" smtClean="0"/>
              <a:t>Out of 3! (blue + red tiles)</a:t>
            </a:r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449914" y="255767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Multiply 9"/>
          <p:cNvSpPr/>
          <p:nvPr/>
        </p:nvSpPr>
        <p:spPr>
          <a:xfrm>
            <a:off x="4731026" y="4578625"/>
            <a:ext cx="1537253" cy="1386785"/>
          </a:xfrm>
          <a:prstGeom prst="mathMultiply">
            <a:avLst/>
          </a:prstGeom>
          <a:solidFill>
            <a:srgbClr val="7030A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76319" y="5758070"/>
            <a:ext cx="724562" cy="75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5232" y="5758070"/>
            <a:ext cx="724562" cy="75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5099" y="5758070"/>
            <a:ext cx="724562" cy="75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Managing Expectations: Expected Value  (6.8)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</a:t>
            </a:r>
            <a:r>
              <a:rPr lang="en-US" sz="3200" dirty="0" smtClean="0"/>
              <a:t>the elements in a sample space have probabilities associated </a:t>
            </a:r>
            <a:r>
              <a:rPr lang="en-US" sz="3200" dirty="0" smtClean="0"/>
              <a:t>with them </a:t>
            </a:r>
            <a:r>
              <a:rPr lang="en-US" sz="3200" dirty="0" smtClean="0"/>
              <a:t>(e.g., the chance that a lottery ticket is a winner)</a:t>
            </a:r>
          </a:p>
          <a:p>
            <a:r>
              <a:rPr lang="en-US" sz="3200" dirty="0" smtClean="0"/>
              <a:t>... and those outcomes have values (or payoffs) associated with them,</a:t>
            </a:r>
          </a:p>
          <a:p>
            <a:r>
              <a:rPr lang="en-US" sz="3200" dirty="0" smtClean="0"/>
              <a:t>... we can talk about the expected value (or expectation) of an </a:t>
            </a:r>
            <a:r>
              <a:rPr lang="en-US" sz="3200" dirty="0" smtClean="0"/>
              <a:t>outcome: </a:t>
            </a:r>
            <a:r>
              <a:rPr lang="en-US" sz="3200" i="1" dirty="0" smtClean="0"/>
              <a:t>the </a:t>
            </a:r>
            <a:r>
              <a:rPr lang="en-US" sz="3200" i="1" dirty="0" smtClean="0"/>
              <a:t>probability-weighted average value of the payoff </a:t>
            </a:r>
            <a:r>
              <a:rPr lang="en-US" sz="3200" i="1" dirty="0" smtClean="0"/>
              <a:t>function</a:t>
            </a:r>
            <a:endParaRPr lang="en-US" sz="3200" i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Expected Value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verbiage:</a:t>
            </a:r>
            <a:endParaRPr lang="en-US" sz="3200" dirty="0" smtClean="0"/>
          </a:p>
          <a:p>
            <a:pPr lvl="1"/>
            <a:r>
              <a:rPr lang="en-US" sz="3200" dirty="0" smtClean="0"/>
              <a:t>Let </a:t>
            </a:r>
            <a:r>
              <a:rPr lang="en-US" sz="3200" i="1" dirty="0" smtClean="0">
                <a:solidFill>
                  <a:srgbClr val="0070C0"/>
                </a:solidFill>
              </a:rPr>
              <a:t>S</a:t>
            </a:r>
            <a:r>
              <a:rPr lang="en-US" sz="3200" dirty="0" smtClean="0"/>
              <a:t> be a </a:t>
            </a:r>
            <a:r>
              <a:rPr lang="en-US" sz="3200" dirty="0" smtClean="0">
                <a:solidFill>
                  <a:srgbClr val="0070C0"/>
                </a:solidFill>
              </a:rPr>
              <a:t>sample space</a:t>
            </a:r>
            <a:r>
              <a:rPr lang="en-US" sz="3200" dirty="0" smtClean="0"/>
              <a:t>, </a:t>
            </a:r>
            <a:r>
              <a:rPr lang="en-US" sz="3200" i="1" dirty="0" smtClean="0"/>
              <a:t>p</a:t>
            </a:r>
            <a:r>
              <a:rPr lang="en-US" sz="3200" dirty="0" smtClean="0"/>
              <a:t> be a probability distribution on </a:t>
            </a:r>
            <a:r>
              <a:rPr lang="en-US" sz="3200" i="1" dirty="0" smtClean="0">
                <a:solidFill>
                  <a:srgbClr val="0070C0"/>
                </a:solidFill>
              </a:rPr>
              <a:t>S</a:t>
            </a:r>
          </a:p>
          <a:p>
            <a:pPr lvl="1"/>
            <a:r>
              <a:rPr lang="en-US" sz="3200" dirty="0" smtClean="0"/>
              <a:t>... </a:t>
            </a:r>
            <a:r>
              <a:rPr lang="en-US" sz="3200" dirty="0" smtClean="0"/>
              <a:t>and let </a:t>
            </a:r>
            <a:r>
              <a:rPr lang="en-US" sz="3200" i="1" dirty="0" smtClean="0"/>
              <a:t>f</a:t>
            </a:r>
            <a:r>
              <a:rPr lang="en-US" sz="3200" dirty="0" smtClean="0"/>
              <a:t> be a payoff function that maps each element of </a:t>
            </a:r>
            <a:r>
              <a:rPr lang="en-US" sz="3200" i="1" dirty="0" smtClean="0">
                <a:solidFill>
                  <a:srgbClr val="0070C0"/>
                </a:solidFill>
              </a:rPr>
              <a:t>S</a:t>
            </a:r>
            <a:r>
              <a:rPr lang="en-US" sz="3200" dirty="0" smtClean="0"/>
              <a:t> to a </a:t>
            </a:r>
            <a:r>
              <a:rPr lang="en-US" sz="3200" dirty="0" smtClean="0"/>
              <a:t>real number</a:t>
            </a:r>
            <a:endParaRPr lang="en-US" sz="4000" dirty="0" smtClean="0"/>
          </a:p>
          <a:p>
            <a:pPr lvl="1"/>
            <a:r>
              <a:rPr lang="en-US" sz="3200" dirty="0" smtClean="0"/>
              <a:t>Then: </a:t>
            </a:r>
            <a:r>
              <a:rPr lang="en-US" sz="3200" dirty="0" smtClean="0"/>
              <a:t>expected value of </a:t>
            </a:r>
            <a:r>
              <a:rPr lang="en-US" sz="3200" i="1" dirty="0" smtClean="0"/>
              <a:t>f</a:t>
            </a:r>
            <a:r>
              <a:rPr lang="en-US" sz="3200" dirty="0" smtClean="0"/>
              <a:t> given </a:t>
            </a:r>
            <a:r>
              <a:rPr lang="en-US" sz="3200" i="1" dirty="0" smtClean="0"/>
              <a:t>p</a:t>
            </a:r>
            <a:r>
              <a:rPr lang="en-US" sz="3200" i="1" dirty="0" smtClean="0">
                <a:solidFill>
                  <a:srgbClr val="9C1431"/>
                </a:solidFill>
              </a:rPr>
              <a:t> </a:t>
            </a:r>
            <a:r>
              <a:rPr lang="en-US" sz="3200" dirty="0" smtClean="0"/>
              <a:t>is </a:t>
            </a:r>
            <a:r>
              <a:rPr lang="en-US" sz="3200" i="1" dirty="0" smtClean="0"/>
              <a:t>f(</a:t>
            </a:r>
            <a:r>
              <a:rPr lang="en-US" sz="3200" b="1" i="1" dirty="0" smtClean="0">
                <a:solidFill>
                  <a:srgbClr val="9C1431"/>
                </a:solidFill>
                <a:latin typeface="Monotype Corsiva" pitchFamily="66" charset="0"/>
              </a:rPr>
              <a:t>s</a:t>
            </a:r>
            <a:r>
              <a:rPr lang="en-US" sz="3200" i="1" dirty="0" smtClean="0"/>
              <a:t>)*</a:t>
            </a:r>
            <a:r>
              <a:rPr lang="en-US" sz="3200" i="1" dirty="0" smtClean="0"/>
              <a:t>p(</a:t>
            </a:r>
            <a:r>
              <a:rPr lang="en-US" sz="3200" b="1" i="1" dirty="0" smtClean="0">
                <a:solidFill>
                  <a:srgbClr val="9C1431"/>
                </a:solidFill>
                <a:latin typeface="Monotype Corsiva" pitchFamily="66" charset="0"/>
              </a:rPr>
              <a:t>s</a:t>
            </a:r>
            <a:r>
              <a:rPr lang="en-US" sz="3200" dirty="0" smtClean="0"/>
              <a:t>),summed </a:t>
            </a:r>
            <a:r>
              <a:rPr lang="en-US" sz="3200" dirty="0" smtClean="0"/>
              <a:t>over all </a:t>
            </a:r>
            <a:r>
              <a:rPr lang="en-US" sz="3200" b="1" i="1" dirty="0" smtClean="0">
                <a:solidFill>
                  <a:srgbClr val="9C1431"/>
                </a:solidFill>
                <a:latin typeface="Monotype Corsiva" pitchFamily="66" charset="0"/>
              </a:rPr>
              <a:t>s</a:t>
            </a:r>
            <a:r>
              <a:rPr lang="en-US" sz="3200" dirty="0" smtClean="0"/>
              <a:t> in </a:t>
            </a:r>
            <a:r>
              <a:rPr lang="en-US" sz="3200" i="1" dirty="0" smtClean="0">
                <a:solidFill>
                  <a:srgbClr val="0070C0"/>
                </a:solidFill>
              </a:rPr>
              <a:t>S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Using math </a:t>
            </a:r>
            <a:r>
              <a:rPr lang="en-US" sz="2400" dirty="0" smtClean="0"/>
              <a:t>(singular!)</a:t>
            </a:r>
            <a:endParaRPr lang="en-US" sz="3200" dirty="0" smtClean="0"/>
          </a:p>
          <a:p>
            <a:pPr lvl="1" algn="ctr">
              <a:buNone/>
            </a:pPr>
            <a:r>
              <a:rPr lang="en-US" sz="3200" dirty="0" smtClean="0">
                <a:latin typeface="Symbol" pitchFamily="18" charset="2"/>
                <a:cs typeface="Courier New" pitchFamily="49" charset="0"/>
              </a:rPr>
              <a:t>m = m(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f,p</a:t>
            </a:r>
            <a:r>
              <a:rPr lang="en-US" sz="3200" dirty="0" smtClean="0">
                <a:latin typeface="Symbol" pitchFamily="18" charset="2"/>
                <a:cs typeface="Courier New" pitchFamily="49" charset="0"/>
              </a:rPr>
              <a:t>) 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= ∑</a:t>
            </a:r>
            <a:r>
              <a:rPr lang="en-US" sz="3200" b="1" baseline="-25000" dirty="0" err="1" smtClean="0">
                <a:solidFill>
                  <a:srgbClr val="9C1431"/>
                </a:solidFill>
                <a:latin typeface="Monotype Corsiva" pitchFamily="66" charset="0"/>
                <a:cs typeface="Courier New" pitchFamily="49" charset="0"/>
              </a:rPr>
              <a:t>s</a:t>
            </a:r>
            <a:r>
              <a:rPr lang="en-US" sz="3200" baseline="-25000" dirty="0" err="1" smtClean="0">
                <a:latin typeface="Courier New" pitchFamily="49" charset="0"/>
                <a:cs typeface="Courier New" pitchFamily="49" charset="0"/>
              </a:rPr>
              <a:t>∈</a:t>
            </a:r>
            <a:r>
              <a:rPr lang="en-US" sz="3600" baseline="-25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200" b="1" dirty="0" smtClean="0">
                <a:solidFill>
                  <a:srgbClr val="9C1431"/>
                </a:solidFill>
                <a:latin typeface="Monotype Corsiva" pitchFamily="66" charset="0"/>
                <a:cs typeface="Courier New" pitchFamily="49" charset="0"/>
              </a:rPr>
              <a:t>s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)*p(</a:t>
            </a:r>
            <a:r>
              <a:rPr lang="en-US" sz="3200" b="1" dirty="0" smtClean="0">
                <a:solidFill>
                  <a:srgbClr val="9C1431"/>
                </a:solidFill>
                <a:latin typeface="Monotype Corsiva" pitchFamily="66" charset="0"/>
                <a:cs typeface="Courier New" pitchFamily="49" charset="0"/>
              </a:rPr>
              <a:t>s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Managing Expectations: Expected Value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Other ways to describe the expected value:</a:t>
            </a:r>
          </a:p>
          <a:p>
            <a:pPr lvl="1"/>
            <a:r>
              <a:rPr lang="en-US" dirty="0" smtClean="0"/>
              <a:t>The sum of each outcome * frequency the outcome occurs.</a:t>
            </a:r>
          </a:p>
          <a:p>
            <a:pPr lvl="1"/>
            <a:r>
              <a:rPr lang="en-US" dirty="0" smtClean="0"/>
              <a:t>The mean of an infinite sequence of a random variable.</a:t>
            </a:r>
          </a:p>
          <a:p>
            <a:pPr lvl="1"/>
            <a:r>
              <a:rPr lang="en-US" dirty="0" smtClean="0"/>
              <a:t>The long run average of </a:t>
            </a:r>
            <a:r>
              <a:rPr lang="en-US" sz="2200" i="1" dirty="0" smtClean="0"/>
              <a:t>many </a:t>
            </a:r>
            <a:r>
              <a:rPr lang="en-US" sz="2200" i="1" dirty="0" err="1" smtClean="0"/>
              <a:t>many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many</a:t>
            </a:r>
            <a:r>
              <a:rPr lang="en-US" sz="2200" i="1" dirty="0" smtClean="0"/>
              <a:t> </a:t>
            </a:r>
            <a:r>
              <a:rPr lang="en-US" dirty="0" smtClean="0"/>
              <a:t>repetitions of </a:t>
            </a:r>
            <a:r>
              <a:rPr lang="en-US" dirty="0" smtClean="0"/>
              <a:t>an experiment (</a:t>
            </a:r>
            <a:r>
              <a:rPr lang="en-US" dirty="0" smtClean="0"/>
              <a:t>GEN-AND-TEST)</a:t>
            </a:r>
          </a:p>
          <a:p>
            <a:r>
              <a:rPr lang="en-US" sz="3200" dirty="0" smtClean="0"/>
              <a:t>Fun Fact: the most probable value does </a:t>
            </a:r>
            <a:r>
              <a:rPr lang="en-US" sz="3200" i="1" dirty="0" smtClean="0"/>
              <a:t>not</a:t>
            </a:r>
            <a:r>
              <a:rPr lang="en-US" sz="3200" dirty="0" smtClean="0"/>
              <a:t> have to be the expected value. (they are not the same)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An example: flip a regular (i.e. fair) coin 2 times. Again :(</a:t>
            </a:r>
          </a:p>
          <a:p>
            <a:pPr lvl="1"/>
            <a:r>
              <a:rPr lang="en-US" dirty="0" smtClean="0"/>
              <a:t>The ordered pairs: (H,H) (H,T) (T,H) (T,T)</a:t>
            </a:r>
          </a:p>
          <a:p>
            <a:pPr lvl="1"/>
            <a:r>
              <a:rPr lang="en-US" dirty="0" smtClean="0"/>
              <a:t>Possible values: We could get 2 heads, 1 head, or 0 heads. The expected value of flipping heads: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∑</a:t>
            </a:r>
            <a:r>
              <a:rPr lang="en-US" b="1" baseline="-25000" dirty="0" err="1" smtClean="0">
                <a:solidFill>
                  <a:srgbClr val="9C1431"/>
                </a:solidFill>
                <a:latin typeface="Monotype Corsiva" pitchFamily="66" charset="0"/>
                <a:cs typeface="Courier New" pitchFamily="49" charset="0"/>
              </a:rPr>
              <a:t>s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∈</a:t>
            </a:r>
            <a:r>
              <a:rPr lang="en-US" sz="2800" baseline="-25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9C1431"/>
                </a:solidFill>
                <a:latin typeface="Monotype Corsiva" pitchFamily="66" charset="0"/>
                <a:cs typeface="Courier New" pitchFamily="49" charset="0"/>
              </a:rPr>
              <a:t>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)*p(</a:t>
            </a:r>
            <a:r>
              <a:rPr lang="en-US" b="1" dirty="0" smtClean="0">
                <a:solidFill>
                  <a:srgbClr val="9C1431"/>
                </a:solidFill>
                <a:latin typeface="Monotype Corsiva" pitchFamily="66" charset="0"/>
                <a:cs typeface="Courier New" pitchFamily="49" charset="0"/>
              </a:rPr>
              <a:t>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2*.25 + 1*.5 + 0*.25 = 1</a:t>
            </a:r>
            <a:endParaRPr lang="en-US" dirty="0" smtClean="0"/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Expected Value: déjà vu all over again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example: flip a regular (i.e. fair) coin 3 times. Again :(</a:t>
            </a:r>
          </a:p>
          <a:p>
            <a:pPr lvl="1"/>
            <a:r>
              <a:rPr lang="en-US" dirty="0" smtClean="0"/>
              <a:t>The ordered 3-tuples: </a:t>
            </a:r>
          </a:p>
          <a:p>
            <a:pPr lvl="2"/>
            <a:r>
              <a:rPr lang="en-US" dirty="0" smtClean="0"/>
              <a:t>(H,H,H) </a:t>
            </a:r>
          </a:p>
          <a:p>
            <a:pPr lvl="2"/>
            <a:r>
              <a:rPr lang="en-US" dirty="0" smtClean="0"/>
              <a:t>(H,H,T) (H,T,H) (T,H,H)</a:t>
            </a:r>
          </a:p>
          <a:p>
            <a:pPr lvl="2"/>
            <a:r>
              <a:rPr lang="en-US" dirty="0" smtClean="0"/>
              <a:t>(T,T,H) (T,H,T) (H,T,T)</a:t>
            </a:r>
          </a:p>
          <a:p>
            <a:pPr lvl="2"/>
            <a:r>
              <a:rPr lang="en-US" dirty="0" smtClean="0"/>
              <a:t> (T,T,T)</a:t>
            </a:r>
          </a:p>
          <a:p>
            <a:pPr lvl="1"/>
            <a:r>
              <a:rPr lang="en-US" dirty="0" smtClean="0"/>
              <a:t>Possible values: We could get 3, 2, 1 or 0 heads. The expected value of flipping heads: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∑</a:t>
            </a:r>
            <a:r>
              <a:rPr lang="en-US" b="1" baseline="-25000" dirty="0" err="1" smtClean="0">
                <a:solidFill>
                  <a:srgbClr val="9C1431"/>
                </a:solidFill>
                <a:latin typeface="Monotype Corsiva" pitchFamily="66" charset="0"/>
                <a:cs typeface="Courier New" pitchFamily="49" charset="0"/>
              </a:rPr>
              <a:t>s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∈</a:t>
            </a:r>
            <a:r>
              <a:rPr lang="en-US" sz="2800" baseline="-25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9C1431"/>
                </a:solidFill>
                <a:latin typeface="Monotype Corsiva" pitchFamily="66" charset="0"/>
                <a:cs typeface="Courier New" pitchFamily="49" charset="0"/>
              </a:rPr>
              <a:t>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)*p(</a:t>
            </a:r>
            <a:r>
              <a:rPr lang="en-US" b="1" dirty="0" smtClean="0">
                <a:solidFill>
                  <a:srgbClr val="9C1431"/>
                </a:solidFill>
                <a:latin typeface="Monotype Corsiva" pitchFamily="66" charset="0"/>
                <a:cs typeface="Courier New" pitchFamily="49" charset="0"/>
              </a:rPr>
              <a:t>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3*(1/8) + 2*(3/8) + 1*(3/8) + 0*(1/8) = 3/2</a:t>
            </a:r>
            <a:endParaRPr lang="en-US" dirty="0" smtClean="0"/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Updated Example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16098"/>
            <a:ext cx="11420420" cy="54401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/>
              <a:t>is the probability of 3 independent events </a:t>
            </a:r>
            <a:r>
              <a:rPr lang="en-US" sz="3200" dirty="0" smtClean="0"/>
              <a:t> (A,B,C) </a:t>
            </a:r>
            <a:r>
              <a:rPr lang="en-US" sz="3200" dirty="0" err="1" smtClean="0"/>
              <a:t>s.t</a:t>
            </a:r>
            <a:r>
              <a:rPr lang="en-US" sz="3200" dirty="0" smtClean="0"/>
              <a:t>.</a:t>
            </a:r>
          </a:p>
          <a:p>
            <a:r>
              <a:rPr lang="en-US" sz="3200" u="sng" dirty="0" smtClean="0"/>
              <a:t>all </a:t>
            </a:r>
            <a:r>
              <a:rPr lang="en-US" sz="3200" u="sng" dirty="0" smtClean="0"/>
              <a:t>3</a:t>
            </a:r>
            <a:r>
              <a:rPr lang="en-US" sz="3200" dirty="0" smtClean="0"/>
              <a:t> computers are defective? </a:t>
            </a:r>
          </a:p>
          <a:p>
            <a:pPr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= p(A)*p(B)*p(C) = .05*.05*.05 = .000125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u="sng" dirty="0" smtClean="0"/>
              <a:t>none</a:t>
            </a:r>
            <a:r>
              <a:rPr lang="en-US" sz="3200" dirty="0" smtClean="0"/>
              <a:t> of the computers are defective? </a:t>
            </a:r>
          </a:p>
          <a:p>
            <a:pPr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= 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(!A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)*p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(!B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)*p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(!C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 = .95*.95*.95 = 0.857 </a:t>
            </a:r>
            <a:endParaRPr lang="en-US" dirty="0" smtClean="0"/>
          </a:p>
          <a:p>
            <a:r>
              <a:rPr lang="en-US" sz="3200" u="sng" dirty="0" smtClean="0"/>
              <a:t>at least one</a:t>
            </a:r>
            <a:r>
              <a:rPr lang="en-US" sz="3200" dirty="0" smtClean="0"/>
              <a:t> of the computers is defective? i.e. 1 or 2 or 3 are </a:t>
            </a:r>
            <a:r>
              <a:rPr lang="en-US" sz="3200" dirty="0" smtClean="0"/>
              <a:t>defective</a:t>
            </a:r>
          </a:p>
          <a:p>
            <a:r>
              <a:rPr lang="en-US" sz="3200" dirty="0" smtClean="0"/>
              <a:t>How should we think about this problem?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457200" y="3723861"/>
            <a:ext cx="3087756" cy="1139686"/>
          </a:xfrm>
          <a:prstGeom prst="mathMultiply">
            <a:avLst/>
          </a:prstGeom>
          <a:solidFill>
            <a:srgbClr val="9C1431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Expected Values &amp; Tonight’s Lab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Part 1: Representing numbers</a:t>
            </a:r>
          </a:p>
          <a:p>
            <a:r>
              <a:rPr lang="en-US" sz="3200" dirty="0" smtClean="0"/>
              <a:t>Using our fingers, we’re used to using decimal numbers: base 10.</a:t>
            </a:r>
          </a:p>
          <a:p>
            <a:r>
              <a:rPr lang="en-US" sz="3200" dirty="0" smtClean="0"/>
              <a:t>Or maybe </a:t>
            </a:r>
            <a:r>
              <a:rPr lang="en-US" sz="3200" dirty="0" err="1" smtClean="0"/>
              <a:t>sexagesimal</a:t>
            </a:r>
            <a:r>
              <a:rPr lang="en-US" sz="3200" dirty="0" smtClean="0"/>
              <a:t> numbers: base 60. </a:t>
            </a:r>
          </a:p>
          <a:p>
            <a:pPr lvl="1"/>
            <a:r>
              <a:rPr lang="en-US" dirty="0" smtClean="0"/>
              <a:t>You don’t have to be a Sumerian either! </a:t>
            </a:r>
          </a:p>
          <a:p>
            <a:r>
              <a:rPr lang="en-US" sz="3200" dirty="0" smtClean="0"/>
              <a:t>Computers are used to using binary numbers: base 2.</a:t>
            </a:r>
          </a:p>
          <a:p>
            <a:pPr lvl="1"/>
            <a:r>
              <a:rPr lang="en-US" dirty="0" smtClean="0"/>
              <a:t>It is just a matter of figuring out what the numbers </a:t>
            </a:r>
            <a:r>
              <a:rPr lang="en-US" i="1" dirty="0" smtClean="0"/>
              <a:t>represent</a:t>
            </a:r>
            <a:r>
              <a:rPr lang="en-US" dirty="0" smtClean="0"/>
              <a:t>.</a:t>
            </a:r>
          </a:p>
          <a:p>
            <a:r>
              <a:rPr lang="en-US" sz="3200" dirty="0" smtClean="0"/>
              <a:t>Or maybe hexadecimal numbers: base 16.</a:t>
            </a:r>
          </a:p>
          <a:p>
            <a:pPr lvl="1"/>
            <a:r>
              <a:rPr lang="en-US" dirty="0" smtClean="0"/>
              <a:t>We can </a:t>
            </a:r>
            <a:r>
              <a:rPr lang="en-US" i="1" dirty="0" smtClean="0"/>
              <a:t>make</a:t>
            </a:r>
            <a:r>
              <a:rPr lang="en-US" dirty="0" smtClean="0"/>
              <a:t> computers use decimal numbers.</a:t>
            </a:r>
          </a:p>
          <a:p>
            <a:pPr lvl="1"/>
            <a:r>
              <a:rPr lang="en-US" dirty="0" smtClean="0"/>
              <a:t>See Java’s </a:t>
            </a:r>
            <a:r>
              <a:rPr lang="en-US" dirty="0" err="1" smtClean="0"/>
              <a:t>BigDecimal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See IEEE-754 revision 2.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Hexadecimal numbers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Decimal 123 </a:t>
            </a:r>
          </a:p>
          <a:p>
            <a:pPr lvl="1"/>
            <a:r>
              <a:rPr lang="en-US" dirty="0" smtClean="0"/>
              <a:t>= 1 * 10</a:t>
            </a:r>
            <a:r>
              <a:rPr lang="en-US" baseline="30000" dirty="0" smtClean="0"/>
              <a:t>2</a:t>
            </a:r>
            <a:r>
              <a:rPr lang="en-US" dirty="0" smtClean="0"/>
              <a:t> + 2 * 10</a:t>
            </a:r>
            <a:r>
              <a:rPr lang="en-US" baseline="30000" dirty="0" smtClean="0"/>
              <a:t>1</a:t>
            </a:r>
            <a:r>
              <a:rPr lang="en-US" dirty="0" smtClean="0"/>
              <a:t> + 3*10</a:t>
            </a:r>
            <a:r>
              <a:rPr lang="en-US" baseline="30000" dirty="0" smtClean="0"/>
              <a:t>0</a:t>
            </a:r>
          </a:p>
          <a:p>
            <a:pPr lvl="1">
              <a:buNone/>
            </a:pPr>
            <a:endParaRPr lang="en-US" baseline="30000" dirty="0" smtClean="0"/>
          </a:p>
          <a:p>
            <a:r>
              <a:rPr lang="en-US" sz="3200" dirty="0" smtClean="0"/>
              <a:t>To hexadecimal 7B</a:t>
            </a:r>
          </a:p>
          <a:p>
            <a:pPr lvl="1"/>
            <a:r>
              <a:rPr lang="en-US" dirty="0" smtClean="0"/>
              <a:t>= </a:t>
            </a:r>
            <a:r>
              <a:rPr lang="en-US" dirty="0" smtClean="0"/>
              <a:t>7 </a:t>
            </a:r>
            <a:r>
              <a:rPr lang="en-US" dirty="0" smtClean="0"/>
              <a:t>* </a:t>
            </a:r>
            <a:r>
              <a:rPr lang="en-US" dirty="0" smtClean="0"/>
              <a:t>16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B </a:t>
            </a:r>
            <a:r>
              <a:rPr lang="en-US" dirty="0" smtClean="0"/>
              <a:t>* </a:t>
            </a:r>
            <a:r>
              <a:rPr lang="en-US" dirty="0" smtClean="0"/>
              <a:t>16</a:t>
            </a:r>
            <a:r>
              <a:rPr lang="en-US" baseline="30000" dirty="0" smtClean="0"/>
              <a:t>0</a:t>
            </a:r>
            <a:endParaRPr lang="en-US" baseline="30000" dirty="0" smtClean="0"/>
          </a:p>
          <a:p>
            <a:pPr lvl="1"/>
            <a:r>
              <a:rPr lang="en-US" dirty="0" err="1" smtClean="0"/>
              <a:t>Wait.What</a:t>
            </a:r>
            <a:r>
              <a:rPr lang="en-US" dirty="0" smtClean="0"/>
              <a:t>? Oh. Decimal 10 through 15 are represented by letters A through F</a:t>
            </a:r>
          </a:p>
          <a:p>
            <a:r>
              <a:rPr lang="en-US" sz="3200" dirty="0" smtClean="0"/>
              <a:t>To binary 0111 1011</a:t>
            </a:r>
          </a:p>
          <a:p>
            <a:pPr lvl="1"/>
            <a:r>
              <a:rPr lang="en-US" dirty="0" smtClean="0"/>
              <a:t>= 1 * 2</a:t>
            </a:r>
            <a:r>
              <a:rPr lang="en-US" baseline="30000" dirty="0" smtClean="0"/>
              <a:t>6</a:t>
            </a:r>
            <a:r>
              <a:rPr lang="en-US" dirty="0" smtClean="0"/>
              <a:t> + 1 * </a:t>
            </a:r>
            <a:r>
              <a:rPr lang="en-US" dirty="0" smtClean="0"/>
              <a:t>2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smtClean="0"/>
              <a:t>+ 1 * </a:t>
            </a:r>
            <a:r>
              <a:rPr lang="en-US" dirty="0" smtClean="0"/>
              <a:t>2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+ 1 * </a:t>
            </a:r>
            <a:r>
              <a:rPr lang="en-US" dirty="0" smtClean="0"/>
              <a:t>2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0 </a:t>
            </a:r>
            <a:r>
              <a:rPr lang="en-US" dirty="0" smtClean="0"/>
              <a:t>* </a:t>
            </a:r>
            <a:r>
              <a:rPr lang="en-US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+ 1 * </a:t>
            </a:r>
            <a:r>
              <a:rPr lang="en-US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+ 1 * </a:t>
            </a:r>
            <a:r>
              <a:rPr lang="en-US" dirty="0" smtClean="0"/>
              <a:t>2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baseline="30000" dirty="0" smtClean="0"/>
              <a:t> </a:t>
            </a:r>
            <a:endParaRPr lang="en-US" dirty="0" smtClean="0"/>
          </a:p>
          <a:p>
            <a:r>
              <a:rPr lang="en-US" sz="3200" dirty="0" smtClean="0"/>
              <a:t>Floating point numbers have the same representation</a:t>
            </a:r>
          </a:p>
          <a:p>
            <a:pPr lvl="1"/>
            <a:r>
              <a:rPr lang="en-US" dirty="0" smtClean="0"/>
              <a:t>Except that the exponent is negative. </a:t>
            </a:r>
          </a:p>
          <a:p>
            <a:pPr lvl="1"/>
            <a:r>
              <a:rPr lang="en-US" dirty="0" smtClean="0"/>
              <a:t>Since 1 * </a:t>
            </a:r>
            <a:r>
              <a:rPr lang="en-US" dirty="0" smtClean="0"/>
              <a:t>2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 = 1, 1 * 2</a:t>
            </a:r>
            <a:r>
              <a:rPr lang="en-US" baseline="30000" dirty="0" smtClean="0"/>
              <a:t>-1</a:t>
            </a:r>
            <a:r>
              <a:rPr lang="en-US" dirty="0" smtClean="0"/>
              <a:t> = 1/2  1 * 2</a:t>
            </a:r>
            <a:r>
              <a:rPr lang="en-US" baseline="30000" dirty="0" smtClean="0"/>
              <a:t>-2</a:t>
            </a:r>
            <a:r>
              <a:rPr lang="en-US" dirty="0" smtClean="0"/>
              <a:t> = 1/4 , etc.</a:t>
            </a:r>
          </a:p>
          <a:p>
            <a:r>
              <a:rPr lang="en-US" sz="3200" dirty="0" smtClean="0"/>
              <a:t>Binary numbers </a:t>
            </a:r>
            <a:r>
              <a:rPr lang="en-US" sz="3200" i="1" dirty="0" smtClean="0"/>
              <a:t>could</a:t>
            </a:r>
            <a:r>
              <a:rPr lang="en-US" sz="3200" dirty="0" smtClean="0"/>
              <a:t> be represented by H &amp; T instead of 0 &amp; 1.</a:t>
            </a:r>
          </a:p>
          <a:p>
            <a:pPr lvl="1"/>
            <a:r>
              <a:rPr lang="en-US" dirty="0" smtClean="0"/>
              <a:t>Or vice versa.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Tonight’s Lab Part 2: Simulating a </a:t>
            </a:r>
            <a:r>
              <a:rPr lang="en-US" sz="3200" dirty="0" smtClean="0"/>
              <a:t>rigged </a:t>
            </a:r>
            <a:r>
              <a:rPr lang="en-US" sz="3200" dirty="0" smtClean="0"/>
              <a:t>coin </a:t>
            </a:r>
            <a:r>
              <a:rPr lang="en-US" sz="3200" dirty="0" smtClean="0"/>
              <a:t>w/ </a:t>
            </a:r>
            <a:r>
              <a:rPr lang="en-US" sz="3200" dirty="0" smtClean="0"/>
              <a:t>a </a:t>
            </a:r>
            <a:r>
              <a:rPr lang="en-US" sz="3200" dirty="0" smtClean="0"/>
              <a:t>regular coin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Consider a fair coin. And you want to simulate a rigged coin </a:t>
            </a:r>
            <a:r>
              <a:rPr lang="en-US" sz="3200" dirty="0" err="1" smtClean="0"/>
              <a:t>s.t</a:t>
            </a:r>
            <a:r>
              <a:rPr lang="en-US" sz="3200" dirty="0" smtClean="0"/>
              <a:t>.</a:t>
            </a:r>
          </a:p>
          <a:p>
            <a:pPr lvl="1"/>
            <a:r>
              <a:rPr lang="en-US" dirty="0" smtClean="0"/>
              <a:t>Probability that H occurs 1/4  of the time.</a:t>
            </a:r>
          </a:p>
          <a:p>
            <a:pPr lvl="1"/>
            <a:r>
              <a:rPr lang="en-US" dirty="0" smtClean="0"/>
              <a:t>Well, if we flip 2x. . . HH occurs 1/4  of the time. Success! Simply fail on HT, TH, or TT.</a:t>
            </a:r>
          </a:p>
          <a:p>
            <a:pPr lvl="2"/>
            <a:r>
              <a:rPr lang="en-US" dirty="0" smtClean="0"/>
              <a:t>Actually, you could do a form of short circuiting: simply fail if first flip = T</a:t>
            </a:r>
          </a:p>
          <a:p>
            <a:r>
              <a:rPr lang="en-US" sz="3200" dirty="0" smtClean="0"/>
              <a:t>The binary fractions allow us to do this,</a:t>
            </a:r>
          </a:p>
          <a:p>
            <a:pPr lvl="1"/>
            <a:r>
              <a:rPr lang="en-US" dirty="0" smtClean="0"/>
              <a:t>Simply by using a binary representation</a:t>
            </a:r>
          </a:p>
          <a:p>
            <a:pPr lvl="1"/>
            <a:r>
              <a:rPr lang="en-US" dirty="0" smtClean="0"/>
              <a:t>1/4  = </a:t>
            </a:r>
            <a:r>
              <a:rPr lang="en-US" dirty="0" smtClean="0"/>
              <a:t>1 * 2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dirty="0" smtClean="0"/>
              <a:t> = 0.01 (or simply 01)</a:t>
            </a:r>
          </a:p>
          <a:p>
            <a:pPr lvl="1"/>
            <a:r>
              <a:rPr lang="en-US" dirty="0" smtClean="0"/>
              <a:t>GEN-AND-TEST allows us to run such tests.</a:t>
            </a:r>
          </a:p>
          <a:p>
            <a:r>
              <a:rPr lang="en-US" smtClean="0"/>
              <a:t>What-about-ism:</a:t>
            </a:r>
            <a:endParaRPr lang="en-US" dirty="0" smtClean="0"/>
          </a:p>
          <a:p>
            <a:pPr lvl="1"/>
            <a:r>
              <a:rPr lang="en-US" dirty="0" smtClean="0"/>
              <a:t>What about a rigged coin </a:t>
            </a:r>
            <a:r>
              <a:rPr lang="en-US" dirty="0" err="1" smtClean="0"/>
              <a:t>s.t</a:t>
            </a:r>
            <a:r>
              <a:rPr lang="en-US" dirty="0" smtClean="0"/>
              <a:t>. H occurs 1/3 of the time?</a:t>
            </a:r>
          </a:p>
          <a:p>
            <a:r>
              <a:rPr lang="en-US" sz="3200" dirty="0" smtClean="0"/>
              <a:t>The Flip Side: we can figure out what a mystery value is, i.e. what an infinitely long binary string of 0’s, 1’s represent . . .</a:t>
            </a:r>
          </a:p>
          <a:p>
            <a:pPr lvl="1"/>
            <a:r>
              <a:rPr lang="en-US" dirty="0" smtClean="0"/>
              <a:t>By computing the expected value of fair coin flips that it would take to simulate a biased coin.</a:t>
            </a:r>
          </a:p>
          <a:p>
            <a:r>
              <a:rPr lang="en-US" dirty="0" smtClean="0"/>
              <a:t>More on Thursday…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Slight Digression</a:t>
            </a:r>
            <a:r>
              <a:rPr lang="en-US" sz="3200" dirty="0" smtClean="0"/>
              <a:t>: </a:t>
            </a:r>
            <a:r>
              <a:rPr lang="en-US" sz="3200" dirty="0" smtClean="0"/>
              <a:t>Flipping a </a:t>
            </a:r>
            <a:r>
              <a:rPr lang="en-US" sz="3200" dirty="0" smtClean="0"/>
              <a:t>coin (again)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  <a:p>
            <a:r>
              <a:rPr lang="en-US" sz="3200" dirty="0" smtClean="0"/>
              <a:t>If we toss a coin three times what is the probability of getting </a:t>
            </a:r>
            <a:r>
              <a:rPr lang="en-US" sz="3200" i="1" dirty="0" smtClean="0"/>
              <a:t>exactly 2 </a:t>
            </a:r>
            <a:r>
              <a:rPr lang="en-US" sz="3200" dirty="0" smtClean="0"/>
              <a:t>tails? </a:t>
            </a:r>
          </a:p>
          <a:p>
            <a:r>
              <a:rPr lang="en-US" sz="3200" dirty="0" smtClean="0"/>
              <a:t>Sample space: {</a:t>
            </a:r>
            <a:r>
              <a:rPr lang="en-US" sz="3200" i="1" dirty="0" smtClean="0"/>
              <a:t>H,T}</a:t>
            </a:r>
            <a:r>
              <a:rPr lang="en-US" sz="3200" i="1" baseline="30000" dirty="0" smtClean="0"/>
              <a:t>3</a:t>
            </a:r>
            <a:r>
              <a:rPr lang="en-US" sz="3200" i="1" dirty="0" smtClean="0"/>
              <a:t> i.e. tuples of length 3</a:t>
            </a:r>
          </a:p>
          <a:p>
            <a:r>
              <a:rPr lang="en-US" sz="3200" dirty="0" smtClean="0"/>
              <a:t>{</a:t>
            </a:r>
            <a:r>
              <a:rPr lang="en-US" sz="3200" i="1" dirty="0" smtClean="0"/>
              <a:t>HHH, HHT, HTH, HTT, THH, THT, TTH, TTT}</a:t>
            </a:r>
          </a:p>
          <a:p>
            <a:r>
              <a:rPr lang="en-US" sz="3200" dirty="0" smtClean="0"/>
              <a:t>Distribution: Uniform</a:t>
            </a:r>
          </a:p>
          <a:p>
            <a:pPr>
              <a:buNone/>
            </a:pPr>
            <a:endParaRPr lang="en-US" sz="3200" i="1" dirty="0" smtClean="0"/>
          </a:p>
          <a:p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Slight Digression</a:t>
            </a:r>
            <a:r>
              <a:rPr lang="en-US" sz="3200" dirty="0" smtClean="0"/>
              <a:t>: </a:t>
            </a:r>
            <a:r>
              <a:rPr lang="en-US" sz="3200" dirty="0" smtClean="0"/>
              <a:t>Flipping a </a:t>
            </a:r>
            <a:r>
              <a:rPr lang="en-US" sz="3200" dirty="0" smtClean="0"/>
              <a:t>coin (again)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205077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  <a:p>
            <a:r>
              <a:rPr lang="en-US" sz="3200" dirty="0" smtClean="0"/>
              <a:t>Let’s consider the sample space when flipping a coin 2X and 3X</a:t>
            </a:r>
          </a:p>
          <a:p>
            <a:pPr lvl="1"/>
            <a:r>
              <a:rPr lang="en-US" dirty="0" smtClean="0"/>
              <a:t>{</a:t>
            </a:r>
            <a:r>
              <a:rPr lang="en-US" i="1" dirty="0" smtClean="0"/>
              <a:t>H,T}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  <a:r>
              <a:rPr lang="en-US" i="1" dirty="0" smtClean="0"/>
              <a:t>i.e. tuples of length 2</a:t>
            </a:r>
            <a:endParaRPr lang="en-US" i="1" dirty="0" smtClean="0"/>
          </a:p>
          <a:p>
            <a:pPr lvl="1"/>
            <a:r>
              <a:rPr lang="en-US" dirty="0" smtClean="0"/>
              <a:t>{</a:t>
            </a:r>
            <a:r>
              <a:rPr lang="en-US" i="1" dirty="0" smtClean="0"/>
              <a:t>H,T}</a:t>
            </a:r>
            <a:r>
              <a:rPr lang="en-US" i="1" baseline="30000" dirty="0" smtClean="0"/>
              <a:t>3</a:t>
            </a:r>
            <a:r>
              <a:rPr lang="en-US" i="1" dirty="0" smtClean="0"/>
              <a:t> i.e. tuples of length 3</a:t>
            </a:r>
            <a:endParaRPr lang="en-US" dirty="0" smtClean="0"/>
          </a:p>
          <a:p>
            <a:pPr>
              <a:buNone/>
            </a:pPr>
            <a:endParaRPr lang="en-US" sz="3200" i="1" dirty="0" smtClean="0"/>
          </a:p>
          <a:p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Flipping </a:t>
            </a:r>
            <a:r>
              <a:rPr lang="en-US" sz="3200" dirty="0" smtClean="0"/>
              <a:t>a </a:t>
            </a:r>
            <a:r>
              <a:rPr lang="en-US" sz="3200" dirty="0" smtClean="0"/>
              <a:t>coin 2 times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163995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Let’s consider the sample space when flipping a coin 2X</a:t>
            </a:r>
          </a:p>
          <a:p>
            <a:pPr lvl="1"/>
            <a:r>
              <a:rPr lang="en-US" dirty="0" smtClean="0"/>
              <a:t>{</a:t>
            </a:r>
            <a:r>
              <a:rPr lang="en-US" i="1" dirty="0" smtClean="0"/>
              <a:t>H,T}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  <a:r>
              <a:rPr lang="en-US" i="1" dirty="0" smtClean="0"/>
              <a:t>i.e. tuples of length </a:t>
            </a:r>
            <a:r>
              <a:rPr lang="en-US" i="1" dirty="0" smtClean="0"/>
              <a:t>2.</a:t>
            </a:r>
          </a:p>
          <a:p>
            <a:pPr lvl="1"/>
            <a:r>
              <a:rPr lang="en-US" i="1" dirty="0" smtClean="0"/>
              <a:t>Probability of getting any one </a:t>
            </a:r>
            <a:r>
              <a:rPr lang="en-US" i="1" dirty="0" err="1" smtClean="0"/>
              <a:t>tuple</a:t>
            </a:r>
            <a:r>
              <a:rPr lang="en-US" i="1" dirty="0" smtClean="0"/>
              <a:t> is ¼. All probabilities added together == 1.</a:t>
            </a:r>
          </a:p>
          <a:p>
            <a:pPr lvl="1"/>
            <a:r>
              <a:rPr lang="en-US" i="1" dirty="0" smtClean="0"/>
              <a:t>One can count 3 ways to get at least one H.. . P(AL1H) = 3/4. </a:t>
            </a:r>
            <a:endParaRPr lang="en-US" sz="3200" i="1" dirty="0" smtClean="0"/>
          </a:p>
          <a:p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2801" y="2782957"/>
          <a:ext cx="56542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753"/>
                <a:gridCol w="1884753"/>
                <a:gridCol w="18847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Prob. Calc. of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Getting this </a:t>
                      </a:r>
                      <a:r>
                        <a:rPr lang="en-US" dirty="0" err="1" smtClean="0"/>
                        <a:t>tuple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½ * 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½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내용 개체 틀 2"/>
          <p:cNvSpPr txBox="1">
            <a:spLocks/>
          </p:cNvSpPr>
          <p:nvPr/>
        </p:nvSpPr>
        <p:spPr>
          <a:xfrm>
            <a:off x="457200" y="4637157"/>
            <a:ext cx="11274552" cy="163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C1431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i.e. </a:t>
            </a:r>
            <a:r>
              <a:rPr lang="en-US" sz="2400" dirty="0" smtClean="0"/>
              <a:t>one way of getting 2 Heads &amp; two ways of getting exactly 1 Head out of 4 distinct possibilities.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Flipping </a:t>
            </a:r>
            <a:r>
              <a:rPr lang="en-US" sz="3200" dirty="0" smtClean="0"/>
              <a:t>a </a:t>
            </a:r>
            <a:r>
              <a:rPr lang="en-US" sz="3200" dirty="0" smtClean="0"/>
              <a:t>coin 3 times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125564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Let’s consider the sample space when flipping a coin 3X</a:t>
            </a:r>
          </a:p>
          <a:p>
            <a:pPr lvl="1"/>
            <a:r>
              <a:rPr lang="en-US" dirty="0" smtClean="0"/>
              <a:t>{</a:t>
            </a:r>
            <a:r>
              <a:rPr lang="en-US" i="1" dirty="0" smtClean="0"/>
              <a:t>H,T}</a:t>
            </a:r>
            <a:r>
              <a:rPr lang="en-US" i="1" baseline="30000" dirty="0" smtClean="0"/>
              <a:t>3</a:t>
            </a:r>
            <a:r>
              <a:rPr lang="en-US" i="1" dirty="0" smtClean="0"/>
              <a:t> i.e. tuples of length 3</a:t>
            </a:r>
            <a:endParaRPr lang="en-US" dirty="0" smtClean="0"/>
          </a:p>
          <a:p>
            <a:pPr lvl="1"/>
            <a:r>
              <a:rPr lang="en-US" i="1" dirty="0" smtClean="0"/>
              <a:t>Probability of getting any one </a:t>
            </a:r>
            <a:r>
              <a:rPr lang="en-US" i="1" dirty="0" err="1" smtClean="0"/>
              <a:t>tuple</a:t>
            </a:r>
            <a:r>
              <a:rPr lang="en-US" i="1" dirty="0" smtClean="0"/>
              <a:t> is 1/8. All probabilities added together == 1.</a:t>
            </a:r>
          </a:p>
          <a:p>
            <a:pPr lvl="1"/>
            <a:r>
              <a:rPr lang="en-US" i="1" dirty="0" smtClean="0"/>
              <a:t>One can count 7 ways to get at least one H.. . P(AL1H) = 7/8. </a:t>
            </a:r>
            <a:endParaRPr lang="en-US" sz="3200" i="1" dirty="0" smtClean="0"/>
          </a:p>
          <a:p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2801" y="2459603"/>
          <a:ext cx="565425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753"/>
                <a:gridCol w="1884753"/>
                <a:gridCol w="1884753"/>
              </a:tblGrid>
              <a:tr h="329832">
                <a:tc>
                  <a:txBody>
                    <a:bodyPr/>
                    <a:lstStyle/>
                    <a:p>
                      <a:r>
                        <a:rPr lang="en-US" dirty="0" smtClean="0"/>
                        <a:t>TUPLES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Prob. Calc. of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Getting this </a:t>
                      </a:r>
                      <a:r>
                        <a:rPr lang="en-US" dirty="0" err="1" smtClean="0"/>
                        <a:t>tuple</a:t>
                      </a:r>
                      <a:endParaRPr lang="en-US" dirty="0"/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½ * 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(H,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(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,H,H)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내용 개체 틀 2"/>
          <p:cNvSpPr txBox="1">
            <a:spLocks/>
          </p:cNvSpPr>
          <p:nvPr/>
        </p:nvSpPr>
        <p:spPr>
          <a:xfrm>
            <a:off x="457200" y="5751443"/>
            <a:ext cx="11274552" cy="525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C1431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i.e. </a:t>
            </a:r>
            <a:r>
              <a:rPr lang="en-US" sz="2400" dirty="0" smtClean="0"/>
              <a:t>seven ways of getting at least 1 Heads: 1 way: 3 heads + (3-choose-1) + (3-choose-2)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467060" y="3286539"/>
            <a:ext cx="238540" cy="980661"/>
          </a:xfrm>
          <a:prstGeom prst="rightBrace">
            <a:avLst/>
          </a:prstGeom>
          <a:ln w="38100">
            <a:solidFill>
              <a:srgbClr val="9C14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500190" y="4419600"/>
            <a:ext cx="238540" cy="980661"/>
          </a:xfrm>
          <a:prstGeom prst="rightBrace">
            <a:avLst/>
          </a:prstGeom>
          <a:ln w="38100">
            <a:solidFill>
              <a:srgbClr val="9C14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2748" y="3613666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(3-choose-2)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142748" y="4770783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(3-choose-1)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Let’s look at both tables (side-by-side)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12556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you see the similarities?</a:t>
            </a:r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77493" y="2459603"/>
          <a:ext cx="565425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753"/>
                <a:gridCol w="1884753"/>
                <a:gridCol w="1884753"/>
              </a:tblGrid>
              <a:tr h="329832">
                <a:tc>
                  <a:txBody>
                    <a:bodyPr/>
                    <a:lstStyle/>
                    <a:p>
                      <a:r>
                        <a:rPr lang="en-US" dirty="0" smtClean="0"/>
                        <a:t>TUPLES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Prob. Calc. of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Getting this </a:t>
                      </a:r>
                      <a:r>
                        <a:rPr lang="en-US" dirty="0" err="1" smtClean="0"/>
                        <a:t>tuple</a:t>
                      </a:r>
                      <a:endParaRPr lang="en-US" dirty="0"/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½ * 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(H,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(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T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,H,H)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(T,T,</a:t>
                      </a:r>
                      <a:r>
                        <a:rPr lang="en-US" b="1" dirty="0" smtClean="0">
                          <a:latin typeface="Consolas" pitchFamily="49" charset="0"/>
                        </a:rPr>
                        <a:t>H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29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1/8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내용 개체 틀 2"/>
          <p:cNvSpPr txBox="1">
            <a:spLocks/>
          </p:cNvSpPr>
          <p:nvPr/>
        </p:nvSpPr>
        <p:spPr>
          <a:xfrm>
            <a:off x="457200" y="5751443"/>
            <a:ext cx="11274552" cy="525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1199" y="3897243"/>
          <a:ext cx="56542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753"/>
                <a:gridCol w="1884753"/>
                <a:gridCol w="18847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Prob. Calc. of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Getting this </a:t>
                      </a:r>
                      <a:r>
                        <a:rPr lang="en-US" dirty="0" err="1" smtClean="0"/>
                        <a:t>tuple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½ * </a:t>
                      </a:r>
                      <a:r>
                        <a:rPr lang="en-US" dirty="0" smtClean="0">
                          <a:latin typeface="Consolas" pitchFamily="49" charset="0"/>
                        </a:rPr>
                        <a:t>½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(H,T)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(T,H)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(T,T)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itchFamily="49" charset="0"/>
                        </a:rPr>
                        <a:t>½ *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</a:rPr>
                        <a:t>1/4</a:t>
                      </a:r>
                      <a:endParaRPr lang="en-US" dirty="0">
                        <a:latin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MPU_334_Template" id="{39FFEC9C-0264-604D-9C75-9C2480044B0C}" vid="{0EAECD1E-6EA1-004D-8285-92F601F1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76008</TotalTime>
  <Words>4367</Words>
  <Application>Microsoft Office PowerPoint</Application>
  <PresentationFormat>Custom</PresentationFormat>
  <Paragraphs>713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CMPU-145: Foundations of Computer Science Spring, 2019</vt:lpstr>
      <vt:lpstr>Conditional Probability III</vt:lpstr>
      <vt:lpstr>From Last Week</vt:lpstr>
      <vt:lpstr>Updated Example</vt:lpstr>
      <vt:lpstr>Slight Digression: Flipping a coin (again)</vt:lpstr>
      <vt:lpstr>Slight Digression: Flipping a coin (again)</vt:lpstr>
      <vt:lpstr>Flipping a coin 2 times</vt:lpstr>
      <vt:lpstr>Flipping a coin 3 times</vt:lpstr>
      <vt:lpstr>Let’s look at both tables (side-by-side)</vt:lpstr>
      <vt:lpstr>Let’s look at both tables (side-by-side)</vt:lpstr>
      <vt:lpstr>Let’s look at both tables (side-by-side)</vt:lpstr>
      <vt:lpstr>In other words. . .</vt:lpstr>
      <vt:lpstr>Back to woot.com &amp; those 3 computers</vt:lpstr>
      <vt:lpstr>On to… </vt:lpstr>
      <vt:lpstr>Bayes’ Theorem: Statement</vt:lpstr>
      <vt:lpstr>Bayes’ Theorem: Special Case</vt:lpstr>
      <vt:lpstr>Bayes’ Theorem: Which one? </vt:lpstr>
      <vt:lpstr>Bayes’ Theorem: Which one? </vt:lpstr>
      <vt:lpstr>Bayes’ Theorem: In Action I</vt:lpstr>
      <vt:lpstr>Bayes’ Theorem: In Action II identifying probabilities</vt:lpstr>
      <vt:lpstr>Bayes’ Theorem: In Action II filling in the values</vt:lpstr>
      <vt:lpstr>Bayes’ Theorem: In Action III filling in the formula</vt:lpstr>
      <vt:lpstr>Bayes’ Theorem: More examples? </vt:lpstr>
      <vt:lpstr>Bayes’ Theorem: Nor’easter example</vt:lpstr>
      <vt:lpstr>Bayes’ Theorem: Nor’easter example</vt:lpstr>
      <vt:lpstr>Bayes’ Theorem: In Reality</vt:lpstr>
      <vt:lpstr>Bayes’ Theorem: Jeopardy.</vt:lpstr>
      <vt:lpstr>Bayes’ Theorem: Jeopardy</vt:lpstr>
      <vt:lpstr>This. . .  is Jeopardy!</vt:lpstr>
      <vt:lpstr>This. . .  is Jeopardy!</vt:lpstr>
      <vt:lpstr>This. . .  is Jeopardy!</vt:lpstr>
      <vt:lpstr>This. . .  is Jeopardy!</vt:lpstr>
      <vt:lpstr>Conditional Probability &amp; Bias: picture view</vt:lpstr>
      <vt:lpstr>Conditional Probability &amp; Bias: picture view</vt:lpstr>
      <vt:lpstr>Conditional Probability &amp; Bias: picture view</vt:lpstr>
      <vt:lpstr>Managing Expectations: Expected Value  (6.8)</vt:lpstr>
      <vt:lpstr>Expected Value</vt:lpstr>
      <vt:lpstr>Managing Expectations: Expected Value</vt:lpstr>
      <vt:lpstr>Expected Value: déjà vu all over again</vt:lpstr>
      <vt:lpstr>Expected Values &amp; Tonight’s Lab</vt:lpstr>
      <vt:lpstr>Hexadecimal numbers</vt:lpstr>
      <vt:lpstr>Tonight’s Lab Part 2: Simulating a rigged coin w/ a regular coin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 Variables</dc:title>
  <dc:creator>Peter Lemieszewski</dc:creator>
  <cp:lastModifiedBy>lemieszewski</cp:lastModifiedBy>
  <cp:revision>276</cp:revision>
  <dcterms:created xsi:type="dcterms:W3CDTF">2017-10-22T03:23:41Z</dcterms:created>
  <dcterms:modified xsi:type="dcterms:W3CDTF">2019-04-29T04:42:12Z</dcterms:modified>
</cp:coreProperties>
</file>