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588" r:id="rId3"/>
    <p:sldId id="575" r:id="rId4"/>
    <p:sldId id="615" r:id="rId5"/>
    <p:sldId id="642" r:id="rId6"/>
    <p:sldId id="643" r:id="rId7"/>
    <p:sldId id="644" r:id="rId8"/>
    <p:sldId id="617" r:id="rId9"/>
    <p:sldId id="618" r:id="rId10"/>
    <p:sldId id="645" r:id="rId11"/>
    <p:sldId id="596" r:id="rId12"/>
    <p:sldId id="647" r:id="rId13"/>
    <p:sldId id="648" r:id="rId14"/>
    <p:sldId id="646" r:id="rId15"/>
    <p:sldId id="649" r:id="rId16"/>
    <p:sldId id="628" r:id="rId17"/>
    <p:sldId id="650" r:id="rId18"/>
    <p:sldId id="651" r:id="rId19"/>
    <p:sldId id="652" r:id="rId20"/>
    <p:sldId id="653" r:id="rId21"/>
    <p:sldId id="654" r:id="rId22"/>
    <p:sldId id="657" r:id="rId23"/>
    <p:sldId id="639" r:id="rId24"/>
    <p:sldId id="65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83" d="100"/>
          <a:sy n="83" d="100"/>
        </p:scale>
        <p:origin x="-102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4/28/2019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</a:t>
            </a:r>
            <a:r>
              <a:rPr lang="en-US" dirty="0" err="1" smtClean="0"/>
              <a:t>dnf’s</a:t>
            </a:r>
            <a:r>
              <a:rPr lang="en-US" dirty="0" smtClean="0"/>
              <a:t> because a)</a:t>
            </a:r>
            <a:r>
              <a:rPr lang="en-US" baseline="0" dirty="0" smtClean="0"/>
              <a:t> there’s a disjunction inside a conjunction, and b) multiple </a:t>
            </a:r>
            <a:r>
              <a:rPr lang="en-US" baseline="0" dirty="0" err="1" smtClean="0"/>
              <a:t>occurrances</a:t>
            </a:r>
            <a:r>
              <a:rPr lang="en-US" baseline="0" dirty="0" smtClean="0"/>
              <a:t> of 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autology_(logic)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8</a:t>
            </a:r>
            <a:r>
              <a:rPr lang="en-US" dirty="0" smtClean="0"/>
              <a:t>: </a:t>
            </a:r>
            <a:r>
              <a:rPr lang="en-US" dirty="0" smtClean="0"/>
              <a:t>Propositional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set of propositional logic (formulae)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Definition: the formulae of propositional logic is the closure of:</a:t>
            </a:r>
          </a:p>
          <a:p>
            <a:r>
              <a:rPr lang="en-US" sz="3200" dirty="0" smtClean="0"/>
              <a:t>The set A of propositions (referred by </a:t>
            </a:r>
            <a:r>
              <a:rPr lang="en-US" sz="3200" dirty="0" err="1" smtClean="0"/>
              <a:t>by</a:t>
            </a:r>
            <a:r>
              <a:rPr lang="en-US" sz="3200" dirty="0" smtClean="0"/>
              <a:t> letters: p, q, etc.) under the set of logic operators, </a:t>
            </a:r>
          </a:p>
          <a:p>
            <a:pPr lvl="1"/>
            <a:r>
              <a:rPr lang="en-US" i="1" dirty="0" smtClean="0">
                <a:latin typeface="Monotype Corsiva" pitchFamily="66" charset="0"/>
                <a:cs typeface="Courier New" pitchFamily="49" charset="0"/>
              </a:rPr>
              <a:t>( And parentheses too.)</a:t>
            </a:r>
            <a:endParaRPr lang="en-US" i="1" dirty="0" smtClean="0">
              <a:latin typeface="Monotype Corsiva" pitchFamily="66" charset="0"/>
              <a:cs typeface="Courier New" pitchFamily="49" charset="0"/>
            </a:endParaRPr>
          </a:p>
          <a:p>
            <a:r>
              <a:rPr lang="en-US" sz="3200" dirty="0" smtClean="0"/>
              <a:t>I.e. the proper subset of all strings in the 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alphabet B =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A U {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^,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} U {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Tautology 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8"/>
            <a:ext cx="11274552" cy="580526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A tautology is a propositional formula (or assertion) that is </a:t>
            </a:r>
            <a:r>
              <a:rPr lang="en-US" sz="3600" i="1" dirty="0" smtClean="0"/>
              <a:t>always true </a:t>
            </a:r>
            <a:r>
              <a:rPr lang="en-US" sz="3600" dirty="0" smtClean="0"/>
              <a:t>under any interpretation, i.e. under all </a:t>
            </a:r>
            <a:r>
              <a:rPr lang="en-US" sz="3600" dirty="0" err="1" smtClean="0"/>
              <a:t>boolean</a:t>
            </a:r>
            <a:r>
              <a:rPr lang="en-US" sz="3600" dirty="0" smtClean="0"/>
              <a:t> valuations of propositional variables (p, q, etc).</a:t>
            </a:r>
          </a:p>
          <a:p>
            <a:pPr lvl="1"/>
            <a:r>
              <a:rPr lang="en-US" sz="3200" dirty="0" smtClean="0"/>
              <a:t>One way to verify a tautology: truth tables!</a:t>
            </a:r>
          </a:p>
          <a:p>
            <a:pPr lvl="1">
              <a:buNone/>
            </a:pPr>
            <a:endParaRPr lang="en-US" sz="3200" dirty="0" smtClean="0"/>
          </a:p>
          <a:p>
            <a:r>
              <a:rPr lang="en-US" sz="3600" dirty="0" err="1" smtClean="0"/>
              <a:t>Makinson</a:t>
            </a:r>
            <a:r>
              <a:rPr lang="en-US" sz="3600" dirty="0" smtClean="0"/>
              <a:t> describes these </a:t>
            </a:r>
            <a:r>
              <a:rPr lang="en-US" sz="3600" dirty="0" err="1" smtClean="0"/>
              <a:t>tautologicality</a:t>
            </a:r>
            <a:r>
              <a:rPr lang="en-US" sz="3600" dirty="0" smtClean="0"/>
              <a:t> concepts</a:t>
            </a:r>
          </a:p>
          <a:p>
            <a:pPr lvl="1"/>
            <a:r>
              <a:rPr lang="en-US" sz="3200" dirty="0" smtClean="0"/>
              <a:t>Tautological implication</a:t>
            </a:r>
          </a:p>
          <a:p>
            <a:pPr lvl="1"/>
            <a:r>
              <a:rPr lang="en-US" sz="3200" dirty="0" smtClean="0"/>
              <a:t>Tautological equivalence</a:t>
            </a:r>
          </a:p>
          <a:p>
            <a:pPr lvl="1"/>
            <a:r>
              <a:rPr lang="en-US" sz="3200" dirty="0" smtClean="0"/>
              <a:t>The property of being a tautology</a:t>
            </a:r>
          </a:p>
          <a:p>
            <a:pPr lvl="1"/>
            <a:r>
              <a:rPr lang="en-US" sz="3200" dirty="0" smtClean="0"/>
              <a:t>The property of being a contradiction </a:t>
            </a:r>
            <a:r>
              <a:rPr lang="en-US" sz="2800" i="1" dirty="0" smtClean="0"/>
              <a:t>(as in the Star Trek snippet)</a:t>
            </a:r>
            <a:endParaRPr lang="en-US" sz="3200" i="1" dirty="0" smtClean="0"/>
          </a:p>
          <a:p>
            <a:pPr>
              <a:buNone/>
            </a:pPr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3200" dirty="0" smtClean="0">
                <a:solidFill>
                  <a:srgbClr val="9C1431"/>
                </a:solidFill>
              </a:rPr>
              <a:t>Tautological implication (or consequence)</a:t>
            </a:r>
            <a:endParaRPr lang="ko-KR" altLang="en-US" sz="3200" i="1" dirty="0">
              <a:solidFill>
                <a:srgbClr val="9C143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8"/>
            <a:ext cx="11274552" cy="580526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Definition</a:t>
            </a:r>
            <a:r>
              <a:rPr lang="en-US" sz="3200" dirty="0" smtClean="0">
                <a:solidFill>
                  <a:srgbClr val="9C1431"/>
                </a:solidFill>
              </a:rPr>
              <a:t>*</a:t>
            </a:r>
            <a:r>
              <a:rPr lang="en-US" sz="3600" dirty="0" smtClean="0"/>
              <a:t>: A formula </a:t>
            </a:r>
            <a:r>
              <a:rPr lang="en-US" sz="3600" dirty="0" smtClean="0">
                <a:solidFill>
                  <a:srgbClr val="9C1431"/>
                </a:solidFill>
              </a:rPr>
              <a:t>R</a:t>
            </a:r>
            <a:r>
              <a:rPr lang="en-US" sz="3600" dirty="0" smtClean="0"/>
              <a:t> tautologically implies formula </a:t>
            </a:r>
            <a:r>
              <a:rPr lang="en-US" sz="3600" dirty="0" smtClean="0">
                <a:solidFill>
                  <a:srgbClr val="9C1431"/>
                </a:solidFill>
              </a:rPr>
              <a:t>S</a:t>
            </a:r>
            <a:r>
              <a:rPr lang="en-US" sz="3600" dirty="0" smtClean="0"/>
              <a:t> if every valuation that causes R to be true also causes S to be true. </a:t>
            </a:r>
          </a:p>
          <a:p>
            <a:pPr lvl="1"/>
            <a:r>
              <a:rPr lang="pt-BR" sz="3200" dirty="0" smtClean="0"/>
              <a:t>R ⊨ </a:t>
            </a:r>
            <a:r>
              <a:rPr lang="pt-BR" sz="3200" dirty="0" smtClean="0"/>
              <a:t>S</a:t>
            </a:r>
            <a:endParaRPr lang="en-US" sz="3200" dirty="0" smtClean="0"/>
          </a:p>
          <a:p>
            <a:pPr marL="228600" lvl="1">
              <a:spcBef>
                <a:spcPts val="1000"/>
              </a:spcBef>
              <a:buFont typeface="Arial" charset="0"/>
              <a:buChar char="•"/>
            </a:pPr>
            <a:r>
              <a:rPr lang="en-US" sz="3600" dirty="0" smtClean="0"/>
              <a:t>Examples (</a:t>
            </a:r>
            <a:r>
              <a:rPr lang="en-US" sz="2800" dirty="0" smtClean="0"/>
              <a:t>N</a:t>
            </a:r>
            <a:r>
              <a:rPr lang="en-US" sz="2800" dirty="0" smtClean="0"/>
              <a:t>ote: for </a:t>
            </a:r>
            <a:r>
              <a:rPr lang="en-US" sz="2800" dirty="0" smtClean="0"/>
              <a:t>each, any valuation that makes LHS true makes RHS true also (for LHS </a:t>
            </a:r>
            <a:r>
              <a:rPr lang="en-US" sz="2800" dirty="0" smtClean="0">
                <a:sym typeface="Wingdings" pitchFamily="2" charset="2"/>
              </a:rPr>
              <a:t> RHS</a:t>
            </a:r>
            <a:r>
              <a:rPr lang="en-US" sz="2800" dirty="0" smtClean="0">
                <a:sym typeface="Wingdings" pitchFamily="2" charset="2"/>
              </a:rPr>
              <a:t>)</a:t>
            </a:r>
          </a:p>
          <a:p>
            <a:pPr marL="228600" lvl="1">
              <a:spcBef>
                <a:spcPts val="1000"/>
              </a:spcBef>
              <a:buNone/>
            </a:pPr>
            <a:r>
              <a:rPr lang="en-US" sz="2800" dirty="0" smtClean="0">
                <a:sym typeface="Wingdings" pitchFamily="2" charset="2"/>
              </a:rPr>
              <a:t> </a:t>
            </a:r>
            <a:endParaRPr lang="en-US" sz="3600" dirty="0" smtClean="0"/>
          </a:p>
          <a:p>
            <a:pPr lvl="1"/>
            <a:r>
              <a:rPr lang="en-US" sz="3200" dirty="0" smtClean="0"/>
              <a:t>Transitivity: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R-&gt;T, T-&gt;S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 R-&gt; S and </a:t>
            </a: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R ⊨ </a:t>
            </a: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S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And: 1)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A^B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 A </a:t>
            </a:r>
            <a:r>
              <a:rPr lang="en-US" sz="3200" dirty="0" smtClean="0">
                <a:sym typeface="Wingdings" pitchFamily="2" charset="2"/>
              </a:rPr>
              <a:t>2)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A^B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B, </a:t>
            </a: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A^B ⊨ </a:t>
            </a: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A, </a:t>
            </a: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A^B ⊨ B 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3200" dirty="0" smtClean="0"/>
              <a:t>Q: let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R = A^C, S = A^(</a:t>
            </a:r>
            <a:r>
              <a:rPr lang="en-US" sz="3200" dirty="0" err="1" smtClean="0">
                <a:latin typeface="Courier New" pitchFamily="49" charset="0"/>
                <a:cs typeface="Courier New" pitchFamily="49" charset="0"/>
              </a:rPr>
              <a:t>Bv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¬B). Is </a:t>
            </a: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R ⊨ </a:t>
            </a: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S?</a:t>
            </a:r>
          </a:p>
          <a:p>
            <a:pPr lvl="2">
              <a:buNone/>
            </a:pP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* </a:t>
            </a:r>
            <a:r>
              <a:rPr lang="en-US" dirty="0" smtClean="0"/>
              <a:t>Definition from </a:t>
            </a:r>
            <a:r>
              <a:rPr lang="en-US" dirty="0" smtClean="0">
                <a:hlinkClick r:id="rId3"/>
              </a:rPr>
              <a:t>https://en.wikipedia.org/wiki/Tautology_(logic)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3200" dirty="0" err="1" smtClean="0">
                <a:solidFill>
                  <a:srgbClr val="9C1431"/>
                </a:solidFill>
              </a:rPr>
              <a:t>MoreTautological</a:t>
            </a:r>
            <a:r>
              <a:rPr lang="en-US" sz="3200" dirty="0" smtClean="0">
                <a:solidFill>
                  <a:srgbClr val="9C1431"/>
                </a:solidFill>
              </a:rPr>
              <a:t> implication (from </a:t>
            </a:r>
            <a:r>
              <a:rPr lang="en-US" sz="3200" dirty="0" err="1" smtClean="0">
                <a:solidFill>
                  <a:srgbClr val="9C1431"/>
                </a:solidFill>
              </a:rPr>
              <a:t>Makinson</a:t>
            </a:r>
            <a:r>
              <a:rPr lang="en-US" sz="3200" dirty="0" smtClean="0">
                <a:solidFill>
                  <a:srgbClr val="9C1431"/>
                </a:solidFill>
              </a:rPr>
              <a:t>)</a:t>
            </a:r>
            <a:endParaRPr lang="ko-KR" altLang="en-US" sz="3200" i="1" dirty="0">
              <a:solidFill>
                <a:srgbClr val="9C143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8"/>
            <a:ext cx="11274552" cy="2170002"/>
          </a:xfrm>
        </p:spPr>
        <p:txBody>
          <a:bodyPr>
            <a:normAutofit/>
          </a:bodyPr>
          <a:lstStyle/>
          <a:p>
            <a:endParaRPr lang="pt-BR" sz="3200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256" y="1760220"/>
            <a:ext cx="8507294" cy="442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9030" y="1966660"/>
            <a:ext cx="7680959" cy="4754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Tautological Equivalence 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0248" y="916098"/>
            <a:ext cx="11274552" cy="178138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When each of two formulae tautologically implies the other, we have a tautological equivalence.</a:t>
            </a:r>
          </a:p>
          <a:p>
            <a:pPr>
              <a:buNone/>
            </a:pPr>
            <a:r>
              <a:rPr lang="en-US" sz="3600" dirty="0" smtClean="0"/>
              <a:t> </a:t>
            </a:r>
            <a:r>
              <a:rPr lang="en-US" sz="1800" i="1" dirty="0" smtClean="0">
                <a:latin typeface="Adobe Fan Heiti Std B" pitchFamily="34" charset="-128"/>
                <a:ea typeface="Adobe Fan Heiti Std B" pitchFamily="34" charset="-128"/>
              </a:rPr>
              <a:t>One might see such  </a:t>
            </a:r>
          </a:p>
          <a:p>
            <a:pPr>
              <a:buNone/>
            </a:pPr>
            <a:r>
              <a:rPr lang="en-US" sz="1800" i="1" dirty="0" smtClean="0">
                <a:latin typeface="Adobe Fan Heiti Std B" pitchFamily="34" charset="-128"/>
                <a:ea typeface="Adobe Fan Heiti Std B" pitchFamily="34" charset="-128"/>
              </a:rPr>
              <a:t>substitutions when a compiler</a:t>
            </a:r>
          </a:p>
          <a:p>
            <a:pPr>
              <a:buNone/>
            </a:pPr>
            <a:r>
              <a:rPr lang="en-US" sz="1800" i="1" dirty="0" smtClean="0">
                <a:latin typeface="Adobe Fan Heiti Std B" pitchFamily="34" charset="-128"/>
                <a:ea typeface="Adobe Fan Heiti Std B" pitchFamily="34" charset="-128"/>
              </a:rPr>
              <a:t>optimizes some code </a:t>
            </a:r>
            <a:r>
              <a:rPr lang="en-US" sz="1800" b="1" i="1" dirty="0" smtClean="0">
                <a:latin typeface="Adobe Fan Heiti Std B" pitchFamily="34" charset="-128"/>
                <a:ea typeface="Adobe Fan Heiti Std B" pitchFamily="34" charset="-128"/>
                <a:cs typeface="Courier New" pitchFamily="49" charset="0"/>
              </a:rPr>
              <a:t> </a:t>
            </a:r>
            <a:endParaRPr lang="en-US" sz="3600" i="1" dirty="0" smtClean="0">
              <a:latin typeface="Adobe Fan Heiti Std B" pitchFamily="34" charset="-128"/>
              <a:ea typeface="Adobe Fan Heiti Std B" pitchFamily="34" charset="-128"/>
              <a:cs typeface="Courier New" pitchFamily="49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More Tautological Equivalence 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0248" y="916098"/>
            <a:ext cx="11274552" cy="1929972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When each of two formulae tautologically implies the other, we have a tautological equivalence.</a:t>
            </a:r>
          </a:p>
          <a:p>
            <a:pPr>
              <a:buNone/>
            </a:pPr>
            <a:r>
              <a:rPr lang="en-US" sz="3600" dirty="0" smtClean="0"/>
              <a:t> </a:t>
            </a:r>
            <a:r>
              <a:rPr lang="en-US" sz="1800" i="1" dirty="0" smtClean="0">
                <a:latin typeface="Adobe Fan Heiti Std B" pitchFamily="34" charset="-128"/>
                <a:ea typeface="Adobe Fan Heiti Std B" pitchFamily="34" charset="-128"/>
              </a:rPr>
              <a:t>One might also see these  </a:t>
            </a:r>
          </a:p>
          <a:p>
            <a:pPr>
              <a:buNone/>
            </a:pPr>
            <a:r>
              <a:rPr lang="en-US" sz="1800" i="1" dirty="0" smtClean="0">
                <a:latin typeface="Adobe Fan Heiti Std B" pitchFamily="34" charset="-128"/>
                <a:ea typeface="Adobe Fan Heiti Std B" pitchFamily="34" charset="-128"/>
              </a:rPr>
              <a:t>substitutions when a compiler</a:t>
            </a:r>
          </a:p>
          <a:p>
            <a:pPr>
              <a:buNone/>
            </a:pPr>
            <a:r>
              <a:rPr lang="en-US" sz="1800" i="1" dirty="0" smtClean="0">
                <a:latin typeface="Adobe Fan Heiti Std B" pitchFamily="34" charset="-128"/>
                <a:ea typeface="Adobe Fan Heiti Std B" pitchFamily="34" charset="-128"/>
              </a:rPr>
              <a:t>optimizes some code </a:t>
            </a:r>
            <a:r>
              <a:rPr lang="en-US" sz="1800" b="1" i="1" dirty="0" smtClean="0">
                <a:latin typeface="Adobe Fan Heiti Std B" pitchFamily="34" charset="-128"/>
                <a:ea typeface="Adobe Fan Heiti Std B" pitchFamily="34" charset="-128"/>
                <a:cs typeface="Courier New" pitchFamily="49" charset="0"/>
              </a:rPr>
              <a:t> (whichever is </a:t>
            </a:r>
          </a:p>
          <a:p>
            <a:pPr>
              <a:buNone/>
            </a:pPr>
            <a:r>
              <a:rPr lang="en-US" sz="1800" b="1" i="1" dirty="0" smtClean="0">
                <a:latin typeface="Adobe Fan Heiti Std B" pitchFamily="34" charset="-128"/>
                <a:ea typeface="Adobe Fan Heiti Std B" pitchFamily="34" charset="-128"/>
                <a:cs typeface="Courier New" pitchFamily="49" charset="0"/>
              </a:rPr>
              <a:t>Simpler.</a:t>
            </a:r>
            <a:endParaRPr lang="en-US" sz="3600" i="1" dirty="0" smtClean="0">
              <a:latin typeface="Adobe Fan Heiti Std B" pitchFamily="34" charset="-128"/>
              <a:ea typeface="Adobe Fan Heiti Std B" pitchFamily="34" charset="-128"/>
              <a:cs typeface="Courier New" pitchFamily="49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00488" y="1451610"/>
            <a:ext cx="7169182" cy="4904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Those other properties: Tautology or Contradiction?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Let </a:t>
            </a:r>
            <a:r>
              <a:rPr lang="en-US" dirty="0" smtClean="0"/>
              <a:t>R </a:t>
            </a:r>
            <a:r>
              <a:rPr lang="en-US" dirty="0" smtClean="0"/>
              <a:t>be any formula</a:t>
            </a:r>
            <a:r>
              <a:rPr lang="en-US" dirty="0" smtClean="0"/>
              <a:t>. Then: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/>
              <a:t> </a:t>
            </a:r>
            <a:r>
              <a:rPr lang="en-US" dirty="0" smtClean="0"/>
              <a:t>is a tautology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v(R)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dirty="0" smtClean="0"/>
              <a:t>for every valuation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/>
              <a:t>, i.e. </a:t>
            </a:r>
            <a:r>
              <a:rPr lang="en-US" dirty="0" err="1" smtClean="0"/>
              <a:t>iff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every </a:t>
            </a:r>
            <a:r>
              <a:rPr lang="en-US" dirty="0" smtClean="0"/>
              <a:t>row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R’s</a:t>
            </a:r>
            <a:r>
              <a:rPr lang="en-US" dirty="0" smtClean="0"/>
              <a:t> </a:t>
            </a:r>
            <a:r>
              <a:rPr lang="en-US" dirty="0" smtClean="0"/>
              <a:t>truth </a:t>
            </a:r>
            <a:r>
              <a:rPr lang="en-US" dirty="0" smtClean="0"/>
              <a:t>table is 1.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 </a:t>
            </a:r>
            <a:r>
              <a:rPr lang="en-US" dirty="0" smtClean="0"/>
              <a:t>is </a:t>
            </a:r>
            <a:r>
              <a:rPr lang="en-US" dirty="0" smtClean="0"/>
              <a:t>a contradiction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v(R)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 </a:t>
            </a:r>
            <a:r>
              <a:rPr lang="en-US" dirty="0" smtClean="0"/>
              <a:t>for every valuation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/>
              <a:t>, i.e. </a:t>
            </a:r>
            <a:r>
              <a:rPr lang="en-US" dirty="0" err="1" smtClean="0"/>
              <a:t>iff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Every row of </a:t>
            </a:r>
            <a:r>
              <a:rPr lang="en-US" dirty="0" err="1" smtClean="0"/>
              <a:t>of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R’s</a:t>
            </a:r>
            <a:r>
              <a:rPr lang="en-US" dirty="0" smtClean="0"/>
              <a:t> truth table is </a:t>
            </a:r>
            <a:r>
              <a:rPr lang="en-US" dirty="0" smtClean="0"/>
              <a:t> 0.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 </a:t>
            </a:r>
            <a:r>
              <a:rPr lang="en-US" dirty="0" smtClean="0"/>
              <a:t>is </a:t>
            </a:r>
            <a:r>
              <a:rPr lang="en-US" dirty="0" smtClean="0"/>
              <a:t>contingent </a:t>
            </a:r>
            <a:r>
              <a:rPr lang="en-US" dirty="0" err="1" smtClean="0"/>
              <a:t>iff</a:t>
            </a:r>
            <a:r>
              <a:rPr lang="en-US" dirty="0" smtClean="0"/>
              <a:t> it is neither a tautology nor a contradiction. , i.e. </a:t>
            </a:r>
            <a:r>
              <a:rPr lang="en-US" dirty="0" err="1" smtClean="0"/>
              <a:t>iff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Some rows </a:t>
            </a:r>
            <a:r>
              <a:rPr lang="en-US" dirty="0" smtClean="0"/>
              <a:t>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R’s</a:t>
            </a:r>
            <a:r>
              <a:rPr lang="en-US" dirty="0" smtClean="0"/>
              <a:t> </a:t>
            </a:r>
            <a:r>
              <a:rPr lang="en-US" dirty="0" smtClean="0"/>
              <a:t>truth table is  </a:t>
            </a:r>
            <a:r>
              <a:rPr lang="en-US" dirty="0" smtClean="0"/>
              <a:t>1 and some rows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R’s</a:t>
            </a:r>
            <a:r>
              <a:rPr lang="en-US" dirty="0" smtClean="0"/>
              <a:t> truth table is </a:t>
            </a:r>
            <a:r>
              <a:rPr lang="en-US" dirty="0" smtClean="0"/>
              <a:t>0.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Tautology or Contradiction or Contingent?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(p^(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v q)) -&gt; 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q) &lt;-&gt;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&lt;-&gt;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</a:t>
            </a:r>
            <a:r>
              <a:rPr lang="pt-BR" dirty="0" smtClean="0">
                <a:latin typeface="Consolas" pitchFamily="49" charset="0"/>
              </a:rPr>
              <a:t>r^s</a:t>
            </a:r>
            <a:r>
              <a:rPr lang="pt-BR" dirty="0" smtClean="0">
                <a:latin typeface="Consolas" pitchFamily="49" charset="0"/>
              </a:rPr>
              <a:t>)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(r^s)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(r-&gt;s) &lt;-&gt;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(r-&gt;s)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Tautology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or Contradiction or Contingent</a:t>
            </a:r>
            <a:r>
              <a:rPr lang="en-US" sz="3200" dirty="0" smtClean="0"/>
              <a:t>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(p v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v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(p v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q)</a:t>
            </a:r>
            <a:r>
              <a:rPr lang="pt-BR" dirty="0" smtClean="0">
                <a:latin typeface="Consolas" pitchFamily="49" charset="0"/>
              </a:rPr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(p^(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v q)) -&gt; 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q) &lt;-&gt;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^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-&gt;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&lt;-&gt;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</a:t>
            </a:r>
            <a:r>
              <a:rPr lang="pt-BR" dirty="0" smtClean="0">
                <a:latin typeface="Consolas" pitchFamily="49" charset="0"/>
              </a:rPr>
              <a:t>r^s</a:t>
            </a:r>
            <a:r>
              <a:rPr lang="pt-BR" dirty="0" smtClean="0">
                <a:latin typeface="Consolas" pitchFamily="49" charset="0"/>
              </a:rPr>
              <a:t>)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(r^s)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(r-&gt;s) &lt;-&gt;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(r-&gt;s)</a:t>
            </a:r>
            <a:endParaRPr lang="en-US" dirty="0" smtClean="0">
              <a:solidFill>
                <a:schemeClr val="bg2">
                  <a:lumMod val="90000"/>
                </a:schemeClr>
              </a:solidFill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90000"/>
                  </a:schemeClr>
                </a:solidFill>
              </a:rPr>
              <a:t>Tautology or </a:t>
            </a:r>
            <a:r>
              <a:rPr lang="en-US" sz="3200" dirty="0" smtClean="0"/>
              <a:t>Contradiction </a:t>
            </a:r>
            <a:r>
              <a:rPr lang="en-US" sz="3200" dirty="0" smtClean="0">
                <a:solidFill>
                  <a:schemeClr val="bg2">
                    <a:lumMod val="90000"/>
                  </a:schemeClr>
                </a:solidFill>
              </a:rPr>
              <a:t>or Contingent</a:t>
            </a:r>
            <a:r>
              <a:rPr lang="en-US" sz="3200" dirty="0" smtClean="0"/>
              <a:t>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q)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(p^(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q)) -&gt; 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 v q) &lt;-&gt; (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^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q)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-&gt;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&lt;-&gt;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r^s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)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(r^s)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(r-&gt;s) &lt;-&gt;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(r-&gt;s)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Propositional Logic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Logic: The study of reasoning. </a:t>
            </a:r>
            <a:r>
              <a:rPr lang="en-US" sz="3200" dirty="0" smtClean="0"/>
              <a:t>A</a:t>
            </a:r>
            <a:r>
              <a:rPr lang="en-US" sz="3200" dirty="0" smtClean="0"/>
              <a:t>lso the study of how one may develop a belief, or knowledge, system, via </a:t>
            </a:r>
          </a:p>
          <a:p>
            <a:pPr lvl="1"/>
            <a:r>
              <a:rPr lang="en-US" dirty="0" smtClean="0"/>
              <a:t>Inference (the process by which a proposition is accepted)</a:t>
            </a:r>
          </a:p>
          <a:p>
            <a:pPr lvl="1"/>
            <a:r>
              <a:rPr lang="en-US" dirty="0" smtClean="0"/>
              <a:t>Belief organization (putting what we know/believe into a pattern)</a:t>
            </a:r>
          </a:p>
          <a:p>
            <a:pPr lvl="1"/>
            <a:r>
              <a:rPr lang="en-US" dirty="0" smtClean="0"/>
              <a:t>Belief change (something previously accepted as true, no longer is true) via contraction, revision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Logic allows us to learn that which we do not know with absolute conclusions . . .</a:t>
            </a:r>
          </a:p>
          <a:p>
            <a:pPr lvl="1"/>
            <a:r>
              <a:rPr lang="en-US" dirty="0" smtClean="0"/>
              <a:t>By studying formal systems of inference (like we had done this semester) and. . .</a:t>
            </a:r>
          </a:p>
          <a:p>
            <a:pPr lvl="1"/>
            <a:r>
              <a:rPr lang="en-US" dirty="0" smtClean="0"/>
              <a:t>By studying arguments made with propositions: </a:t>
            </a:r>
          </a:p>
          <a:p>
            <a:pPr lvl="2"/>
            <a:r>
              <a:rPr lang="en-US" dirty="0" smtClean="0"/>
              <a:t>i.e. Declarative statements that make an assertion that is true or false.</a:t>
            </a:r>
          </a:p>
          <a:p>
            <a:r>
              <a:rPr lang="en-US" dirty="0" smtClean="0"/>
              <a:t>BASIC ASSUMPTION:  principle of bivalence: every proposition is: </a:t>
            </a:r>
          </a:p>
          <a:p>
            <a:pPr lvl="1"/>
            <a:r>
              <a:rPr lang="en-US" dirty="0" smtClean="0"/>
              <a:t>True or false, exclusively (not both at the same time.)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4/28/2019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Tautology or Contradiction or </a:t>
            </a:r>
            <a:r>
              <a:rPr lang="en-US" sz="3200" dirty="0" smtClean="0"/>
              <a:t>Contingent?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(p^(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q)) -&gt; 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 v q) &lt;-&gt; (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^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q)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^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&lt;-&gt;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r^s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)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(r^s)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(r-&gt;s) &lt;-&gt;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(r-&gt;s)</a:t>
            </a:r>
            <a:endParaRPr lang="en-US" dirty="0" smtClean="0">
              <a:solidFill>
                <a:schemeClr val="bg2">
                  <a:lumMod val="75000"/>
                </a:schemeClr>
              </a:solidFill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More Tautology or Contradiction or Contingent?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pt-BR" sz="2600" b="1" dirty="0" smtClean="0">
                <a:solidFill>
                  <a:srgbClr val="00B0F0"/>
                </a:solidFill>
                <a:latin typeface="Consolas" pitchFamily="49" charset="0"/>
              </a:rPr>
              <a:t>p v </a:t>
            </a:r>
            <a:r>
              <a:rPr lang="en-US" sz="2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b="1" dirty="0" smtClean="0">
                <a:solidFill>
                  <a:srgbClr val="00B0F0"/>
                </a:solidFill>
                <a:latin typeface="Consolas" pitchFamily="49" charset="0"/>
              </a:rPr>
              <a:t>p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b="1" dirty="0" smtClean="0">
                <a:solidFill>
                  <a:srgbClr val="00B0F0"/>
                </a:solidFill>
                <a:latin typeface="Consolas" pitchFamily="49" charset="0"/>
              </a:rPr>
              <a:t>(p v </a:t>
            </a:r>
            <a:r>
              <a:rPr lang="en-US" sz="2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b="1" dirty="0" smtClean="0">
                <a:solidFill>
                  <a:srgbClr val="00B0F0"/>
                </a:solidFill>
                <a:latin typeface="Consolas" pitchFamily="49" charset="0"/>
              </a:rPr>
              <a:t>p) </a:t>
            </a:r>
          </a:p>
          <a:p>
            <a:pPr marL="514350" indent="-514350">
              <a:buFont typeface="+mj-lt"/>
              <a:buAutoNum type="alphaLcPeriod"/>
            </a:pPr>
            <a:r>
              <a:rPr lang="pt-BR" sz="2600" dirty="0" smtClean="0">
                <a:latin typeface="Consolas" pitchFamily="49" charset="0"/>
              </a:rPr>
              <a:t>p v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q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(p v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q) </a:t>
            </a:r>
          </a:p>
          <a:p>
            <a:pPr marL="514350" indent="-514350">
              <a:buFont typeface="+mj-lt"/>
              <a:buAutoNum type="alphaLcPeriod"/>
            </a:pPr>
            <a:r>
              <a:rPr lang="pt-BR" sz="2600" dirty="0" smtClean="0">
                <a:latin typeface="Consolas" pitchFamily="49" charset="0"/>
              </a:rPr>
              <a:t>(p^(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p v q)) -&gt; q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(p v q) &lt;-&gt; (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p ^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q)</a:t>
            </a:r>
          </a:p>
          <a:p>
            <a:pPr marL="514350" indent="-514350">
              <a:buFont typeface="+mj-lt"/>
              <a:buAutoNum type="alphaLcPeriod"/>
            </a:pPr>
            <a:r>
              <a:rPr lang="pt-BR" sz="2600" dirty="0" smtClean="0">
                <a:latin typeface="Consolas" pitchFamily="49" charset="0"/>
              </a:rPr>
              <a:t>p ^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sz="2600" dirty="0" smtClean="0">
                <a:latin typeface="Consolas" pitchFamily="49" charset="0"/>
              </a:rPr>
              <a:t>p -&gt;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sz="2600" dirty="0" smtClean="0">
                <a:latin typeface="Consolas" pitchFamily="49" charset="0"/>
              </a:rPr>
              <a:t>p &lt;-&gt;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sz="2600" dirty="0" smtClean="0">
                <a:latin typeface="Consolas" pitchFamily="49" charset="0"/>
              </a:rPr>
              <a:t>(</a:t>
            </a:r>
            <a:r>
              <a:rPr lang="pt-BR" sz="2600" dirty="0" smtClean="0">
                <a:latin typeface="Consolas" pitchFamily="49" charset="0"/>
              </a:rPr>
              <a:t>r^s</a:t>
            </a:r>
            <a:r>
              <a:rPr lang="pt-BR" sz="2600" dirty="0" smtClean="0">
                <a:latin typeface="Consolas" pitchFamily="49" charset="0"/>
              </a:rPr>
              <a:t>) v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(r^s)</a:t>
            </a:r>
          </a:p>
          <a:p>
            <a:pPr marL="514350" indent="-514350">
              <a:buFont typeface="+mj-lt"/>
              <a:buAutoNum type="alphaLcPeriod"/>
            </a:pPr>
            <a:r>
              <a:rPr lang="pt-BR" sz="2600" dirty="0" smtClean="0">
                <a:latin typeface="Consolas" pitchFamily="49" charset="0"/>
              </a:rPr>
              <a:t>(r-&gt;s) &lt;-&gt;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2600" dirty="0" smtClean="0">
                <a:latin typeface="Consolas" pitchFamily="49" charset="0"/>
              </a:rPr>
              <a:t>(r-&gt;s)</a:t>
            </a:r>
            <a:endParaRPr lang="en-US" sz="26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 formula is a tautology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iff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its negation is a contradiction : </a:t>
            </a:r>
            <a:r>
              <a:rPr lang="en-US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examples a. and b.                   </a:t>
            </a:r>
            <a:endParaRPr lang="en-US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Disjunctive Normal Form (DNF)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Normal form of an expression: a remix that is still equivalent to the original expression, just more simple.</a:t>
            </a:r>
          </a:p>
          <a:p>
            <a:r>
              <a:rPr lang="en-US" sz="3200" dirty="0" smtClean="0"/>
              <a:t>Literal: a letter, like </a:t>
            </a:r>
            <a:r>
              <a:rPr lang="pt-BR" sz="3200" dirty="0" smtClean="0">
                <a:latin typeface="Consolas" pitchFamily="49" charset="0"/>
              </a:rPr>
              <a:t>p</a:t>
            </a:r>
            <a:r>
              <a:rPr lang="en-US" sz="3200" dirty="0" smtClean="0"/>
              <a:t>, or its negation, like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sz="3200" dirty="0" smtClean="0">
                <a:latin typeface="Consolas" pitchFamily="49" charset="0"/>
              </a:rPr>
              <a:t>p </a:t>
            </a:r>
          </a:p>
          <a:p>
            <a:r>
              <a:rPr lang="en-US" sz="3200" dirty="0" smtClean="0"/>
              <a:t>A basic conjunction doesn’t have any literals appearing more than once.</a:t>
            </a:r>
          </a:p>
          <a:p>
            <a:endParaRPr lang="en-US" sz="3200" dirty="0" smtClean="0"/>
          </a:p>
          <a:p>
            <a:r>
              <a:rPr lang="en-US" sz="3200" dirty="0" smtClean="0"/>
              <a:t>A formula is in DNF </a:t>
            </a:r>
            <a:r>
              <a:rPr lang="en-US" sz="3200" dirty="0" err="1" smtClean="0"/>
              <a:t>iff</a:t>
            </a:r>
            <a:r>
              <a:rPr lang="en-US" sz="3200" dirty="0" smtClean="0"/>
              <a:t> it is a disjunction of one or more basic  conjunctions.  </a:t>
            </a:r>
          </a:p>
          <a:p>
            <a:r>
              <a:rPr lang="en-US" sz="3200" dirty="0" err="1" smtClean="0">
                <a:latin typeface="Consolas" pitchFamily="49" charset="0"/>
              </a:rPr>
              <a:t>eg</a:t>
            </a:r>
            <a:r>
              <a:rPr lang="en-US" sz="3200" dirty="0" smtClean="0">
                <a:latin typeface="Consolas" pitchFamily="49" charset="0"/>
              </a:rPr>
              <a:t>, </a:t>
            </a:r>
            <a:r>
              <a:rPr lang="pt-BR" sz="3200" dirty="0" smtClean="0">
                <a:latin typeface="Consolas" pitchFamily="49" charset="0"/>
              </a:rPr>
              <a:t>p</a:t>
            </a:r>
            <a:r>
              <a:rPr lang="en-US" sz="3200" dirty="0" smtClean="0">
                <a:latin typeface="Consolas" pitchFamily="49" charset="0"/>
              </a:rPr>
              <a:t>,  </a:t>
            </a:r>
            <a:r>
              <a:rPr lang="en-US" sz="3200" dirty="0" smtClean="0">
                <a:latin typeface="Consolas" pitchFamily="49" charset="0"/>
                <a:cs typeface="Courier New" pitchFamily="49" charset="0"/>
              </a:rPr>
              <a:t>¬</a:t>
            </a:r>
            <a:r>
              <a:rPr lang="pt-BR" sz="3200" dirty="0" smtClean="0">
                <a:latin typeface="Consolas" pitchFamily="49" charset="0"/>
              </a:rPr>
              <a:t>p, p v </a:t>
            </a:r>
            <a:r>
              <a:rPr lang="en-US" sz="3200" dirty="0" smtClean="0">
                <a:latin typeface="Consolas" pitchFamily="49" charset="0"/>
                <a:cs typeface="Courier New" pitchFamily="49" charset="0"/>
              </a:rPr>
              <a:t>¬</a:t>
            </a:r>
            <a:r>
              <a:rPr lang="pt-BR" sz="3200" dirty="0" smtClean="0">
                <a:latin typeface="Consolas" pitchFamily="49" charset="0"/>
              </a:rPr>
              <a:t>p  : all in dnf</a:t>
            </a:r>
          </a:p>
          <a:p>
            <a:r>
              <a:rPr lang="en-US" sz="3200" dirty="0" err="1" smtClean="0">
                <a:latin typeface="Consolas" pitchFamily="49" charset="0"/>
              </a:rPr>
              <a:t>eg</a:t>
            </a:r>
            <a:r>
              <a:rPr lang="en-US" sz="3200" dirty="0" smtClean="0">
                <a:latin typeface="Consolas" pitchFamily="49" charset="0"/>
              </a:rPr>
              <a:t>, </a:t>
            </a:r>
            <a:r>
              <a:rPr lang="en-US" sz="3200" dirty="0" smtClean="0">
                <a:latin typeface="Consolas" pitchFamily="49" charset="0"/>
              </a:rPr>
              <a:t>((</a:t>
            </a:r>
            <a:r>
              <a:rPr lang="en-US" sz="3200" dirty="0" err="1" smtClean="0">
                <a:latin typeface="Consolas" pitchFamily="49" charset="0"/>
              </a:rPr>
              <a:t>p^q</a:t>
            </a:r>
            <a:r>
              <a:rPr lang="en-US" sz="3200" dirty="0" smtClean="0">
                <a:latin typeface="Consolas" pitchFamily="49" charset="0"/>
              </a:rPr>
              <a:t>) v </a:t>
            </a:r>
            <a:r>
              <a:rPr lang="en-US" sz="3200" dirty="0" smtClean="0">
                <a:latin typeface="Consolas" pitchFamily="49" charset="0"/>
                <a:cs typeface="Courier New" pitchFamily="49" charset="0"/>
              </a:rPr>
              <a:t>¬r )</a:t>
            </a:r>
            <a:r>
              <a:rPr lang="pt-BR" sz="3200" dirty="0" smtClean="0">
                <a:latin typeface="Consolas" pitchFamily="49" charset="0"/>
              </a:rPr>
              <a:t>, (</a:t>
            </a:r>
            <a:r>
              <a:rPr lang="en-US" sz="3200" dirty="0" smtClean="0">
                <a:latin typeface="Consolas" pitchFamily="49" charset="0"/>
                <a:cs typeface="Courier New" pitchFamily="49" charset="0"/>
              </a:rPr>
              <a:t>¬</a:t>
            </a:r>
            <a:r>
              <a:rPr lang="pt-BR" sz="3200" dirty="0" smtClean="0">
                <a:latin typeface="Consolas" pitchFamily="49" charset="0"/>
              </a:rPr>
              <a:t>p^</a:t>
            </a:r>
            <a:r>
              <a:rPr lang="en-US" sz="3200" dirty="0" smtClean="0">
                <a:latin typeface="Consolas" pitchFamily="49" charset="0"/>
                <a:cs typeface="Courier New" pitchFamily="49" charset="0"/>
              </a:rPr>
              <a:t>¬q^</a:t>
            </a:r>
            <a:r>
              <a:rPr lang="pt-BR" sz="3200" dirty="0" smtClean="0">
                <a:latin typeface="Consolas" pitchFamily="49" charset="0"/>
              </a:rPr>
              <a:t>p) : NOT dnf</a:t>
            </a:r>
            <a:endParaRPr lang="pt-BR" sz="3200" dirty="0" smtClean="0">
              <a:latin typeface="Consolas" pitchFamily="49" charset="0"/>
            </a:endParaRPr>
          </a:p>
          <a:p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Conjunctive Normal Form (CNF)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Like DF but turned ‘</a:t>
            </a:r>
            <a:r>
              <a:rPr lang="en-US" sz="3200" i="1" dirty="0" smtClean="0"/>
              <a:t>upside down</a:t>
            </a:r>
            <a:r>
              <a:rPr lang="en-US" sz="3200" smtClean="0"/>
              <a:t>’, </a:t>
            </a:r>
            <a:r>
              <a:rPr lang="en-US" sz="3200" smtClean="0"/>
              <a:t>also: </a:t>
            </a:r>
            <a:r>
              <a:rPr lang="en-US" sz="3200" dirty="0" smtClean="0"/>
              <a:t>an</a:t>
            </a:r>
            <a:r>
              <a:rPr lang="en-US" sz="3200" b="1" dirty="0" smtClean="0"/>
              <a:t> </a:t>
            </a:r>
            <a:r>
              <a:rPr lang="en-US" sz="3200" b="1" dirty="0" smtClean="0"/>
              <a:t>AND </a:t>
            </a:r>
            <a:r>
              <a:rPr lang="en-US" sz="3200" dirty="0" smtClean="0"/>
              <a:t>of</a:t>
            </a:r>
            <a:r>
              <a:rPr lang="en-US" sz="3200" b="1" dirty="0" smtClean="0"/>
              <a:t> OR</a:t>
            </a:r>
            <a:r>
              <a:rPr lang="en-US" sz="3200" dirty="0" smtClean="0"/>
              <a:t>s</a:t>
            </a:r>
            <a:endParaRPr lang="en-US" sz="3200" dirty="0" smtClean="0"/>
          </a:p>
          <a:p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More formally,</a:t>
            </a:r>
          </a:p>
          <a:p>
            <a:r>
              <a:rPr lang="en-US" sz="3200" dirty="0" smtClean="0"/>
              <a:t>A formula is in CNF </a:t>
            </a:r>
            <a:r>
              <a:rPr lang="en-US" sz="3200" dirty="0" err="1" smtClean="0"/>
              <a:t>iff</a:t>
            </a:r>
            <a:r>
              <a:rPr lang="en-US" sz="3200" dirty="0" smtClean="0"/>
              <a:t> it is a conjunction of one or more basic  disjunctions. </a:t>
            </a:r>
          </a:p>
          <a:p>
            <a:r>
              <a:rPr lang="en-US" sz="3200" dirty="0" smtClean="0"/>
              <a:t>A formula is a full CNF of A </a:t>
            </a:r>
            <a:r>
              <a:rPr lang="en-US" sz="3200" dirty="0" err="1" smtClean="0"/>
              <a:t>iff</a:t>
            </a:r>
            <a:r>
              <a:rPr lang="en-US" sz="3200" dirty="0" smtClean="0"/>
              <a:t> every literal of A occurs in each of the basic disjunctions.</a:t>
            </a:r>
          </a:p>
          <a:p>
            <a:r>
              <a:rPr lang="en-US" sz="3200" dirty="0" smtClean="0"/>
              <a:t>Every formula can be equivalently written as a formula in conjunctive normal </a:t>
            </a:r>
            <a:r>
              <a:rPr lang="en-US" sz="3200" dirty="0" smtClean="0"/>
              <a:t>form</a:t>
            </a:r>
          </a:p>
          <a:p>
            <a:r>
              <a:rPr lang="en-US" sz="3200" dirty="0" err="1" smtClean="0">
                <a:latin typeface="Consolas" pitchFamily="49" charset="0"/>
              </a:rPr>
              <a:t>eg</a:t>
            </a:r>
            <a:r>
              <a:rPr lang="en-US" sz="3200" dirty="0" smtClean="0">
                <a:latin typeface="Consolas" pitchFamily="49" charset="0"/>
              </a:rPr>
              <a:t>, </a:t>
            </a:r>
            <a:r>
              <a:rPr lang="en-US" sz="3200" dirty="0" smtClean="0">
                <a:latin typeface="Consolas" pitchFamily="49" charset="0"/>
                <a:cs typeface="Courier New" pitchFamily="49" charset="0"/>
              </a:rPr>
              <a:t>¬(</a:t>
            </a:r>
            <a:r>
              <a:rPr lang="pt-BR" sz="3200" dirty="0" smtClean="0">
                <a:latin typeface="Consolas" pitchFamily="49" charset="0"/>
              </a:rPr>
              <a:t>p v q)  -&gt; </a:t>
            </a:r>
            <a:r>
              <a:rPr lang="en-US" sz="3200" dirty="0" smtClean="0">
                <a:latin typeface="Consolas" pitchFamily="49" charset="0"/>
                <a:cs typeface="Courier New" pitchFamily="49" charset="0"/>
              </a:rPr>
              <a:t>¬</a:t>
            </a:r>
            <a:r>
              <a:rPr lang="pt-BR" sz="3200" dirty="0" smtClean="0">
                <a:latin typeface="Consolas" pitchFamily="49" charset="0"/>
              </a:rPr>
              <a:t>p ^ </a:t>
            </a:r>
            <a:r>
              <a:rPr lang="en-US" sz="3200" dirty="0" smtClean="0">
                <a:latin typeface="Consolas" pitchFamily="49" charset="0"/>
                <a:cs typeface="Courier New" pitchFamily="49" charset="0"/>
              </a:rPr>
              <a:t>¬</a:t>
            </a:r>
            <a:r>
              <a:rPr lang="pt-BR" sz="3200" dirty="0" smtClean="0">
                <a:latin typeface="Consolas" pitchFamily="49" charset="0"/>
              </a:rPr>
              <a:t>q)</a:t>
            </a:r>
          </a:p>
          <a:p>
            <a:r>
              <a:rPr lang="pt-BR" sz="3200" dirty="0" smtClean="0">
                <a:latin typeface="Consolas" pitchFamily="49" charset="0"/>
              </a:rPr>
              <a:t>eg, (p^q) v r -&gt; (p v r) ^ (q v r)</a:t>
            </a:r>
            <a:endParaRPr lang="pt-BR" sz="32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Next Tuesday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Let’s review for the final exam. </a:t>
            </a:r>
          </a:p>
          <a:p>
            <a:pPr lvl="1"/>
            <a:r>
              <a:rPr lang="en-US" dirty="0" smtClean="0"/>
              <a:t>I will also return homework assignments &amp; handout labs &amp; homework points.</a:t>
            </a:r>
          </a:p>
          <a:p>
            <a:r>
              <a:rPr lang="en-US" sz="3200" dirty="0" smtClean="0"/>
              <a:t>What shall we do for the lab?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Propositional Operators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Restated: A proposition  is </a:t>
            </a:r>
            <a:r>
              <a:rPr lang="en-US" sz="3200" dirty="0" smtClean="0"/>
              <a:t>a statement that has the property </a:t>
            </a:r>
            <a:r>
              <a:rPr lang="en-US" sz="3200" dirty="0" smtClean="0"/>
              <a:t>of being true or false.</a:t>
            </a:r>
            <a:endParaRPr lang="en-US" sz="3200" dirty="0" smtClean="0"/>
          </a:p>
          <a:p>
            <a:r>
              <a:rPr lang="en-US" sz="3200" dirty="0" smtClean="0"/>
              <a:t>We </a:t>
            </a:r>
            <a:r>
              <a:rPr lang="en-US" sz="3200" dirty="0" smtClean="0"/>
              <a:t>use propositional letters (or variables) to </a:t>
            </a:r>
            <a:r>
              <a:rPr lang="en-US" sz="3200" dirty="0" smtClean="0"/>
              <a:t>represent propositions</a:t>
            </a:r>
          </a:p>
          <a:p>
            <a:pPr lvl="1"/>
            <a:r>
              <a:rPr lang="en-US" dirty="0" smtClean="0"/>
              <a:t>A stands </a:t>
            </a:r>
            <a:r>
              <a:rPr lang="en-US" dirty="0" smtClean="0"/>
              <a:t>for </a:t>
            </a:r>
            <a:r>
              <a:rPr lang="en-US" dirty="0" smtClean="0"/>
              <a:t>the statement: This computer is defective</a:t>
            </a:r>
            <a:endParaRPr lang="en-US" dirty="0" smtClean="0"/>
          </a:p>
          <a:p>
            <a:r>
              <a:rPr lang="en-US" sz="3200" dirty="0" smtClean="0"/>
              <a:t>Boolean operators are used construct </a:t>
            </a:r>
            <a:r>
              <a:rPr lang="en-US" sz="3200" dirty="0" smtClean="0"/>
              <a:t>new propositions from </a:t>
            </a:r>
            <a:r>
              <a:rPr lang="en-US" sz="3200" dirty="0" smtClean="0"/>
              <a:t>existing ones:</a:t>
            </a:r>
            <a:endParaRPr lang="en-US" sz="3200" dirty="0" smtClean="0"/>
          </a:p>
          <a:p>
            <a:pPr lvl="1"/>
            <a:r>
              <a:rPr lang="en-US" u="sng" dirty="0" smtClean="0"/>
              <a:t>Negation</a:t>
            </a:r>
            <a:r>
              <a:rPr lang="en-US" dirty="0" smtClean="0"/>
              <a:t> or “not”: </a:t>
            </a:r>
            <a:r>
              <a:rPr lang="en-US" dirty="0" smtClean="0"/>
              <a:t>if P is a proposition, not P is a proposition</a:t>
            </a:r>
          </a:p>
          <a:p>
            <a:pPr lvl="1"/>
            <a:r>
              <a:rPr lang="en-US" u="sng" dirty="0" smtClean="0"/>
              <a:t>Conjunction</a:t>
            </a:r>
            <a:r>
              <a:rPr lang="en-US" dirty="0" smtClean="0"/>
              <a:t> </a:t>
            </a:r>
            <a:r>
              <a:rPr lang="en-US" dirty="0" smtClean="0"/>
              <a:t>“and”: </a:t>
            </a:r>
            <a:r>
              <a:rPr lang="en-US" dirty="0" smtClean="0"/>
              <a:t>P and </a:t>
            </a:r>
            <a:r>
              <a:rPr lang="en-US" dirty="0" smtClean="0"/>
              <a:t>Q</a:t>
            </a:r>
            <a:endParaRPr lang="en-US" dirty="0" smtClean="0"/>
          </a:p>
          <a:p>
            <a:pPr lvl="1"/>
            <a:r>
              <a:rPr lang="en-US" u="sng" dirty="0" smtClean="0"/>
              <a:t>Disjunction</a:t>
            </a:r>
            <a:r>
              <a:rPr lang="en-US" dirty="0" smtClean="0"/>
              <a:t> </a:t>
            </a:r>
            <a:r>
              <a:rPr lang="en-US" dirty="0" smtClean="0"/>
              <a:t>“or”: </a:t>
            </a:r>
            <a:r>
              <a:rPr lang="en-US" dirty="0" smtClean="0"/>
              <a:t>P or Q</a:t>
            </a:r>
          </a:p>
          <a:p>
            <a:pPr lvl="1"/>
            <a:r>
              <a:rPr lang="en-US" u="sng" dirty="0" smtClean="0"/>
              <a:t>Implication</a:t>
            </a:r>
            <a:r>
              <a:rPr lang="en-US" dirty="0" smtClean="0"/>
              <a:t> </a:t>
            </a:r>
            <a:r>
              <a:rPr lang="en-US" dirty="0" smtClean="0"/>
              <a:t>“if/then”: </a:t>
            </a:r>
            <a:r>
              <a:rPr lang="en-US" dirty="0" smtClean="0"/>
              <a:t>if P then Q</a:t>
            </a:r>
          </a:p>
          <a:p>
            <a:pPr lvl="1"/>
            <a:r>
              <a:rPr lang="en-US" u="sng" dirty="0" smtClean="0"/>
              <a:t>Equivalence</a:t>
            </a:r>
            <a:r>
              <a:rPr lang="en-US" dirty="0" smtClean="0"/>
              <a:t> </a:t>
            </a:r>
            <a:r>
              <a:rPr lang="en-US" dirty="0" smtClean="0"/>
              <a:t>“is equal/equivalent to”: </a:t>
            </a:r>
            <a:r>
              <a:rPr lang="en-US" dirty="0" smtClean="0"/>
              <a:t>P </a:t>
            </a:r>
            <a:r>
              <a:rPr lang="en-US" i="1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/>
              <a:t>Q</a:t>
            </a:r>
          </a:p>
          <a:p>
            <a:r>
              <a:rPr lang="en-US" dirty="0" smtClean="0"/>
              <a:t>Let’s review each one !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Negation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9"/>
            <a:ext cx="11420420" cy="3427302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The negation </a:t>
            </a:r>
            <a:r>
              <a:rPr lang="en-US" sz="3200" dirty="0" smtClean="0"/>
              <a:t> of </a:t>
            </a:r>
            <a:r>
              <a:rPr lang="en-US" sz="3200" dirty="0" smtClean="0"/>
              <a:t>a proposition p is </a:t>
            </a:r>
            <a:r>
              <a:rPr lang="en-US" sz="3200" dirty="0" smtClean="0"/>
              <a:t>¬p 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lvl="1"/>
            <a:r>
              <a:rPr lang="en-US" dirty="0" smtClean="0"/>
              <a:t>Given proposition p, the statement,  </a:t>
            </a:r>
            <a:r>
              <a:rPr lang="en-US" i="1" dirty="0" smtClean="0"/>
              <a:t>“it is not the case that p…” </a:t>
            </a:r>
            <a:r>
              <a:rPr lang="en-US" dirty="0" smtClean="0"/>
              <a:t>is ¬p</a:t>
            </a:r>
            <a:endParaRPr lang="en-US" sz="3200" dirty="0" smtClean="0"/>
          </a:p>
          <a:p>
            <a:r>
              <a:rPr lang="en-US" dirty="0" smtClean="0"/>
              <a:t>Is it the case that this is new information, or</a:t>
            </a:r>
          </a:p>
          <a:p>
            <a:r>
              <a:rPr lang="en-US" dirty="0" smtClean="0"/>
              <a:t>Is it not the case that this is new information?</a:t>
            </a:r>
          </a:p>
          <a:p>
            <a:r>
              <a:rPr lang="en-US" dirty="0" smtClean="0"/>
              <a:t>Time for the truth (table)</a:t>
            </a:r>
          </a:p>
          <a:p>
            <a:pPr lvl="1"/>
            <a:r>
              <a:rPr lang="en-US" dirty="0" smtClean="0"/>
              <a:t>Notation: 1 for True, 0 for False</a:t>
            </a:r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00488" y="4343401"/>
          <a:ext cx="410591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955"/>
                <a:gridCol w="20529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¬p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Conjunction Junction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9"/>
            <a:ext cx="11420420" cy="2958672"/>
          </a:xfrm>
        </p:spPr>
        <p:txBody>
          <a:bodyPr>
            <a:normAutofit fontScale="92500" lnSpcReduction="10000"/>
          </a:bodyPr>
          <a:lstStyle/>
          <a:p>
            <a:pPr marL="228600" lvl="1">
              <a:spcBef>
                <a:spcPts val="1000"/>
              </a:spcBef>
              <a:buFont typeface="Arial" charset="0"/>
              <a:buChar char="•"/>
            </a:pPr>
            <a:r>
              <a:rPr lang="en-US" sz="3200" u="sng" dirty="0" smtClean="0"/>
              <a:t>Conjunction</a:t>
            </a:r>
            <a:r>
              <a:rPr lang="en-US" sz="3200" dirty="0" smtClean="0"/>
              <a:t> :“and operator”</a:t>
            </a:r>
            <a:endParaRPr lang="en-US" sz="4000" dirty="0" smtClean="0"/>
          </a:p>
          <a:p>
            <a:r>
              <a:rPr lang="en-US" sz="3200" dirty="0" smtClean="0"/>
              <a:t>Given some value for propositions </a:t>
            </a:r>
            <a:r>
              <a:rPr lang="en-US" sz="3200" dirty="0" smtClean="0"/>
              <a:t>p, </a:t>
            </a:r>
            <a:r>
              <a:rPr lang="en-US" sz="3200" dirty="0" smtClean="0"/>
              <a:t>q</a:t>
            </a:r>
          </a:p>
          <a:p>
            <a:pPr lvl="1"/>
            <a:r>
              <a:rPr lang="en-US" dirty="0" smtClean="0"/>
              <a:t>conjunction </a:t>
            </a:r>
            <a:r>
              <a:rPr lang="en-US" dirty="0" smtClean="0"/>
              <a:t>p </a:t>
            </a:r>
            <a:r>
              <a:rPr lang="en-US" dirty="0" smtClean="0"/>
              <a:t>and q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^ q </a:t>
            </a:r>
            <a:r>
              <a:rPr lang="en-US" dirty="0" smtClean="0"/>
              <a:t>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 &amp;&amp; q</a:t>
            </a:r>
            <a:r>
              <a:rPr lang="en-US" dirty="0" smtClean="0"/>
              <a:t>) is also a proposition</a:t>
            </a:r>
            <a:endParaRPr lang="en-US" sz="3200" dirty="0" smtClean="0"/>
          </a:p>
          <a:p>
            <a:r>
              <a:rPr lang="en-US" sz="3200" dirty="0" smtClean="0"/>
              <a:t>If </a:t>
            </a:r>
            <a:r>
              <a:rPr lang="en-US" sz="3200" dirty="0" smtClean="0"/>
              <a:t>p </a:t>
            </a:r>
            <a:r>
              <a:rPr lang="en-US" sz="3200" dirty="0" smtClean="0"/>
              <a:t>is Today </a:t>
            </a:r>
            <a:r>
              <a:rPr lang="en-US" sz="3200" dirty="0" smtClean="0"/>
              <a:t>is </a:t>
            </a:r>
            <a:r>
              <a:rPr lang="en-US" sz="3200" dirty="0" smtClean="0"/>
              <a:t>Thursday and </a:t>
            </a:r>
            <a:r>
              <a:rPr lang="en-US" sz="3200" dirty="0" smtClean="0"/>
              <a:t>q is </a:t>
            </a:r>
            <a:r>
              <a:rPr lang="en-US" sz="3200" dirty="0" smtClean="0"/>
              <a:t>“It </a:t>
            </a:r>
            <a:r>
              <a:rPr lang="en-US" sz="3200" dirty="0" smtClean="0"/>
              <a:t>is </a:t>
            </a:r>
            <a:r>
              <a:rPr lang="en-US" sz="3200" dirty="0" smtClean="0"/>
              <a:t>raining today” </a:t>
            </a:r>
            <a:r>
              <a:rPr lang="en-US" sz="3200" dirty="0" smtClean="0"/>
              <a:t>p ^ q </a:t>
            </a:r>
            <a:r>
              <a:rPr lang="en-US" sz="3200" dirty="0" smtClean="0"/>
              <a:t>is:</a:t>
            </a:r>
          </a:p>
          <a:p>
            <a:pPr lvl="1"/>
            <a:r>
              <a:rPr lang="en-US" dirty="0" smtClean="0"/>
              <a:t>Today </a:t>
            </a:r>
            <a:r>
              <a:rPr lang="en-US" dirty="0" smtClean="0"/>
              <a:t>is </a:t>
            </a:r>
            <a:r>
              <a:rPr lang="en-US" dirty="0" smtClean="0"/>
              <a:t>Thursday and it is raining </a:t>
            </a:r>
            <a:r>
              <a:rPr lang="en-US" dirty="0" smtClean="0"/>
              <a:t>today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sz="3200" dirty="0" smtClean="0"/>
              <a:t>p </a:t>
            </a:r>
            <a:r>
              <a:rPr lang="en-US" sz="3200" dirty="0" smtClean="0"/>
              <a:t>^ q is true on </a:t>
            </a:r>
            <a:r>
              <a:rPr lang="en-US" sz="3200" dirty="0" smtClean="0"/>
              <a:t>rainy Thursdays,</a:t>
            </a:r>
          </a:p>
          <a:p>
            <a:pPr lvl="1"/>
            <a:r>
              <a:rPr lang="en-US" dirty="0" smtClean="0"/>
              <a:t>And false </a:t>
            </a:r>
            <a:r>
              <a:rPr lang="en-US" dirty="0" smtClean="0"/>
              <a:t>on any day that is </a:t>
            </a:r>
            <a:r>
              <a:rPr lang="en-US" dirty="0" smtClean="0"/>
              <a:t>not Thursday and on any Thursday when it is not raining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900488" y="4343401"/>
          <a:ext cx="41059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637"/>
                <a:gridCol w="1368637"/>
                <a:gridCol w="13686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q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p^q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Disjunction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9"/>
            <a:ext cx="11420420" cy="2958672"/>
          </a:xfrm>
        </p:spPr>
        <p:txBody>
          <a:bodyPr>
            <a:normAutofit fontScale="92500" lnSpcReduction="10000"/>
          </a:bodyPr>
          <a:lstStyle/>
          <a:p>
            <a:pPr marL="228600" lvl="1">
              <a:spcBef>
                <a:spcPts val="1000"/>
              </a:spcBef>
              <a:buFont typeface="Arial" charset="0"/>
              <a:buChar char="•"/>
            </a:pPr>
            <a:r>
              <a:rPr lang="en-US" sz="3200" u="sng" dirty="0" smtClean="0"/>
              <a:t>Disjunction</a:t>
            </a:r>
            <a:r>
              <a:rPr lang="en-US" sz="3200" dirty="0" smtClean="0"/>
              <a:t> :“or operator”</a:t>
            </a:r>
            <a:endParaRPr lang="en-US" sz="4000" dirty="0" smtClean="0"/>
          </a:p>
          <a:p>
            <a:r>
              <a:rPr lang="en-US" sz="3200" dirty="0" smtClean="0"/>
              <a:t>Given some value for propositions </a:t>
            </a:r>
            <a:r>
              <a:rPr lang="en-US" sz="3200" dirty="0" smtClean="0"/>
              <a:t>p, </a:t>
            </a:r>
            <a:r>
              <a:rPr lang="en-US" sz="3200" dirty="0" smtClean="0"/>
              <a:t>q</a:t>
            </a:r>
          </a:p>
          <a:p>
            <a:pPr lvl="1"/>
            <a:r>
              <a:rPr lang="en-US" dirty="0" smtClean="0"/>
              <a:t>disjunction </a:t>
            </a:r>
            <a:r>
              <a:rPr lang="en-US" dirty="0" smtClean="0"/>
              <a:t>p </a:t>
            </a:r>
            <a:r>
              <a:rPr lang="en-US" dirty="0" smtClean="0"/>
              <a:t>or q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q </a:t>
            </a:r>
            <a:r>
              <a:rPr lang="en-US" dirty="0" smtClean="0"/>
              <a:t>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||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dirty="0" smtClean="0"/>
              <a:t>) is also a proposition</a:t>
            </a:r>
            <a:endParaRPr lang="en-US" sz="3200" dirty="0" smtClean="0"/>
          </a:p>
          <a:p>
            <a:r>
              <a:rPr lang="en-US" sz="3200" dirty="0" smtClean="0"/>
              <a:t>If </a:t>
            </a:r>
            <a:r>
              <a:rPr lang="en-US" sz="3200" dirty="0" smtClean="0"/>
              <a:t>p </a:t>
            </a:r>
            <a:r>
              <a:rPr lang="en-US" sz="3200" dirty="0" smtClean="0"/>
              <a:t>is Today </a:t>
            </a:r>
            <a:r>
              <a:rPr lang="en-US" sz="3200" dirty="0" smtClean="0"/>
              <a:t>is </a:t>
            </a:r>
            <a:r>
              <a:rPr lang="en-US" sz="3200" dirty="0" smtClean="0"/>
              <a:t>Thursday and </a:t>
            </a:r>
            <a:r>
              <a:rPr lang="en-US" sz="3200" dirty="0" smtClean="0"/>
              <a:t>q is </a:t>
            </a:r>
            <a:r>
              <a:rPr lang="en-US" sz="3200" dirty="0" smtClean="0"/>
              <a:t>“It </a:t>
            </a:r>
            <a:r>
              <a:rPr lang="en-US" sz="3200" dirty="0" smtClean="0"/>
              <a:t>is </a:t>
            </a:r>
            <a:r>
              <a:rPr lang="en-US" sz="3200" dirty="0" smtClean="0"/>
              <a:t>raining today” </a:t>
            </a:r>
            <a:r>
              <a:rPr lang="en-US" sz="3200" dirty="0" smtClean="0"/>
              <a:t>p v q </a:t>
            </a:r>
            <a:r>
              <a:rPr lang="en-US" sz="3200" dirty="0" smtClean="0"/>
              <a:t>is:</a:t>
            </a:r>
          </a:p>
          <a:p>
            <a:pPr lvl="1"/>
            <a:r>
              <a:rPr lang="en-US" dirty="0" smtClean="0"/>
              <a:t>Today </a:t>
            </a:r>
            <a:r>
              <a:rPr lang="en-US" dirty="0" smtClean="0"/>
              <a:t>is </a:t>
            </a:r>
            <a:r>
              <a:rPr lang="en-US" dirty="0" smtClean="0"/>
              <a:t>Thursday </a:t>
            </a:r>
            <a:r>
              <a:rPr lang="en-US" u="sng" dirty="0" smtClean="0"/>
              <a:t>or</a:t>
            </a:r>
            <a:r>
              <a:rPr lang="en-US" dirty="0" smtClean="0"/>
              <a:t> it is raining </a:t>
            </a:r>
            <a:r>
              <a:rPr lang="en-US" dirty="0" smtClean="0"/>
              <a:t>today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sz="3200" dirty="0" smtClean="0"/>
              <a:t>p v q is true on </a:t>
            </a:r>
            <a:r>
              <a:rPr lang="en-US" sz="3200" dirty="0" smtClean="0"/>
              <a:t>Thursdays, rainy days, and rainy Thursdays,</a:t>
            </a:r>
          </a:p>
          <a:p>
            <a:pPr lvl="1"/>
            <a:r>
              <a:rPr lang="en-US" dirty="0" smtClean="0"/>
              <a:t>And false </a:t>
            </a:r>
            <a:r>
              <a:rPr lang="en-US" dirty="0" smtClean="0"/>
              <a:t>on any day that is </a:t>
            </a:r>
            <a:r>
              <a:rPr lang="en-US" dirty="0" smtClean="0"/>
              <a:t>not Thursday and not raining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900488" y="4343401"/>
          <a:ext cx="41059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637"/>
                <a:gridCol w="1368637"/>
                <a:gridCol w="13686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q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 V q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Implication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9"/>
            <a:ext cx="11734800" cy="2958672"/>
          </a:xfrm>
        </p:spPr>
        <p:txBody>
          <a:bodyPr>
            <a:normAutofit fontScale="77500" lnSpcReduction="20000"/>
          </a:bodyPr>
          <a:lstStyle/>
          <a:p>
            <a:pPr marL="228600" lvl="1">
              <a:spcBef>
                <a:spcPts val="1000"/>
              </a:spcBef>
              <a:buFont typeface="Arial" charset="0"/>
              <a:buChar char="•"/>
            </a:pPr>
            <a:r>
              <a:rPr lang="en-US" sz="3200" u="sng" dirty="0" smtClean="0"/>
              <a:t>Implication</a:t>
            </a:r>
            <a:r>
              <a:rPr lang="en-US" sz="3200" dirty="0" smtClean="0"/>
              <a:t> : “if/then” operator, or </a:t>
            </a:r>
            <a:r>
              <a:rPr lang="en-US" sz="3200" i="1" dirty="0" smtClean="0"/>
              <a:t>conditional operator</a:t>
            </a:r>
            <a:endParaRPr lang="en-US" sz="4000" i="1" dirty="0" smtClean="0"/>
          </a:p>
          <a:p>
            <a:r>
              <a:rPr lang="en-US" sz="3200" dirty="0" smtClean="0"/>
              <a:t>Given some value for propositions </a:t>
            </a:r>
            <a:r>
              <a:rPr lang="en-US" sz="3200" dirty="0" smtClean="0"/>
              <a:t>p, </a:t>
            </a:r>
            <a:r>
              <a:rPr lang="en-US" sz="3200" dirty="0" smtClean="0"/>
              <a:t>q</a:t>
            </a:r>
          </a:p>
          <a:p>
            <a:pPr lvl="1"/>
            <a:r>
              <a:rPr lang="en-US" dirty="0" smtClean="0"/>
              <a:t>disjunction </a:t>
            </a:r>
            <a:r>
              <a:rPr lang="en-US" dirty="0" smtClean="0"/>
              <a:t>p </a:t>
            </a:r>
            <a:r>
              <a:rPr lang="en-US" dirty="0" smtClean="0"/>
              <a:t>or q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dirty="0" smtClean="0"/>
              <a:t>) </a:t>
            </a:r>
            <a:r>
              <a:rPr lang="en-US" dirty="0" smtClean="0"/>
              <a:t>is also a proposition</a:t>
            </a:r>
            <a:endParaRPr lang="en-US" sz="3200" dirty="0" smtClean="0"/>
          </a:p>
          <a:p>
            <a:r>
              <a:rPr lang="en-US" sz="3200" dirty="0" smtClean="0"/>
              <a:t>If </a:t>
            </a:r>
            <a:r>
              <a:rPr lang="en-US" sz="3200" dirty="0" smtClean="0"/>
              <a:t>p </a:t>
            </a:r>
            <a:r>
              <a:rPr lang="en-US" sz="3200" dirty="0" smtClean="0"/>
              <a:t>is “It </a:t>
            </a:r>
            <a:r>
              <a:rPr lang="en-US" sz="3200" dirty="0" smtClean="0"/>
              <a:t>is </a:t>
            </a:r>
            <a:r>
              <a:rPr lang="en-US" sz="3200" dirty="0" smtClean="0"/>
              <a:t>raining today” </a:t>
            </a:r>
            <a:r>
              <a:rPr lang="en-US" sz="3200" dirty="0" smtClean="0"/>
              <a:t>and q </a:t>
            </a:r>
            <a:r>
              <a:rPr lang="en-US" sz="3200" dirty="0" smtClean="0"/>
              <a:t>is “the streets are wet” </a:t>
            </a:r>
            <a:r>
              <a:rPr lang="en-US" sz="3200" dirty="0" smtClean="0"/>
              <a:t>p </a:t>
            </a:r>
            <a:r>
              <a:rPr lang="en-US" sz="3200" dirty="0" smtClean="0"/>
              <a:t>-&gt; </a:t>
            </a:r>
            <a:r>
              <a:rPr lang="en-US" sz="3200" dirty="0" smtClean="0"/>
              <a:t>q </a:t>
            </a:r>
            <a:r>
              <a:rPr lang="en-US" sz="3200" dirty="0" smtClean="0"/>
              <a:t>is:</a:t>
            </a:r>
          </a:p>
          <a:p>
            <a:pPr lvl="1"/>
            <a:r>
              <a:rPr lang="en-US" dirty="0" smtClean="0"/>
              <a:t>If it is raining today, then the streets are wet.</a:t>
            </a:r>
            <a:endParaRPr lang="en-US" dirty="0" smtClean="0"/>
          </a:p>
          <a:p>
            <a:r>
              <a:rPr lang="en-US" sz="3200" dirty="0" smtClean="0"/>
              <a:t>p </a:t>
            </a:r>
            <a:r>
              <a:rPr lang="en-US" sz="3200" dirty="0" smtClean="0"/>
              <a:t>is referred to as the hypothesis q is the conclusion</a:t>
            </a:r>
          </a:p>
          <a:p>
            <a:r>
              <a:rPr lang="en-US" dirty="0" smtClean="0"/>
              <a:t>The truth table is the same as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¬p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 q)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Again, maybe not so easy to grasp...(The whole Super Bowl -&gt; Dollar thing)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900488" y="4343401"/>
          <a:ext cx="41059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637"/>
                <a:gridCol w="1368637"/>
                <a:gridCol w="13686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q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 -&gt; q</a:t>
                      </a:r>
                      <a:endParaRPr lang="en-US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Properties of our operators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Logical operators have an order of </a:t>
            </a:r>
            <a:r>
              <a:rPr lang="en-US" sz="3200" dirty="0" smtClean="0"/>
              <a:t>operations.</a:t>
            </a:r>
          </a:p>
          <a:p>
            <a:pPr lvl="1"/>
            <a:r>
              <a:rPr lang="en-US" sz="2800" dirty="0" smtClean="0"/>
              <a:t>“As do I,”  said the </a:t>
            </a:r>
            <a:r>
              <a:rPr lang="en-US" sz="3200" dirty="0" smtClean="0"/>
              <a:t>mathematical </a:t>
            </a:r>
            <a:r>
              <a:rPr lang="en-US" sz="3200" dirty="0" smtClean="0"/>
              <a:t>operators</a:t>
            </a:r>
          </a:p>
          <a:p>
            <a:r>
              <a:rPr lang="en-US" sz="3200" dirty="0" smtClean="0"/>
              <a:t>From </a:t>
            </a:r>
            <a:r>
              <a:rPr lang="en-US" sz="3200" dirty="0" smtClean="0"/>
              <a:t>high to low: negation; conjunction; disjunction; implication</a:t>
            </a:r>
          </a:p>
          <a:p>
            <a:r>
              <a:rPr lang="en-US" sz="3200" dirty="0" smtClean="0"/>
              <a:t>Conjunction </a:t>
            </a:r>
            <a:r>
              <a:rPr lang="en-US" sz="3200" dirty="0" smtClean="0"/>
              <a:t>is </a:t>
            </a:r>
            <a:r>
              <a:rPr lang="en-US" sz="3200" dirty="0" err="1" smtClean="0"/>
              <a:t>sorta-kinda</a:t>
            </a:r>
            <a:r>
              <a:rPr lang="en-US" sz="3200" dirty="0" smtClean="0"/>
              <a:t> </a:t>
            </a:r>
            <a:r>
              <a:rPr lang="en-US" sz="3200" dirty="0" smtClean="0"/>
              <a:t>like multiplication; disjunction is </a:t>
            </a:r>
            <a:r>
              <a:rPr lang="en-US" sz="3200" dirty="0" err="1" smtClean="0"/>
              <a:t>sorta-kinda</a:t>
            </a:r>
            <a:r>
              <a:rPr lang="en-US" sz="3200" dirty="0" smtClean="0"/>
              <a:t> like addition</a:t>
            </a:r>
            <a:endParaRPr lang="en-US" sz="3200" dirty="0" smtClean="0"/>
          </a:p>
          <a:p>
            <a:r>
              <a:rPr lang="en-US" sz="3200" b="1" dirty="0" smtClean="0"/>
              <a:t>Math</a:t>
            </a:r>
            <a:r>
              <a:rPr lang="en-US" sz="3200" dirty="0" smtClean="0"/>
              <a:t>: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-k * (x + y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200" dirty="0" smtClean="0"/>
              <a:t>vs. </a:t>
            </a:r>
            <a:r>
              <a:rPr lang="en-US" sz="3200" b="1" dirty="0" smtClean="0"/>
              <a:t>Logic</a:t>
            </a:r>
            <a:r>
              <a:rPr lang="en-US" sz="3200" dirty="0" smtClean="0"/>
              <a:t>: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¬p ^ (q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r)</a:t>
            </a:r>
          </a:p>
          <a:p>
            <a:r>
              <a:rPr lang="en-US" sz="3200" dirty="0" smtClean="0"/>
              <a:t>Disjunction </a:t>
            </a:r>
            <a:r>
              <a:rPr lang="en-US" sz="3200" dirty="0" smtClean="0"/>
              <a:t>and conjunction are </a:t>
            </a:r>
            <a:r>
              <a:rPr lang="en-US" sz="3200" dirty="0" smtClean="0"/>
              <a:t>commutative and </a:t>
            </a:r>
            <a:r>
              <a:rPr lang="en-US" sz="3200" dirty="0" smtClean="0"/>
              <a:t>associative</a:t>
            </a:r>
          </a:p>
          <a:p>
            <a:r>
              <a:rPr lang="en-US" sz="3200" dirty="0" smtClean="0"/>
              <a:t>Associative</a:t>
            </a:r>
            <a:r>
              <a:rPr lang="en-US" sz="3200" dirty="0" smtClean="0"/>
              <a:t>: e.g.,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p ^ q ^ r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(p ^ q) ^ r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p ^ (q ^ r)</a:t>
            </a:r>
          </a:p>
          <a:p>
            <a:r>
              <a:rPr lang="en-US" sz="3200" dirty="0" smtClean="0"/>
              <a:t>Commutative</a:t>
            </a:r>
            <a:r>
              <a:rPr lang="en-US" sz="3200" dirty="0" smtClean="0"/>
              <a:t>: e.g.,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p ^ q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== q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^ p</a:t>
            </a:r>
          </a:p>
          <a:p>
            <a:r>
              <a:rPr lang="en-US" sz="3200" dirty="0" smtClean="0"/>
              <a:t>Implication </a:t>
            </a:r>
            <a:r>
              <a:rPr lang="en-US" sz="3200" dirty="0" smtClean="0"/>
              <a:t>is right-associative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p -&gt;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q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(q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-&gt;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r)</a:t>
            </a:r>
            <a:endParaRPr lang="en-US" sz="3200" i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</a:t>
            </a:r>
            <a:r>
              <a:rPr lang="en-US" sz="3200" dirty="0" err="1" smtClean="0"/>
              <a:t>biconditional</a:t>
            </a:r>
            <a:r>
              <a:rPr lang="en-US" sz="3200" dirty="0" smtClean="0"/>
              <a:t> (or equivalence</a:t>
            </a:r>
            <a:r>
              <a:rPr lang="en-US" sz="3200" dirty="0" smtClean="0"/>
              <a:t>) operator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  <a:p>
            <a:r>
              <a:rPr lang="en-US" sz="3200" dirty="0" smtClean="0"/>
              <a:t>The </a:t>
            </a:r>
            <a:r>
              <a:rPr lang="en-US" sz="3200" dirty="0" err="1" smtClean="0"/>
              <a:t>biconditional</a:t>
            </a:r>
            <a:r>
              <a:rPr lang="en-US" sz="3200" dirty="0" smtClean="0"/>
              <a:t> (or equivalence) operator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: ==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&lt;-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&gt;  </a:t>
            </a:r>
            <a:r>
              <a:rPr lang="en-US" sz="3200" i="1" dirty="0" err="1" smtClean="0">
                <a:latin typeface="Monotype Corsiva" pitchFamily="66" charset="0"/>
                <a:cs typeface="Courier New" pitchFamily="49" charset="0"/>
              </a:rPr>
              <a:t>iff</a:t>
            </a:r>
            <a:endParaRPr lang="en-US" sz="3200" i="1" dirty="0" smtClean="0">
              <a:latin typeface="Monotype Corsiva" pitchFamily="66" charset="0"/>
              <a:cs typeface="Courier New" pitchFamily="49" charset="0"/>
            </a:endParaRPr>
          </a:p>
          <a:p>
            <a:r>
              <a:rPr lang="en-US" sz="3200" dirty="0" smtClean="0"/>
              <a:t>If </a:t>
            </a:r>
            <a:r>
              <a:rPr lang="en-US" sz="3200" dirty="0" smtClean="0"/>
              <a:t>p and q are propositions, then p </a:t>
            </a:r>
            <a:r>
              <a:rPr lang="en-US" sz="3200" dirty="0" smtClean="0"/>
              <a:t>== q </a:t>
            </a:r>
            <a:r>
              <a:rPr lang="en-US" sz="3200" dirty="0" smtClean="0"/>
              <a:t>is a proposition,</a:t>
            </a:r>
          </a:p>
          <a:p>
            <a:r>
              <a:rPr lang="en-US" sz="3200" dirty="0" smtClean="0"/>
              <a:t>p == q </a:t>
            </a:r>
            <a:r>
              <a:rPr lang="en-US" sz="3200" dirty="0" smtClean="0"/>
              <a:t>is true exactly when p and q have the same </a:t>
            </a:r>
            <a:r>
              <a:rPr lang="en-US" sz="3200" dirty="0" smtClean="0"/>
              <a:t>truth values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80439</TotalTime>
  <Words>2182</Words>
  <Application>Microsoft Office PowerPoint</Application>
  <PresentationFormat>Custom</PresentationFormat>
  <Paragraphs>366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CMPU-145: Foundations of Computer Science Spring, 2019</vt:lpstr>
      <vt:lpstr>Propositional Logic</vt:lpstr>
      <vt:lpstr>Propositional Operators</vt:lpstr>
      <vt:lpstr>Negation</vt:lpstr>
      <vt:lpstr>Conjunction Junction</vt:lpstr>
      <vt:lpstr>Disjunction </vt:lpstr>
      <vt:lpstr>Implication </vt:lpstr>
      <vt:lpstr>Properties of our operators</vt:lpstr>
      <vt:lpstr>The biconditional (or equivalence) operator</vt:lpstr>
      <vt:lpstr>The set of propositional logic (formulae)</vt:lpstr>
      <vt:lpstr>Tautology </vt:lpstr>
      <vt:lpstr>Tautological implication (or consequence)</vt:lpstr>
      <vt:lpstr>MoreTautological implication (from Makinson)</vt:lpstr>
      <vt:lpstr>Tautological Equivalence </vt:lpstr>
      <vt:lpstr>More Tautological Equivalence </vt:lpstr>
      <vt:lpstr>Those other properties: Tautology or Contradiction?</vt:lpstr>
      <vt:lpstr>Tautology or Contradiction or Contingent?</vt:lpstr>
      <vt:lpstr>Tautology or Contradiction or Contingent?</vt:lpstr>
      <vt:lpstr>Tautology or Contradiction or Contingent?</vt:lpstr>
      <vt:lpstr>Tautology or Contradiction or Contingent?</vt:lpstr>
      <vt:lpstr>More Tautology or Contradiction or Contingent?</vt:lpstr>
      <vt:lpstr>Disjunctive Normal Form (DNF)</vt:lpstr>
      <vt:lpstr>Conjunctive Normal Form (CNF)</vt:lpstr>
      <vt:lpstr>Next Tuesday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281</cp:revision>
  <dcterms:created xsi:type="dcterms:W3CDTF">2017-10-22T03:23:41Z</dcterms:created>
  <dcterms:modified xsi:type="dcterms:W3CDTF">2019-05-02T06:33:50Z</dcterms:modified>
</cp:coreProperties>
</file>