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8" r:id="rId3"/>
    <p:sldId id="648" r:id="rId4"/>
    <p:sldId id="646" r:id="rId5"/>
    <p:sldId id="628" r:id="rId6"/>
    <p:sldId id="661" r:id="rId7"/>
    <p:sldId id="663" r:id="rId8"/>
    <p:sldId id="660" r:id="rId9"/>
    <p:sldId id="662" r:id="rId10"/>
    <p:sldId id="659" r:id="rId11"/>
    <p:sldId id="650" r:id="rId12"/>
    <p:sldId id="651" r:id="rId13"/>
    <p:sldId id="652" r:id="rId14"/>
    <p:sldId id="653" r:id="rId15"/>
    <p:sldId id="6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68" d="100"/>
          <a:sy n="68" d="100"/>
        </p:scale>
        <p:origin x="-12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8: Propositional </a:t>
            </a:r>
            <a:r>
              <a:rPr lang="en-US" dirty="0" smtClean="0"/>
              <a:t>Logic a few more thoughts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Definitions: Also From Last Week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Additional Let R be any formula. Then:</a:t>
            </a:r>
          </a:p>
          <a:p>
            <a:pPr marL="514350" indent="-514350"/>
            <a:r>
              <a:rPr lang="en-US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 is a tautology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v(R) = 1 </a:t>
            </a:r>
            <a:r>
              <a:rPr lang="en-US" dirty="0" smtClean="0"/>
              <a:t>for every valuation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every row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1 (always TRUE).</a:t>
            </a:r>
          </a:p>
          <a:p>
            <a:pPr marL="514350" indent="-514350"/>
            <a:r>
              <a:rPr lang="en-US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dirty="0" smtClean="0"/>
              <a:t>is a contradiction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v(R) = 0 </a:t>
            </a:r>
            <a:r>
              <a:rPr lang="en-US" dirty="0" smtClean="0"/>
              <a:t>for every valuation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Every row of 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 0 (always FALSE).</a:t>
            </a:r>
          </a:p>
          <a:p>
            <a:pPr marL="514350" indent="-514350"/>
            <a:r>
              <a:rPr lang="en-US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dirty="0" smtClean="0"/>
              <a:t>is contingent </a:t>
            </a:r>
            <a:r>
              <a:rPr lang="en-US" dirty="0" err="1" smtClean="0"/>
              <a:t>iff</a:t>
            </a:r>
            <a:r>
              <a:rPr lang="en-US" dirty="0" smtClean="0"/>
              <a:t> it is neither a tautology nor a contradiction. 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Some rows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 1 and some rows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0. </a:t>
            </a:r>
          </a:p>
          <a:p>
            <a:pPr marL="971550" lvl="1" indent="-514350"/>
            <a:r>
              <a:rPr lang="en-US" dirty="0" smtClean="0"/>
              <a:t>(i.e. Sometimes TRUE, sometimes FALSE, depending on input).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Tautology or Contradiction or Contingent?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(p^(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q) &lt;-&gt;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(r^s)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(r-&gt;s)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(r-&gt;s)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Tautology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or Contradiction or Contingent</a:t>
            </a:r>
            <a:r>
              <a:rPr lang="en-US" sz="3200" dirty="0" smtClean="0"/>
              <a:t>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q)</a:t>
            </a:r>
            <a:r>
              <a:rPr lang="pt-BR" dirty="0" smtClean="0">
                <a:latin typeface="Consolas" pitchFamily="49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(p^(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q) &lt;-&gt;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&lt;-&gt;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(r^s)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(r-&gt;s) &lt;-&gt;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(r-&gt;s)</a:t>
            </a:r>
            <a:endParaRPr lang="en-US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Tautology or </a:t>
            </a:r>
            <a:r>
              <a:rPr lang="en-US" sz="3200" dirty="0" smtClean="0"/>
              <a:t>Contradiction 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or Contingent</a:t>
            </a:r>
            <a:r>
              <a:rPr lang="en-US" sz="3200" dirty="0" smtClean="0"/>
              <a:t>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(p^(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q) &lt;-&gt; 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(r-&gt;s)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(r-&gt;s)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Tautology or Contradiction or </a:t>
            </a:r>
            <a:r>
              <a:rPr lang="en-US" sz="3200" dirty="0" smtClean="0"/>
              <a:t>Contingent?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(p^(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q) &lt;-&gt; 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&lt;-&gt;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(r-&gt;s) &lt;-&gt;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(r-&gt;s)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Repeat This Stuff?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On the final exam,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There is one question on simplifying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There is another question on identifying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expressions as a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Tautology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or a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Contradiction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or a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Contingent.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Propositional Logic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charts from last week…</a:t>
            </a:r>
          </a:p>
          <a:p>
            <a:pPr lvl="1"/>
            <a:r>
              <a:rPr lang="en-US" dirty="0" smtClean="0"/>
              <a:t>Plus a few exemplar </a:t>
            </a:r>
            <a:r>
              <a:rPr lang="en-US" dirty="0" err="1" smtClean="0"/>
              <a:t>boolean</a:t>
            </a:r>
            <a:r>
              <a:rPr lang="en-US" dirty="0" smtClean="0"/>
              <a:t> expressions.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err="1" smtClean="0">
                <a:solidFill>
                  <a:srgbClr val="9C1431"/>
                </a:solidFill>
              </a:rPr>
              <a:t>MoreTautological</a:t>
            </a:r>
            <a:r>
              <a:rPr lang="en-US" sz="3200" dirty="0" smtClean="0">
                <a:solidFill>
                  <a:srgbClr val="9C1431"/>
                </a:solidFill>
              </a:rPr>
              <a:t> implication (from </a:t>
            </a:r>
            <a:r>
              <a:rPr lang="en-US" sz="3200" dirty="0" err="1" smtClean="0">
                <a:solidFill>
                  <a:srgbClr val="9C1431"/>
                </a:solidFill>
              </a:rPr>
              <a:t>Makinson</a:t>
            </a:r>
            <a:r>
              <a:rPr lang="en-US" sz="3200" dirty="0" smtClean="0">
                <a:solidFill>
                  <a:srgbClr val="9C1431"/>
                </a:solidFill>
              </a:rPr>
              <a:t>)</a:t>
            </a:r>
            <a:endParaRPr lang="ko-KR" altLang="en-US" sz="3200" i="1" dirty="0">
              <a:solidFill>
                <a:srgbClr val="9C143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2170002"/>
          </a:xfrm>
        </p:spPr>
        <p:txBody>
          <a:bodyPr>
            <a:normAutofit/>
          </a:bodyPr>
          <a:lstStyle/>
          <a:p>
            <a:endParaRPr lang="pt-BR" sz="32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256" y="1760220"/>
            <a:ext cx="8507294" cy="442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9030" y="1966660"/>
            <a:ext cx="7680959" cy="475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Tautological Equivalence 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0248" y="916098"/>
            <a:ext cx="11274552" cy="178138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When each of two formulae tautologically implies the other, we have a tautological equivalence.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One might see such  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substitutions when a compiler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optimizes some code </a:t>
            </a:r>
            <a:r>
              <a:rPr lang="en-US" sz="1800" b="1" i="1" dirty="0" smtClean="0">
                <a:latin typeface="Adobe Fan Heiti Std B" pitchFamily="34" charset="-128"/>
                <a:ea typeface="Adobe Fan Heiti Std B" pitchFamily="34" charset="-128"/>
                <a:cs typeface="Courier New" pitchFamily="49" charset="0"/>
              </a:rPr>
              <a:t> </a:t>
            </a:r>
            <a:endParaRPr lang="en-US" sz="3600" i="1" dirty="0" smtClean="0">
              <a:latin typeface="Adobe Fan Heiti Std B" pitchFamily="34" charset="-128"/>
              <a:ea typeface="Adobe Fan Heiti Std B" pitchFamily="34" charset="-128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closer examination of de Morgan’s Equivalences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38404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err="1" smtClean="0"/>
              <a:t>Makinson</a:t>
            </a:r>
            <a:r>
              <a:rPr lang="en-US" dirty="0" smtClean="0"/>
              <a:t> refers to systematic correspondence (i.e. they are analogous) between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tuatological</a:t>
            </a:r>
            <a:r>
              <a:rPr lang="en-US" dirty="0" smtClean="0"/>
              <a:t>  equivalence and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boolean</a:t>
            </a:r>
            <a:r>
              <a:rPr lang="en-US" dirty="0" smtClean="0"/>
              <a:t> identities between sets</a:t>
            </a:r>
          </a:p>
          <a:p>
            <a:pPr marL="514350" indent="-514350">
              <a:buNone/>
            </a:pPr>
            <a:r>
              <a:rPr lang="en-US" dirty="0" smtClean="0"/>
              <a:t>Arguably, the most important are de Morgan’s equivalences. From set theory (p20)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i∈I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{B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∩ 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i∈I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 ∪ B)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∩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∩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i∈I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{B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∪ 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i∈I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 ∩ B)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∪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And, restated, using English alphabet. </a:t>
            </a:r>
          </a:p>
          <a:p>
            <a:pPr marL="971550" lvl="1" indent="-514350"/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(p v q)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71550" lvl="1" indent="-514350"/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(p ^ q)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                </a:t>
            </a:r>
          </a:p>
          <a:p>
            <a:r>
              <a:rPr lang="en-US" dirty="0" smtClean="0"/>
              <a:t>We can use these equivalences to simplify </a:t>
            </a:r>
            <a:r>
              <a:rPr lang="en-US" dirty="0" err="1" smtClean="0"/>
              <a:t>boolean</a:t>
            </a:r>
            <a:r>
              <a:rPr lang="en-US" dirty="0" smtClean="0"/>
              <a:t> expressions ourselves.</a:t>
            </a:r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8929" y="5231043"/>
            <a:ext cx="4943707" cy="97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Simplifying Boolean Expressions: Cheat Sheet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44014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Or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v p 	== p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v ¬p == 1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v 1 	== 1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v 0 	== p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v q	== q v p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pvq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)v r == p v (q v r)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And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^ q 	== q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^ ¬q == 0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^ 1 	== q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q ^ 0 	== 0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 ^ q 	== q ^ p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p^(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==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)^r</a:t>
            </a:r>
          </a:p>
          <a:p>
            <a:pPr marL="514350" indent="-514350">
              <a:buNone/>
            </a:pPr>
            <a:r>
              <a:rPr lang="en-US" dirty="0" smtClean="0"/>
              <a:t>With de Morgan  (again) 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(p v q) 	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¬q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(p ^ q) 	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¬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¬q</a:t>
            </a:r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71292" y="1181683"/>
            <a:ext cx="74207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negation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¬ ¬ p	   == p	(double negation)                      </a:t>
            </a:r>
            <a:endParaRPr lang="en-US" sz="2400" dirty="0" smtClean="0"/>
          </a:p>
          <a:p>
            <a:r>
              <a:rPr lang="en-US" dirty="0" smtClean="0"/>
              <a:t>Absorption (*3)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P^(p v q) == p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v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== p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 v (¬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)== p v q	  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Simplifying Boolean Expressions: 2 Examples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4401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¬p v p^¬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p^(q v r) v q^(q v r) == ?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/>
            <a:r>
              <a:rPr lang="en-US" dirty="0" smtClean="0">
                <a:cs typeface="Courier New" pitchFamily="49" charset="0"/>
              </a:rPr>
              <a:t>Imagine if we were assigned the task of optimizing expressions like this as part of a compiler.</a:t>
            </a:r>
          </a:p>
          <a:p>
            <a:pPr marL="514350" indent="-514350"/>
            <a:r>
              <a:rPr lang="en-US" dirty="0" smtClean="0">
                <a:cs typeface="Courier New" pitchFamily="49" charset="0"/>
              </a:rPr>
              <a:t>We can apply Table 8.7 (or our cheat sheet!) to simplify these expressions.</a:t>
            </a:r>
          </a:p>
          <a:p>
            <a:pPr marL="514350" indent="-51435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Simplifying Boolean Expressions: Example 1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4401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¬p v p^¬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(associativity)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p^q^r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p^¬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¬p 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distrib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of ^ over v. . .)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(q v ¬q)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¬p 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(. . . from right to left)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¬p 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 v ¬p == 1)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¬p 	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(p^1 == p)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¬p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(associativity)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¬¬p v ¬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(replace p with (¬p) to see…)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¬p v r (answer)		==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(another form of absorption rule)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69477" y="2370406"/>
            <a:ext cx="562708" cy="4360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10530" y="1266092"/>
            <a:ext cx="3028069" cy="703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Simplifying Boolean Expressions: Example 2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4401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p^(q v r) v q^(q v r)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(distribution of ^ over v)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q^q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(left to right this time!)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 ^ p == p)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q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 v p == p)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(de Morgan)</a:t>
            </a:r>
            <a:endParaRPr lang="en-US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q	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(associativity)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q v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p^q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(de Morgan)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p^r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					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(answer)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718094" y="745588"/>
            <a:ext cx="2289798" cy="12379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55430" y="745588"/>
            <a:ext cx="2289798" cy="12379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86374</TotalTime>
  <Words>889</Words>
  <Application>Microsoft Office PowerPoint</Application>
  <PresentationFormat>Custom</PresentationFormat>
  <Paragraphs>220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CMPU-145: Foundations of Computer Science Spring, 2019</vt:lpstr>
      <vt:lpstr>Propositional Logic</vt:lpstr>
      <vt:lpstr>MoreTautological implication (from Makinson)</vt:lpstr>
      <vt:lpstr>Tautological Equivalence </vt:lpstr>
      <vt:lpstr>A closer examination of de Morgan’s Equivalences</vt:lpstr>
      <vt:lpstr>Simplifying Boolean Expressions: Cheat Sheet</vt:lpstr>
      <vt:lpstr>Simplifying Boolean Expressions: 2 Examples</vt:lpstr>
      <vt:lpstr>Simplifying Boolean Expressions: Example 1</vt:lpstr>
      <vt:lpstr>Simplifying Boolean Expressions: Example 2</vt:lpstr>
      <vt:lpstr>Definitions: Also From Last Week</vt:lpstr>
      <vt:lpstr>Tautology or Contradiction or Contingent?</vt:lpstr>
      <vt:lpstr>Tautology or Contradiction or Contingent?</vt:lpstr>
      <vt:lpstr>Tautology or Contradiction or Contingent?</vt:lpstr>
      <vt:lpstr>Tautology or Contradiction or Contingent?</vt:lpstr>
      <vt:lpstr>Why Repeat This Stuff?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284</cp:revision>
  <dcterms:created xsi:type="dcterms:W3CDTF">2017-10-22T03:23:41Z</dcterms:created>
  <dcterms:modified xsi:type="dcterms:W3CDTF">2019-05-06T12:00:30Z</dcterms:modified>
</cp:coreProperties>
</file>