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588" r:id="rId3"/>
    <p:sldId id="648" r:id="rId4"/>
    <p:sldId id="646" r:id="rId5"/>
    <p:sldId id="628" r:id="rId6"/>
    <p:sldId id="661" r:id="rId7"/>
    <p:sldId id="663" r:id="rId8"/>
    <p:sldId id="660" r:id="rId9"/>
    <p:sldId id="662" r:id="rId10"/>
    <p:sldId id="659" r:id="rId11"/>
    <p:sldId id="650" r:id="rId12"/>
    <p:sldId id="651" r:id="rId13"/>
    <p:sldId id="652" r:id="rId14"/>
    <p:sldId id="653" r:id="rId15"/>
    <p:sldId id="65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143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28"/>
    <p:restoredTop sz="94651"/>
  </p:normalViewPr>
  <p:slideViewPr>
    <p:cSldViewPr snapToGrid="0" snapToObjects="1">
      <p:cViewPr varScale="1">
        <p:scale>
          <a:sx n="68" d="100"/>
          <a:sy n="68" d="100"/>
        </p:scale>
        <p:origin x="-126" y="-5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4" d="100"/>
          <a:sy n="124" d="100"/>
        </p:scale>
        <p:origin x="2824" y="16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7A9A7-5935-D64E-96CF-CC145DAFC7A9}" type="datetimeFigureOut">
              <a:rPr lang="en-US" smtClean="0"/>
              <a:pPr/>
              <a:t>5/5/2019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3582B-E260-7642-9B40-EC0FE41F2D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1473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EFE1C-A424-EF43-BFD1-0978FAE0A6B5}" type="datetimeFigureOut">
              <a:rPr lang="en-US" smtClean="0"/>
              <a:pPr/>
              <a:t>5/5/2019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2EF5B-C282-734F-B256-3C04FB339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9643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43412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248" y="1122363"/>
            <a:ext cx="11417372" cy="1671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6868" y="3822630"/>
            <a:ext cx="5929129" cy="427039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1524000" y="3772693"/>
            <a:ext cx="606845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Chapter</a:t>
            </a:r>
            <a:r>
              <a:rPr lang="en-US" sz="2400" dirty="0"/>
              <a:t>		</a:t>
            </a:r>
          </a:p>
          <a:p>
            <a:r>
              <a:rPr lang="en-US" sz="2400" dirty="0"/>
              <a:t>			</a:t>
            </a:r>
          </a:p>
          <a:p>
            <a:r>
              <a:rPr lang="en-US" sz="2400" dirty="0"/>
              <a:t>CMPU </a:t>
            </a:r>
            <a:r>
              <a:rPr lang="en-US" sz="2400" dirty="0" smtClean="0"/>
              <a:t>145 </a:t>
            </a:r>
            <a:r>
              <a:rPr lang="en-US" sz="2400" dirty="0"/>
              <a:t>– </a:t>
            </a:r>
            <a:r>
              <a:rPr lang="en-US" sz="2400" dirty="0" smtClean="0"/>
              <a:t>Foundations</a:t>
            </a:r>
            <a:r>
              <a:rPr lang="en-US" sz="2400" baseline="0" dirty="0" smtClean="0"/>
              <a:t> of Computer Science</a:t>
            </a:r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sz="2400" dirty="0" smtClean="0"/>
              <a:t>Peter</a:t>
            </a:r>
            <a:r>
              <a:rPr lang="en-US" sz="2400" baseline="0" dirty="0" smtClean="0"/>
              <a:t> Lemieszewski</a:t>
            </a:r>
            <a:endParaRPr lang="en-US" sz="24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F645D-9004-7A42-A938-C08906505B03}" type="datetime1">
              <a:rPr lang="en-US" smtClean="0"/>
              <a:pPr/>
              <a:t>5/5/2019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693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5/5/2019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169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1550-F5C5-F94F-BD20-7DDE5152D8FA}" type="datetime1">
              <a:rPr lang="en-US" smtClean="0"/>
              <a:pPr/>
              <a:t>5/5/2019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2963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95485"/>
            <a:ext cx="5559552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542FE-3F4F-3041-8D34-22107D8DB0A4}" type="datetime1">
              <a:rPr lang="en-US" smtClean="0"/>
              <a:pPr/>
              <a:t>5/5/2019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308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31DAA-0CA5-BA48-A68A-9C20F5C2F6F1}" type="datetime1">
              <a:rPr lang="en-US" smtClean="0"/>
              <a:pPr/>
              <a:t>5/5/2019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6581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98EF-D1D4-9C46-8D5B-6AAC3B65B7DF}" type="datetime1">
              <a:rPr lang="en-US" smtClean="0"/>
              <a:pPr/>
              <a:t>5/5/2019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1482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2EE2-1D7E-E348-B41A-BC83834F4422}" type="datetime1">
              <a:rPr lang="en-US" smtClean="0"/>
              <a:pPr/>
              <a:t>5/5/2019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9461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228599"/>
            <a:ext cx="11274552" cy="597217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6FA6A59-1D34-1A4A-8A1E-C3C15C41A7A0}" type="datetime1">
              <a:rPr lang="en-US" smtClean="0"/>
              <a:pPr/>
              <a:t>5/5/2019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267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00138"/>
            <a:ext cx="11274552" cy="50720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A49A04B-30C5-2A4C-BAA1-09B916AD92B3}" type="datetime1">
              <a:rPr lang="en-US" smtClean="0"/>
              <a:pPr/>
              <a:t>5/5/2019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484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0248" y="6356242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9C1431"/>
                </a:solidFill>
              </a:defRPr>
            </a:lvl1pPr>
          </a:lstStyle>
          <a:p>
            <a:fld id="{9A33CC39-C11B-B744-91F5-9354715C8722}" type="datetime1">
              <a:rPr lang="en-US" smtClean="0"/>
              <a:pPr/>
              <a:t>5/5/2019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7380" y="6356241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9C1431"/>
                </a:solidFill>
              </a:defRPr>
            </a:lvl1pPr>
          </a:lstStyle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005" y="148541"/>
            <a:ext cx="847615" cy="84761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9C1431"/>
                </a:solidFill>
              </a:defRPr>
            </a:lvl1pPr>
          </a:lstStyle>
          <a:p>
            <a:r>
              <a:rPr lang="en-US"/>
              <a:t>CMPU 334 -- Operating Systems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4151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9C1431"/>
          </a:solidFill>
          <a:latin typeface="Calibri Light" charset="0"/>
          <a:ea typeface="Calibri Light" charset="0"/>
          <a:cs typeface="Calibri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C1431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CMPU-145: Foundations of Computer Science</a:t>
            </a:r>
            <a:br>
              <a:rPr lang="en-US" sz="4800" dirty="0" smtClean="0"/>
            </a:br>
            <a:r>
              <a:rPr lang="en-US" sz="4800" dirty="0" smtClean="0"/>
              <a:t>Spring, 2019</a:t>
            </a:r>
            <a:endParaRPr lang="en-US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646868" y="3822630"/>
            <a:ext cx="7750579" cy="427039"/>
          </a:xfrm>
        </p:spPr>
        <p:txBody>
          <a:bodyPr>
            <a:noAutofit/>
          </a:bodyPr>
          <a:lstStyle/>
          <a:p>
            <a:r>
              <a:rPr lang="en-US" dirty="0" smtClean="0"/>
              <a:t>8: Propositional </a:t>
            </a:r>
            <a:r>
              <a:rPr lang="en-US" dirty="0" smtClean="0"/>
              <a:t>Logic a few more thoughts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14496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Definitions: Also From Last Week</a:t>
            </a:r>
            <a:endParaRPr lang="ko-KR" altLang="en-US" sz="3200" i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/>
              <a:t>Additional Let R be any formula. Then:</a:t>
            </a:r>
          </a:p>
          <a:p>
            <a:pPr marL="514350" indent="-514350"/>
            <a:r>
              <a:rPr lang="en-US" dirty="0" smtClean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dirty="0" smtClean="0"/>
              <a:t> is a tautology </a:t>
            </a:r>
            <a:r>
              <a:rPr lang="en-US" dirty="0" err="1" smtClean="0"/>
              <a:t>iff</a:t>
            </a:r>
            <a:r>
              <a:rPr lang="en-US" dirty="0" smtClean="0"/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v(R) = 1 </a:t>
            </a:r>
            <a:r>
              <a:rPr lang="en-US" dirty="0" smtClean="0"/>
              <a:t>for every valuation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v</a:t>
            </a:r>
            <a:r>
              <a:rPr lang="en-US" dirty="0" smtClean="0"/>
              <a:t>, i.e. </a:t>
            </a:r>
            <a:r>
              <a:rPr lang="en-US" dirty="0" err="1" smtClean="0"/>
              <a:t>iff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every row of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R’s</a:t>
            </a:r>
            <a:r>
              <a:rPr lang="en-US" dirty="0" smtClean="0"/>
              <a:t> truth table is 1 (always TRUE).</a:t>
            </a:r>
          </a:p>
          <a:p>
            <a:pPr marL="514350" indent="-514350"/>
            <a:r>
              <a:rPr lang="en-US" dirty="0" smtClean="0">
                <a:latin typeface="Courier New" pitchFamily="49" charset="0"/>
                <a:cs typeface="Courier New" pitchFamily="49" charset="0"/>
              </a:rPr>
              <a:t>R </a:t>
            </a:r>
            <a:r>
              <a:rPr lang="en-US" dirty="0" smtClean="0"/>
              <a:t>is a contradiction </a:t>
            </a:r>
            <a:r>
              <a:rPr lang="en-US" dirty="0" err="1" smtClean="0"/>
              <a:t>iff</a:t>
            </a:r>
            <a:r>
              <a:rPr lang="en-US" dirty="0" smtClean="0"/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v(R) = 0 </a:t>
            </a:r>
            <a:r>
              <a:rPr lang="en-US" dirty="0" smtClean="0"/>
              <a:t>for every valuation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v</a:t>
            </a:r>
            <a:r>
              <a:rPr lang="en-US" dirty="0" smtClean="0"/>
              <a:t>, i.e. </a:t>
            </a:r>
            <a:r>
              <a:rPr lang="en-US" dirty="0" err="1" smtClean="0"/>
              <a:t>iff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Every row of </a:t>
            </a:r>
            <a:r>
              <a:rPr lang="en-US" dirty="0" err="1" smtClean="0"/>
              <a:t>of</a:t>
            </a:r>
            <a:r>
              <a:rPr lang="en-US" dirty="0" smtClean="0"/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R’s</a:t>
            </a:r>
            <a:r>
              <a:rPr lang="en-US" dirty="0" smtClean="0"/>
              <a:t> truth table is  0 (always FALSE).</a:t>
            </a:r>
          </a:p>
          <a:p>
            <a:pPr marL="514350" indent="-514350"/>
            <a:r>
              <a:rPr lang="en-US" dirty="0" smtClean="0">
                <a:latin typeface="Courier New" pitchFamily="49" charset="0"/>
                <a:cs typeface="Courier New" pitchFamily="49" charset="0"/>
              </a:rPr>
              <a:t>R </a:t>
            </a:r>
            <a:r>
              <a:rPr lang="en-US" dirty="0" smtClean="0"/>
              <a:t>is contingent </a:t>
            </a:r>
            <a:r>
              <a:rPr lang="en-US" dirty="0" err="1" smtClean="0"/>
              <a:t>iff</a:t>
            </a:r>
            <a:r>
              <a:rPr lang="en-US" dirty="0" smtClean="0"/>
              <a:t> it is neither a tautology nor a contradiction. , i.e. </a:t>
            </a:r>
            <a:r>
              <a:rPr lang="en-US" dirty="0" err="1" smtClean="0"/>
              <a:t>iff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Some rows of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R’s</a:t>
            </a:r>
            <a:r>
              <a:rPr lang="en-US" dirty="0" smtClean="0"/>
              <a:t> truth table is  1 and some rows of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R’s</a:t>
            </a:r>
            <a:r>
              <a:rPr lang="en-US" dirty="0" smtClean="0"/>
              <a:t> truth table is 0. </a:t>
            </a:r>
          </a:p>
          <a:p>
            <a:pPr marL="971550" lvl="1" indent="-514350"/>
            <a:r>
              <a:rPr lang="en-US" dirty="0" smtClean="0"/>
              <a:t>(i.e. Sometimes TRUE, sometimes FALSE, depending on input).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                      </a:t>
            </a:r>
          </a:p>
          <a:p>
            <a:endParaRPr lang="en-US" dirty="0" smtClean="0"/>
          </a:p>
          <a:p>
            <a:endParaRPr lang="en-US" sz="3300" dirty="0" smtClean="0"/>
          </a:p>
          <a:p>
            <a:pPr>
              <a:buNone/>
            </a:pPr>
            <a:endParaRPr lang="en-US" sz="3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5/5/2019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Tautology or Contradiction or Contingent?</a:t>
            </a:r>
            <a:endParaRPr lang="ko-KR" altLang="en-US" sz="3200" i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lphaLcPeriod"/>
            </a:pPr>
            <a:r>
              <a:rPr lang="pt-BR" dirty="0" smtClean="0">
                <a:latin typeface="Consolas" pitchFamily="49" charset="0"/>
              </a:rPr>
              <a:t>p v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p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(p v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p) 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latin typeface="Consolas" pitchFamily="49" charset="0"/>
              </a:rPr>
              <a:t>p v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q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(p v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q) 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latin typeface="Consolas" pitchFamily="49" charset="0"/>
              </a:rPr>
              <a:t>(p^(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p v q)) -&gt; q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(p v q) &lt;-&gt; (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p ^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q)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latin typeface="Consolas" pitchFamily="49" charset="0"/>
              </a:rPr>
              <a:t>p ^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p 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latin typeface="Consolas" pitchFamily="49" charset="0"/>
              </a:rPr>
              <a:t>p -&gt;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p 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latin typeface="Consolas" pitchFamily="49" charset="0"/>
              </a:rPr>
              <a:t>p &lt;-&gt;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p 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latin typeface="Consolas" pitchFamily="49" charset="0"/>
              </a:rPr>
              <a:t>(r^s) v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(r^s)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latin typeface="Consolas" pitchFamily="49" charset="0"/>
              </a:rPr>
              <a:t>(r-&gt;s) &lt;-&gt;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(r-&gt;s)</a:t>
            </a:r>
            <a:endParaRPr lang="en-US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                      </a:t>
            </a:r>
          </a:p>
          <a:p>
            <a:endParaRPr lang="en-US" dirty="0" smtClean="0"/>
          </a:p>
          <a:p>
            <a:endParaRPr lang="en-US" sz="3300" dirty="0" smtClean="0"/>
          </a:p>
          <a:p>
            <a:pPr>
              <a:buNone/>
            </a:pPr>
            <a:endParaRPr lang="en-US" sz="3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5/5/2019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Tautology </a:t>
            </a:r>
            <a:r>
              <a:rPr lang="en-US" sz="3200" dirty="0" smtClean="0">
                <a:solidFill>
                  <a:schemeClr val="bg2">
                    <a:lumMod val="75000"/>
                  </a:schemeClr>
                </a:solidFill>
              </a:rPr>
              <a:t>or Contradiction or Contingent</a:t>
            </a:r>
            <a:r>
              <a:rPr lang="en-US" sz="3200" dirty="0" smtClean="0"/>
              <a:t>?</a:t>
            </a:r>
            <a:endParaRPr lang="ko-KR" altLang="en-US" sz="3200" i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lphaLcPeriod"/>
            </a:pPr>
            <a:r>
              <a:rPr lang="pt-BR" dirty="0" smtClean="0">
                <a:latin typeface="Consolas" pitchFamily="49" charset="0"/>
              </a:rPr>
              <a:t>p v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p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90000"/>
                  </a:schemeClr>
                </a:solidFill>
                <a:latin typeface="Consolas" pitchFamily="49" charset="0"/>
              </a:rPr>
              <a:t>(p v </a:t>
            </a:r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90000"/>
                  </a:schemeClr>
                </a:solidFill>
                <a:latin typeface="Consolas" pitchFamily="49" charset="0"/>
              </a:rPr>
              <a:t>p) 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solidFill>
                  <a:schemeClr val="bg2">
                    <a:lumMod val="90000"/>
                  </a:schemeClr>
                </a:solidFill>
                <a:latin typeface="Consolas" pitchFamily="49" charset="0"/>
              </a:rPr>
              <a:t>p v </a:t>
            </a:r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90000"/>
                  </a:schemeClr>
                </a:solidFill>
                <a:latin typeface="Consolas" pitchFamily="49" charset="0"/>
              </a:rPr>
              <a:t>q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90000"/>
                  </a:schemeClr>
                </a:solidFill>
                <a:latin typeface="Consolas" pitchFamily="49" charset="0"/>
              </a:rPr>
              <a:t>(p v </a:t>
            </a:r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90000"/>
                  </a:schemeClr>
                </a:solidFill>
                <a:latin typeface="Consolas" pitchFamily="49" charset="0"/>
              </a:rPr>
              <a:t>q)</a:t>
            </a:r>
            <a:r>
              <a:rPr lang="pt-BR" dirty="0" smtClean="0">
                <a:latin typeface="Consolas" pitchFamily="49" charset="0"/>
              </a:rPr>
              <a:t> 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latin typeface="Consolas" pitchFamily="49" charset="0"/>
              </a:rPr>
              <a:t>(p^(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p v q)) -&gt; q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(p v q) &lt;-&gt; (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p ^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q)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solidFill>
                  <a:schemeClr val="bg2">
                    <a:lumMod val="90000"/>
                  </a:schemeClr>
                </a:solidFill>
                <a:latin typeface="Consolas" pitchFamily="49" charset="0"/>
              </a:rPr>
              <a:t>p ^ </a:t>
            </a:r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90000"/>
                  </a:schemeClr>
                </a:solidFill>
                <a:latin typeface="Consolas" pitchFamily="49" charset="0"/>
              </a:rPr>
              <a:t>p 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solidFill>
                  <a:schemeClr val="bg2">
                    <a:lumMod val="90000"/>
                  </a:schemeClr>
                </a:solidFill>
                <a:latin typeface="Consolas" pitchFamily="49" charset="0"/>
              </a:rPr>
              <a:t>p -&gt; </a:t>
            </a:r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90000"/>
                  </a:schemeClr>
                </a:solidFill>
                <a:latin typeface="Consolas" pitchFamily="49" charset="0"/>
              </a:rPr>
              <a:t>p 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solidFill>
                  <a:schemeClr val="bg2">
                    <a:lumMod val="90000"/>
                  </a:schemeClr>
                </a:solidFill>
                <a:latin typeface="Consolas" pitchFamily="49" charset="0"/>
              </a:rPr>
              <a:t>p &lt;-&gt; </a:t>
            </a:r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90000"/>
                  </a:schemeClr>
                </a:solidFill>
                <a:latin typeface="Consolas" pitchFamily="49" charset="0"/>
              </a:rPr>
              <a:t>p 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latin typeface="Consolas" pitchFamily="49" charset="0"/>
              </a:rPr>
              <a:t>(r^s) v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(r^s)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solidFill>
                  <a:schemeClr val="bg2">
                    <a:lumMod val="90000"/>
                  </a:schemeClr>
                </a:solidFill>
                <a:latin typeface="Consolas" pitchFamily="49" charset="0"/>
              </a:rPr>
              <a:t>(r-&gt;s) &lt;-&gt; </a:t>
            </a:r>
            <a:r>
              <a:rPr lang="en-US" dirty="0" smtClean="0">
                <a:solidFill>
                  <a:schemeClr val="bg2">
                    <a:lumMod val="90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90000"/>
                  </a:schemeClr>
                </a:solidFill>
                <a:latin typeface="Consolas" pitchFamily="49" charset="0"/>
              </a:rPr>
              <a:t>(r-&gt;s)</a:t>
            </a:r>
            <a:endParaRPr lang="en-US" dirty="0" smtClean="0">
              <a:solidFill>
                <a:schemeClr val="bg2">
                  <a:lumMod val="90000"/>
                </a:schemeClr>
              </a:solidFill>
              <a:latin typeface="Consolas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                      </a:t>
            </a:r>
          </a:p>
          <a:p>
            <a:endParaRPr lang="en-US" dirty="0" smtClean="0"/>
          </a:p>
          <a:p>
            <a:endParaRPr lang="en-US" sz="3300" dirty="0" smtClean="0"/>
          </a:p>
          <a:p>
            <a:pPr>
              <a:buNone/>
            </a:pPr>
            <a:endParaRPr lang="en-US" sz="3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5/5/2019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2">
                    <a:lumMod val="90000"/>
                  </a:schemeClr>
                </a:solidFill>
              </a:rPr>
              <a:t>Tautology or </a:t>
            </a:r>
            <a:r>
              <a:rPr lang="en-US" sz="3200" dirty="0" smtClean="0"/>
              <a:t>Contradiction </a:t>
            </a:r>
            <a:r>
              <a:rPr lang="en-US" sz="3200" dirty="0" smtClean="0">
                <a:solidFill>
                  <a:schemeClr val="bg2">
                    <a:lumMod val="90000"/>
                  </a:schemeClr>
                </a:solidFill>
              </a:rPr>
              <a:t>or Contingent</a:t>
            </a:r>
            <a:r>
              <a:rPr lang="en-US" sz="3200" dirty="0" smtClean="0"/>
              <a:t>?</a:t>
            </a:r>
            <a:endParaRPr lang="ko-KR" altLang="en-US" sz="3200" i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lphaLcPeriod"/>
            </a:pP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p v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p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(p v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p) 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p v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q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(p v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q) 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(p^(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p v q)) -&gt; q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(p v q) &lt;-&gt; (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p ^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q)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latin typeface="Consolas" pitchFamily="49" charset="0"/>
              </a:rPr>
              <a:t>p ^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p 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p -&gt;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p 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latin typeface="Consolas" pitchFamily="49" charset="0"/>
              </a:rPr>
              <a:t>p &lt;-&gt;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p 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(r^s) v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(r^s)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latin typeface="Consolas" pitchFamily="49" charset="0"/>
              </a:rPr>
              <a:t>(r-&gt;s) &lt;-&gt;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(r-&gt;s)</a:t>
            </a:r>
            <a:endParaRPr lang="en-US" dirty="0" smtClean="0">
              <a:latin typeface="Consolas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                      </a:t>
            </a:r>
          </a:p>
          <a:p>
            <a:endParaRPr lang="en-US" dirty="0" smtClean="0"/>
          </a:p>
          <a:p>
            <a:endParaRPr lang="en-US" sz="3300" dirty="0" smtClean="0"/>
          </a:p>
          <a:p>
            <a:pPr>
              <a:buNone/>
            </a:pPr>
            <a:endParaRPr lang="en-US" sz="3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5/5/2019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2">
                    <a:lumMod val="75000"/>
                  </a:schemeClr>
                </a:solidFill>
              </a:rPr>
              <a:t>Tautology or Contradiction or </a:t>
            </a:r>
            <a:r>
              <a:rPr lang="en-US" sz="3200" dirty="0" smtClean="0"/>
              <a:t>Contingent?</a:t>
            </a:r>
            <a:endParaRPr lang="ko-KR" altLang="en-US" sz="3200" i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lphaLcPeriod"/>
            </a:pP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p v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p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(p v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p) 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latin typeface="Consolas" pitchFamily="49" charset="0"/>
              </a:rPr>
              <a:t>p v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q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(p v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q) 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(p^(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p v q)) -&gt; q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(p v q) &lt;-&gt; (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p ^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q)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p ^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p 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latin typeface="Consolas" pitchFamily="49" charset="0"/>
              </a:rPr>
              <a:t>p -&gt;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nsolas" pitchFamily="49" charset="0"/>
              </a:rPr>
              <a:t>p 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p &lt;-&gt;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p 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(r^s) v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(r^s)</a:t>
            </a:r>
          </a:p>
          <a:p>
            <a:pPr marL="514350" indent="-514350">
              <a:buFont typeface="+mj-lt"/>
              <a:buAutoNum type="alphaLcPeriod"/>
            </a:pP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(r-&gt;s) &lt;-&gt;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solidFill>
                  <a:schemeClr val="bg2">
                    <a:lumMod val="75000"/>
                  </a:schemeClr>
                </a:solidFill>
                <a:latin typeface="Consolas" pitchFamily="49" charset="0"/>
              </a:rPr>
              <a:t>(r-&gt;s)</a:t>
            </a:r>
            <a:endParaRPr lang="en-US" dirty="0" smtClean="0">
              <a:solidFill>
                <a:schemeClr val="bg2">
                  <a:lumMod val="75000"/>
                </a:schemeClr>
              </a:solidFill>
              <a:latin typeface="Consolas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                      </a:t>
            </a:r>
          </a:p>
          <a:p>
            <a:endParaRPr lang="en-US" dirty="0" smtClean="0"/>
          </a:p>
          <a:p>
            <a:endParaRPr lang="en-US" sz="3300" dirty="0" smtClean="0"/>
          </a:p>
          <a:p>
            <a:pPr>
              <a:buNone/>
            </a:pPr>
            <a:endParaRPr lang="en-US" sz="3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5/5/2019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Why Repeat This Stuff?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0"/>
            <a:ext cx="11274552" cy="5213241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On the final exam,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There is one question on simplifying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expressions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There is another question on identifying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expressions as a </a:t>
            </a:r>
            <a:r>
              <a:rPr lang="en-US" u="sng" dirty="0" smtClean="0">
                <a:latin typeface="Courier New" pitchFamily="49" charset="0"/>
                <a:cs typeface="Courier New" pitchFamily="49" charset="0"/>
              </a:rPr>
              <a:t>Tautology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or a </a:t>
            </a:r>
            <a:r>
              <a:rPr lang="en-US" u="sng" dirty="0" smtClean="0">
                <a:latin typeface="Courier New" pitchFamily="49" charset="0"/>
                <a:cs typeface="Courier New" pitchFamily="49" charset="0"/>
              </a:rPr>
              <a:t>Contradiction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or a </a:t>
            </a:r>
            <a:r>
              <a:rPr lang="en-US" u="sng" dirty="0" smtClean="0">
                <a:latin typeface="Courier New" pitchFamily="49" charset="0"/>
                <a:cs typeface="Courier New" pitchFamily="49" charset="0"/>
              </a:rPr>
              <a:t>Contingent.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5/5/2019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Propositional Logic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0"/>
            <a:ext cx="11274552" cy="521324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Some charts from last week…</a:t>
            </a:r>
          </a:p>
          <a:p>
            <a:pPr lvl="1"/>
            <a:r>
              <a:rPr lang="en-US" dirty="0" smtClean="0"/>
              <a:t>Plus a few exemplar </a:t>
            </a:r>
            <a:r>
              <a:rPr lang="en-US" dirty="0" err="1" smtClean="0"/>
              <a:t>boolean</a:t>
            </a:r>
            <a:r>
              <a:rPr lang="en-US" dirty="0" smtClean="0"/>
              <a:t> expressions.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5/5/2019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en-US" sz="3200" dirty="0" err="1" smtClean="0">
                <a:solidFill>
                  <a:srgbClr val="9C1431"/>
                </a:solidFill>
              </a:rPr>
              <a:t>MoreTautological</a:t>
            </a:r>
            <a:r>
              <a:rPr lang="en-US" sz="3200" dirty="0" smtClean="0">
                <a:solidFill>
                  <a:srgbClr val="9C1431"/>
                </a:solidFill>
              </a:rPr>
              <a:t> implication (from </a:t>
            </a:r>
            <a:r>
              <a:rPr lang="en-US" sz="3200" dirty="0" err="1" smtClean="0">
                <a:solidFill>
                  <a:srgbClr val="9C1431"/>
                </a:solidFill>
              </a:rPr>
              <a:t>Makinson</a:t>
            </a:r>
            <a:r>
              <a:rPr lang="en-US" sz="3200" dirty="0" smtClean="0">
                <a:solidFill>
                  <a:srgbClr val="9C1431"/>
                </a:solidFill>
              </a:rPr>
              <a:t>)</a:t>
            </a:r>
            <a:endParaRPr lang="ko-KR" altLang="en-US" sz="3200" i="1" dirty="0">
              <a:solidFill>
                <a:srgbClr val="9C143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916098"/>
            <a:ext cx="11274552" cy="2170002"/>
          </a:xfrm>
        </p:spPr>
        <p:txBody>
          <a:bodyPr>
            <a:normAutofit/>
          </a:bodyPr>
          <a:lstStyle/>
          <a:p>
            <a:endParaRPr lang="pt-BR" sz="3200" dirty="0" smtClean="0">
              <a:latin typeface="Courier New" pitchFamily="49" charset="0"/>
              <a:cs typeface="Courier New" pitchFamily="49" charset="0"/>
            </a:endParaRPr>
          </a:p>
          <a:p>
            <a:pPr lvl="2">
              <a:buNone/>
            </a:pP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3200" dirty="0" smtClean="0">
              <a:latin typeface="Courier New" pitchFamily="49" charset="0"/>
              <a:cs typeface="Courier New" pitchFamily="49" charset="0"/>
            </a:endParaRPr>
          </a:p>
          <a:p>
            <a:pPr marL="742950" indent="-742950">
              <a:buFont typeface="+mj-lt"/>
              <a:buAutoNum type="arabicPeriod"/>
            </a:pPr>
            <a:endParaRPr lang="en-US" sz="36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5/5/2019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5256" y="1760220"/>
            <a:ext cx="8507294" cy="4422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69030" y="1966660"/>
            <a:ext cx="7680959" cy="4754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Tautological Equivalence </a:t>
            </a:r>
            <a:endParaRPr lang="ko-KR" altLang="en-US" sz="3200" i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0248" y="916098"/>
            <a:ext cx="11274552" cy="1781382"/>
          </a:xfrm>
        </p:spPr>
        <p:txBody>
          <a:bodyPr>
            <a:normAutofit fontScale="77500" lnSpcReduction="20000"/>
          </a:bodyPr>
          <a:lstStyle/>
          <a:p>
            <a:r>
              <a:rPr lang="en-US" sz="3600" dirty="0" smtClean="0"/>
              <a:t>When each of two formulae tautologically implies the other, we have a tautological equivalence.</a:t>
            </a:r>
          </a:p>
          <a:p>
            <a:pPr>
              <a:buNone/>
            </a:pPr>
            <a:r>
              <a:rPr lang="en-US" sz="3600" dirty="0" smtClean="0"/>
              <a:t> </a:t>
            </a:r>
            <a:r>
              <a:rPr lang="en-US" sz="1800" i="1" dirty="0" smtClean="0">
                <a:latin typeface="Adobe Fan Heiti Std B" pitchFamily="34" charset="-128"/>
                <a:ea typeface="Adobe Fan Heiti Std B" pitchFamily="34" charset="-128"/>
              </a:rPr>
              <a:t>One might see such  </a:t>
            </a:r>
          </a:p>
          <a:p>
            <a:pPr>
              <a:buNone/>
            </a:pPr>
            <a:r>
              <a:rPr lang="en-US" sz="1800" i="1" dirty="0" smtClean="0">
                <a:latin typeface="Adobe Fan Heiti Std B" pitchFamily="34" charset="-128"/>
                <a:ea typeface="Adobe Fan Heiti Std B" pitchFamily="34" charset="-128"/>
              </a:rPr>
              <a:t>substitutions when a compiler</a:t>
            </a:r>
          </a:p>
          <a:p>
            <a:pPr>
              <a:buNone/>
            </a:pPr>
            <a:r>
              <a:rPr lang="en-US" sz="1800" i="1" dirty="0" smtClean="0">
                <a:latin typeface="Adobe Fan Heiti Std B" pitchFamily="34" charset="-128"/>
                <a:ea typeface="Adobe Fan Heiti Std B" pitchFamily="34" charset="-128"/>
              </a:rPr>
              <a:t>optimizes some code </a:t>
            </a:r>
            <a:r>
              <a:rPr lang="en-US" sz="1800" b="1" i="1" dirty="0" smtClean="0">
                <a:latin typeface="Adobe Fan Heiti Std B" pitchFamily="34" charset="-128"/>
                <a:ea typeface="Adobe Fan Heiti Std B" pitchFamily="34" charset="-128"/>
                <a:cs typeface="Courier New" pitchFamily="49" charset="0"/>
              </a:rPr>
              <a:t> </a:t>
            </a:r>
            <a:endParaRPr lang="en-US" sz="3600" i="1" dirty="0" smtClean="0">
              <a:latin typeface="Adobe Fan Heiti Std B" pitchFamily="34" charset="-128"/>
              <a:ea typeface="Adobe Fan Heiti Std B" pitchFamily="34" charset="-128"/>
              <a:cs typeface="Courier New" pitchFamily="49" charset="0"/>
            </a:endParaRPr>
          </a:p>
          <a:p>
            <a:pPr marL="742950" indent="-742950">
              <a:buFont typeface="+mj-lt"/>
              <a:buAutoNum type="arabicPeriod"/>
            </a:pPr>
            <a:endParaRPr lang="en-US" sz="36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5/5/2019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 closer examination of de Morgan’s Equivalences</a:t>
            </a:r>
            <a:endParaRPr lang="ko-KR" altLang="en-US" sz="3200" i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0"/>
            <a:ext cx="11274552" cy="384048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None/>
            </a:pPr>
            <a:r>
              <a:rPr lang="en-US" dirty="0" err="1" smtClean="0"/>
              <a:t>Makinson</a:t>
            </a:r>
            <a:r>
              <a:rPr lang="en-US" dirty="0" smtClean="0"/>
              <a:t> refers to systematic correspondence (i.e. they are analogous) between</a:t>
            </a:r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tuatological</a:t>
            </a:r>
            <a:r>
              <a:rPr lang="en-US" dirty="0" smtClean="0"/>
              <a:t>  equivalence and</a:t>
            </a:r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boolean</a:t>
            </a:r>
            <a:r>
              <a:rPr lang="en-US" dirty="0" smtClean="0"/>
              <a:t> identities between sets</a:t>
            </a:r>
          </a:p>
          <a:p>
            <a:pPr marL="514350" indent="-514350">
              <a:buNone/>
            </a:pPr>
            <a:r>
              <a:rPr lang="en-US" dirty="0" smtClean="0"/>
              <a:t>Arguably, the most important are de Morgan’s equivalences. From set theory (p20)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∪</a:t>
            </a:r>
            <a:r>
              <a:rPr lang="en-US" baseline="-25000" dirty="0" err="1" smtClean="0">
                <a:latin typeface="Courier New" pitchFamily="49" charset="0"/>
                <a:cs typeface="Courier New" pitchFamily="49" charset="0"/>
              </a:rPr>
              <a:t>i∈I</a:t>
            </a:r>
            <a:r>
              <a:rPr lang="en-US" baseline="-25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{B</a:t>
            </a:r>
            <a:r>
              <a:rPr lang="en-US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aseline="-25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 ∩ </a:t>
            </a:r>
            <a:r>
              <a:rPr lang="en-US" baseline="-25000" dirty="0" err="1" smtClean="0">
                <a:latin typeface="Courier New" pitchFamily="49" charset="0"/>
                <a:cs typeface="Courier New" pitchFamily="49" charset="0"/>
              </a:rPr>
              <a:t>i∈I</a:t>
            </a:r>
            <a:r>
              <a:rPr lang="en-US" baseline="-25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 or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–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(A ∪ B)</a:t>
            </a:r>
            <a:r>
              <a:rPr lang="en-US" baseline="-25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 ∩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B 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∩</a:t>
            </a:r>
            <a:r>
              <a:rPr lang="en-US" baseline="-25000" dirty="0" err="1" smtClean="0">
                <a:latin typeface="Courier New" pitchFamily="49" charset="0"/>
                <a:cs typeface="Courier New" pitchFamily="49" charset="0"/>
              </a:rPr>
              <a:t>i∈I</a:t>
            </a:r>
            <a:r>
              <a:rPr lang="en-US" baseline="-25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{B</a:t>
            </a:r>
            <a:r>
              <a:rPr lang="en-US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aseline="-25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 ∪ </a:t>
            </a:r>
            <a:r>
              <a:rPr lang="en-US" baseline="-25000" dirty="0" err="1" smtClean="0">
                <a:latin typeface="Courier New" pitchFamily="49" charset="0"/>
                <a:cs typeface="Courier New" pitchFamily="49" charset="0"/>
              </a:rPr>
              <a:t>i∈I</a:t>
            </a:r>
            <a:r>
              <a:rPr lang="en-US" baseline="-25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 or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–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(A ∩ B)</a:t>
            </a:r>
            <a:r>
              <a:rPr lang="en-US" baseline="-25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 ∪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baseline="-250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And, restated, using English alphabet. </a:t>
            </a:r>
          </a:p>
          <a:p>
            <a:pPr marL="971550" lvl="1" indent="-514350"/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(p v q)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 ¬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p ^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¬q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971550" lvl="1" indent="-514350"/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(p ^ q)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 ¬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p v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¬q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                      </a:t>
            </a:r>
          </a:p>
          <a:p>
            <a:r>
              <a:rPr lang="en-US" dirty="0" smtClean="0"/>
              <a:t>We can use these equivalences to simplify </a:t>
            </a:r>
            <a:r>
              <a:rPr lang="en-US" dirty="0" err="1" smtClean="0"/>
              <a:t>boolean</a:t>
            </a:r>
            <a:r>
              <a:rPr lang="en-US" dirty="0" smtClean="0"/>
              <a:t> expressions ourselves.</a:t>
            </a:r>
          </a:p>
          <a:p>
            <a:endParaRPr lang="en-US" sz="3300" dirty="0" smtClean="0"/>
          </a:p>
          <a:p>
            <a:pPr>
              <a:buNone/>
            </a:pPr>
            <a:endParaRPr lang="en-US" sz="3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5/5/2019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68929" y="5231043"/>
            <a:ext cx="4943707" cy="978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Simplifying Boolean Expressions: Cheat Sheet</a:t>
            </a:r>
            <a:endParaRPr lang="ko-KR" altLang="en-US" sz="3200" i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916098"/>
            <a:ext cx="11274552" cy="5440143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None/>
            </a:pPr>
            <a:r>
              <a:rPr lang="en-US" dirty="0" smtClean="0"/>
              <a:t>Or</a:t>
            </a:r>
          </a:p>
          <a:p>
            <a:pPr marL="514350" indent="-51435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 v p 	== p</a:t>
            </a:r>
          </a:p>
          <a:p>
            <a:pPr marL="514350" indent="-51435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 v ¬p == 1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 v 1 	== 1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 v 0 	== p</a:t>
            </a:r>
          </a:p>
          <a:p>
            <a:pPr marL="514350" indent="-51435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 v q	== q v p</a:t>
            </a:r>
          </a:p>
          <a:p>
            <a:pPr marL="514350" indent="-51435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pvq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)v r == p v (q v r)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And</a:t>
            </a:r>
          </a:p>
          <a:p>
            <a:pPr marL="514350" indent="-51435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q ^ q 	== q</a:t>
            </a:r>
          </a:p>
          <a:p>
            <a:pPr marL="514350" indent="-51435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q ^ ¬q == 0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q ^ 1 	== q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q ^ 0 	== 0</a:t>
            </a:r>
          </a:p>
          <a:p>
            <a:pPr marL="514350" indent="-51435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 ^ q 	== q ^ p</a:t>
            </a:r>
          </a:p>
          <a:p>
            <a:pPr marL="514350" indent="-51435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p^(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q^r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==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p^q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)^r</a:t>
            </a:r>
          </a:p>
          <a:p>
            <a:pPr marL="514350" indent="-514350">
              <a:buNone/>
            </a:pPr>
            <a:r>
              <a:rPr lang="en-US" dirty="0" smtClean="0"/>
              <a:t>With de Morgan  (again) </a:t>
            </a:r>
          </a:p>
          <a:p>
            <a:pPr marL="514350" indent="-51435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(p v q) 	=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 ¬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p ^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¬q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¬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(p ^ q) 	=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 ¬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p v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¬q</a:t>
            </a:r>
          </a:p>
          <a:p>
            <a:pPr>
              <a:buNone/>
            </a:pPr>
            <a:endParaRPr lang="en-US" sz="3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5/5/2019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71292" y="1181683"/>
            <a:ext cx="74207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Double negation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¬ ¬ p	   == p	(double negation)                      </a:t>
            </a:r>
            <a:endParaRPr lang="en-US" sz="2400" dirty="0" smtClean="0"/>
          </a:p>
          <a:p>
            <a:r>
              <a:rPr lang="en-US" dirty="0" smtClean="0"/>
              <a:t>Absorption (*3)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P^(p v q) == p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 v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p^q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== p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 v (¬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p^q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)== p v q	    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  </a:t>
            </a:r>
            <a:endParaRPr lang="en-US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Simplifying Boolean Expressions: 2 Examples</a:t>
            </a:r>
            <a:endParaRPr lang="ko-KR" altLang="en-US" sz="3200" i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916098"/>
            <a:ext cx="11274552" cy="544014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p^q^r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v ¬p v p^¬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q^r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== ?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p^q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v p^(q v r) v q^(q v r) == ?</a:t>
            </a:r>
          </a:p>
          <a:p>
            <a:pPr marL="514350" indent="-514350">
              <a:buFont typeface="+mj-lt"/>
              <a:buAutoNum type="arabicPeriod"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/>
            <a:r>
              <a:rPr lang="en-US" dirty="0" smtClean="0">
                <a:cs typeface="Courier New" pitchFamily="49" charset="0"/>
              </a:rPr>
              <a:t>Imagine if we were assigned the task of optimizing expressions like this as part of a compiler.</a:t>
            </a:r>
          </a:p>
          <a:p>
            <a:pPr marL="514350" indent="-514350"/>
            <a:r>
              <a:rPr lang="en-US" dirty="0" smtClean="0">
                <a:cs typeface="Courier New" pitchFamily="49" charset="0"/>
              </a:rPr>
              <a:t>We can apply Table 8.7 (or our cheat sheet!) to simplify these expressions.</a:t>
            </a:r>
          </a:p>
          <a:p>
            <a:pPr marL="514350" indent="-51435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3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5/5/2019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Simplifying Boolean Expressions: Example 1</a:t>
            </a:r>
            <a:endParaRPr lang="ko-KR" altLang="en-US" sz="3200" i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916098"/>
            <a:ext cx="11274552" cy="544014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p^q^r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v ¬p v p^¬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q^r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	==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(associativity)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p^q^r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v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p^¬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q^r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 ¬p 	==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distrib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. of ^ over v. . .)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p^r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^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(q v ¬q)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v ¬p 		==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(. . . from right to left)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p^r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^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(1)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v ¬p 			==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(p v ¬p == 1)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p^r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v ¬p 				==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(p^1 == p)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¬p v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p^r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				==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(associativity)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¬¬p v ¬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p^r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 	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==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(replace p with (¬p) to see…)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¬p v r (answer)		==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(another form of absorption rule)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3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5/5/2019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8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969477" y="2370406"/>
            <a:ext cx="562708" cy="43609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1010530" y="1266092"/>
            <a:ext cx="3028069" cy="7033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Simplifying Boolean Expressions: Example 2</a:t>
            </a:r>
            <a:endParaRPr lang="ko-KR" altLang="en-US" sz="3200" i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916098"/>
            <a:ext cx="11274552" cy="544014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p^q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v p^(q v r) v q^(q v r) ==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(distribution of ^ over v)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p^q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v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p^q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v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p^r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q^q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v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q^r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==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(left to right this time!)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p^q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v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p^q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v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p^r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v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q^q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v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q^r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(p ^ p == p)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p^q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v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p^q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p^r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v q v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q^r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	==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(p v p == p)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p^q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v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p^r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v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q v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q^r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	==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(de Morgan)</a:t>
            </a:r>
            <a:endParaRPr lang="en-US" dirty="0" smtClean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p^q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v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p^r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v q				==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(associativity)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q v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p^q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p^r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				==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(de Morgan)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q v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p^r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					==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(answer)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3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latin typeface="Consolas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5/5/2019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4718094" y="745588"/>
            <a:ext cx="2289798" cy="123795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155430" y="745588"/>
            <a:ext cx="2289798" cy="123795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MPU_334_Template" id="{39FFEC9C-0264-604D-9C75-9C2480044B0C}" vid="{0EAECD1E-6EA1-004D-8285-92F601F138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CMPU_334_Template</Template>
  <TotalTime>86374</TotalTime>
  <Words>889</Words>
  <Application>Microsoft Office PowerPoint</Application>
  <PresentationFormat>Custom</PresentationFormat>
  <Paragraphs>220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CMPU-145: Foundations of Computer Science Spring, 2019</vt:lpstr>
      <vt:lpstr>Propositional Logic</vt:lpstr>
      <vt:lpstr>MoreTautological implication (from Makinson)</vt:lpstr>
      <vt:lpstr>Tautological Equivalence </vt:lpstr>
      <vt:lpstr>A closer examination of de Morgan’s Equivalences</vt:lpstr>
      <vt:lpstr>Simplifying Boolean Expressions: Cheat Sheet</vt:lpstr>
      <vt:lpstr>Simplifying Boolean Expressions: 2 Examples</vt:lpstr>
      <vt:lpstr>Simplifying Boolean Expressions: Example 1</vt:lpstr>
      <vt:lpstr>Simplifying Boolean Expressions: Example 2</vt:lpstr>
      <vt:lpstr>Definitions: Also From Last Week</vt:lpstr>
      <vt:lpstr>Tautology or Contradiction or Contingent?</vt:lpstr>
      <vt:lpstr>Tautology or Contradiction or Contingent?</vt:lpstr>
      <vt:lpstr>Tautology or Contradiction or Contingent?</vt:lpstr>
      <vt:lpstr>Tautology or Contradiction or Contingent?</vt:lpstr>
      <vt:lpstr>Why Repeat This Stuff?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 Variables</dc:title>
  <dc:creator>Peter Lemieszewski</dc:creator>
  <cp:lastModifiedBy>lemieszewski</cp:lastModifiedBy>
  <cp:revision>284</cp:revision>
  <dcterms:created xsi:type="dcterms:W3CDTF">2017-10-22T03:23:41Z</dcterms:created>
  <dcterms:modified xsi:type="dcterms:W3CDTF">2019-05-06T12:00:30Z</dcterms:modified>
</cp:coreProperties>
</file>