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7" r:id="rId3"/>
    <p:sldId id="257" r:id="rId4"/>
    <p:sldId id="272" r:id="rId5"/>
    <p:sldId id="273" r:id="rId6"/>
    <p:sldId id="275" r:id="rId7"/>
    <p:sldId id="276" r:id="rId8"/>
    <p:sldId id="290" r:id="rId9"/>
    <p:sldId id="291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70" r:id="rId21"/>
    <p:sldId id="288" r:id="rId22"/>
    <p:sldId id="28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14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747"/>
    <p:restoredTop sz="94673"/>
  </p:normalViewPr>
  <p:slideViewPr>
    <p:cSldViewPr snapToGrid="0" snapToObjects="1">
      <p:cViewPr varScale="1">
        <p:scale>
          <a:sx n="75" d="100"/>
          <a:sy n="75" d="100"/>
        </p:scale>
        <p:origin x="-294" y="-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4" d="100"/>
          <a:sy n="124" d="100"/>
        </p:scale>
        <p:origin x="2824" y="16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7A9A7-5935-D64E-96CF-CC145DAFC7A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3582B-E260-7642-9B40-EC0FE41F2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473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EFE1C-A424-EF43-BFD1-0978FAE0A6B5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2EF5B-C282-734F-B256-3C04FB339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643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159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ED1A8-8C93-4BD0-9402-1D92621696DA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37539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6938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672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6938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6938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2435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524000" y="3772693"/>
            <a:ext cx="41174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			</a:t>
            </a:r>
          </a:p>
          <a:p>
            <a:r>
              <a:rPr lang="en-US" sz="2400" dirty="0"/>
              <a:t>CMPU 334 – Operating Systems</a:t>
            </a:r>
          </a:p>
          <a:p>
            <a:r>
              <a:rPr lang="en-US" sz="2400" dirty="0"/>
              <a:t>Jason Waterman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D2AA-24B8-7B42-B7D0-AD8DCDBFF6DC}" type="datetime1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693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8" y="228603"/>
            <a:ext cx="1166283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0905" y="1362078"/>
            <a:ext cx="5162551" cy="4972051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362078"/>
            <a:ext cx="5162549" cy="4972051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36203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169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B47D-CDDA-C944-8F6B-5CBF41DC3521}" type="datetime1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9635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5485"/>
            <a:ext cx="5562600" cy="508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95485"/>
            <a:ext cx="5559552" cy="508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1FE2-2675-A549-85D7-76F40473FA4F}" type="datetime1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083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581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981E-F045-DB47-A191-7FD2CAB97CB5}" type="datetime1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482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DE73-ABE4-8F43-AA98-225125B0786A}" type="datetime1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461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228599"/>
            <a:ext cx="11274552" cy="59721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400">
                <a:latin typeface="Courier" charset="0"/>
                <a:ea typeface="Courier" charset="0"/>
                <a:cs typeface="Courier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8FE968-2A6C-304D-ADA2-924256330D0F}" type="datetime1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267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00138"/>
            <a:ext cx="11274552" cy="50720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400">
                <a:latin typeface="Courier" charset="0"/>
                <a:ea typeface="Courier" charset="0"/>
                <a:cs typeface="Courier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99EA14-14D5-7448-9E4B-92DE5CAAEC48}" type="datetime1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484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0472792" cy="68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11274552" cy="4986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0248" y="6356242"/>
            <a:ext cx="3440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9C1431"/>
                </a:solidFill>
              </a:defRPr>
            </a:lvl1pPr>
          </a:lstStyle>
          <a:p>
            <a:fld id="{C033F4C3-887F-FE48-91B8-BD39CC1473C3}" type="datetime1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7380" y="6356241"/>
            <a:ext cx="3440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C1431"/>
                </a:solidFill>
              </a:defRPr>
            </a:lvl1pPr>
          </a:lstStyle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30005" y="148541"/>
            <a:ext cx="847615" cy="84761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C1431"/>
                </a:solidFill>
              </a:defRPr>
            </a:lvl1pPr>
          </a:lstStyle>
          <a:p>
            <a:r>
              <a:rPr lang="en-US"/>
              <a:t>CMPU 334 -- Operating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151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9C143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C1431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ages.cs.wisc.edu/~remzi/OSTEP/book-softcover.html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ostep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hyperlink" Target="http://pages.cs.wisc.edu/~remzi/OSTEP/book-electronic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xmlns="" val="1514496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Operating System (OS)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Responsible for</a:t>
            </a:r>
          </a:p>
          <a:p>
            <a:pPr lvl="1"/>
            <a:r>
              <a:rPr lang="en-US" altLang="ko-KR"/>
              <a:t>Making it easy to run programs</a:t>
            </a:r>
          </a:p>
          <a:p>
            <a:pPr lvl="1"/>
            <a:r>
              <a:rPr lang="en-US" altLang="ko-KR"/>
              <a:t>Allowing programs to share memory</a:t>
            </a:r>
          </a:p>
          <a:p>
            <a:pPr lvl="1"/>
            <a:r>
              <a:rPr lang="en-US" altLang="ko-KR"/>
              <a:t>Enabling programs to interact with devices</a:t>
            </a:r>
            <a:endParaRPr lang="en-US" altLang="ko-KR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2639616" y="3284984"/>
            <a:ext cx="6840760" cy="936104"/>
          </a:xfrm>
          <a:prstGeom prst="roundRect">
            <a:avLst/>
          </a:prstGeom>
          <a:solidFill>
            <a:srgbClr val="FFC000"/>
          </a:solidFill>
          <a:ln w="15875">
            <a:solidFill>
              <a:schemeClr val="accent6">
                <a:lumMod val="50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>
            <a:noAutofit/>
          </a:bodyPr>
          <a:lstStyle/>
          <a:p>
            <a:pPr algn="ctr"/>
            <a:r>
              <a:rPr lang="en-US" altLang="ko-KR" sz="2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The OS is in charge of making sure the system operates </a:t>
            </a:r>
            <a:r>
              <a:rPr lang="en-US" altLang="ko-KR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correctly</a:t>
            </a:r>
            <a:r>
              <a:rPr lang="en-US" altLang="ko-KR" sz="2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and </a:t>
            </a:r>
            <a:r>
              <a:rPr lang="en-US" altLang="ko-KR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efficiently</a:t>
            </a:r>
            <a:endParaRPr lang="en-US" altLang="ko-KR" sz="20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83D1-477B-2D46-9D9A-CBD9CDCEC77F}" type="datetime1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12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Virtualization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 OS takes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a physical resource </a:t>
            </a:r>
            <a:r>
              <a:rPr lang="en-US" altLang="ko-KR" dirty="0"/>
              <a:t>and transforms it into a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virtual form </a:t>
            </a:r>
            <a:r>
              <a:rPr lang="en-US" altLang="ko-KR" dirty="0"/>
              <a:t>of itself</a:t>
            </a:r>
          </a:p>
          <a:p>
            <a:pPr lvl="1"/>
            <a:r>
              <a:rPr lang="en-US" altLang="ko-KR" b="1" dirty="0"/>
              <a:t>Physical resource</a:t>
            </a:r>
            <a:r>
              <a:rPr lang="en-US" altLang="ko-KR" dirty="0"/>
              <a:t>: Processor, Memory, Disk …</a:t>
            </a:r>
          </a:p>
          <a:p>
            <a:pPr lvl="1"/>
            <a:r>
              <a:rPr lang="en-US" altLang="ko-KR" dirty="0"/>
              <a:t>The virtual form is more </a:t>
            </a:r>
            <a:r>
              <a:rPr lang="en-US" altLang="ko-KR" u="sng" dirty="0"/>
              <a:t>general</a:t>
            </a:r>
            <a:r>
              <a:rPr lang="en-US" altLang="ko-KR" dirty="0"/>
              <a:t>, </a:t>
            </a:r>
            <a:r>
              <a:rPr lang="en-US" altLang="ko-KR" u="sng" dirty="0"/>
              <a:t>powerful</a:t>
            </a:r>
            <a:r>
              <a:rPr lang="en-US" altLang="ko-KR" dirty="0"/>
              <a:t> and </a:t>
            </a:r>
            <a:r>
              <a:rPr lang="en-US" altLang="ko-KR" u="sng" dirty="0"/>
              <a:t>easy-to-use</a:t>
            </a:r>
            <a:endParaRPr lang="en-US" altLang="ko-KR" dirty="0"/>
          </a:p>
          <a:p>
            <a:pPr lvl="1"/>
            <a:r>
              <a:rPr lang="en-US" altLang="ko-KR" dirty="0"/>
              <a:t>Sometimes, we refer to the OS as a </a:t>
            </a:r>
            <a:r>
              <a:rPr lang="en-US" altLang="ko-KR" b="1" dirty="0">
                <a:solidFill>
                  <a:schemeClr val="accent1"/>
                </a:solidFill>
              </a:rPr>
              <a:t>virtual machine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52ED-9F89-8D4F-A1A5-094A1F094BCE}" type="datetime1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1165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System call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System call allows user </a:t>
            </a:r>
            <a:r>
              <a:rPr lang="en-US" altLang="ko-KR" b="1" dirty="0"/>
              <a:t>to tell the OS what to do</a:t>
            </a:r>
            <a:endParaRPr lang="en-US" altLang="ko-KR" dirty="0"/>
          </a:p>
          <a:p>
            <a:pPr lvl="1"/>
            <a:r>
              <a:rPr lang="en-US" altLang="ko-KR" dirty="0"/>
              <a:t>The OS provides some interface (APIs, standard library)</a:t>
            </a:r>
          </a:p>
          <a:p>
            <a:pPr lvl="1"/>
            <a:r>
              <a:rPr lang="en-US" altLang="ko-KR" dirty="0"/>
              <a:t>A typical OS exports a few hundred system calls</a:t>
            </a:r>
          </a:p>
          <a:p>
            <a:pPr lvl="2"/>
            <a:r>
              <a:rPr lang="en-US" altLang="ko-KR" dirty="0"/>
              <a:t>Run programs</a:t>
            </a:r>
          </a:p>
          <a:p>
            <a:pPr lvl="2"/>
            <a:r>
              <a:rPr lang="en-US" altLang="ko-KR" dirty="0"/>
              <a:t>Access memory</a:t>
            </a:r>
          </a:p>
          <a:p>
            <a:pPr lvl="2"/>
            <a:r>
              <a:rPr lang="en-US" altLang="ko-KR" dirty="0"/>
              <a:t>Access devices</a:t>
            </a:r>
          </a:p>
          <a:p>
            <a:pPr lvl="1"/>
            <a:endParaRPr lang="ko-KR" alt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9C6E-2788-A54A-AA17-5E28E353A2F3}" type="datetime1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9170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The OS as a resource manager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 OS </a:t>
            </a:r>
            <a:r>
              <a:rPr lang="en-US" altLang="ko-KR" b="1" dirty="0"/>
              <a:t>manage resources </a:t>
            </a:r>
            <a:r>
              <a:rPr lang="en-US" altLang="ko-KR" dirty="0"/>
              <a:t>such as </a:t>
            </a:r>
            <a:r>
              <a:rPr lang="en-US" altLang="ko-KR" i="1" dirty="0"/>
              <a:t>CPU</a:t>
            </a:r>
            <a:r>
              <a:rPr lang="en-US" altLang="ko-KR" dirty="0"/>
              <a:t>, </a:t>
            </a:r>
            <a:r>
              <a:rPr lang="en-US" altLang="ko-KR" i="1" dirty="0"/>
              <a:t>memory</a:t>
            </a:r>
            <a:r>
              <a:rPr lang="en-US" altLang="ko-KR" dirty="0"/>
              <a:t> and </a:t>
            </a:r>
            <a:r>
              <a:rPr lang="en-US" altLang="ko-KR" i="1" dirty="0"/>
              <a:t>disk</a:t>
            </a:r>
            <a:endParaRPr lang="en-US" altLang="ko-KR" dirty="0"/>
          </a:p>
          <a:p>
            <a:r>
              <a:rPr lang="en-US" altLang="ko-KR" dirty="0"/>
              <a:t>The OS allows</a:t>
            </a:r>
          </a:p>
          <a:p>
            <a:pPr lvl="1"/>
            <a:r>
              <a:rPr lang="en-US" altLang="ko-KR" dirty="0"/>
              <a:t>Many programs to run </a:t>
            </a:r>
            <a:r>
              <a:rPr lang="en-US" altLang="ko-KR" dirty="0">
                <a:sym typeface="Wingdings" pitchFamily="2" charset="2"/>
              </a:rPr>
              <a:t> Sharing the </a:t>
            </a:r>
            <a:r>
              <a:rPr lang="en-US" altLang="ko-KR" u="sng" dirty="0">
                <a:sym typeface="Wingdings" pitchFamily="2" charset="2"/>
              </a:rPr>
              <a:t>CPU</a:t>
            </a:r>
          </a:p>
          <a:p>
            <a:pPr lvl="1"/>
            <a:r>
              <a:rPr lang="en-US" altLang="ko-KR" dirty="0">
                <a:sym typeface="Wingdings" pitchFamily="2" charset="2"/>
              </a:rPr>
              <a:t>Many programs to </a:t>
            </a:r>
            <a:r>
              <a:rPr lang="en-US" altLang="ko-KR" i="1" dirty="0">
                <a:sym typeface="Wingdings" pitchFamily="2" charset="2"/>
              </a:rPr>
              <a:t>concurrently</a:t>
            </a:r>
            <a:r>
              <a:rPr lang="en-US" altLang="ko-KR" dirty="0">
                <a:sym typeface="Wingdings" pitchFamily="2" charset="2"/>
              </a:rPr>
              <a:t> access their own instructions and data  Sharing </a:t>
            </a:r>
            <a:r>
              <a:rPr lang="en-US" altLang="ko-KR" u="sng" dirty="0">
                <a:sym typeface="Wingdings" pitchFamily="2" charset="2"/>
              </a:rPr>
              <a:t>memory</a:t>
            </a:r>
          </a:p>
          <a:p>
            <a:pPr lvl="1"/>
            <a:r>
              <a:rPr lang="en-US" altLang="ko-KR" dirty="0">
                <a:sym typeface="Wingdings" pitchFamily="2" charset="2"/>
              </a:rPr>
              <a:t>Many programs to access devices  Sharing </a:t>
            </a:r>
            <a:r>
              <a:rPr lang="en-US" altLang="ko-KR" u="sng" dirty="0">
                <a:sym typeface="Wingdings" pitchFamily="2" charset="2"/>
              </a:rPr>
              <a:t>disks</a:t>
            </a:r>
            <a:endParaRPr lang="en-US" altLang="ko-KR" u="sng" dirty="0"/>
          </a:p>
          <a:p>
            <a:pPr lvl="1"/>
            <a:endParaRPr lang="ko-KR" alt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85BE-44F2-5C40-89C8-544AF8427C23}" type="datetime1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86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Virtualizing the CPU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 system has a very large number of virtual CPUs</a:t>
            </a:r>
          </a:p>
          <a:p>
            <a:pPr lvl="1"/>
            <a:r>
              <a:rPr lang="en-US" altLang="ko-KR" dirty="0"/>
              <a:t>Turning a single CPU into a </a:t>
            </a:r>
            <a:r>
              <a:rPr lang="en-US" altLang="ko-KR" u="sng" dirty="0"/>
              <a:t>seemingly infinite number</a:t>
            </a:r>
            <a:r>
              <a:rPr lang="en-US" altLang="ko-KR" dirty="0"/>
              <a:t> of CPUs</a:t>
            </a:r>
          </a:p>
          <a:p>
            <a:pPr lvl="1"/>
            <a:r>
              <a:rPr lang="en-US" altLang="ko-KR" dirty="0"/>
              <a:t>Allowing many programs to </a:t>
            </a:r>
            <a:r>
              <a:rPr lang="en-US" altLang="ko-KR" u="sng" dirty="0"/>
              <a:t>seemingly run at once</a:t>
            </a:r>
            <a:r>
              <a:rPr lang="en-US" altLang="ko-KR" dirty="0"/>
              <a:t> </a:t>
            </a:r>
            <a:r>
              <a:rPr lang="en-US" altLang="ko-KR" dirty="0">
                <a:sym typeface="Wingdings" pitchFamily="2" charset="2"/>
              </a:rPr>
              <a:t> </a:t>
            </a:r>
            <a:r>
              <a:rPr lang="en-US" altLang="ko-KR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Virtualizing the CPU</a:t>
            </a:r>
            <a:endParaRPr lang="ko-KR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98E8-A7A0-4240-BB12-4FFDA5514FA7}" type="datetime1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4694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Virtualizing the CPU Example</a:t>
            </a:r>
            <a:endParaRPr lang="ko-KR" alt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#include &lt;</a:t>
            </a:r>
            <a:r>
              <a:rPr lang="en-US" dirty="0" err="1"/>
              <a:t>stdio.h</a:t>
            </a:r>
            <a:r>
              <a:rPr lang="en-US" dirty="0"/>
              <a:t>&gt;</a:t>
            </a:r>
          </a:p>
          <a:p>
            <a:r>
              <a:rPr lang="en-US" dirty="0"/>
              <a:t>#include &lt;</a:t>
            </a:r>
            <a:r>
              <a:rPr lang="en-US" dirty="0" err="1"/>
              <a:t>stdlib.h</a:t>
            </a:r>
            <a:r>
              <a:rPr lang="en-US" dirty="0"/>
              <a:t>&gt;</a:t>
            </a:r>
          </a:p>
          <a:p>
            <a:r>
              <a:rPr lang="en-US" dirty="0"/>
              <a:t>#include "</a:t>
            </a:r>
            <a:r>
              <a:rPr lang="en-US" dirty="0" err="1"/>
              <a:t>common.h</a:t>
            </a:r>
            <a:r>
              <a:rPr lang="en-US" dirty="0"/>
              <a:t>"</a:t>
            </a:r>
          </a:p>
          <a:p>
            <a:endParaRPr lang="en-US" dirty="0"/>
          </a:p>
          <a:p>
            <a:r>
              <a:rPr lang="en-US" dirty="0"/>
              <a:t>// To compile:</a:t>
            </a:r>
          </a:p>
          <a:p>
            <a:r>
              <a:rPr lang="en-US" dirty="0"/>
              <a:t>// </a:t>
            </a:r>
            <a:r>
              <a:rPr lang="en-US" dirty="0" err="1"/>
              <a:t>gcc</a:t>
            </a:r>
            <a:r>
              <a:rPr lang="en-US" dirty="0"/>
              <a:t> -</a:t>
            </a:r>
            <a:r>
              <a:rPr lang="en-US" dirty="0" err="1"/>
              <a:t>Og</a:t>
            </a:r>
            <a:r>
              <a:rPr lang="en-US" dirty="0"/>
              <a:t> -Wall -o </a:t>
            </a:r>
            <a:r>
              <a:rPr lang="en-US" dirty="0" err="1"/>
              <a:t>cpu</a:t>
            </a:r>
            <a:r>
              <a:rPr lang="en-US" dirty="0"/>
              <a:t> </a:t>
            </a:r>
            <a:r>
              <a:rPr lang="en-US" dirty="0" err="1"/>
              <a:t>cpu.c</a:t>
            </a:r>
            <a:r>
              <a:rPr lang="en-US" dirty="0"/>
              <a:t> -</a:t>
            </a:r>
            <a:r>
              <a:rPr lang="en-US" dirty="0" err="1"/>
              <a:t>lpthread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main(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argc</a:t>
            </a:r>
            <a:r>
              <a:rPr lang="en-US" dirty="0"/>
              <a:t>, char *</a:t>
            </a:r>
            <a:r>
              <a:rPr lang="en-US" dirty="0" err="1"/>
              <a:t>argv</a:t>
            </a:r>
            <a:r>
              <a:rPr lang="en-US" dirty="0"/>
              <a:t>[]) {</a:t>
            </a:r>
          </a:p>
          <a:p>
            <a:r>
              <a:rPr lang="en-US" dirty="0"/>
              <a:t>  if (</a:t>
            </a:r>
            <a:r>
              <a:rPr lang="en-US" dirty="0" err="1"/>
              <a:t>argc</a:t>
            </a:r>
            <a:r>
              <a:rPr lang="en-US" dirty="0"/>
              <a:t> != 2) {</a:t>
            </a:r>
          </a:p>
          <a:p>
            <a:r>
              <a:rPr lang="en-US" dirty="0"/>
              <a:t>    </a:t>
            </a:r>
            <a:r>
              <a:rPr lang="en-US" dirty="0" err="1"/>
              <a:t>fprintf</a:t>
            </a:r>
            <a:r>
              <a:rPr lang="en-US" dirty="0"/>
              <a:t>(</a:t>
            </a:r>
            <a:r>
              <a:rPr lang="en-US" dirty="0" err="1"/>
              <a:t>stderr</a:t>
            </a:r>
            <a:r>
              <a:rPr lang="en-US" dirty="0"/>
              <a:t>, "usage: </a:t>
            </a:r>
            <a:r>
              <a:rPr lang="en-US" dirty="0" err="1"/>
              <a:t>cpu</a:t>
            </a:r>
            <a:r>
              <a:rPr lang="en-US" dirty="0"/>
              <a:t> &lt;string&gt;\n");</a:t>
            </a:r>
          </a:p>
          <a:p>
            <a:r>
              <a:rPr lang="en-US" dirty="0"/>
              <a:t>    exit(1);</a:t>
            </a:r>
          </a:p>
          <a:p>
            <a:r>
              <a:rPr lang="en-US" dirty="0"/>
              <a:t>  }</a:t>
            </a:r>
          </a:p>
          <a:p>
            <a:r>
              <a:rPr lang="en-US" dirty="0"/>
              <a:t>  char *</a:t>
            </a:r>
            <a:r>
              <a:rPr lang="en-US" dirty="0" err="1"/>
              <a:t>str</a:t>
            </a:r>
            <a:r>
              <a:rPr lang="en-US" dirty="0"/>
              <a:t> = </a:t>
            </a:r>
            <a:r>
              <a:rPr lang="en-US" dirty="0" err="1"/>
              <a:t>argv</a:t>
            </a:r>
            <a:r>
              <a:rPr lang="en-US" dirty="0"/>
              <a:t>[1];</a:t>
            </a:r>
          </a:p>
          <a:p>
            <a:r>
              <a:rPr lang="en-US" dirty="0"/>
              <a:t>  </a:t>
            </a:r>
          </a:p>
          <a:p>
            <a:r>
              <a:rPr lang="en-US" dirty="0"/>
              <a:t>  while (1) {</a:t>
            </a:r>
          </a:p>
          <a:p>
            <a:r>
              <a:rPr lang="en-US" dirty="0"/>
              <a:t>    </a:t>
            </a:r>
            <a:r>
              <a:rPr lang="en-US" dirty="0" err="1"/>
              <a:t>printf</a:t>
            </a:r>
            <a:r>
              <a:rPr lang="en-US" dirty="0"/>
              <a:t>("%s\n", </a:t>
            </a:r>
            <a:r>
              <a:rPr lang="en-US" dirty="0" err="1"/>
              <a:t>str</a:t>
            </a:r>
            <a:r>
              <a:rPr lang="en-US" dirty="0"/>
              <a:t>);</a:t>
            </a:r>
          </a:p>
          <a:p>
            <a:r>
              <a:rPr lang="en-US" dirty="0"/>
              <a:t>    Spin(1); // Repeatedly checks the time and returns after one second</a:t>
            </a:r>
          </a:p>
          <a:p>
            <a:r>
              <a:rPr lang="en-US" dirty="0"/>
              <a:t>  }</a:t>
            </a:r>
          </a:p>
          <a:p>
            <a:r>
              <a:rPr lang="en-US" dirty="0"/>
              <a:t>  return 0;</a:t>
            </a:r>
          </a:p>
          <a:p>
            <a:r>
              <a:rPr lang="en-US" dirty="0"/>
              <a:t>}</a:t>
            </a:r>
          </a:p>
          <a:p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58EA6F-B288-FB45-AC22-9CF6A567D355}" type="datetime1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1027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Virtualizing the CPU (Cont.)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Execution result 1</a:t>
            </a:r>
            <a:endParaRPr lang="ko-KR" altLang="en-US" dirty="0">
              <a:cs typeface="Courier New" pitchFamily="49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0288" y="1684547"/>
            <a:ext cx="5256584" cy="16004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prompt&gt;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gcc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-o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cpu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cpu.c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-Wall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prompt&gt; ./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cpu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"A"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ˆC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prompt&gt;</a:t>
            </a:r>
            <a:endParaRPr lang="ko-KR" altLang="en-US" sz="1400" dirty="0">
              <a:solidFill>
                <a:prstClr val="black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482281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Run forever;  Only by pressing “Control-c” can we halt the program</a:t>
            </a:r>
            <a:endParaRPr lang="ko-KR" altLang="en-US" sz="14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5629-CB7E-5D43-9206-03D8E894B9FD}" type="datetime1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3563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Virtualizing the CPU (Cont.)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Execution result 2</a:t>
            </a:r>
            <a:endParaRPr lang="ko-KR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68140" y="1651011"/>
            <a:ext cx="6264696" cy="397031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prompt&gt; ./cpu A &amp; ./cpu B &amp; ./cpu C &amp; ./cpu D &amp;</a:t>
            </a:r>
          </a:p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[1] 7353</a:t>
            </a:r>
          </a:p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[2] 7354</a:t>
            </a:r>
          </a:p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[3] 7355</a:t>
            </a:r>
          </a:p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[4] 7356</a:t>
            </a:r>
          </a:p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</a:t>
            </a:r>
          </a:p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B</a:t>
            </a:r>
          </a:p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D</a:t>
            </a:r>
          </a:p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</a:t>
            </a:r>
          </a:p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</a:t>
            </a:r>
          </a:p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B</a:t>
            </a:r>
          </a:p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D</a:t>
            </a:r>
          </a:p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</a:t>
            </a:r>
          </a:p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</a:t>
            </a:r>
          </a:p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</a:t>
            </a:r>
          </a:p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B</a:t>
            </a:r>
          </a:p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D</a:t>
            </a:r>
          </a:p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...</a:t>
            </a:r>
            <a:endParaRPr lang="ko-KR" altLang="en-US" sz="1400" dirty="0">
              <a:solidFill>
                <a:prstClr val="black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089232" y="3636170"/>
            <a:ext cx="6840760" cy="792088"/>
          </a:xfrm>
          <a:prstGeom prst="roundRect">
            <a:avLst/>
          </a:prstGeom>
          <a:solidFill>
            <a:srgbClr val="FFC000"/>
          </a:solidFill>
          <a:ln w="15875">
            <a:solidFill>
              <a:schemeClr val="accent6">
                <a:lumMod val="50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>
            <a:noAutofit/>
          </a:bodyPr>
          <a:lstStyle/>
          <a:p>
            <a:pPr algn="ctr"/>
            <a:r>
              <a:rPr lang="en-US" altLang="ko-KR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Even though we have only </a:t>
            </a:r>
            <a:r>
              <a:rPr lang="en-US" altLang="ko-KR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one processor</a:t>
            </a:r>
            <a:r>
              <a:rPr lang="en-US" altLang="ko-KR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all four of programs seem to be running </a:t>
            </a:r>
            <a:r>
              <a:rPr lang="en-US" altLang="ko-KR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at the same time</a:t>
            </a:r>
            <a:r>
              <a:rPr lang="en-US" altLang="ko-KR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6C15-3CBB-5642-81F9-C8962ECE38E8}" type="datetime1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2297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Virtualizing Memory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 physical memory is </a:t>
            </a:r>
            <a:r>
              <a:rPr lang="en-US" altLang="ko-KR" i="1" u="sng" dirty="0"/>
              <a:t>an array of bytes</a:t>
            </a:r>
            <a:endParaRPr lang="en-US" altLang="ko-KR" dirty="0"/>
          </a:p>
          <a:p>
            <a:r>
              <a:rPr lang="en-US" altLang="ko-KR" dirty="0"/>
              <a:t>A program keeps all of its data </a:t>
            </a:r>
            <a:r>
              <a:rPr lang="en-US" altLang="ko-KR" dirty="0" smtClean="0"/>
              <a:t>(structures) </a:t>
            </a:r>
            <a:r>
              <a:rPr lang="en-US" altLang="ko-KR" dirty="0"/>
              <a:t>in </a:t>
            </a:r>
            <a:r>
              <a:rPr lang="en-US" altLang="ko-KR" dirty="0" smtClean="0"/>
              <a:t>memory: i.e. main storage</a:t>
            </a:r>
          </a:p>
          <a:p>
            <a:r>
              <a:rPr lang="en-US" altLang="ko-KR" dirty="0" smtClean="0"/>
              <a:t>At the architecture level, assembly language instructions will</a:t>
            </a:r>
            <a:endParaRPr lang="en-US" altLang="ko-KR" dirty="0"/>
          </a:p>
          <a:p>
            <a:pPr lvl="1"/>
            <a:r>
              <a:rPr lang="en-US" altLang="ko-KR" b="1" dirty="0"/>
              <a:t>Read</a:t>
            </a:r>
            <a:r>
              <a:rPr lang="en-US" altLang="ko-KR" dirty="0"/>
              <a:t> </a:t>
            </a:r>
            <a:r>
              <a:rPr lang="en-US" altLang="ko-KR" b="1" dirty="0"/>
              <a:t>memory </a:t>
            </a:r>
            <a:r>
              <a:rPr lang="en-US" altLang="ko-KR" b="1" dirty="0" smtClean="0"/>
              <a:t>via </a:t>
            </a:r>
            <a:r>
              <a:rPr lang="en-US" altLang="ko-KR" dirty="0" smtClean="0"/>
              <a:t>load</a:t>
            </a:r>
            <a:r>
              <a:rPr lang="en-US" altLang="ko-KR" dirty="0"/>
              <a:t> </a:t>
            </a:r>
            <a:r>
              <a:rPr lang="en-US" altLang="ko-KR" dirty="0" smtClean="0"/>
              <a:t>instructions</a:t>
            </a:r>
            <a:r>
              <a:rPr lang="en-US" altLang="ko-KR" dirty="0" smtClean="0"/>
              <a:t>:</a:t>
            </a:r>
            <a:endParaRPr lang="en-US" altLang="ko-KR" dirty="0"/>
          </a:p>
          <a:p>
            <a:pPr lvl="2"/>
            <a:r>
              <a:rPr lang="en-US" altLang="ko-KR" dirty="0"/>
              <a:t>Specify an </a:t>
            </a:r>
            <a:r>
              <a:rPr lang="en-US" altLang="ko-KR" u="sng" dirty="0"/>
              <a:t>address</a:t>
            </a:r>
            <a:r>
              <a:rPr lang="en-US" altLang="ko-KR" dirty="0"/>
              <a:t> to be able to access the data</a:t>
            </a:r>
          </a:p>
          <a:p>
            <a:pPr lvl="1"/>
            <a:r>
              <a:rPr lang="en-US" altLang="ko-KR" b="1" dirty="0"/>
              <a:t>Write</a:t>
            </a:r>
            <a:r>
              <a:rPr lang="en-US" altLang="ko-KR" dirty="0"/>
              <a:t> </a:t>
            </a:r>
            <a:r>
              <a:rPr lang="en-US" altLang="ko-KR" b="1" dirty="0" smtClean="0"/>
              <a:t>memory via  </a:t>
            </a:r>
            <a:r>
              <a:rPr lang="en-US" altLang="ko-KR" dirty="0" smtClean="0"/>
              <a:t>store instructions:</a:t>
            </a:r>
            <a:endParaRPr lang="en-US" altLang="ko-KR" dirty="0"/>
          </a:p>
          <a:p>
            <a:pPr lvl="2"/>
            <a:r>
              <a:rPr lang="en-US" altLang="ko-KR" dirty="0"/>
              <a:t>Specify the data to be written to the given address</a:t>
            </a:r>
            <a:endParaRPr lang="ko-KR" alt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A9D9-2332-C548-A500-C255B899A021}" type="datetime1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1163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Virtualizing Memory (Cont.)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00" dirty="0"/>
              <a:t>#include &lt;</a:t>
            </a:r>
            <a:r>
              <a:rPr lang="en-US" sz="1200" dirty="0" err="1"/>
              <a:t>unistd.h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stdio.h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stdlib.h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assert.h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"</a:t>
            </a:r>
            <a:r>
              <a:rPr lang="en-US" sz="1200" dirty="0" err="1"/>
              <a:t>common.h</a:t>
            </a:r>
            <a:r>
              <a:rPr lang="en-US" sz="1200" dirty="0"/>
              <a:t>"</a:t>
            </a:r>
          </a:p>
          <a:p>
            <a:endParaRPr lang="en-US" sz="1200" dirty="0"/>
          </a:p>
          <a:p>
            <a:r>
              <a:rPr lang="en-US" sz="1200" dirty="0"/>
              <a:t>// To compile: </a:t>
            </a:r>
            <a:r>
              <a:rPr lang="en-US" sz="1200" dirty="0" err="1"/>
              <a:t>gcc</a:t>
            </a:r>
            <a:r>
              <a:rPr lang="en-US" sz="1200" dirty="0"/>
              <a:t> -</a:t>
            </a:r>
            <a:r>
              <a:rPr lang="en-US" sz="1200" dirty="0" err="1"/>
              <a:t>Og</a:t>
            </a:r>
            <a:r>
              <a:rPr lang="en-US" sz="1200" dirty="0"/>
              <a:t> -Wall </a:t>
            </a:r>
            <a:r>
              <a:rPr lang="mr-IN" sz="1200" dirty="0"/>
              <a:t>–</a:t>
            </a:r>
            <a:r>
              <a:rPr lang="en-US" sz="1200" dirty="0"/>
              <a:t>no-pie -o mem </a:t>
            </a:r>
            <a:r>
              <a:rPr lang="en-US" sz="1200" dirty="0" err="1"/>
              <a:t>mem.c</a:t>
            </a:r>
            <a:r>
              <a:rPr lang="en-US" sz="1200" dirty="0"/>
              <a:t> -</a:t>
            </a:r>
            <a:r>
              <a:rPr lang="en-US" sz="1200" dirty="0" err="1"/>
              <a:t>lpthread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 err="1"/>
              <a:t>int</a:t>
            </a:r>
            <a:r>
              <a:rPr lang="en-US" sz="1200" dirty="0"/>
              <a:t> value;</a:t>
            </a:r>
          </a:p>
          <a:p>
            <a:endParaRPr lang="en-US" sz="1200" dirty="0"/>
          </a:p>
          <a:p>
            <a:r>
              <a:rPr lang="en-US" sz="1200" dirty="0" err="1"/>
              <a:t>int</a:t>
            </a:r>
            <a:r>
              <a:rPr lang="en-US" sz="1200" dirty="0"/>
              <a:t> main(</a:t>
            </a:r>
            <a:r>
              <a:rPr lang="en-US" sz="1200" dirty="0" err="1"/>
              <a:t>int</a:t>
            </a:r>
            <a:r>
              <a:rPr lang="en-US" sz="1200" dirty="0"/>
              <a:t> </a:t>
            </a:r>
            <a:r>
              <a:rPr lang="en-US" sz="1200" dirty="0" err="1"/>
              <a:t>argc</a:t>
            </a:r>
            <a:r>
              <a:rPr lang="en-US" sz="1200" dirty="0"/>
              <a:t>, char *</a:t>
            </a:r>
            <a:r>
              <a:rPr lang="en-US" sz="1200" dirty="0" err="1"/>
              <a:t>argv</a:t>
            </a:r>
            <a:r>
              <a:rPr lang="en-US" sz="1200" dirty="0"/>
              <a:t>[]) {</a:t>
            </a:r>
          </a:p>
          <a:p>
            <a:r>
              <a:rPr lang="en-US" sz="1200" dirty="0"/>
              <a:t>  if (</a:t>
            </a:r>
            <a:r>
              <a:rPr lang="en-US" sz="1200" dirty="0" err="1"/>
              <a:t>argc</a:t>
            </a:r>
            <a:r>
              <a:rPr lang="en-US" sz="1200" dirty="0"/>
              <a:t> != 2) { </a:t>
            </a:r>
          </a:p>
          <a:p>
            <a:r>
              <a:rPr lang="en-US" sz="1200" dirty="0"/>
              <a:t>    </a:t>
            </a:r>
            <a:r>
              <a:rPr lang="en-US" sz="1200" dirty="0" err="1"/>
              <a:t>fprintf</a:t>
            </a:r>
            <a:r>
              <a:rPr lang="en-US" sz="1200" dirty="0"/>
              <a:t>(</a:t>
            </a:r>
            <a:r>
              <a:rPr lang="en-US" sz="1200" dirty="0" err="1"/>
              <a:t>stderr</a:t>
            </a:r>
            <a:r>
              <a:rPr lang="en-US" sz="1200" dirty="0"/>
              <a:t>, "usage: mem &lt;value&gt;\n"); </a:t>
            </a:r>
          </a:p>
          <a:p>
            <a:r>
              <a:rPr lang="en-US" sz="1200" dirty="0"/>
              <a:t>    exit(1); </a:t>
            </a:r>
          </a:p>
          <a:p>
            <a:r>
              <a:rPr lang="en-US" sz="1200" dirty="0"/>
              <a:t>  } </a:t>
            </a:r>
          </a:p>
          <a:p>
            <a:endParaRPr lang="en-US" sz="1200" dirty="0"/>
          </a:p>
          <a:p>
            <a:r>
              <a:rPr lang="en-US" sz="1200" dirty="0"/>
              <a:t>  </a:t>
            </a:r>
            <a:r>
              <a:rPr lang="en-US" sz="1200" dirty="0" err="1"/>
              <a:t>printf</a:t>
            </a:r>
            <a:r>
              <a:rPr lang="en-US" sz="1200" dirty="0"/>
              <a:t>("\n(</a:t>
            </a:r>
            <a:r>
              <a:rPr lang="en-US" sz="1200" dirty="0" err="1"/>
              <a:t>pid</a:t>
            </a:r>
            <a:r>
              <a:rPr lang="en-US" sz="1200" dirty="0"/>
              <a:t>:%d) </a:t>
            </a:r>
            <a:r>
              <a:rPr lang="en-US" sz="1200" dirty="0" err="1"/>
              <a:t>addr</a:t>
            </a:r>
            <a:r>
              <a:rPr lang="en-US" sz="1200" dirty="0"/>
              <a:t> of value: %p\n", (int) </a:t>
            </a:r>
            <a:r>
              <a:rPr lang="en-US" sz="1200" dirty="0" err="1"/>
              <a:t>getpid</a:t>
            </a:r>
            <a:r>
              <a:rPr lang="en-US" sz="1200" dirty="0"/>
              <a:t>(), &amp;value);</a:t>
            </a:r>
          </a:p>
          <a:p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  value = </a:t>
            </a:r>
            <a:r>
              <a:rPr lang="en-US" sz="1200" dirty="0" err="1"/>
              <a:t>atoi</a:t>
            </a:r>
            <a:r>
              <a:rPr lang="en-US" sz="1200" dirty="0"/>
              <a:t>(</a:t>
            </a:r>
            <a:r>
              <a:rPr lang="en-US" sz="1200" dirty="0" err="1"/>
              <a:t>argv</a:t>
            </a:r>
            <a:r>
              <a:rPr lang="en-US" sz="1200" dirty="0"/>
              <a:t>[1]); // assign value to </a:t>
            </a:r>
            <a:r>
              <a:rPr lang="en-US" sz="1200" dirty="0" err="1"/>
              <a:t>addr</a:t>
            </a:r>
            <a:r>
              <a:rPr lang="en-US" sz="1200" dirty="0"/>
              <a:t> stored in p</a:t>
            </a:r>
          </a:p>
          <a:p>
            <a:r>
              <a:rPr lang="en-US" sz="1200" dirty="0"/>
              <a:t>  while (1) {</a:t>
            </a:r>
          </a:p>
          <a:p>
            <a:r>
              <a:rPr lang="en-US" sz="1200" dirty="0"/>
              <a:t>    Spin(1);</a:t>
            </a:r>
          </a:p>
          <a:p>
            <a:r>
              <a:rPr lang="en-US" sz="1200" dirty="0"/>
              <a:t>    value = value + 1;</a:t>
            </a:r>
          </a:p>
          <a:p>
            <a:r>
              <a:rPr lang="en-US" sz="1200" dirty="0"/>
              <a:t>    </a:t>
            </a:r>
            <a:r>
              <a:rPr lang="en-US" sz="1200" dirty="0" err="1"/>
              <a:t>printf</a:t>
            </a:r>
            <a:r>
              <a:rPr lang="en-US" sz="1200" dirty="0"/>
              <a:t>("(</a:t>
            </a:r>
            <a:r>
              <a:rPr lang="en-US" sz="1200" dirty="0" err="1"/>
              <a:t>pid</a:t>
            </a:r>
            <a:r>
              <a:rPr lang="en-US" sz="1200" dirty="0"/>
              <a:t>:%d) value of p: %d\n", </a:t>
            </a:r>
            <a:r>
              <a:rPr lang="en-US" sz="1200" dirty="0" err="1"/>
              <a:t>getpid</a:t>
            </a:r>
            <a:r>
              <a:rPr lang="en-US" sz="1200" dirty="0"/>
              <a:t>(), value);</a:t>
            </a:r>
          </a:p>
          <a:p>
            <a:r>
              <a:rPr lang="en-US" sz="1200" dirty="0"/>
              <a:t>  }</a:t>
            </a:r>
          </a:p>
          <a:p>
            <a:r>
              <a:rPr lang="en-US" sz="1200" dirty="0"/>
              <a:t>  </a:t>
            </a:r>
          </a:p>
          <a:p>
            <a:r>
              <a:rPr lang="en-US" sz="1200" dirty="0"/>
              <a:t>  return 0;</a:t>
            </a:r>
          </a:p>
          <a:p>
            <a:r>
              <a:rPr lang="en-US" sz="1200" dirty="0"/>
              <a:t>}</a:t>
            </a:r>
          </a:p>
          <a:p>
            <a:endParaRPr lang="ko-KR" altLang="en-US" sz="12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797AD6-FDB8-B141-8ACD-855D6F4F4078}" type="datetime1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585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Operating Systems: Three Easy Pieces</a:t>
            </a:r>
          </a:p>
          <a:p>
            <a:pPr lvl="1"/>
            <a:r>
              <a:rPr lang="en-US" dirty="0" err="1"/>
              <a:t>Remzi</a:t>
            </a:r>
            <a:r>
              <a:rPr lang="en-US" dirty="0"/>
              <a:t> and Andrea </a:t>
            </a:r>
            <a:r>
              <a:rPr lang="en-US" dirty="0" err="1"/>
              <a:t>Arpaci-Dusseau</a:t>
            </a:r>
            <a:endParaRPr lang="en-US" dirty="0"/>
          </a:p>
          <a:p>
            <a:pPr lvl="1"/>
            <a:r>
              <a:rPr lang="en-US" dirty="0"/>
              <a:t>Freely available at: </a:t>
            </a:r>
            <a:r>
              <a:rPr lang="en-US" dirty="0">
                <a:hlinkClick r:id="rId2"/>
              </a:rPr>
              <a:t>http://ostep.org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Printed softcover book</a:t>
            </a:r>
            <a:r>
              <a:rPr lang="en-US" dirty="0"/>
              <a:t>: $22</a:t>
            </a:r>
          </a:p>
          <a:p>
            <a:pPr lvl="1"/>
            <a:r>
              <a:rPr lang="en-US" dirty="0">
                <a:hlinkClick r:id="rId4"/>
              </a:rPr>
              <a:t>PDF</a:t>
            </a:r>
            <a:r>
              <a:rPr lang="en-US" dirty="0"/>
              <a:t>: $10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395" y="337324"/>
            <a:ext cx="1735005" cy="25823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2157" y="337323"/>
            <a:ext cx="1723281" cy="2582333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1A5C-EC47-7A48-9375-371FF5D310BC}" type="datetime1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AEE949-937F-4446-A5E9-1590907D03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6329" y="3104733"/>
            <a:ext cx="6076294" cy="322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9063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Virtualizing Memory (Cont.)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Each process accesses its own private </a:t>
            </a:r>
            <a:r>
              <a:rPr lang="en-US" altLang="ko-KR" b="1" dirty="0"/>
              <a:t>virtual address space</a:t>
            </a:r>
            <a:endParaRPr lang="en-US" altLang="ko-KR" dirty="0"/>
          </a:p>
          <a:p>
            <a:pPr lvl="1"/>
            <a:r>
              <a:rPr lang="en-US" altLang="ko-KR" dirty="0"/>
              <a:t>The OS maps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address space </a:t>
            </a:r>
            <a:r>
              <a:rPr lang="en-US" altLang="ko-KR" dirty="0"/>
              <a:t>onto the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physical memory</a:t>
            </a:r>
            <a:endParaRPr lang="en-US" altLang="ko-KR" dirty="0"/>
          </a:p>
          <a:p>
            <a:pPr lvl="1"/>
            <a:r>
              <a:rPr lang="en-US" altLang="ko-KR" dirty="0"/>
              <a:t>A memory reference within one running program </a:t>
            </a:r>
            <a:r>
              <a:rPr lang="en-US" altLang="ko-KR" u="sng" dirty="0"/>
              <a:t>does not affect</a:t>
            </a:r>
            <a:r>
              <a:rPr lang="en-US" altLang="ko-KR" dirty="0"/>
              <a:t> the address space of other processes</a:t>
            </a:r>
          </a:p>
          <a:p>
            <a:pPr lvl="1"/>
            <a:r>
              <a:rPr lang="en-US" altLang="ko-KR" dirty="0"/>
              <a:t>Physical memory is a </a:t>
            </a:r>
            <a:r>
              <a:rPr lang="en-US" altLang="ko-KR" u="sng" dirty="0"/>
              <a:t>shared resource</a:t>
            </a:r>
            <a:r>
              <a:rPr lang="en-US" altLang="ko-KR" dirty="0"/>
              <a:t>, managed by the OS</a:t>
            </a:r>
            <a:endParaRPr lang="ko-KR" alt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123-5147-2541-8232-2B842E95BA03}" type="datetime1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3EDB68E5-198A-3347-AA82-D67F9D23FC64}"/>
              </a:ext>
            </a:extLst>
          </p:cNvPr>
          <p:cNvSpPr/>
          <p:nvPr/>
        </p:nvSpPr>
        <p:spPr>
          <a:xfrm>
            <a:off x="2403764" y="3322538"/>
            <a:ext cx="6264696" cy="31085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prompt&gt; ./</a:t>
            </a:r>
            <a:r>
              <a:rPr lang="pt-BR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mem</a:t>
            </a:r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100 &amp; ./</a:t>
            </a:r>
            <a:r>
              <a:rPr lang="pt-BR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mem</a:t>
            </a:r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200 &amp; </a:t>
            </a:r>
          </a:p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[1] 18217</a:t>
            </a:r>
          </a:p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[2] 18218</a:t>
            </a:r>
          </a:p>
          <a:p>
            <a:endParaRPr lang="pt-BR" altLang="ko-KR" sz="1400" dirty="0">
              <a:solidFill>
                <a:prstClr val="black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(pid:18217) </a:t>
            </a:r>
            <a:r>
              <a:rPr lang="pt-BR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addr</a:t>
            </a:r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pt-BR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of</a:t>
            </a:r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pt-BR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value</a:t>
            </a:r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: 60108c</a:t>
            </a:r>
          </a:p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(pid:18218) </a:t>
            </a:r>
            <a:r>
              <a:rPr lang="pt-BR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addr</a:t>
            </a:r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pt-BR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of</a:t>
            </a:r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pt-BR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value</a:t>
            </a:r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: 60108c</a:t>
            </a:r>
          </a:p>
          <a:p>
            <a:endParaRPr lang="pt-BR" altLang="ko-KR" sz="1400" dirty="0">
              <a:solidFill>
                <a:prstClr val="black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(pid:18217) </a:t>
            </a:r>
            <a:r>
              <a:rPr lang="pt-BR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value</a:t>
            </a:r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pt-BR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of</a:t>
            </a:r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pt-BR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</a:t>
            </a:r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: 101</a:t>
            </a:r>
          </a:p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(pid:18218) </a:t>
            </a:r>
            <a:r>
              <a:rPr lang="pt-BR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value</a:t>
            </a:r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pt-BR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of</a:t>
            </a:r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pt-BR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</a:t>
            </a:r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: 201</a:t>
            </a:r>
          </a:p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(pid:18217) </a:t>
            </a:r>
            <a:r>
              <a:rPr lang="pt-BR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value</a:t>
            </a:r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pt-BR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of</a:t>
            </a:r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pt-BR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</a:t>
            </a:r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: 102</a:t>
            </a:r>
          </a:p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(pid:18218) </a:t>
            </a:r>
            <a:r>
              <a:rPr lang="pt-BR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value</a:t>
            </a:r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pt-BR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of</a:t>
            </a:r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pt-BR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</a:t>
            </a:r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: 202</a:t>
            </a:r>
          </a:p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(pid:18217) </a:t>
            </a:r>
            <a:r>
              <a:rPr lang="pt-BR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value</a:t>
            </a:r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pt-BR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of</a:t>
            </a:r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pt-BR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</a:t>
            </a:r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: 103</a:t>
            </a:r>
          </a:p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(pid:18218) </a:t>
            </a:r>
            <a:r>
              <a:rPr lang="pt-BR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value</a:t>
            </a:r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pt-BR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of</a:t>
            </a:r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pt-BR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</a:t>
            </a:r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: 203</a:t>
            </a:r>
          </a:p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...</a:t>
            </a:r>
            <a:endParaRPr lang="ko-KR" altLang="en-US" sz="1400" dirty="0">
              <a:solidFill>
                <a:prstClr val="black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7963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1: Hardware expensive, humans Cheap</a:t>
            </a:r>
            <a:endParaRPr lang="en-US" dirty="0"/>
          </a:p>
        </p:txBody>
      </p:sp>
      <p:pic>
        <p:nvPicPr>
          <p:cNvPr id="64515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4523" y="3704874"/>
            <a:ext cx="6098146" cy="2651367"/>
          </a:xfrm>
        </p:spPr>
      </p:pic>
      <p:sp>
        <p:nvSpPr>
          <p:cNvPr id="64514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457200" y="990599"/>
            <a:ext cx="10425113" cy="2576865"/>
          </a:xfrm>
        </p:spPr>
        <p:txBody>
          <a:bodyPr>
            <a:normAutofit/>
          </a:bodyPr>
          <a:lstStyle/>
          <a:p>
            <a:r>
              <a:rPr lang="en-US" altLang="en-US" dirty="0"/>
              <a:t>One user at a time</a:t>
            </a:r>
          </a:p>
          <a:p>
            <a:r>
              <a:rPr lang="en-US" altLang="en-US" dirty="0"/>
              <a:t>First “OS”: I/O subroutines shared by users</a:t>
            </a:r>
          </a:p>
          <a:p>
            <a:r>
              <a:rPr lang="en-US" altLang="en-US" dirty="0"/>
              <a:t>Simple batch monitor</a:t>
            </a:r>
          </a:p>
          <a:p>
            <a:pPr lvl="1"/>
            <a:r>
              <a:rPr lang="en-US" altLang="en-US" dirty="0"/>
              <a:t>Load and run user jobs</a:t>
            </a:r>
          </a:p>
          <a:p>
            <a:r>
              <a:rPr lang="en-US" altLang="en-US" dirty="0"/>
              <a:t>Timesharing – several users share the system</a:t>
            </a:r>
          </a:p>
          <a:p>
            <a:pPr lvl="4"/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139A-E0A6-EF43-9824-87D7C4CC3DB5}" type="datetime1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2823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2: Hardware cheap, humans expensive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PC era: everyone one gets their own computers</a:t>
            </a:r>
          </a:p>
          <a:p>
            <a:pPr lvl="1"/>
            <a:r>
              <a:rPr lang="en-US" altLang="en-US"/>
              <a:t>Are all the fancy features developed for timesharing still needed?</a:t>
            </a:r>
          </a:p>
          <a:p>
            <a:r>
              <a:rPr lang="en-US" altLang="en-US"/>
              <a:t>Future of OSes:</a:t>
            </a:r>
          </a:p>
          <a:p>
            <a:pPr lvl="1"/>
            <a:r>
              <a:rPr lang="en-US" altLang="en-US"/>
              <a:t>Very small (embedded devices)</a:t>
            </a:r>
          </a:p>
          <a:p>
            <a:pPr lvl="1"/>
            <a:r>
              <a:rPr lang="en-US" altLang="en-US"/>
              <a:t>Very large (datacenters, cloud computing)</a:t>
            </a:r>
          </a:p>
          <a:p>
            <a:r>
              <a:rPr lang="en-US" altLang="en-US"/>
              <a:t>Current OSes:</a:t>
            </a:r>
          </a:p>
          <a:p>
            <a:pPr lvl="1"/>
            <a:r>
              <a:rPr lang="en-US" altLang="en-US"/>
              <a:t>Huge: millions of lines of code</a:t>
            </a:r>
          </a:p>
          <a:p>
            <a:pPr lvl="1"/>
            <a:r>
              <a:rPr lang="en-US" altLang="en-US"/>
              <a:t>Complex: asynchronous, quirky hardware, performance is key</a:t>
            </a:r>
          </a:p>
          <a:p>
            <a:pPr lvl="1"/>
            <a:r>
              <a:rPr lang="en-US" altLang="en-US"/>
              <a:t>Poorly understood</a:t>
            </a:r>
          </a:p>
          <a:p>
            <a:r>
              <a:rPr lang="en-US" altLang="en-US"/>
              <a:t>Most OS functions fall in the category of coordination</a:t>
            </a:r>
          </a:p>
          <a:p>
            <a:pPr lvl="1"/>
            <a:r>
              <a:rPr lang="en-US" altLang="en-US"/>
              <a:t>Concurrency, I/O devices, Memory, Files, Networks, Security</a:t>
            </a:r>
            <a:endParaRPr lang="en-US" alt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F5C7-2D4F-6047-B8F5-43C3A2C449D5}" type="datetime1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837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Review: What a happens when a program runs?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68394" y="1029732"/>
            <a:ext cx="5013568" cy="5088846"/>
          </a:xfrm>
        </p:spPr>
        <p:txBody>
          <a:bodyPr>
            <a:normAutofit/>
          </a:bodyPr>
          <a:lstStyle/>
          <a:p>
            <a:r>
              <a:rPr lang="en-US" altLang="ko-KR" dirty="0"/>
              <a:t>A running program executes instructions</a:t>
            </a:r>
          </a:p>
          <a:p>
            <a:pPr lvl="1"/>
            <a:r>
              <a:rPr lang="en-US" altLang="ko-KR" dirty="0"/>
              <a:t>The processor fetches an instruction from memory</a:t>
            </a:r>
          </a:p>
          <a:p>
            <a:pPr lvl="1"/>
            <a:r>
              <a:rPr lang="en-US" altLang="ko-KR" dirty="0"/>
              <a:t>Decode: Figure out which instruction this is</a:t>
            </a:r>
          </a:p>
          <a:p>
            <a:pPr lvl="1"/>
            <a:r>
              <a:rPr lang="en-US" altLang="ko-KR" dirty="0"/>
              <a:t>Execute: i.e., add two numbers, access memory, check a condition, jump to function, and so forth</a:t>
            </a:r>
          </a:p>
          <a:p>
            <a:pPr lvl="1"/>
            <a:r>
              <a:rPr lang="en-US" altLang="ko-KR" dirty="0"/>
              <a:t>The processor moves on to the next instruction and so on</a:t>
            </a:r>
            <a:endParaRPr lang="ko-KR" alt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862928" y="1693332"/>
            <a:ext cx="6014691" cy="3623735"/>
            <a:chOff x="1958259" y="2693194"/>
            <a:chExt cx="5590878" cy="3729340"/>
          </a:xfrm>
        </p:grpSpPr>
        <p:grpSp>
          <p:nvGrpSpPr>
            <p:cNvPr id="16" name="Group 15"/>
            <p:cNvGrpSpPr/>
            <p:nvPr/>
          </p:nvGrpSpPr>
          <p:grpSpPr>
            <a:xfrm>
              <a:off x="1958259" y="2693194"/>
              <a:ext cx="5032715" cy="3729340"/>
              <a:chOff x="15520" y="-121445"/>
              <a:chExt cx="7407661" cy="5749400"/>
            </a:xfrm>
          </p:grpSpPr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6100763" y="1752600"/>
                <a:ext cx="909637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r>
                  <a:rPr lang="en-US" sz="1200"/>
                  <a:t>Main</a:t>
                </a:r>
              </a:p>
              <a:p>
                <a:r>
                  <a:rPr lang="en-US" sz="1200"/>
                  <a:t>memory</a:t>
                </a:r>
              </a:p>
            </p:txBody>
          </p:sp>
          <p:sp>
            <p:nvSpPr>
              <p:cNvPr id="19" name="AutoShape 201"/>
              <p:cNvSpPr>
                <a:spLocks noChangeArrowheads="1"/>
              </p:cNvSpPr>
              <p:nvPr/>
            </p:nvSpPr>
            <p:spPr bwMode="auto">
              <a:xfrm>
                <a:off x="4576763" y="1905000"/>
                <a:ext cx="1492250" cy="533400"/>
              </a:xfrm>
              <a:prstGeom prst="leftRightArrow">
                <a:avLst>
                  <a:gd name="adj1" fmla="val 50000"/>
                  <a:gd name="adj2" fmla="val 55952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 sz="1200"/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3662363" y="1936750"/>
                <a:ext cx="909637" cy="5778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r>
                  <a:rPr lang="en-US" sz="1200" dirty="0"/>
                  <a:t>I/O </a:t>
                </a:r>
              </a:p>
              <a:p>
                <a:r>
                  <a:rPr lang="en-US" sz="1200" dirty="0"/>
                  <a:t>bridge</a:t>
                </a:r>
              </a:p>
            </p:txBody>
          </p:sp>
          <p:sp>
            <p:nvSpPr>
              <p:cNvPr id="21" name="AutoShape 205"/>
              <p:cNvSpPr>
                <a:spLocks noChangeArrowheads="1"/>
              </p:cNvSpPr>
              <p:nvPr/>
            </p:nvSpPr>
            <p:spPr bwMode="auto">
              <a:xfrm>
                <a:off x="2205038" y="1905000"/>
                <a:ext cx="1452562" cy="533400"/>
              </a:xfrm>
              <a:prstGeom prst="leftRightArrow">
                <a:avLst>
                  <a:gd name="adj1" fmla="val 50000"/>
                  <a:gd name="adj2" fmla="val 54464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 sz="1200"/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304800" y="1936750"/>
                <a:ext cx="1873250" cy="5778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r>
                  <a:rPr lang="en-US" sz="1200" dirty="0"/>
                  <a:t>Bus interface</a:t>
                </a:r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1220788" y="609600"/>
                <a:ext cx="684212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 sz="1200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1220788" y="762000"/>
                <a:ext cx="684212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 sz="1200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1220788" y="914400"/>
                <a:ext cx="684212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 sz="1200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1220788" y="1066800"/>
                <a:ext cx="684212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 sz="1200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1220788" y="1219200"/>
                <a:ext cx="684212" cy="152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 sz="1200"/>
              </a:p>
            </p:txBody>
          </p:sp>
          <p:sp>
            <p:nvSpPr>
              <p:cNvPr id="28" name="AutoShape 214"/>
              <p:cNvSpPr>
                <a:spLocks noChangeArrowheads="1"/>
              </p:cNvSpPr>
              <p:nvPr/>
            </p:nvSpPr>
            <p:spPr bwMode="auto">
              <a:xfrm>
                <a:off x="1993900" y="609600"/>
                <a:ext cx="444500" cy="381000"/>
              </a:xfrm>
              <a:prstGeom prst="rightArrow">
                <a:avLst>
                  <a:gd name="adj1" fmla="val 50000"/>
                  <a:gd name="adj2" fmla="val 29167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 sz="1200"/>
              </a:p>
            </p:txBody>
          </p:sp>
          <p:sp>
            <p:nvSpPr>
              <p:cNvPr id="29" name="AutoShape 215"/>
              <p:cNvSpPr>
                <a:spLocks noChangeArrowheads="1"/>
              </p:cNvSpPr>
              <p:nvPr/>
            </p:nvSpPr>
            <p:spPr bwMode="auto">
              <a:xfrm flipH="1">
                <a:off x="1905000" y="990600"/>
                <a:ext cx="444500" cy="381000"/>
              </a:xfrm>
              <a:prstGeom prst="rightArrow">
                <a:avLst>
                  <a:gd name="adj1" fmla="val 50000"/>
                  <a:gd name="adj2" fmla="val 29167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 sz="1200"/>
              </a:p>
            </p:txBody>
          </p:sp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2438400" y="457200"/>
                <a:ext cx="533400" cy="10668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r>
                  <a:rPr lang="en-US" sz="1200"/>
                  <a:t>ALU</a:t>
                </a:r>
              </a:p>
            </p:txBody>
          </p:sp>
          <p:sp>
            <p:nvSpPr>
              <p:cNvPr id="31" name="Text Box 221"/>
              <p:cNvSpPr txBox="1">
                <a:spLocks noChangeArrowheads="1"/>
              </p:cNvSpPr>
              <p:nvPr/>
            </p:nvSpPr>
            <p:spPr bwMode="auto">
              <a:xfrm>
                <a:off x="848687" y="243680"/>
                <a:ext cx="1463338" cy="4270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r>
                  <a:rPr lang="en-US" sz="1200"/>
                  <a:t>Register file</a:t>
                </a:r>
              </a:p>
            </p:txBody>
          </p:sp>
          <p:sp>
            <p:nvSpPr>
              <p:cNvPr id="32" name="AutoShape 222"/>
              <p:cNvSpPr>
                <a:spLocks noChangeArrowheads="1"/>
              </p:cNvSpPr>
              <p:nvPr/>
            </p:nvSpPr>
            <p:spPr bwMode="auto">
              <a:xfrm>
                <a:off x="1295400" y="1447800"/>
                <a:ext cx="609600" cy="457200"/>
              </a:xfrm>
              <a:prstGeom prst="upDownArrow">
                <a:avLst>
                  <a:gd name="adj1" fmla="val 50000"/>
                  <a:gd name="adj2" fmla="val 2000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 sz="1200"/>
              </a:p>
            </p:txBody>
          </p:sp>
          <p:sp>
            <p:nvSpPr>
              <p:cNvPr id="33" name="Rectangle 32"/>
              <p:cNvSpPr>
                <a:spLocks noChangeArrowheads="1"/>
              </p:cNvSpPr>
              <p:nvPr/>
            </p:nvSpPr>
            <p:spPr bwMode="auto">
              <a:xfrm>
                <a:off x="152400" y="228600"/>
                <a:ext cx="2971800" cy="2438400"/>
              </a:xfrm>
              <a:prstGeom prst="rect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 sz="1200"/>
              </a:p>
            </p:txBody>
          </p:sp>
          <p:sp>
            <p:nvSpPr>
              <p:cNvPr id="34" name="Text Box 225"/>
              <p:cNvSpPr txBox="1">
                <a:spLocks noChangeArrowheads="1"/>
              </p:cNvSpPr>
              <p:nvPr/>
            </p:nvSpPr>
            <p:spPr bwMode="auto">
              <a:xfrm>
                <a:off x="15520" y="-121445"/>
                <a:ext cx="748422" cy="4270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r>
                  <a:rPr lang="en-US" sz="1200"/>
                  <a:t>CPU</a:t>
                </a:r>
              </a:p>
            </p:txBody>
          </p:sp>
          <p:sp>
            <p:nvSpPr>
              <p:cNvPr id="35" name="Text Box 229"/>
              <p:cNvSpPr txBox="1">
                <a:spLocks noChangeArrowheads="1"/>
              </p:cNvSpPr>
              <p:nvPr/>
            </p:nvSpPr>
            <p:spPr bwMode="auto">
              <a:xfrm>
                <a:off x="3010819" y="1173956"/>
                <a:ext cx="1453900" cy="4270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r>
                  <a:rPr lang="en-US" sz="1200"/>
                  <a:t>System bus</a:t>
                </a:r>
              </a:p>
            </p:txBody>
          </p:sp>
          <p:sp>
            <p:nvSpPr>
              <p:cNvPr id="36" name="Line 230"/>
              <p:cNvSpPr>
                <a:spLocks noChangeShapeType="1"/>
              </p:cNvSpPr>
              <p:nvPr/>
            </p:nvSpPr>
            <p:spPr bwMode="auto">
              <a:xfrm flipH="1">
                <a:off x="2971800" y="1524000"/>
                <a:ext cx="685800" cy="4572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 sz="1200"/>
              </a:p>
            </p:txBody>
          </p:sp>
          <p:sp>
            <p:nvSpPr>
              <p:cNvPr id="37" name="Text Box 231"/>
              <p:cNvSpPr txBox="1">
                <a:spLocks noChangeArrowheads="1"/>
              </p:cNvSpPr>
              <p:nvPr/>
            </p:nvSpPr>
            <p:spPr bwMode="auto">
              <a:xfrm>
                <a:off x="4545421" y="1173956"/>
                <a:ext cx="1515248" cy="4270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r>
                  <a:rPr lang="en-US" sz="1200"/>
                  <a:t>Memory bus</a:t>
                </a:r>
              </a:p>
            </p:txBody>
          </p:sp>
          <p:sp>
            <p:nvSpPr>
              <p:cNvPr id="38" name="Line 232"/>
              <p:cNvSpPr>
                <a:spLocks noChangeShapeType="1"/>
              </p:cNvSpPr>
              <p:nvPr/>
            </p:nvSpPr>
            <p:spPr bwMode="auto">
              <a:xfrm>
                <a:off x="5257800" y="1524000"/>
                <a:ext cx="0" cy="4572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 sz="1200"/>
              </a:p>
            </p:txBody>
          </p:sp>
          <p:sp>
            <p:nvSpPr>
              <p:cNvPr id="39" name="AutoShape 236"/>
              <p:cNvSpPr>
                <a:spLocks noChangeArrowheads="1"/>
              </p:cNvSpPr>
              <p:nvPr/>
            </p:nvSpPr>
            <p:spPr bwMode="auto">
              <a:xfrm>
                <a:off x="3886200" y="2590800"/>
                <a:ext cx="495300" cy="685800"/>
              </a:xfrm>
              <a:prstGeom prst="upArrow">
                <a:avLst>
                  <a:gd name="adj1" fmla="val 36667"/>
                  <a:gd name="adj2" fmla="val 44872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 sz="1200"/>
              </a:p>
            </p:txBody>
          </p:sp>
          <p:sp>
            <p:nvSpPr>
              <p:cNvPr id="40" name="AutoShape 238"/>
              <p:cNvSpPr>
                <a:spLocks noChangeArrowheads="1"/>
              </p:cNvSpPr>
              <p:nvPr/>
            </p:nvSpPr>
            <p:spPr bwMode="auto">
              <a:xfrm flipV="1">
                <a:off x="4991100" y="3327400"/>
                <a:ext cx="495300" cy="685800"/>
              </a:xfrm>
              <a:prstGeom prst="upArrow">
                <a:avLst>
                  <a:gd name="adj1" fmla="val 36667"/>
                  <a:gd name="adj2" fmla="val 44872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 sz="1200"/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4572000" y="4051300"/>
                <a:ext cx="1295400" cy="5207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r>
                  <a:rPr lang="en-US" sz="1200"/>
                  <a:t>Disk </a:t>
                </a:r>
              </a:p>
              <a:p>
                <a:r>
                  <a:rPr lang="en-US" sz="1200"/>
                  <a:t>controller</a:t>
                </a:r>
              </a:p>
            </p:txBody>
          </p:sp>
          <p:sp>
            <p:nvSpPr>
              <p:cNvPr id="42" name="AutoShape 240"/>
              <p:cNvSpPr>
                <a:spLocks noChangeArrowheads="1"/>
              </p:cNvSpPr>
              <p:nvPr/>
            </p:nvSpPr>
            <p:spPr bwMode="auto">
              <a:xfrm flipV="1">
                <a:off x="2660650" y="3327400"/>
                <a:ext cx="495300" cy="685800"/>
              </a:xfrm>
              <a:prstGeom prst="upArrow">
                <a:avLst>
                  <a:gd name="adj1" fmla="val 36667"/>
                  <a:gd name="adj2" fmla="val 44872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 sz="1200"/>
              </a:p>
            </p:txBody>
          </p:sp>
          <p:sp>
            <p:nvSpPr>
              <p:cNvPr id="43" name="Rectangle 42"/>
              <p:cNvSpPr>
                <a:spLocks noChangeArrowheads="1"/>
              </p:cNvSpPr>
              <p:nvPr/>
            </p:nvSpPr>
            <p:spPr bwMode="auto">
              <a:xfrm>
                <a:off x="2241550" y="4051300"/>
                <a:ext cx="1295400" cy="5207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r>
                  <a:rPr lang="en-US" sz="1200"/>
                  <a:t>Graphics</a:t>
                </a:r>
              </a:p>
              <a:p>
                <a:r>
                  <a:rPr lang="en-US" sz="1200"/>
                  <a:t>adapter</a:t>
                </a:r>
              </a:p>
            </p:txBody>
          </p:sp>
          <p:sp>
            <p:nvSpPr>
              <p:cNvPr id="44" name="AutoShape 242"/>
              <p:cNvSpPr>
                <a:spLocks noChangeArrowheads="1"/>
              </p:cNvSpPr>
              <p:nvPr/>
            </p:nvSpPr>
            <p:spPr bwMode="auto">
              <a:xfrm flipV="1">
                <a:off x="984250" y="3327400"/>
                <a:ext cx="495300" cy="685800"/>
              </a:xfrm>
              <a:prstGeom prst="upArrow">
                <a:avLst>
                  <a:gd name="adj1" fmla="val 36667"/>
                  <a:gd name="adj2" fmla="val 44872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 sz="1200"/>
              </a:p>
            </p:txBody>
          </p:sp>
          <p:sp>
            <p:nvSpPr>
              <p:cNvPr id="45" name="Rectangle 44"/>
              <p:cNvSpPr>
                <a:spLocks noChangeArrowheads="1"/>
              </p:cNvSpPr>
              <p:nvPr/>
            </p:nvSpPr>
            <p:spPr bwMode="auto">
              <a:xfrm>
                <a:off x="641350" y="4038600"/>
                <a:ext cx="1143000" cy="5207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r>
                  <a:rPr lang="en-US" sz="1200"/>
                  <a:t>USB</a:t>
                </a:r>
              </a:p>
              <a:p>
                <a:r>
                  <a:rPr lang="en-US" sz="1200"/>
                  <a:t>controller</a:t>
                </a:r>
              </a:p>
            </p:txBody>
          </p:sp>
          <p:sp>
            <p:nvSpPr>
              <p:cNvPr id="46" name="Line 246"/>
              <p:cNvSpPr>
                <a:spLocks noChangeShapeType="1"/>
              </p:cNvSpPr>
              <p:nvPr/>
            </p:nvSpPr>
            <p:spPr bwMode="auto">
              <a:xfrm>
                <a:off x="869950" y="4572000"/>
                <a:ext cx="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 sz="1200"/>
              </a:p>
            </p:txBody>
          </p:sp>
          <p:sp>
            <p:nvSpPr>
              <p:cNvPr id="47" name="Line 247"/>
              <p:cNvSpPr>
                <a:spLocks noChangeShapeType="1"/>
              </p:cNvSpPr>
              <p:nvPr/>
            </p:nvSpPr>
            <p:spPr bwMode="auto">
              <a:xfrm>
                <a:off x="1631950" y="4572000"/>
                <a:ext cx="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 sz="1200"/>
              </a:p>
            </p:txBody>
          </p:sp>
          <p:sp>
            <p:nvSpPr>
              <p:cNvPr id="48" name="Text Box 248"/>
              <p:cNvSpPr txBox="1">
                <a:spLocks noChangeArrowheads="1"/>
              </p:cNvSpPr>
              <p:nvPr/>
            </p:nvSpPr>
            <p:spPr bwMode="auto">
              <a:xfrm>
                <a:off x="379586" y="4755356"/>
                <a:ext cx="948976" cy="4270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r>
                  <a:rPr lang="en-US" sz="1200"/>
                  <a:t>Mouse</a:t>
                </a:r>
              </a:p>
            </p:txBody>
          </p:sp>
          <p:sp>
            <p:nvSpPr>
              <p:cNvPr id="49" name="Text Box 249"/>
              <p:cNvSpPr txBox="1">
                <a:spLocks noChangeArrowheads="1"/>
              </p:cNvSpPr>
              <p:nvPr/>
            </p:nvSpPr>
            <p:spPr bwMode="auto">
              <a:xfrm>
                <a:off x="1038141" y="4755356"/>
                <a:ext cx="1236830" cy="4270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r>
                  <a:rPr lang="en-US" sz="1200"/>
                  <a:t>Keyboard</a:t>
                </a:r>
              </a:p>
            </p:txBody>
          </p:sp>
          <p:sp>
            <p:nvSpPr>
              <p:cNvPr id="50" name="Line 250"/>
              <p:cNvSpPr>
                <a:spLocks noChangeShapeType="1"/>
              </p:cNvSpPr>
              <p:nvPr/>
            </p:nvSpPr>
            <p:spPr bwMode="auto">
              <a:xfrm>
                <a:off x="2927350" y="4572000"/>
                <a:ext cx="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 sz="1200"/>
              </a:p>
            </p:txBody>
          </p:sp>
          <p:sp>
            <p:nvSpPr>
              <p:cNvPr id="51" name="Text Box 251"/>
              <p:cNvSpPr txBox="1">
                <a:spLocks noChangeArrowheads="1"/>
              </p:cNvSpPr>
              <p:nvPr/>
            </p:nvSpPr>
            <p:spPr bwMode="auto">
              <a:xfrm>
                <a:off x="2398376" y="4755356"/>
                <a:ext cx="1010322" cy="4270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r>
                  <a:rPr lang="en-US" sz="1200"/>
                  <a:t>Display</a:t>
                </a:r>
              </a:p>
            </p:txBody>
          </p:sp>
          <p:sp>
            <p:nvSpPr>
              <p:cNvPr id="52" name="Line 258"/>
              <p:cNvSpPr>
                <a:spLocks noChangeShapeType="1"/>
              </p:cNvSpPr>
              <p:nvPr/>
            </p:nvSpPr>
            <p:spPr bwMode="auto">
              <a:xfrm>
                <a:off x="5232400" y="4572000"/>
                <a:ext cx="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 sz="1200"/>
              </a:p>
            </p:txBody>
          </p:sp>
          <p:sp>
            <p:nvSpPr>
              <p:cNvPr id="53" name="AutoShape 259"/>
              <p:cNvSpPr>
                <a:spLocks noChangeArrowheads="1"/>
              </p:cNvSpPr>
              <p:nvPr/>
            </p:nvSpPr>
            <p:spPr bwMode="auto">
              <a:xfrm>
                <a:off x="4927600" y="4953000"/>
                <a:ext cx="609600" cy="609600"/>
              </a:xfrm>
              <a:prstGeom prst="can">
                <a:avLst>
                  <a:gd name="adj" fmla="val 25000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r>
                  <a:rPr lang="en-US" sz="1200"/>
                  <a:t>Disk</a:t>
                </a:r>
              </a:p>
            </p:txBody>
          </p:sp>
          <p:sp>
            <p:nvSpPr>
              <p:cNvPr id="54" name="AutoShape 235"/>
              <p:cNvSpPr>
                <a:spLocks noChangeArrowheads="1"/>
              </p:cNvSpPr>
              <p:nvPr/>
            </p:nvSpPr>
            <p:spPr bwMode="auto">
              <a:xfrm>
                <a:off x="76200" y="3111500"/>
                <a:ext cx="7277100" cy="393700"/>
              </a:xfrm>
              <a:prstGeom prst="leftRightArrow">
                <a:avLst>
                  <a:gd name="adj1" fmla="val 48611"/>
                  <a:gd name="adj2" fmla="val 955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 sz="1200"/>
              </a:p>
            </p:txBody>
          </p:sp>
          <p:sp>
            <p:nvSpPr>
              <p:cNvPr id="55" name="Rectangle 54"/>
              <p:cNvSpPr>
                <a:spLocks noChangeArrowheads="1"/>
              </p:cNvSpPr>
              <p:nvPr/>
            </p:nvSpPr>
            <p:spPr bwMode="auto">
              <a:xfrm>
                <a:off x="1152525" y="3281363"/>
                <a:ext cx="166688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 sz="1200"/>
              </a:p>
            </p:txBody>
          </p:sp>
          <p:sp>
            <p:nvSpPr>
              <p:cNvPr id="56" name="Rectangle 55"/>
              <p:cNvSpPr>
                <a:spLocks noChangeArrowheads="1"/>
              </p:cNvSpPr>
              <p:nvPr/>
            </p:nvSpPr>
            <p:spPr bwMode="auto">
              <a:xfrm>
                <a:off x="2828925" y="3271838"/>
                <a:ext cx="166688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 sz="1200"/>
              </a:p>
            </p:txBody>
          </p:sp>
          <p:sp>
            <p:nvSpPr>
              <p:cNvPr id="57" name="Rectangle 56"/>
              <p:cNvSpPr>
                <a:spLocks noChangeArrowheads="1"/>
              </p:cNvSpPr>
              <p:nvPr/>
            </p:nvSpPr>
            <p:spPr bwMode="auto">
              <a:xfrm>
                <a:off x="5162550" y="3262313"/>
                <a:ext cx="161925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 sz="1200"/>
              </a:p>
            </p:txBody>
          </p:sp>
          <p:sp>
            <p:nvSpPr>
              <p:cNvPr id="58" name="Text Box 265"/>
              <p:cNvSpPr txBox="1">
                <a:spLocks noChangeArrowheads="1"/>
              </p:cNvSpPr>
              <p:nvPr/>
            </p:nvSpPr>
            <p:spPr bwMode="auto">
              <a:xfrm>
                <a:off x="3684614" y="3371056"/>
                <a:ext cx="1003244" cy="4270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r>
                  <a:rPr lang="en-US" sz="1200"/>
                  <a:t>I/O bus</a:t>
                </a:r>
              </a:p>
            </p:txBody>
          </p:sp>
          <p:sp>
            <p:nvSpPr>
              <p:cNvPr id="59" name="Rectangle 58"/>
              <p:cNvSpPr>
                <a:spLocks noChangeArrowheads="1"/>
              </p:cNvSpPr>
              <p:nvPr/>
            </p:nvSpPr>
            <p:spPr bwMode="auto">
              <a:xfrm>
                <a:off x="4052888" y="3200400"/>
                <a:ext cx="161925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lc="http://schemas.openxmlformats.org/drawingml/2006/lockedCanvas"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 sz="1200"/>
              </a:p>
            </p:txBody>
          </p:sp>
          <p:sp>
            <p:nvSpPr>
              <p:cNvPr id="60" name="Rectangle 59"/>
              <p:cNvSpPr>
                <a:spLocks noChangeArrowheads="1"/>
              </p:cNvSpPr>
              <p:nvPr/>
            </p:nvSpPr>
            <p:spPr bwMode="auto">
              <a:xfrm>
                <a:off x="5943600" y="3124200"/>
                <a:ext cx="127000" cy="4064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 sz="1200"/>
              </a:p>
            </p:txBody>
          </p:sp>
          <p:sp>
            <p:nvSpPr>
              <p:cNvPr id="61" name="Rectangle 60"/>
              <p:cNvSpPr>
                <a:spLocks noChangeArrowheads="1"/>
              </p:cNvSpPr>
              <p:nvPr/>
            </p:nvSpPr>
            <p:spPr bwMode="auto">
              <a:xfrm>
                <a:off x="6248400" y="3124200"/>
                <a:ext cx="127000" cy="4064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 sz="1200"/>
              </a:p>
            </p:txBody>
          </p:sp>
          <p:sp>
            <p:nvSpPr>
              <p:cNvPr id="62" name="Rectangle 61"/>
              <p:cNvSpPr>
                <a:spLocks noChangeArrowheads="1"/>
              </p:cNvSpPr>
              <p:nvPr/>
            </p:nvSpPr>
            <p:spPr bwMode="auto">
              <a:xfrm>
                <a:off x="6553200" y="3124200"/>
                <a:ext cx="127000" cy="4064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 sz="1200"/>
              </a:p>
            </p:txBody>
          </p:sp>
          <p:sp>
            <p:nvSpPr>
              <p:cNvPr id="63" name="Text Box 271"/>
              <p:cNvSpPr txBox="1">
                <a:spLocks noChangeArrowheads="1"/>
              </p:cNvSpPr>
              <p:nvPr/>
            </p:nvSpPr>
            <p:spPr bwMode="auto">
              <a:xfrm>
                <a:off x="5745131" y="4916221"/>
                <a:ext cx="1678050" cy="711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r>
                  <a:rPr lang="en-US" sz="1200" i="1" dirty="0"/>
                  <a:t>executable </a:t>
                </a:r>
              </a:p>
              <a:p>
                <a:r>
                  <a:rPr lang="en-US" sz="1200" i="1" dirty="0"/>
                  <a:t>stored on disk</a:t>
                </a:r>
              </a:p>
            </p:txBody>
          </p:sp>
          <p:sp>
            <p:nvSpPr>
              <p:cNvPr id="64" name="Rectangle 63"/>
              <p:cNvSpPr>
                <a:spLocks noChangeArrowheads="1"/>
              </p:cNvSpPr>
              <p:nvPr/>
            </p:nvSpPr>
            <p:spPr bwMode="auto">
              <a:xfrm>
                <a:off x="304800" y="838200"/>
                <a:ext cx="762000" cy="3048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1600" kern="12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+mn-cs"/>
                  </a:defRPr>
                </a:lvl9pPr>
              </a:lstStyle>
              <a:p>
                <a:r>
                  <a:rPr lang="en-US" sz="1200"/>
                  <a:t>PC</a:t>
                </a:r>
              </a:p>
            </p:txBody>
          </p:sp>
        </p:grpSp>
        <p:sp>
          <p:nvSpPr>
            <p:cNvPr id="17" name="Text Box 270"/>
            <p:cNvSpPr txBox="1">
              <a:spLocks noChangeArrowheads="1"/>
            </p:cNvSpPr>
            <p:nvPr/>
          </p:nvSpPr>
          <p:spPr bwMode="auto">
            <a:xfrm>
              <a:off x="6092263" y="5045612"/>
              <a:ext cx="1456874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1200" dirty="0"/>
                <a:t>Expansion slots for</a:t>
              </a:r>
            </a:p>
            <a:p>
              <a:pPr algn="l"/>
              <a:r>
                <a:rPr lang="en-US" sz="1200"/>
                <a:t>other devices such</a:t>
              </a:r>
            </a:p>
            <a:p>
              <a:pPr algn="l"/>
              <a:r>
                <a:rPr lang="en-US" sz="1200" dirty="0"/>
                <a:t>as network adapters</a:t>
              </a:r>
            </a:p>
            <a:p>
              <a:pPr algn="l"/>
              <a:endParaRPr lang="en-US" sz="1200" dirty="0"/>
            </a:p>
          </p:txBody>
        </p:sp>
      </p:grpSp>
      <p:sp>
        <p:nvSpPr>
          <p:cNvPr id="68" name="Date Placeholder 6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03E8-469B-D24C-85F9-FF2DFB32DAA4}" type="datetime1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69" name="Footer Placeholder 6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5426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layer is the OS?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04552" y="1458574"/>
            <a:ext cx="3979572" cy="34440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004552" y="5291140"/>
            <a:ext cx="3979572" cy="34440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Physics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74F6-9B16-6843-855B-A54EFEDB2602}" type="datetime1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8424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004552" y="1458574"/>
            <a:ext cx="3979572" cy="34440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004552" y="5291140"/>
            <a:ext cx="3979572" cy="34440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Physics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327838" y="1802982"/>
            <a:ext cx="0" cy="3488158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04552" y="2819400"/>
            <a:ext cx="31848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Gap too large to</a:t>
            </a:r>
          </a:p>
          <a:p>
            <a:r>
              <a:rPr lang="en-US" sz="3200" dirty="0"/>
              <a:t>bridge in one step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layer is the OS?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D7A2-CACC-2C4B-B069-B476263B66E6}" type="datetime1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448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layer is the OS?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04552" y="1458574"/>
            <a:ext cx="3979572" cy="34440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04552" y="1842590"/>
            <a:ext cx="3979572" cy="34440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Algorithm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04552" y="2226606"/>
            <a:ext cx="3979572" cy="34440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Programming Language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04552" y="2606476"/>
            <a:ext cx="3979572" cy="34440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Operating System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004552" y="2988998"/>
            <a:ext cx="3979572" cy="34440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Instruction Set Architecture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04552" y="3379449"/>
            <a:ext cx="3979572" cy="34440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Microarchitecture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04552" y="3745982"/>
            <a:ext cx="3979572" cy="34440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Register-Transfer Level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04552" y="4134640"/>
            <a:ext cx="3979572" cy="34440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004552" y="4523108"/>
            <a:ext cx="3979572" cy="34440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Circuits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004552" y="4907124"/>
            <a:ext cx="3979572" cy="34440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Devices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004552" y="5291140"/>
            <a:ext cx="3979572" cy="34440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Physics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CCAE-B127-6C40-B53C-3608BA2668F3}" type="datetime1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1237A6-2442-E745-B087-248597B6E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984" y="1526022"/>
            <a:ext cx="6067707" cy="40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9706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layer is the OS?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04552" y="1458574"/>
            <a:ext cx="3979572" cy="34440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04552" y="1842590"/>
            <a:ext cx="3979572" cy="34440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Algorithm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04552" y="2226606"/>
            <a:ext cx="3979572" cy="34440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Programming Language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04552" y="2606476"/>
            <a:ext cx="3979572" cy="34440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Operating System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004552" y="2988998"/>
            <a:ext cx="3979572" cy="34440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Instruction Set Architecture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04552" y="3379449"/>
            <a:ext cx="3979572" cy="34440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Microarchitecture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04552" y="3745982"/>
            <a:ext cx="3979572" cy="34440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Register-Transfer Level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04552" y="4134640"/>
            <a:ext cx="3979572" cy="34440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Gates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004552" y="4523108"/>
            <a:ext cx="3979572" cy="34440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Circuits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004552" y="4907124"/>
            <a:ext cx="3979572" cy="34440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Devices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004552" y="5291140"/>
            <a:ext cx="3979572" cy="34440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Physics</a:t>
            </a:r>
          </a:p>
        </p:txBody>
      </p:sp>
      <p:sp>
        <p:nvSpPr>
          <p:cNvPr id="3" name="Right Brace 2"/>
          <p:cNvSpPr/>
          <p:nvPr/>
        </p:nvSpPr>
        <p:spPr>
          <a:xfrm>
            <a:off x="4984124" y="3082670"/>
            <a:ext cx="807076" cy="856372"/>
          </a:xfrm>
          <a:prstGeom prst="rightBrace">
            <a:avLst>
              <a:gd name="adj1" fmla="val 1424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791200" y="3151876"/>
            <a:ext cx="5962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CMPU-224 </a:t>
            </a:r>
            <a:r>
              <a:rPr lang="en-US" sz="3200" dirty="0"/>
              <a:t>Computer Organization</a:t>
            </a:r>
          </a:p>
        </p:txBody>
      </p:sp>
      <p:sp>
        <p:nvSpPr>
          <p:cNvPr id="29" name="Right Brace 28"/>
          <p:cNvSpPr/>
          <p:nvPr/>
        </p:nvSpPr>
        <p:spPr>
          <a:xfrm>
            <a:off x="4984124" y="2498604"/>
            <a:ext cx="807076" cy="564416"/>
          </a:xfrm>
          <a:prstGeom prst="rightBrace">
            <a:avLst>
              <a:gd name="adj1" fmla="val 1424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791199" y="2501012"/>
            <a:ext cx="5177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CMPU-334 Operating Systems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8B28-BB66-C744-BF31-2A4526F7A9F8}" type="datetime1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5610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an OS?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74F6-9B16-6843-855B-A54EFEDB2602}" type="datetime1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CMPU 334 -- Operating Systems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568393" y="1029731"/>
            <a:ext cx="10772541" cy="532650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C1431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Definition: An Operating </a:t>
            </a:r>
            <a:r>
              <a:rPr lang="en-US" altLang="ko-KR" sz="2800" dirty="0" smtClean="0"/>
              <a:t>System is software that manages computer resources: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C1431"/>
              </a:buClr>
              <a:buSzTx/>
              <a:buFont typeface="Arial"/>
              <a:buChar char="•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processor,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more accurately, processors (CPUs)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C1431"/>
              </a:buClr>
              <a:buSzTx/>
              <a:buFont typeface="Arial"/>
              <a:buChar char="•"/>
              <a:tabLst/>
              <a:defRPr/>
            </a:pPr>
            <a:r>
              <a:rPr lang="en-US" altLang="ko-KR" sz="2400" dirty="0" smtClean="0"/>
              <a:t>Main Storage (Core Storage), or memory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C1431"/>
              </a:buClr>
              <a:buSzTx/>
              <a:buFont typeface="Arial"/>
              <a:buChar char="•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External Storage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C1431"/>
              </a:buClr>
              <a:buSzTx/>
              <a:buFont typeface="Arial"/>
              <a:buChar char="•"/>
              <a:tabLst/>
              <a:defRPr/>
            </a:pPr>
            <a:r>
              <a:rPr lang="en-US" altLang="ko-KR" sz="2400" dirty="0" smtClean="0"/>
              <a:t>I/O Devices: Display Screens, Printers, Keyboards, Mouse, Camera, etc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C1431"/>
              </a:buClr>
              <a:buSzTx/>
              <a:buFont typeface="Arial"/>
              <a:buChar char="•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C1431"/>
              </a:buClr>
              <a:buSzTx/>
              <a:buFont typeface="Arial"/>
              <a:buChar char="•"/>
              <a:tabLst/>
              <a:defRPr/>
            </a:pPr>
            <a:endParaRPr lang="en-US" altLang="ko-KR" sz="2400" dirty="0" smtClean="0"/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Additional Features: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</a:pPr>
            <a:r>
              <a:rPr lang="en-US" altLang="ko-KR" sz="2400" dirty="0" smtClean="0"/>
              <a:t>Schedule resource usage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Recover From Errors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</a:pPr>
            <a:r>
              <a:rPr kumimoji="0" lang="en-US" altLang="ko-K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(The dreaded MS “Blue Screen Of Death” is dreaded because there is </a:t>
            </a:r>
            <a:r>
              <a:rPr kumimoji="0" lang="en-US" altLang="ko-KR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0" lang="en-US" altLang="ko-K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recovery!)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Maintainability/Reliability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9C1431"/>
              </a:buClr>
              <a:buFont typeface="Arial"/>
              <a:buChar char="•"/>
            </a:pPr>
            <a:r>
              <a:rPr lang="en-US" altLang="ko-KR" sz="2400" dirty="0" smtClean="0"/>
              <a:t>Share “resources”… or not. (Which resources?)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8424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74F6-9B16-6843-855B-A54EFEDB2602}" type="datetime1">
              <a:rPr lang="en-US" smtClean="0"/>
              <a:pPr/>
              <a:t>1/17/2022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CMPU 334 -- Operating Systems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 descr="5bso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1881" y="-1"/>
            <a:ext cx="12730349" cy="71489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58424299"/>
      </p:ext>
    </p:extLst>
  </p:cSld>
  <p:clrMapOvr>
    <a:masterClrMapping/>
  </p:clrMapOvr>
  <p:transition advTm="90000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0" id="{1945D6E6-34E2-7949-B496-89CBF20EEB2E}" vid="{9C19798D-23BC-0E4D-838D-6C433C511F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CMPU_334_Template</Template>
  <TotalTime>7189</TotalTime>
  <Words>1215</Words>
  <Application>Microsoft Macintosh PowerPoint</Application>
  <PresentationFormat>Custom</PresentationFormat>
  <Paragraphs>310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Introduction</vt:lpstr>
      <vt:lpstr>Textbook</vt:lpstr>
      <vt:lpstr>Review: What a happens when a program runs?</vt:lpstr>
      <vt:lpstr>What layer is the OS?</vt:lpstr>
      <vt:lpstr>What layer is the OS?</vt:lpstr>
      <vt:lpstr>What layer is the OS?</vt:lpstr>
      <vt:lpstr>What layer is the OS?</vt:lpstr>
      <vt:lpstr>What is an OS?</vt:lpstr>
      <vt:lpstr>Slide 9</vt:lpstr>
      <vt:lpstr>Operating System (OS)</vt:lpstr>
      <vt:lpstr>Virtualization</vt:lpstr>
      <vt:lpstr>System call</vt:lpstr>
      <vt:lpstr>The OS as a resource manager</vt:lpstr>
      <vt:lpstr>Virtualizing the CPU</vt:lpstr>
      <vt:lpstr>Virtualizing the CPU Example</vt:lpstr>
      <vt:lpstr>Virtualizing the CPU (Cont.)</vt:lpstr>
      <vt:lpstr>Virtualizing the CPU (Cont.)</vt:lpstr>
      <vt:lpstr>Virtualizing Memory</vt:lpstr>
      <vt:lpstr>Virtualizing Memory (Cont.)</vt:lpstr>
      <vt:lpstr>Virtualizing Memory (Cont.)</vt:lpstr>
      <vt:lpstr>Phase 1: Hardware expensive, humans Cheap</vt:lpstr>
      <vt:lpstr>Phase 2: Hardware cheap, humans expensive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Jason Waterman;Pete Lemieszewski</dc:creator>
  <cp:lastModifiedBy>olga Lemieszewski</cp:lastModifiedBy>
  <cp:revision>39</cp:revision>
  <dcterms:created xsi:type="dcterms:W3CDTF">2017-08-29T15:50:50Z</dcterms:created>
  <dcterms:modified xsi:type="dcterms:W3CDTF">2022-01-17T22:54:29Z</dcterms:modified>
</cp:coreProperties>
</file>