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35"/>
    <p:restoredTop sz="87210"/>
  </p:normalViewPr>
  <p:slideViewPr>
    <p:cSldViewPr snapToGrid="0" snapToObjects="1">
      <p:cViewPr varScale="1">
        <p:scale>
          <a:sx n="124" d="100"/>
          <a:sy n="124" d="100"/>
        </p:scale>
        <p:origin x="208" y="1088"/>
      </p:cViewPr>
      <p:guideLst/>
    </p:cSldViewPr>
  </p:slideViewPr>
  <p:outlineViewPr>
    <p:cViewPr>
      <p:scale>
        <a:sx n="33" d="100"/>
        <a:sy n="33" d="100"/>
      </p:scale>
      <p:origin x="0" y="-276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t>9/1/21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t>9/1/21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88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</a:t>
            </a:r>
            <a:r>
              <a:rPr lang="en-US" baseline="0" dirty="0"/>
              <a:t> them the </a:t>
            </a:r>
            <a:r>
              <a:rPr lang="en-US" baseline="0" dirty="0" err="1"/>
              <a:t>ps</a:t>
            </a:r>
            <a:r>
              <a:rPr lang="en-US" baseline="0" dirty="0"/>
              <a:t> command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176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21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75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89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41863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/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334 – Operating Systems </a:t>
            </a:r>
          </a:p>
          <a:p>
            <a:r>
              <a:rPr lang="en-US" sz="2400" dirty="0"/>
              <a:t>Jason Waterman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334 –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334 –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334 –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334 – Operating Systems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334 – Operating Systems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334 –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334 – Operating Systems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CMPU 334 –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CMPU 334 –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E4E7D4D7-9E24-C64D-811C-5393F641E51D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 dirty="0"/>
              <a:t>CMPU 334 – Operating Systems</a:t>
            </a:r>
          </a:p>
        </p:txBody>
      </p:sp>
    </p:spTree>
    <p:extLst>
      <p:ext uri="{BB962C8B-B14F-4D97-AF65-F5344CB8AC3E}">
        <p14:creationId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Process Abstraction</a:t>
            </a:r>
          </a:p>
        </p:txBody>
      </p:sp>
    </p:spTree>
    <p:extLst>
      <p:ext uri="{BB962C8B-B14F-4D97-AF65-F5344CB8AC3E}">
        <p14:creationId xmlns:p14="http://schemas.microsoft.com/office/powerpoint/2010/main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xv6 Kernel Process Structures (Cont.)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420420" cy="5072064"/>
          </a:xfrm>
        </p:spPr>
        <p:txBody>
          <a:bodyPr/>
          <a:lstStyle/>
          <a:p>
            <a:r>
              <a:rPr lang="en-US" sz="2000" dirty="0">
                <a:solidFill>
                  <a:srgbClr val="00B0F0"/>
                </a:solidFill>
              </a:rPr>
              <a:t>// Per-process state</a:t>
            </a:r>
          </a:p>
          <a:p>
            <a:r>
              <a:rPr lang="en-US" sz="2000" dirty="0" err="1">
                <a:solidFill>
                  <a:srgbClr val="00B050"/>
                </a:solidFill>
              </a:rPr>
              <a:t>struct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/>
              <a:t>proc {</a:t>
            </a:r>
          </a:p>
          <a:p>
            <a:r>
              <a:rPr lang="en-US" sz="2000" dirty="0"/>
              <a:t>  </a:t>
            </a:r>
            <a:r>
              <a:rPr lang="en-US" sz="2000" dirty="0" err="1">
                <a:solidFill>
                  <a:srgbClr val="00B050"/>
                </a:solidFill>
              </a:rPr>
              <a:t>uint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/>
              <a:t>sz</a:t>
            </a:r>
            <a:r>
              <a:rPr lang="en-US" sz="2000" dirty="0"/>
              <a:t>;                     </a:t>
            </a:r>
            <a:r>
              <a:rPr lang="en-US" sz="2000" dirty="0">
                <a:solidFill>
                  <a:srgbClr val="00B0F0"/>
                </a:solidFill>
              </a:rPr>
              <a:t>// Size of process memory (bytes)</a:t>
            </a:r>
          </a:p>
          <a:p>
            <a:r>
              <a:rPr lang="en-US" sz="2000" dirty="0"/>
              <a:t>  </a:t>
            </a:r>
            <a:r>
              <a:rPr lang="en-US" sz="2000" dirty="0" err="1">
                <a:solidFill>
                  <a:srgbClr val="00B050"/>
                </a:solidFill>
              </a:rPr>
              <a:t>pde_t</a:t>
            </a:r>
            <a:r>
              <a:rPr lang="en-US" sz="2000" dirty="0"/>
              <a:t>* </a:t>
            </a:r>
            <a:r>
              <a:rPr lang="en-US" sz="2000" dirty="0" err="1"/>
              <a:t>pgdir</a:t>
            </a:r>
            <a:r>
              <a:rPr lang="en-US" sz="2000" dirty="0"/>
              <a:t>;                </a:t>
            </a:r>
            <a:r>
              <a:rPr lang="en-US" sz="2000" dirty="0">
                <a:solidFill>
                  <a:srgbClr val="00B0F0"/>
                </a:solidFill>
              </a:rPr>
              <a:t>// Page table</a:t>
            </a:r>
          </a:p>
          <a:p>
            <a:r>
              <a:rPr lang="en-US" sz="2000" dirty="0"/>
              <a:t>  </a:t>
            </a:r>
            <a:r>
              <a:rPr lang="en-US" sz="2000" dirty="0">
                <a:solidFill>
                  <a:srgbClr val="00B050"/>
                </a:solidFill>
              </a:rPr>
              <a:t>char</a:t>
            </a:r>
            <a:r>
              <a:rPr lang="en-US" sz="2000" dirty="0"/>
              <a:t> *</a:t>
            </a:r>
            <a:r>
              <a:rPr lang="en-US" sz="2000" dirty="0" err="1"/>
              <a:t>kstack</a:t>
            </a:r>
            <a:r>
              <a:rPr lang="en-US" sz="2000" dirty="0"/>
              <a:t>;                </a:t>
            </a:r>
            <a:r>
              <a:rPr lang="en-US" sz="2000" dirty="0">
                <a:solidFill>
                  <a:srgbClr val="00B0F0"/>
                </a:solidFill>
              </a:rPr>
              <a:t>// Bottom of kernel stack for this process</a:t>
            </a:r>
          </a:p>
          <a:p>
            <a:r>
              <a:rPr lang="en-US" sz="2000" dirty="0"/>
              <a:t>  </a:t>
            </a:r>
            <a:r>
              <a:rPr lang="en-US" sz="2000" dirty="0" err="1">
                <a:solidFill>
                  <a:srgbClr val="00B050"/>
                </a:solidFill>
              </a:rPr>
              <a:t>enum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/>
              <a:t>procstate</a:t>
            </a:r>
            <a:r>
              <a:rPr lang="en-US" sz="2000" dirty="0"/>
              <a:t> state;        </a:t>
            </a:r>
            <a:r>
              <a:rPr lang="en-US" sz="2000" dirty="0">
                <a:solidFill>
                  <a:srgbClr val="00B0F0"/>
                </a:solidFill>
              </a:rPr>
              <a:t>// Process state</a:t>
            </a:r>
          </a:p>
          <a:p>
            <a:r>
              <a:rPr lang="en-US" sz="2000" dirty="0"/>
              <a:t>  </a:t>
            </a:r>
            <a:r>
              <a:rPr lang="en-US" sz="2000" dirty="0" err="1">
                <a:solidFill>
                  <a:srgbClr val="00B050"/>
                </a:solidFill>
              </a:rPr>
              <a:t>int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/>
              <a:t>pid</a:t>
            </a:r>
            <a:r>
              <a:rPr lang="en-US" sz="2000" dirty="0"/>
              <a:t>;                     </a:t>
            </a:r>
            <a:r>
              <a:rPr lang="en-US" sz="2000" dirty="0">
                <a:solidFill>
                  <a:srgbClr val="00B0F0"/>
                </a:solidFill>
              </a:rPr>
              <a:t>// Process ID</a:t>
            </a:r>
          </a:p>
          <a:p>
            <a:r>
              <a:rPr lang="en-US" sz="2000" dirty="0"/>
              <a:t>  </a:t>
            </a:r>
            <a:r>
              <a:rPr lang="en-US" sz="2000" dirty="0" err="1">
                <a:solidFill>
                  <a:srgbClr val="00B050"/>
                </a:solidFill>
              </a:rPr>
              <a:t>struct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/>
              <a:t>proc *parent;         </a:t>
            </a:r>
            <a:r>
              <a:rPr lang="en-US" sz="2000" dirty="0">
                <a:solidFill>
                  <a:srgbClr val="00B0F0"/>
                </a:solidFill>
              </a:rPr>
              <a:t>// Parent process</a:t>
            </a:r>
          </a:p>
          <a:p>
            <a:r>
              <a:rPr lang="en-US" sz="2000" dirty="0"/>
              <a:t>  </a:t>
            </a:r>
            <a:r>
              <a:rPr lang="en-US" sz="2000" dirty="0" err="1">
                <a:solidFill>
                  <a:srgbClr val="00B050"/>
                </a:solidFill>
              </a:rPr>
              <a:t>struct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/>
              <a:t>trapframe</a:t>
            </a:r>
            <a:r>
              <a:rPr lang="en-US" sz="2000" dirty="0"/>
              <a:t> *</a:t>
            </a:r>
            <a:r>
              <a:rPr lang="en-US" sz="2000" dirty="0" err="1"/>
              <a:t>tf</a:t>
            </a:r>
            <a:r>
              <a:rPr lang="en-US" sz="2000" dirty="0"/>
              <a:t>;        </a:t>
            </a:r>
            <a:r>
              <a:rPr lang="en-US" sz="2000" dirty="0">
                <a:solidFill>
                  <a:srgbClr val="00B0F0"/>
                </a:solidFill>
              </a:rPr>
              <a:t>// Trap frame for current </a:t>
            </a:r>
            <a:r>
              <a:rPr lang="en-US" sz="2000" dirty="0" err="1">
                <a:solidFill>
                  <a:srgbClr val="00B0F0"/>
                </a:solidFill>
              </a:rPr>
              <a:t>syscall</a:t>
            </a:r>
            <a:endParaRPr lang="en-US" sz="2000" dirty="0">
              <a:solidFill>
                <a:srgbClr val="00B0F0"/>
              </a:solidFill>
            </a:endParaRPr>
          </a:p>
          <a:p>
            <a:r>
              <a:rPr lang="en-US" sz="2000" dirty="0"/>
              <a:t>  </a:t>
            </a:r>
            <a:r>
              <a:rPr lang="en-US" sz="2000" dirty="0" err="1">
                <a:solidFill>
                  <a:srgbClr val="00B050"/>
                </a:solidFill>
              </a:rPr>
              <a:t>struct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/>
              <a:t>context *context;     </a:t>
            </a:r>
            <a:r>
              <a:rPr lang="en-US" sz="2000" dirty="0">
                <a:solidFill>
                  <a:srgbClr val="00B0F0"/>
                </a:solidFill>
              </a:rPr>
              <a:t>// </a:t>
            </a:r>
            <a:r>
              <a:rPr lang="en-US" sz="2000" dirty="0" err="1">
                <a:solidFill>
                  <a:srgbClr val="00B0F0"/>
                </a:solidFill>
              </a:rPr>
              <a:t>swtch</a:t>
            </a:r>
            <a:r>
              <a:rPr lang="en-US" sz="2000" dirty="0">
                <a:solidFill>
                  <a:srgbClr val="00B0F0"/>
                </a:solidFill>
              </a:rPr>
              <a:t>() here to run process</a:t>
            </a:r>
          </a:p>
          <a:p>
            <a:r>
              <a:rPr lang="en-US" sz="2000" dirty="0"/>
              <a:t>  </a:t>
            </a:r>
            <a:r>
              <a:rPr lang="en-US" sz="2000" dirty="0">
                <a:solidFill>
                  <a:srgbClr val="00B050"/>
                </a:solidFill>
              </a:rPr>
              <a:t>void</a:t>
            </a:r>
            <a:r>
              <a:rPr lang="en-US" sz="2000" dirty="0"/>
              <a:t> *</a:t>
            </a:r>
            <a:r>
              <a:rPr lang="en-US" sz="2000" dirty="0" err="1"/>
              <a:t>chan</a:t>
            </a:r>
            <a:r>
              <a:rPr lang="en-US" sz="2000" dirty="0"/>
              <a:t>;                  </a:t>
            </a:r>
            <a:r>
              <a:rPr lang="en-US" sz="2000" dirty="0">
                <a:solidFill>
                  <a:srgbClr val="00B0F0"/>
                </a:solidFill>
              </a:rPr>
              <a:t>// If non-zero, sleeping on </a:t>
            </a:r>
            <a:r>
              <a:rPr lang="en-US" sz="2000" dirty="0" err="1">
                <a:solidFill>
                  <a:srgbClr val="00B0F0"/>
                </a:solidFill>
              </a:rPr>
              <a:t>chan</a:t>
            </a:r>
            <a:endParaRPr lang="en-US" sz="2000" dirty="0">
              <a:solidFill>
                <a:srgbClr val="00B0F0"/>
              </a:solidFill>
            </a:endParaRPr>
          </a:p>
          <a:p>
            <a:r>
              <a:rPr lang="en-US" sz="2000" dirty="0"/>
              <a:t>  </a:t>
            </a:r>
            <a:r>
              <a:rPr lang="en-US" sz="2000" dirty="0" err="1">
                <a:solidFill>
                  <a:srgbClr val="00B050"/>
                </a:solidFill>
              </a:rPr>
              <a:t>int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/>
              <a:t>killed;                  </a:t>
            </a:r>
            <a:r>
              <a:rPr lang="en-US" sz="2000" dirty="0">
                <a:solidFill>
                  <a:srgbClr val="00B0F0"/>
                </a:solidFill>
              </a:rPr>
              <a:t>// If non-zero, have been killed</a:t>
            </a:r>
          </a:p>
          <a:p>
            <a:r>
              <a:rPr lang="en-US" sz="2000" dirty="0"/>
              <a:t>  </a:t>
            </a:r>
            <a:r>
              <a:rPr lang="en-US" sz="2000" dirty="0" err="1">
                <a:solidFill>
                  <a:srgbClr val="00B050"/>
                </a:solidFill>
              </a:rPr>
              <a:t>struct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/>
              <a:t>file *</a:t>
            </a:r>
            <a:r>
              <a:rPr lang="en-US" sz="2000" dirty="0" err="1"/>
              <a:t>ofile</a:t>
            </a:r>
            <a:r>
              <a:rPr lang="en-US" sz="2000" dirty="0"/>
              <a:t>[NOFILE];  </a:t>
            </a:r>
            <a:r>
              <a:rPr lang="en-US" sz="2000" dirty="0">
                <a:solidFill>
                  <a:srgbClr val="00B0F0"/>
                </a:solidFill>
              </a:rPr>
              <a:t>// Open files</a:t>
            </a:r>
          </a:p>
          <a:p>
            <a:r>
              <a:rPr lang="en-US" sz="2000" dirty="0"/>
              <a:t>  </a:t>
            </a:r>
            <a:r>
              <a:rPr lang="en-US" sz="2000" dirty="0" err="1">
                <a:solidFill>
                  <a:srgbClr val="00B050"/>
                </a:solidFill>
              </a:rPr>
              <a:t>struct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/>
              <a:t>inode</a:t>
            </a:r>
            <a:r>
              <a:rPr lang="en-US" sz="2000" dirty="0"/>
              <a:t> *</a:t>
            </a:r>
            <a:r>
              <a:rPr lang="en-US" sz="2000" dirty="0" err="1"/>
              <a:t>cwd</a:t>
            </a:r>
            <a:r>
              <a:rPr lang="en-US" sz="2000" dirty="0"/>
              <a:t>;           </a:t>
            </a:r>
            <a:r>
              <a:rPr lang="en-US" sz="2000" dirty="0">
                <a:solidFill>
                  <a:srgbClr val="00B0F0"/>
                </a:solidFill>
              </a:rPr>
              <a:t>// Current directory</a:t>
            </a:r>
          </a:p>
          <a:p>
            <a:r>
              <a:rPr lang="en-US" sz="2000" dirty="0"/>
              <a:t>  </a:t>
            </a:r>
            <a:r>
              <a:rPr lang="en-US" sz="2000" dirty="0">
                <a:solidFill>
                  <a:srgbClr val="00B050"/>
                </a:solidFill>
              </a:rPr>
              <a:t>char</a:t>
            </a:r>
            <a:r>
              <a:rPr lang="en-US" sz="2000" dirty="0"/>
              <a:t> name[16];               </a:t>
            </a:r>
            <a:r>
              <a:rPr lang="en-US" sz="2000" dirty="0">
                <a:solidFill>
                  <a:srgbClr val="00B0F0"/>
                </a:solidFill>
              </a:rPr>
              <a:t>// Process name (debugging)</a:t>
            </a:r>
            <a:endParaRPr lang="en-US" sz="2000" dirty="0"/>
          </a:p>
          <a:p>
            <a:r>
              <a:rPr lang="en-US" sz="2000" dirty="0"/>
              <a:t>};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–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136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Creation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talked about process creation in general terms</a:t>
            </a:r>
          </a:p>
          <a:p>
            <a:r>
              <a:rPr lang="en-US" dirty="0"/>
              <a:t>Now let’s discuss process creation in UNIX systems</a:t>
            </a:r>
          </a:p>
          <a:p>
            <a:pPr lvl="1"/>
            <a:r>
              <a:rPr lang="en-US" dirty="0">
                <a:latin typeface="Courier" charset="0"/>
                <a:ea typeface="Courier" charset="0"/>
                <a:cs typeface="Courier" charset="0"/>
              </a:rPr>
              <a:t>fork() </a:t>
            </a:r>
            <a:r>
              <a:rPr lang="mr-IN" dirty="0"/>
              <a:t>–</a:t>
            </a:r>
            <a:r>
              <a:rPr lang="en-US" dirty="0"/>
              <a:t> Makes a copy of the currently running process</a:t>
            </a:r>
          </a:p>
          <a:p>
            <a:pPr lvl="1"/>
            <a:r>
              <a:rPr lang="en-US" dirty="0">
                <a:latin typeface="Courier" charset="0"/>
                <a:ea typeface="Courier" charset="0"/>
                <a:cs typeface="Courier" charset="0"/>
              </a:rPr>
              <a:t>exec()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Replaces a process with a different program </a:t>
            </a:r>
          </a:p>
          <a:p>
            <a:pPr lvl="1"/>
            <a:r>
              <a:rPr lang="en-US" dirty="0">
                <a:latin typeface="Courier" charset="0"/>
                <a:ea typeface="Courier" charset="0"/>
                <a:cs typeface="Courier" charset="0"/>
              </a:rPr>
              <a:t>wait()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Wait for a child process to finish</a:t>
            </a:r>
          </a:p>
          <a:p>
            <a:r>
              <a:rPr lang="en-US" dirty="0"/>
              <a:t>Questions to think about</a:t>
            </a:r>
          </a:p>
          <a:p>
            <a:pPr lvl="1"/>
            <a:r>
              <a:rPr lang="en-US" dirty="0"/>
              <a:t>What interfaces should the OS present for process creation and control?</a:t>
            </a:r>
          </a:p>
          <a:p>
            <a:pPr lvl="1"/>
            <a:r>
              <a:rPr lang="en-US" dirty="0"/>
              <a:t>How should these interfaces be designed to enable ease of use as well as utility?</a:t>
            </a:r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F7D7-D28A-C840-BC80-5D7660ED68D7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54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fork() System Call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Create a new process</a:t>
            </a:r>
          </a:p>
          <a:p>
            <a:pPr lvl="1"/>
            <a:r>
              <a:rPr lang="en-US" altLang="ko-KR" dirty="0"/>
              <a:t>The newly-created process has its own copy of the </a:t>
            </a:r>
            <a:r>
              <a:rPr lang="en-US" altLang="ko-KR" b="1" dirty="0"/>
              <a:t>address space</a:t>
            </a:r>
            <a:r>
              <a:rPr lang="en-US" altLang="ko-KR" dirty="0"/>
              <a:t>, </a:t>
            </a:r>
            <a:r>
              <a:rPr lang="en-US" altLang="ko-KR" b="1" dirty="0"/>
              <a:t>registers</a:t>
            </a:r>
            <a:r>
              <a:rPr lang="en-US" altLang="ko-KR" dirty="0"/>
              <a:t>, and </a:t>
            </a:r>
            <a:r>
              <a:rPr lang="en-US" altLang="ko-KR" b="1" dirty="0"/>
              <a:t>PC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026EB-F789-4D46-8A79-DF57621D6CC2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/>
              <a:t>CMPU 334 --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12</a:t>
            </a:fld>
            <a:r>
              <a:rPr lang="en-US" altLang="ko-KR" dirty="0"/>
              <a:t> 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2135560" y="2472566"/>
            <a:ext cx="7992888" cy="39087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stdio.h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stdlib.h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unistd.h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endParaRPr lang="en-US" altLang="ko-KR" sz="10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main(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("hello world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:%d)\n", 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fork();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 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fork failed; exit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stderr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"fork failed\n");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exit(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 if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child (new process)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("hello, I am child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:%d)\n", 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 	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parent goes down this path (main)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("hello, I am parent of %d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:%d)\n",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63552" y="2178323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p1.c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86223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Calling fork() example (Cont.)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135560" y="1246466"/>
            <a:ext cx="7992888" cy="116955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 ./p1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 world (pid:29146)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hello, I am parent of 29147 (pid:29146)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hello, I am child (pid:29147)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71936" y="908720"/>
            <a:ext cx="2655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Result (Not deterministic)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127176" y="2742020"/>
            <a:ext cx="7992888" cy="116955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 ./p1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 world (pid:29146)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hello, I am child (pid:29147)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hello, I am parent of 29147 (pid:29146)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68280" y="2403465"/>
            <a:ext cx="1503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or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555B-68BA-6942-938A-D7E5EAB528FD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44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wait() System Call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This system call won’t return until the child has run and exited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135560" y="1836108"/>
            <a:ext cx="7992888" cy="440120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stdio.h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stdlib.h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unistd.h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#include &lt;sys/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wait.h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main(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("hello world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:%d)\n", 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fork();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 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fork failed; exit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stderr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"fork failed\n");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exit(1);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 if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child (new process)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("hello, I am child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:%d)\n",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 	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parent goes down this path (main)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wait(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("hello, I am parent of %d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:%d)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:%d)\n",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63552" y="1506270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p2.c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3155-F1B7-7F4E-B08B-1A53DAFA6374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02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wait() System Call (Cont.)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2135560" y="1246466"/>
            <a:ext cx="7992888" cy="116955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 ./p2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 world (pid:29266)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hello, I am child (pid:29267)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hello, I am parent of 29267 (wc:29267) (pid:29266)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71936" y="908720"/>
            <a:ext cx="2655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Result (Deterministic)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E870D-07A1-C044-AB76-6261556D4AEF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478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8"/>
          <p:cNvSpPr/>
          <p:nvPr/>
        </p:nvSpPr>
        <p:spPr>
          <a:xfrm>
            <a:off x="444492" y="4987230"/>
            <a:ext cx="7992888" cy="138499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 ./p3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 world (pid:29383)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hello, I am child (pid:29384)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29 107 1030 p3.c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hello, I am parent of 29384 (wc:29384) (pid:29383)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exec() System Call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2986088" cy="2428874"/>
          </a:xfrm>
        </p:spPr>
        <p:txBody>
          <a:bodyPr/>
          <a:lstStyle/>
          <a:p>
            <a:r>
              <a:rPr lang="en-US" altLang="ko-KR" dirty="0"/>
              <a:t>Run a program that is different from the calling program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3781726" y="1158984"/>
            <a:ext cx="7992888" cy="461664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main(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("hello world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:%d)\n", 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fork();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 	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fork failed; exit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stderr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"fork failed\n");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exit(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 if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 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child (new process)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("hello, I am child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:%d)\n", 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char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strdup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"); 	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program: "</a:t>
            </a:r>
            <a:r>
              <a:rPr lang="en-US" altLang="ko-KR" sz="14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wc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" (word count)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strdup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("p3.c"); 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argument: file to count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 = NULL; 	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marks end of array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execvp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runs word count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("this shouldn’t print out");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 		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parent goes down this path (main)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wait(NULL);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("hello, I am parent of %d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:%d)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:%d)\n",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return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66856" y="804445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p3.c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3237-5C4E-4B47-9907-54B6DE00D3B6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80868" y="4576896"/>
            <a:ext cx="2655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Result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08624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Motivating the API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the odd interface for the simple act of creating a new process?</a:t>
            </a:r>
          </a:p>
          <a:p>
            <a:r>
              <a:rPr lang="en-US" dirty="0"/>
              <a:t>Why is fork() and exec() a separate functions?</a:t>
            </a:r>
          </a:p>
          <a:p>
            <a:r>
              <a:rPr lang="en-US" dirty="0"/>
              <a:t>Necessary for building a UNIX shell</a:t>
            </a:r>
          </a:p>
          <a:p>
            <a:pPr lvl="1"/>
            <a:r>
              <a:rPr lang="en-US" dirty="0"/>
              <a:t>Let’s the shell run code </a:t>
            </a:r>
            <a:r>
              <a:rPr lang="en-US" i="1" dirty="0"/>
              <a:t>after</a:t>
            </a:r>
            <a:r>
              <a:rPr lang="en-US" dirty="0"/>
              <a:t> the call to fork() but </a:t>
            </a:r>
            <a:r>
              <a:rPr lang="en-US" i="1" dirty="0"/>
              <a:t>before</a:t>
            </a:r>
            <a:r>
              <a:rPr lang="en-US" dirty="0"/>
              <a:t> the call to exec()</a:t>
            </a:r>
          </a:p>
          <a:p>
            <a:pPr lvl="1"/>
            <a:r>
              <a:rPr lang="en-US" dirty="0"/>
              <a:t>Can alter the environment of the about to be run program</a:t>
            </a:r>
          </a:p>
          <a:p>
            <a:pPr lvl="1"/>
            <a:r>
              <a:rPr lang="en-US" dirty="0"/>
              <a:t>Can </a:t>
            </a:r>
            <a:r>
              <a:rPr lang="en-US"/>
              <a:t>easily support things like redirection and pipes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5F2A-371B-664A-9B60-8A3E14984726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59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All of the above with redirection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57200" y="1220123"/>
            <a:ext cx="8136904" cy="483209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endParaRPr lang="en-US" altLang="ko-KR" sz="14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main(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char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fork();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 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fork failed; exit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stderr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"fork failed\n");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exit(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 </a:t>
            </a:r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 if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child: redirect standard output to a file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close(STDOUT_FILENO);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open("./p4.output", O_CREAT|O_WRONLY|O_TRUNC, S_IRWXU);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// now exec "</a:t>
            </a:r>
            <a:r>
              <a:rPr lang="en-US" altLang="ko-KR" sz="14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wc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"...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strdup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"); 	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program: "</a:t>
            </a:r>
            <a:r>
              <a:rPr lang="en-US" altLang="ko-KR" sz="14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wc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" (word count)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strdup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("p4.c"); 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argument: file to count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 = NULL; 	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marks end of array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execvp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runs word count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 </a:t>
            </a:r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 		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parent goes down this path (main)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wait(NULL);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  <a:p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915988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p4.c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A798-69A6-9644-9DCD-98A4E918107A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0" name="직사각형 7"/>
          <p:cNvSpPr/>
          <p:nvPr/>
        </p:nvSpPr>
        <p:spPr>
          <a:xfrm>
            <a:off x="4284837" y="5337503"/>
            <a:ext cx="4959176" cy="9541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 ./p4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 cat p4.output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32 109 846 p4.c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21213" y="4982334"/>
            <a:ext cx="1647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Result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50115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Efficiently Virtualize the CPU with Control?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OS needs to share the physical CPU by </a:t>
            </a:r>
            <a:r>
              <a:rPr lang="en-US" b="1" dirty="0"/>
              <a:t>time sharing</a:t>
            </a:r>
            <a:endParaRPr lang="en-US" dirty="0"/>
          </a:p>
          <a:p>
            <a:r>
              <a:rPr lang="en-US" dirty="0"/>
              <a:t>Issues</a:t>
            </a:r>
          </a:p>
          <a:p>
            <a:pPr lvl="1"/>
            <a:r>
              <a:rPr lang="en-US" b="1" dirty="0"/>
              <a:t>Performance</a:t>
            </a:r>
            <a:r>
              <a:rPr lang="en-US" dirty="0"/>
              <a:t>: How can we implement virtualization without adding excessive overhead to the system?</a:t>
            </a:r>
          </a:p>
          <a:p>
            <a:pPr lvl="1"/>
            <a:r>
              <a:rPr lang="en-US" b="1" dirty="0"/>
              <a:t>Control</a:t>
            </a:r>
            <a:r>
              <a:rPr lang="en-US" dirty="0"/>
              <a:t>: How can we run processes efficiently while retaining control over the CPU?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D026-5CB1-0A4B-B6E8-8ED7303A1D1E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31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Provide the Illusion of Many CPUs?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run N processes at once even though there are M CPUs</a:t>
            </a:r>
          </a:p>
          <a:p>
            <a:pPr lvl="1"/>
            <a:r>
              <a:rPr lang="en-US" dirty="0"/>
              <a:t>N &gt;&gt; M</a:t>
            </a:r>
          </a:p>
          <a:p>
            <a:r>
              <a:rPr lang="en-US" dirty="0"/>
              <a:t>CPU virtualizing</a:t>
            </a:r>
          </a:p>
          <a:p>
            <a:pPr lvl="1"/>
            <a:r>
              <a:rPr lang="en-US" dirty="0"/>
              <a:t>The OS can promote the </a:t>
            </a:r>
            <a:r>
              <a:rPr lang="en-US" b="1" dirty="0"/>
              <a:t>illusion</a:t>
            </a:r>
            <a:r>
              <a:rPr lang="en-US" dirty="0"/>
              <a:t> that many virtual CPUs exist</a:t>
            </a:r>
          </a:p>
          <a:p>
            <a:pPr lvl="1"/>
            <a:r>
              <a:rPr lang="en-US" dirty="0"/>
              <a:t>One </a:t>
            </a:r>
            <a:r>
              <a:rPr lang="en-US" b="1" dirty="0"/>
              <a:t>isolated machine </a:t>
            </a:r>
            <a:r>
              <a:rPr lang="en-US" dirty="0"/>
              <a:t>for each program</a:t>
            </a:r>
          </a:p>
          <a:p>
            <a:r>
              <a:rPr lang="en-US" dirty="0"/>
              <a:t>Time sharing</a:t>
            </a:r>
          </a:p>
          <a:p>
            <a:pPr lvl="1"/>
            <a:r>
              <a:rPr lang="en-US" dirty="0"/>
              <a:t>Running one program, then stopping it and running another</a:t>
            </a:r>
          </a:p>
          <a:p>
            <a:pPr lvl="1"/>
            <a:r>
              <a:rPr lang="en-US" dirty="0"/>
              <a:t>The potential cost is </a:t>
            </a:r>
            <a:r>
              <a:rPr lang="en-US" b="1" dirty="0"/>
              <a:t>performance</a:t>
            </a:r>
            <a:endParaRPr lang="en-US" dirty="0"/>
          </a:p>
          <a:p>
            <a:r>
              <a:rPr lang="en-US" dirty="0"/>
              <a:t>What are the benefits?</a:t>
            </a:r>
          </a:p>
          <a:p>
            <a:pPr lvl="1"/>
            <a:r>
              <a:rPr lang="en-US" dirty="0"/>
              <a:t>Ease of use for the programmer</a:t>
            </a:r>
          </a:p>
          <a:p>
            <a:pPr lvl="1"/>
            <a:r>
              <a:rPr lang="en-US" dirty="0"/>
              <a:t>Protection </a:t>
            </a:r>
            <a:r>
              <a:rPr lang="mr-IN" dirty="0"/>
              <a:t>–</a:t>
            </a:r>
            <a:r>
              <a:rPr lang="en-US" dirty="0"/>
              <a:t> program runs on a restricted machine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–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9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457199" y="916098"/>
            <a:ext cx="10605541" cy="5501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"/>
              <a:defRPr kumimoji="1" sz="2000" b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742950" indent="-28575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itchFamily="2" charset="2"/>
              <a:buChar char=""/>
              <a:defRPr kumimoji="1" sz="1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"/>
              <a:defRPr kumimoji="1" sz="16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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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ko-KR" dirty="0">
                <a:solidFill>
                  <a:prstClr val="black"/>
                </a:solidFill>
              </a:rPr>
              <a:t>Just run the program directly on the CPU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Direct Execution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616650"/>
          <a:ext cx="11275172" cy="320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37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75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>
                          <a:latin typeface="맑은 고딕" pitchFamily="50" charset="-127"/>
                          <a:ea typeface="맑은 고딕" pitchFamily="50" charset="-127"/>
                        </a:rPr>
                        <a:t>OS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31326" marR="1313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>
                          <a:latin typeface="맑은 고딕" pitchFamily="50" charset="-127"/>
                          <a:ea typeface="맑은 고딕" pitchFamily="50" charset="-127"/>
                        </a:rPr>
                        <a:t>Program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31326" marR="13132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latinLnBrk="1">
                        <a:buFont typeface="+mj-lt"/>
                        <a:buNone/>
                      </a:pPr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1. Create</a:t>
                      </a:r>
                      <a:r>
                        <a:rPr lang="en-US" altLang="ko-KR" baseline="0" dirty="0">
                          <a:latin typeface="맑은 고딕" pitchFamily="50" charset="-127"/>
                          <a:ea typeface="맑은 고딕" pitchFamily="50" charset="-127"/>
                        </a:rPr>
                        <a:t> entry for process list</a:t>
                      </a:r>
                    </a:p>
                    <a:p>
                      <a:pPr marL="0" indent="0" latinLnBrk="1">
                        <a:buFont typeface="+mj-lt"/>
                        <a:buNone/>
                      </a:pPr>
                      <a:r>
                        <a:rPr lang="en-US" altLang="ko-KR" baseline="0" dirty="0">
                          <a:latin typeface="맑은 고딕" pitchFamily="50" charset="-127"/>
                          <a:ea typeface="맑은 고딕" pitchFamily="50" charset="-127"/>
                        </a:rPr>
                        <a:t>2. Allocate memory for program</a:t>
                      </a:r>
                    </a:p>
                    <a:p>
                      <a:pPr marL="0" indent="0" latinLnBrk="1">
                        <a:buFont typeface="+mj-lt"/>
                        <a:buNone/>
                      </a:pPr>
                      <a:r>
                        <a:rPr lang="en-US" altLang="ko-KR" baseline="0" dirty="0">
                          <a:latin typeface="맑은 고딕" pitchFamily="50" charset="-127"/>
                          <a:ea typeface="맑은 고딕" pitchFamily="50" charset="-127"/>
                        </a:rPr>
                        <a:t>3. Load program into memory</a:t>
                      </a:r>
                    </a:p>
                    <a:p>
                      <a:pPr marL="0" indent="0" latinLnBrk="1">
                        <a:buFont typeface="+mj-lt"/>
                        <a:buNone/>
                      </a:pPr>
                      <a:r>
                        <a:rPr lang="en-US" altLang="ko-KR" baseline="0" dirty="0">
                          <a:latin typeface="맑은 고딕" pitchFamily="50" charset="-127"/>
                          <a:ea typeface="맑은 고딕" pitchFamily="50" charset="-127"/>
                        </a:rPr>
                        <a:t>4. Set up stack with </a:t>
                      </a:r>
                      <a:r>
                        <a:rPr lang="en-US" altLang="ko-KR" baseline="0" dirty="0" err="1">
                          <a:latin typeface="Courier New" pitchFamily="49" charset="0"/>
                          <a:ea typeface="맑은 고딕" pitchFamily="50" charset="-127"/>
                          <a:cs typeface="Courier New" pitchFamily="49" charset="0"/>
                        </a:rPr>
                        <a:t>argc</a:t>
                      </a:r>
                      <a:r>
                        <a:rPr lang="en-US" altLang="ko-KR" baseline="0" dirty="0">
                          <a:latin typeface="맑은 고딕" pitchFamily="50" charset="-127"/>
                          <a:ea typeface="맑은 고딕" pitchFamily="50" charset="-127"/>
                        </a:rPr>
                        <a:t> / </a:t>
                      </a:r>
                      <a:r>
                        <a:rPr lang="en-US" altLang="ko-KR" baseline="0" dirty="0" err="1">
                          <a:latin typeface="Courier New" pitchFamily="49" charset="0"/>
                          <a:ea typeface="맑은 고딕" pitchFamily="50" charset="-127"/>
                          <a:cs typeface="Courier New" pitchFamily="49" charset="0"/>
                        </a:rPr>
                        <a:t>argv</a:t>
                      </a:r>
                      <a:endParaRPr lang="en-US" altLang="ko-KR" baseline="0" dirty="0">
                        <a:latin typeface="Courier New" pitchFamily="49" charset="0"/>
                        <a:ea typeface="맑은 고딕" pitchFamily="50" charset="-127"/>
                        <a:cs typeface="Courier New" pitchFamily="49" charset="0"/>
                      </a:endParaRPr>
                    </a:p>
                    <a:p>
                      <a:pPr marL="0" indent="0" latinLnBrk="1">
                        <a:buFont typeface="+mj-lt"/>
                        <a:buNone/>
                      </a:pPr>
                      <a:r>
                        <a:rPr lang="en-US" altLang="ko-KR" baseline="0" dirty="0">
                          <a:latin typeface="맑은 고딕" pitchFamily="50" charset="-127"/>
                          <a:ea typeface="맑은 고딕" pitchFamily="50" charset="-127"/>
                        </a:rPr>
                        <a:t>5. Clear registers</a:t>
                      </a:r>
                    </a:p>
                    <a:p>
                      <a:pPr marL="0" indent="0" latinLnBrk="1">
                        <a:buFont typeface="+mj-lt"/>
                        <a:buNone/>
                      </a:pPr>
                      <a:r>
                        <a:rPr lang="en-US" altLang="ko-KR" baseline="0" dirty="0">
                          <a:latin typeface="맑은 고딕" pitchFamily="50" charset="-127"/>
                          <a:ea typeface="맑은 고딕" pitchFamily="50" charset="-127"/>
                        </a:rPr>
                        <a:t>6. Execute call </a:t>
                      </a:r>
                      <a:r>
                        <a:rPr lang="en-US" altLang="ko-KR" baseline="0" dirty="0">
                          <a:latin typeface="Courier New" pitchFamily="49" charset="0"/>
                          <a:ea typeface="맑은 고딕" pitchFamily="50" charset="-127"/>
                          <a:cs typeface="Courier New" pitchFamily="49" charset="0"/>
                        </a:rPr>
                        <a:t>main()</a:t>
                      </a:r>
                    </a:p>
                    <a:p>
                      <a:pPr marL="0" indent="0" latinLnBrk="1">
                        <a:buFont typeface="+mj-lt"/>
                        <a:buNone/>
                      </a:pPr>
                      <a:endParaRPr lang="en-US" altLang="ko-KR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indent="0" latinLnBrk="1">
                        <a:buFont typeface="+mj-lt"/>
                        <a:buNone/>
                      </a:pPr>
                      <a:endParaRPr lang="en-US" altLang="ko-KR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indent="0" latinLnBrk="1">
                        <a:buFont typeface="+mj-lt"/>
                        <a:buNone/>
                      </a:pPr>
                      <a:r>
                        <a:rPr lang="en-US" altLang="ko-KR" baseline="0" dirty="0">
                          <a:latin typeface="맑은 고딕" pitchFamily="50" charset="-127"/>
                          <a:ea typeface="맑은 고딕" pitchFamily="50" charset="-127"/>
                        </a:rPr>
                        <a:t>9. Free memory of process</a:t>
                      </a:r>
                    </a:p>
                    <a:p>
                      <a:pPr marL="0" indent="0" latinLnBrk="1">
                        <a:buFont typeface="+mj-lt"/>
                        <a:buNone/>
                      </a:pPr>
                      <a:r>
                        <a:rPr lang="en-US" altLang="ko-KR" baseline="0" dirty="0">
                          <a:latin typeface="맑은 고딕" pitchFamily="50" charset="-127"/>
                          <a:ea typeface="맑은 고딕" pitchFamily="50" charset="-127"/>
                        </a:rPr>
                        <a:t>10. Remove from process list</a:t>
                      </a:r>
                    </a:p>
                  </a:txBody>
                  <a:tcPr marL="131326" marR="1313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endParaRPr lang="en-US" altLang="ko-KR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endParaRPr lang="en-US" altLang="ko-KR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endParaRPr lang="en-US" altLang="ko-KR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endParaRPr lang="en-US" altLang="ko-KR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endParaRPr lang="en-US" altLang="ko-KR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indent="0" latinLnBrk="1">
                        <a:buFont typeface="Arial" pitchFamily="34" charset="0"/>
                        <a:buNone/>
                      </a:pPr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7. Run </a:t>
                      </a:r>
                      <a:r>
                        <a:rPr lang="en-US" altLang="ko-KR" dirty="0">
                          <a:latin typeface="Courier New" pitchFamily="49" charset="0"/>
                          <a:ea typeface="맑은 고딕" pitchFamily="50" charset="-127"/>
                          <a:cs typeface="Courier New" pitchFamily="49" charset="0"/>
                        </a:rPr>
                        <a:t>main()</a:t>
                      </a:r>
                    </a:p>
                    <a:p>
                      <a:pPr marL="0" indent="0" latinLnBrk="1">
                        <a:buFont typeface="Arial" pitchFamily="34" charset="0"/>
                        <a:buNone/>
                      </a:pPr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8. Execute </a:t>
                      </a:r>
                      <a:r>
                        <a:rPr lang="en-US" altLang="ko-KR" dirty="0">
                          <a:latin typeface="Courier New" pitchFamily="49" charset="0"/>
                          <a:ea typeface="맑은 고딕" pitchFamily="50" charset="-127"/>
                          <a:cs typeface="Courier New" pitchFamily="49" charset="0"/>
                        </a:rPr>
                        <a:t>return</a:t>
                      </a:r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 from </a:t>
                      </a:r>
                      <a:r>
                        <a:rPr lang="en-US" altLang="ko-KR" dirty="0">
                          <a:latin typeface="Courier New" pitchFamily="49" charset="0"/>
                          <a:ea typeface="맑은 고딕" pitchFamily="50" charset="-127"/>
                          <a:cs typeface="Courier New" pitchFamily="49" charset="0"/>
                        </a:rPr>
                        <a:t>main()</a:t>
                      </a:r>
                      <a:endParaRPr lang="ko-KR" altLang="en-US" dirty="0">
                        <a:latin typeface="Courier New" pitchFamily="49" charset="0"/>
                        <a:ea typeface="맑은 고딕" pitchFamily="50" charset="-127"/>
                        <a:cs typeface="Courier New" pitchFamily="49" charset="0"/>
                      </a:endParaRPr>
                    </a:p>
                  </a:txBody>
                  <a:tcPr marL="131326" marR="13132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모서리가 둥근 직사각형 7"/>
          <p:cNvSpPr/>
          <p:nvPr/>
        </p:nvSpPr>
        <p:spPr>
          <a:xfrm>
            <a:off x="2279576" y="5085184"/>
            <a:ext cx="7848872" cy="1008112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Without </a:t>
            </a:r>
            <a:r>
              <a:rPr lang="en-US" altLang="ko-KR" b="1" i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limits</a:t>
            </a:r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on running programs,</a:t>
            </a:r>
          </a:p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the OS wouldn’t be in control of anything and </a:t>
            </a:r>
          </a:p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thus would be “</a:t>
            </a:r>
            <a:r>
              <a:rPr lang="en-US" altLang="ko-KR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just a library</a:t>
            </a:r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</a:p>
        </p:txBody>
      </p:sp>
      <p:sp>
        <p:nvSpPr>
          <p:cNvPr id="37" name="Date Placeholder 3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78143-8515-B44E-AC3E-877615A33DF4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38" name="Footer Placeholder 3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83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Problem 1: Restricted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What if a process wishes to perform some kind of restricted operation such as …</a:t>
            </a:r>
          </a:p>
          <a:p>
            <a:pPr lvl="1"/>
            <a:r>
              <a:rPr lang="en-US" altLang="ko-KR" dirty="0"/>
              <a:t>Issuing an I/O request to a disk</a:t>
            </a:r>
          </a:p>
          <a:p>
            <a:pPr lvl="1"/>
            <a:r>
              <a:rPr lang="en-US" altLang="ko-KR" dirty="0"/>
              <a:t>Gaining access to more system resources such as CPU or memory</a:t>
            </a:r>
          </a:p>
          <a:p>
            <a:pPr lvl="1"/>
            <a:endParaRPr lang="en-US" altLang="ko-KR" dirty="0"/>
          </a:p>
          <a:p>
            <a:r>
              <a:rPr lang="en-US" altLang="ko-KR" b="1" dirty="0"/>
              <a:t>Solution</a:t>
            </a:r>
            <a:r>
              <a:rPr lang="en-US" altLang="ko-KR" dirty="0"/>
              <a:t>: Using protected control transfer</a:t>
            </a:r>
          </a:p>
          <a:p>
            <a:pPr lvl="1"/>
            <a:r>
              <a:rPr lang="en-US" altLang="ko-KR" dirty="0">
                <a:solidFill>
                  <a:schemeClr val="accent1"/>
                </a:solidFill>
              </a:rPr>
              <a:t>User mode</a:t>
            </a:r>
            <a:r>
              <a:rPr lang="en-US" altLang="ko-KR" dirty="0"/>
              <a:t>: Applications do not have full access to hardware resources</a:t>
            </a:r>
          </a:p>
          <a:p>
            <a:pPr lvl="1"/>
            <a:r>
              <a:rPr lang="en-US" altLang="ko-KR" dirty="0">
                <a:solidFill>
                  <a:schemeClr val="accent1"/>
                </a:solidFill>
              </a:rPr>
              <a:t>Kernel mode</a:t>
            </a:r>
            <a:r>
              <a:rPr lang="en-US" altLang="ko-KR" dirty="0"/>
              <a:t>: The OS has access to the full resources of the machine</a:t>
            </a:r>
          </a:p>
          <a:p>
            <a:pPr lvl="1"/>
            <a:endParaRPr lang="ko-KR" alt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176D2-5C5F-AD49-A1A4-A34CBC8B054E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System Call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Allow the kernel to </a:t>
            </a:r>
            <a:r>
              <a:rPr lang="en-US" altLang="ko-KR" dirty="0">
                <a:solidFill>
                  <a:srgbClr val="FF0000"/>
                </a:solidFill>
              </a:rPr>
              <a:t>carefully expose </a:t>
            </a:r>
            <a:r>
              <a:rPr lang="en-US" altLang="ko-KR" dirty="0"/>
              <a:t>certain </a:t>
            </a:r>
            <a:r>
              <a:rPr lang="en-US" altLang="ko-KR" u="sng" dirty="0"/>
              <a:t>key pieces of functionality </a:t>
            </a:r>
            <a:r>
              <a:rPr lang="en-US" altLang="ko-KR" dirty="0"/>
              <a:t>to user program, such as …</a:t>
            </a:r>
          </a:p>
          <a:p>
            <a:pPr lvl="1"/>
            <a:r>
              <a:rPr lang="en-US" altLang="ko-KR" dirty="0"/>
              <a:t>Accessing the file system</a:t>
            </a:r>
          </a:p>
          <a:p>
            <a:pPr lvl="1"/>
            <a:r>
              <a:rPr lang="en-US" altLang="ko-KR" dirty="0"/>
              <a:t>Creating and destroying processes</a:t>
            </a:r>
          </a:p>
          <a:p>
            <a:pPr lvl="1"/>
            <a:r>
              <a:rPr lang="en-US" altLang="ko-KR" dirty="0"/>
              <a:t>Communicating with other processes</a:t>
            </a:r>
          </a:p>
          <a:p>
            <a:pPr lvl="1"/>
            <a:r>
              <a:rPr lang="en-US" altLang="ko-KR" dirty="0"/>
              <a:t>Allocating more memory</a:t>
            </a:r>
          </a:p>
          <a:p>
            <a:r>
              <a:rPr lang="en-US" altLang="ko-KR" b="1" dirty="0"/>
              <a:t>Trap</a:t>
            </a:r>
            <a:r>
              <a:rPr lang="en-US" altLang="ko-KR" dirty="0"/>
              <a:t> instruction</a:t>
            </a:r>
          </a:p>
          <a:p>
            <a:pPr lvl="1"/>
            <a:r>
              <a:rPr lang="en-US" altLang="ko-KR" dirty="0"/>
              <a:t>Jump into the kernel</a:t>
            </a:r>
          </a:p>
          <a:p>
            <a:pPr lvl="1"/>
            <a:r>
              <a:rPr lang="en-US" altLang="ko-KR" dirty="0"/>
              <a:t>Raise the privilege level to kernel mode</a:t>
            </a:r>
          </a:p>
          <a:p>
            <a:r>
              <a:rPr lang="en-US" altLang="ko-KR" b="1" dirty="0"/>
              <a:t>Return-from-trap</a:t>
            </a:r>
            <a:r>
              <a:rPr lang="en-US" altLang="ko-KR" dirty="0"/>
              <a:t> instruction</a:t>
            </a:r>
          </a:p>
          <a:p>
            <a:pPr lvl="1"/>
            <a:r>
              <a:rPr lang="en-US" altLang="ko-KR" dirty="0"/>
              <a:t>Return into the calling user program</a:t>
            </a:r>
          </a:p>
          <a:p>
            <a:pPr lvl="1"/>
            <a:r>
              <a:rPr lang="en-US" altLang="ko-KR" dirty="0"/>
              <a:t>Reduce the privilege level back to user mode</a:t>
            </a:r>
            <a:endParaRPr lang="ko-KR" alt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05F37-418B-134E-9C12-F77BEDF053C9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1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Limited Direction Execution Protocol @Boot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07568" y="963885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OS @ boot</a:t>
            </a:r>
          </a:p>
          <a:p>
            <a:r>
              <a:rPr lang="en-US" altLang="ko-KR" sz="1400" b="1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(kernel mode)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31904" y="980729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Hardware</a:t>
            </a:r>
          </a:p>
        </p:txBody>
      </p:sp>
      <p:cxnSp>
        <p:nvCxnSpPr>
          <p:cNvPr id="9" name="직선 연결선 8"/>
          <p:cNvCxnSpPr/>
          <p:nvPr/>
        </p:nvCxnSpPr>
        <p:spPr>
          <a:xfrm>
            <a:off x="2207568" y="1487105"/>
            <a:ext cx="7920880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7568" y="1580122"/>
            <a:ext cx="2312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initialize trap table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31904" y="1753652"/>
            <a:ext cx="2312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remember address of …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 sz="14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syscall</a:t>
            </a:r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handler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8E5E-5BA2-564D-B307-CD5013B66DD4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010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Limited Direction Execution Protocol @Run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45904" y="845611"/>
            <a:ext cx="2226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OS </a:t>
            </a:r>
            <a:r>
              <a:rPr lang="en-US" altLang="ko-KR" sz="1400" b="1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@ run (kernel </a:t>
            </a:r>
            <a:r>
              <a:rPr lang="en-US" altLang="ko-KR" sz="1400" b="1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mode)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84252" y="881824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Hardware</a:t>
            </a:r>
          </a:p>
        </p:txBody>
      </p:sp>
      <p:cxnSp>
        <p:nvCxnSpPr>
          <p:cNvPr id="14" name="직선 연결선 13"/>
          <p:cNvCxnSpPr/>
          <p:nvPr/>
        </p:nvCxnSpPr>
        <p:spPr>
          <a:xfrm>
            <a:off x="602374" y="1153388"/>
            <a:ext cx="10327618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407673" y="878054"/>
            <a:ext cx="2111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Program (user </a:t>
            </a:r>
            <a:r>
              <a:rPr lang="en-US" altLang="ko-KR" sz="1400" b="1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mode)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407673" y="2844761"/>
            <a:ext cx="23042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Run main()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Call system call</a:t>
            </a:r>
          </a:p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trap</a:t>
            </a:r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into OS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25444" y="2320999"/>
            <a:ext cx="2736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restore </a:t>
            </a:r>
            <a:r>
              <a:rPr lang="en-US" altLang="ko-KR" sz="14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regs</a:t>
            </a:r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from kernel stack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move to user mode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jump to main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45904" y="1158699"/>
            <a:ext cx="37668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Create entry for process list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Allocate memory for program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Load program into memory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Setup user stack with </a:t>
            </a:r>
            <a:r>
              <a:rPr lang="en-US" altLang="ko-KR" sz="14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argv</a:t>
            </a:r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Fill kernel stack with </a:t>
            </a:r>
            <a:r>
              <a:rPr lang="en-US" altLang="ko-KR" sz="14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reg</a:t>
            </a:r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/PC</a:t>
            </a:r>
          </a:p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return-from-trap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12216" y="5924266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Free memory of process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Remove from process list 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311078" y="5349331"/>
            <a:ext cx="2304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return from main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trap (via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exit()</a:t>
            </a:r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74252" y="4859412"/>
            <a:ext cx="2736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restore </a:t>
            </a:r>
            <a:r>
              <a:rPr lang="en-US" altLang="ko-KR" sz="14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regs</a:t>
            </a:r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from kernel stack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move to user mode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jump to PC after trap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45904" y="4164628"/>
            <a:ext cx="2736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Handle trap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  Do work of </a:t>
            </a:r>
            <a:r>
              <a:rPr lang="en-US" altLang="ko-KR" sz="14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syscall</a:t>
            </a:r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return-from-trap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74252" y="3591588"/>
            <a:ext cx="2736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save </a:t>
            </a:r>
            <a:r>
              <a:rPr lang="en-US" altLang="ko-KR" sz="14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regs</a:t>
            </a:r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to kernel stack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move to kernel mode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jump to trap handler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5587-81A0-DE4A-94D1-28C01935CC6A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4615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Problem 2: Switching Between Processes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How can the OS </a:t>
            </a:r>
            <a:r>
              <a:rPr lang="en-US" altLang="ko-KR" dirty="0">
                <a:solidFill>
                  <a:srgbClr val="FF0000"/>
                </a:solidFill>
              </a:rPr>
              <a:t>regain control</a:t>
            </a:r>
            <a:r>
              <a:rPr lang="en-US" altLang="ko-KR" dirty="0"/>
              <a:t> of the CPU so that it can switch between </a:t>
            </a:r>
            <a:r>
              <a:rPr lang="en-US" altLang="ko-KR" i="1" dirty="0"/>
              <a:t>processes</a:t>
            </a:r>
            <a:r>
              <a:rPr lang="en-US" altLang="ko-KR" dirty="0"/>
              <a:t>?</a:t>
            </a:r>
          </a:p>
          <a:p>
            <a:pPr lvl="1"/>
            <a:r>
              <a:rPr lang="en-US" altLang="ko-KR" dirty="0"/>
              <a:t>A cooperative Approach: </a:t>
            </a:r>
            <a:r>
              <a:rPr lang="en-US" altLang="ko-KR" b="1" dirty="0"/>
              <a:t>Wait for system calls</a:t>
            </a:r>
          </a:p>
          <a:p>
            <a:pPr lvl="1"/>
            <a:r>
              <a:rPr lang="en-US" altLang="ko-KR" dirty="0"/>
              <a:t>A Non-Cooperative Approach: </a:t>
            </a:r>
            <a:r>
              <a:rPr lang="en-US" altLang="ko-KR" b="1" dirty="0"/>
              <a:t>The OS takes control</a:t>
            </a:r>
            <a:endParaRPr lang="ko-KR" altLang="en-US" b="1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0D73-9940-974B-B472-302129A4407A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042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A cooperative Approach: Wait for system calls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Processes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periodically give up the CPU </a:t>
            </a:r>
            <a:r>
              <a:rPr lang="en-US" altLang="ko-KR" dirty="0"/>
              <a:t>by making </a:t>
            </a:r>
            <a:r>
              <a:rPr lang="en-US" altLang="ko-KR" b="1" dirty="0"/>
              <a:t>system calls </a:t>
            </a:r>
            <a:r>
              <a:rPr lang="en-US" altLang="ko-KR" dirty="0"/>
              <a:t>such as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yield</a:t>
            </a:r>
            <a:endParaRPr lang="en-US" altLang="ko-KR" dirty="0"/>
          </a:p>
          <a:p>
            <a:pPr lvl="1"/>
            <a:r>
              <a:rPr lang="en-US" altLang="ko-KR" dirty="0"/>
              <a:t>The OS decides to run some other task</a:t>
            </a:r>
          </a:p>
          <a:p>
            <a:pPr lvl="1"/>
            <a:r>
              <a:rPr lang="en-US" altLang="ko-KR" dirty="0"/>
              <a:t>Application also transfer control to the OS when they do something illegal</a:t>
            </a:r>
          </a:p>
          <a:p>
            <a:pPr lvl="2"/>
            <a:r>
              <a:rPr lang="en-US" altLang="ko-KR" dirty="0"/>
              <a:t>Divide by zero</a:t>
            </a:r>
          </a:p>
          <a:p>
            <a:pPr lvl="2"/>
            <a:r>
              <a:rPr lang="en-US" altLang="ko-KR" dirty="0"/>
              <a:t>Try to access memory that it shouldn’t be able to access</a:t>
            </a:r>
          </a:p>
          <a:p>
            <a:pPr lvl="2"/>
            <a:endParaRPr lang="en-US" altLang="ko-KR" dirty="0"/>
          </a:p>
          <a:p>
            <a:pPr lvl="1"/>
            <a:r>
              <a:rPr lang="en-US" altLang="ko-KR" dirty="0"/>
              <a:t>Examples: early versions of the Macintosh OS, the old Xerox Alto system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EE0FF-9377-D04B-829C-F6ABE3C86EAF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3071664" y="4797152"/>
            <a:ext cx="6192688" cy="1080120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2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 process gets stuck in an infinite loop </a:t>
            </a:r>
          </a:p>
          <a:p>
            <a:pPr algn="ctr"/>
            <a:r>
              <a:rPr lang="en-US" altLang="ko-KR" sz="2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 pitchFamily="2" charset="2"/>
              </a:rPr>
              <a:t> </a:t>
            </a:r>
            <a:r>
              <a:rPr lang="en-US" altLang="ko-KR" sz="2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 pitchFamily="2" charset="2"/>
              </a:rPr>
              <a:t>Reboot the machine</a:t>
            </a:r>
            <a:endParaRPr lang="en-US" altLang="ko-KR" sz="2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817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Non-Cooperative Approach: OS Takes Control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A timer interrupt</a:t>
            </a:r>
          </a:p>
          <a:p>
            <a:pPr lvl="1"/>
            <a:r>
              <a:rPr lang="en-US" altLang="ko-KR" dirty="0"/>
              <a:t>During the boot sequence, the OS start the </a:t>
            </a:r>
            <a:r>
              <a:rPr lang="en-US" altLang="ko-KR" u="sng" dirty="0"/>
              <a:t>timer</a:t>
            </a:r>
            <a:endParaRPr lang="en-US" altLang="ko-KR" dirty="0"/>
          </a:p>
          <a:p>
            <a:pPr lvl="1"/>
            <a:r>
              <a:rPr lang="en-US" altLang="ko-KR" dirty="0"/>
              <a:t>The timer </a:t>
            </a:r>
            <a:r>
              <a:rPr lang="en-US" altLang="ko-KR" u="sng" dirty="0"/>
              <a:t>raise an interrupt</a:t>
            </a:r>
            <a:r>
              <a:rPr lang="en-US" altLang="ko-KR" dirty="0"/>
              <a:t> every so many milliseconds</a:t>
            </a:r>
          </a:p>
          <a:p>
            <a:pPr lvl="1"/>
            <a:r>
              <a:rPr lang="en-US" altLang="ko-KR" dirty="0"/>
              <a:t>When the interrupt is raised:</a:t>
            </a:r>
          </a:p>
          <a:p>
            <a:pPr lvl="2"/>
            <a:r>
              <a:rPr lang="en-US" altLang="ko-KR" dirty="0"/>
              <a:t>The currently running process is halted</a:t>
            </a:r>
          </a:p>
          <a:p>
            <a:pPr lvl="2"/>
            <a:r>
              <a:rPr lang="en-US" altLang="ko-KR" dirty="0"/>
              <a:t>Save enough of the state of the program</a:t>
            </a:r>
          </a:p>
          <a:p>
            <a:pPr lvl="2"/>
            <a:r>
              <a:rPr lang="en-US" altLang="ko-KR" dirty="0"/>
              <a:t>A pre-configured interrupt handler in the OS runs</a:t>
            </a:r>
          </a:p>
          <a:p>
            <a:pPr lvl="1"/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3071664" y="4581128"/>
            <a:ext cx="6192688" cy="1080120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2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 </a:t>
            </a:r>
            <a:r>
              <a:rPr lang="en-US" altLang="ko-KR" sz="2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timer interrupt </a:t>
            </a:r>
            <a:r>
              <a:rPr lang="en-US" altLang="ko-KR" sz="2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gives OS the ability to </a:t>
            </a:r>
          </a:p>
          <a:p>
            <a:pPr algn="ctr"/>
            <a:r>
              <a:rPr lang="en-US" altLang="ko-KR" sz="2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run again on a CPU</a:t>
            </a:r>
            <a:endParaRPr lang="en-US" altLang="ko-KR" sz="2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0D71F-5FDB-624C-8BD5-C005E5D8A9B3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82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Saving and Restoring Context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Scheduler</a:t>
            </a:r>
            <a:r>
              <a:rPr lang="en-US" altLang="ko-KR" dirty="0"/>
              <a:t> makes a decision:</a:t>
            </a:r>
          </a:p>
          <a:p>
            <a:pPr lvl="1"/>
            <a:r>
              <a:rPr lang="en-US" altLang="ko-KR" dirty="0"/>
              <a:t>Whether to continue running the </a:t>
            </a:r>
            <a:r>
              <a:rPr lang="en-US" altLang="ko-KR" b="1" dirty="0"/>
              <a:t>current process</a:t>
            </a:r>
            <a:r>
              <a:rPr lang="en-US" altLang="ko-KR" dirty="0"/>
              <a:t>, or switch to a </a:t>
            </a:r>
            <a:r>
              <a:rPr lang="en-US" altLang="ko-KR" b="1" dirty="0"/>
              <a:t>different one</a:t>
            </a:r>
            <a:endParaRPr lang="en-US" altLang="ko-KR" dirty="0"/>
          </a:p>
          <a:p>
            <a:pPr lvl="1"/>
            <a:r>
              <a:rPr lang="en-US" altLang="ko-KR" dirty="0"/>
              <a:t>If the decision is made to switch, the OS executes a </a:t>
            </a:r>
            <a:r>
              <a:rPr lang="en-US" altLang="ko-KR" u="sng" dirty="0"/>
              <a:t>context switch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9C6F6-6269-0040-B7D2-470C8DA68F08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965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Context Switch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 low-level piece of assembly code</a:t>
            </a:r>
          </a:p>
          <a:p>
            <a:pPr lvl="1"/>
            <a:r>
              <a:rPr lang="en-US" altLang="ko-KR" b="1" dirty="0"/>
              <a:t>Save a few register values </a:t>
            </a:r>
            <a:r>
              <a:rPr lang="en-US" altLang="ko-KR" dirty="0"/>
              <a:t>for the current process onto its kernel stack</a:t>
            </a:r>
          </a:p>
          <a:p>
            <a:pPr lvl="2"/>
            <a:r>
              <a:rPr lang="en-US" altLang="ko-KR" dirty="0"/>
              <a:t>General purpose registers</a:t>
            </a:r>
          </a:p>
          <a:p>
            <a:pPr lvl="2"/>
            <a:r>
              <a:rPr lang="en-US" altLang="ko-KR" dirty="0"/>
              <a:t>PC</a:t>
            </a:r>
          </a:p>
          <a:p>
            <a:pPr lvl="2"/>
            <a:r>
              <a:rPr lang="en-US" altLang="ko-KR" dirty="0"/>
              <a:t>Kernel stack pointer</a:t>
            </a:r>
          </a:p>
          <a:p>
            <a:pPr lvl="1"/>
            <a:r>
              <a:rPr lang="en-US" altLang="ko-KR" b="1" dirty="0"/>
              <a:t>Restore a few register values </a:t>
            </a:r>
            <a:r>
              <a:rPr lang="en-US" altLang="ko-KR" dirty="0"/>
              <a:t>for the soon-to-be-executing process from its kernel stack</a:t>
            </a:r>
          </a:p>
          <a:p>
            <a:pPr lvl="1"/>
            <a:r>
              <a:rPr lang="en-US" altLang="ko-KR" b="1" dirty="0"/>
              <a:t>Switch to the kernel stack </a:t>
            </a:r>
            <a:r>
              <a:rPr lang="en-US" altLang="ko-KR" dirty="0"/>
              <a:t>for the soon-to-be-executing process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3732-99E3-7545-884F-9BD0FCCDB3D6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69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process is OS’s abstraction of a </a:t>
            </a:r>
            <a:r>
              <a:rPr lang="en-US" b="1" dirty="0"/>
              <a:t>running program</a:t>
            </a:r>
            <a:endParaRPr lang="en-US" dirty="0"/>
          </a:p>
          <a:p>
            <a:r>
              <a:rPr lang="en-US" dirty="0"/>
              <a:t>What constitutes a process?</a:t>
            </a:r>
          </a:p>
          <a:p>
            <a:pPr lvl="1"/>
            <a:r>
              <a:rPr lang="en-US" dirty="0"/>
              <a:t>Memory (address space)</a:t>
            </a:r>
          </a:p>
          <a:p>
            <a:pPr lvl="2"/>
            <a:r>
              <a:rPr lang="en-US" dirty="0"/>
              <a:t>Instructions </a:t>
            </a:r>
          </a:p>
          <a:p>
            <a:pPr lvl="2"/>
            <a:r>
              <a:rPr lang="en-US" dirty="0"/>
              <a:t>Data</a:t>
            </a:r>
          </a:p>
          <a:p>
            <a:pPr lvl="1"/>
            <a:r>
              <a:rPr lang="en-US" dirty="0"/>
              <a:t>Registers (state of the processor)</a:t>
            </a:r>
          </a:p>
          <a:p>
            <a:pPr lvl="2"/>
            <a:r>
              <a:rPr lang="en-US" dirty="0"/>
              <a:t>General purpose registers</a:t>
            </a:r>
          </a:p>
          <a:p>
            <a:pPr lvl="2"/>
            <a:r>
              <a:rPr lang="en-US" dirty="0"/>
              <a:t>Program counter (PC)</a:t>
            </a:r>
          </a:p>
          <a:p>
            <a:pPr lvl="2"/>
            <a:r>
              <a:rPr lang="en-US" dirty="0"/>
              <a:t>Stack pointer (SP)</a:t>
            </a:r>
          </a:p>
          <a:p>
            <a:pPr lvl="1"/>
            <a:r>
              <a:rPr lang="en-US" dirty="0"/>
              <a:t>I/O Information</a:t>
            </a:r>
          </a:p>
          <a:p>
            <a:pPr lvl="2"/>
            <a:r>
              <a:rPr lang="en-US" dirty="0"/>
              <a:t>List of files process currently has open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–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93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Limited Direction Execution Protocol (Timer interrupt) @Boot</a:t>
            </a:r>
            <a:endParaRPr lang="ko-KR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3521-589F-AA4B-876B-A31E1D1997BF}" type="datetime1">
              <a:rPr lang="en-US" smtClean="0"/>
              <a:pPr/>
              <a:t>9/1/21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07568" y="963885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OS @ boot</a:t>
            </a:r>
          </a:p>
          <a:p>
            <a:r>
              <a:rPr lang="en-US" altLang="ko-KR" sz="1400" b="1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(kernel mode)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31904" y="1052737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Hardware</a:t>
            </a:r>
          </a:p>
        </p:txBody>
      </p:sp>
      <p:cxnSp>
        <p:nvCxnSpPr>
          <p:cNvPr id="8" name="직선 연결선 7"/>
          <p:cNvCxnSpPr/>
          <p:nvPr/>
        </p:nvCxnSpPr>
        <p:spPr>
          <a:xfrm>
            <a:off x="2207568" y="1487105"/>
            <a:ext cx="7920880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07568" y="1580122"/>
            <a:ext cx="2312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initialize trap table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31904" y="1772816"/>
            <a:ext cx="23126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remember address of …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sz="14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syscall</a:t>
            </a:r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handler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 timer handler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07568" y="2444218"/>
            <a:ext cx="2312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start interrupt timer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31904" y="2690336"/>
            <a:ext cx="2312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start timer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interrupt CPU in X </a:t>
            </a:r>
            <a:r>
              <a:rPr lang="en-US" altLang="ko-KR" sz="14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ms</a:t>
            </a:r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823524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199" y="228600"/>
            <a:ext cx="10620531" cy="687498"/>
          </a:xfrm>
        </p:spPr>
        <p:txBody>
          <a:bodyPr>
            <a:noAutofit/>
          </a:bodyPr>
          <a:lstStyle/>
          <a:p>
            <a:r>
              <a:rPr lang="en-US" altLang="ko-KR" sz="3200" dirty="0"/>
              <a:t>Limited Direction Execution Protocol (Timer interrupt) @Run</a:t>
            </a:r>
            <a:endParaRPr lang="ko-KR" alt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3521-589F-AA4B-876B-A31E1D1997BF}" type="datetime1">
              <a:rPr lang="en-US" smtClean="0"/>
              <a:pPr/>
              <a:t>9/1/21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92972" y="829894"/>
            <a:ext cx="23075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OS @ run (kernel mode)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17309" y="829894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Hardware</a:t>
            </a:r>
          </a:p>
        </p:txBody>
      </p:sp>
      <p:cxnSp>
        <p:nvCxnSpPr>
          <p:cNvPr id="13" name="직선 연결선 12"/>
          <p:cNvCxnSpPr/>
          <p:nvPr/>
        </p:nvCxnSpPr>
        <p:spPr>
          <a:xfrm>
            <a:off x="1592973" y="1098284"/>
            <a:ext cx="7920880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97629" y="829894"/>
            <a:ext cx="26207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Program (user mode)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17309" y="1645056"/>
            <a:ext cx="27578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timer interrupt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save </a:t>
            </a:r>
            <a:r>
              <a:rPr lang="en-US" altLang="ko-KR" sz="14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regs</a:t>
            </a:r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(A) to k-stack(A)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move to kernel mode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jump to trap handler for timer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489245" y="1143941"/>
            <a:ext cx="2312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Process A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56596" y="2584273"/>
            <a:ext cx="34647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Handle the trap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Call switch() routine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 save </a:t>
            </a:r>
            <a:r>
              <a:rPr lang="en-US" altLang="ko-KR" sz="14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regs</a:t>
            </a:r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(A) to </a:t>
            </a:r>
            <a:r>
              <a:rPr lang="en-US" altLang="ko-KR" sz="14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proc-struct</a:t>
            </a:r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(A)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 restore </a:t>
            </a:r>
            <a:r>
              <a:rPr lang="en-US" altLang="ko-KR" sz="14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regs</a:t>
            </a:r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(B) from </a:t>
            </a:r>
            <a:r>
              <a:rPr lang="en-US" altLang="ko-KR" sz="14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proc-struct</a:t>
            </a:r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(B)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 switch to k-stack(B)</a:t>
            </a:r>
          </a:p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return-from-trap (into B)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08924" y="4094450"/>
            <a:ext cx="34647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restore </a:t>
            </a:r>
            <a:r>
              <a:rPr lang="en-US" altLang="ko-KR" sz="14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regs</a:t>
            </a:r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(B) from k-stack(B)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move to user mode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jump to B’s PC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97628" y="4942324"/>
            <a:ext cx="2024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Process B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570689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Worried About Concurrency?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What happens if, during interrupt or trap handling, another interrupt occurs?</a:t>
            </a:r>
          </a:p>
          <a:p>
            <a:r>
              <a:rPr lang="en-US" altLang="ko-KR" dirty="0"/>
              <a:t>OS handles these situations:</a:t>
            </a:r>
          </a:p>
          <a:p>
            <a:pPr lvl="1"/>
            <a:r>
              <a:rPr lang="en-US" altLang="ko-KR" b="1" dirty="0"/>
              <a:t>Disable interrupts </a:t>
            </a:r>
            <a:r>
              <a:rPr lang="en-US" altLang="ko-KR" dirty="0"/>
              <a:t>during interrupt processing</a:t>
            </a:r>
          </a:p>
          <a:p>
            <a:pPr lvl="1"/>
            <a:r>
              <a:rPr lang="en-US" altLang="ko-KR" dirty="0"/>
              <a:t>Use a number of sophisticated </a:t>
            </a:r>
            <a:r>
              <a:rPr lang="en-US" altLang="ko-KR" b="1" dirty="0"/>
              <a:t>locking </a:t>
            </a:r>
            <a:r>
              <a:rPr lang="en-US" altLang="ko-KR" dirty="0"/>
              <a:t>schemes to protect concurrent access to internal data structures</a:t>
            </a:r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2611-CF19-094E-AB59-AB79FD49AAEE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0119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Separating Policy and Mechanism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 paradigm</a:t>
            </a:r>
          </a:p>
          <a:p>
            <a:pPr lvl="1"/>
            <a:r>
              <a:rPr lang="en-US" dirty="0"/>
              <a:t>Separate high-level policies from their low-level mechanisms</a:t>
            </a:r>
          </a:p>
          <a:p>
            <a:r>
              <a:rPr lang="en-US" dirty="0"/>
              <a:t>Mechanism</a:t>
            </a:r>
          </a:p>
          <a:p>
            <a:pPr lvl="1"/>
            <a:r>
              <a:rPr lang="en-US" dirty="0"/>
              <a:t>Answers the “how” question about a system</a:t>
            </a:r>
          </a:p>
          <a:p>
            <a:pPr lvl="1"/>
            <a:r>
              <a:rPr lang="en-US" dirty="0"/>
              <a:t>How does the OS perform a context switch?</a:t>
            </a:r>
          </a:p>
          <a:p>
            <a:r>
              <a:rPr lang="en-US" dirty="0"/>
              <a:t>Policy</a:t>
            </a:r>
          </a:p>
          <a:p>
            <a:pPr lvl="1"/>
            <a:r>
              <a:rPr lang="en-US" dirty="0"/>
              <a:t>Answers the “which” question about a system</a:t>
            </a:r>
          </a:p>
          <a:p>
            <a:pPr lvl="1"/>
            <a:r>
              <a:rPr lang="en-US" dirty="0"/>
              <a:t>Which process should the OS run right now?</a:t>
            </a:r>
          </a:p>
          <a:p>
            <a:r>
              <a:rPr lang="en-US" dirty="0"/>
              <a:t>Allows for policies to change without having to rethink the underlying mechanism</a:t>
            </a:r>
          </a:p>
          <a:p>
            <a:pPr lvl="1"/>
            <a:r>
              <a:rPr lang="en-US" dirty="0"/>
              <a:t>Gives the system good modularity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D2A8-D17F-D84F-9D44-E5B904E84925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63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API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These APIs are available on any modern OS</a:t>
            </a:r>
          </a:p>
          <a:p>
            <a:pPr lvl="1"/>
            <a:r>
              <a:rPr lang="en-US" dirty="0"/>
              <a:t>Create</a:t>
            </a:r>
          </a:p>
          <a:p>
            <a:pPr lvl="2"/>
            <a:r>
              <a:rPr lang="en-US" dirty="0"/>
              <a:t>Create a new process to run a program</a:t>
            </a:r>
          </a:p>
          <a:p>
            <a:pPr lvl="1"/>
            <a:r>
              <a:rPr lang="en-US" dirty="0"/>
              <a:t>Destroy</a:t>
            </a:r>
          </a:p>
          <a:p>
            <a:pPr lvl="2"/>
            <a:r>
              <a:rPr lang="en-US" dirty="0"/>
              <a:t>Halt a runaway process</a:t>
            </a:r>
          </a:p>
          <a:p>
            <a:pPr lvl="1"/>
            <a:r>
              <a:rPr lang="en-US" dirty="0"/>
              <a:t>Wait</a:t>
            </a:r>
          </a:p>
          <a:p>
            <a:pPr lvl="2"/>
            <a:r>
              <a:rPr lang="en-US" dirty="0"/>
              <a:t>Wait for a process to stop running</a:t>
            </a:r>
          </a:p>
          <a:p>
            <a:pPr lvl="1"/>
            <a:r>
              <a:rPr lang="en-US" dirty="0"/>
              <a:t>Miscellaneous Control</a:t>
            </a:r>
          </a:p>
          <a:p>
            <a:pPr lvl="2"/>
            <a:r>
              <a:rPr lang="en-US" dirty="0"/>
              <a:t>Suspend </a:t>
            </a:r>
          </a:p>
          <a:p>
            <a:pPr lvl="2"/>
            <a:r>
              <a:rPr lang="en-US" dirty="0"/>
              <a:t>Resume</a:t>
            </a:r>
          </a:p>
          <a:p>
            <a:pPr lvl="1"/>
            <a:r>
              <a:rPr lang="en-US" dirty="0"/>
              <a:t>Status</a:t>
            </a:r>
          </a:p>
          <a:p>
            <a:pPr lvl="2"/>
            <a:r>
              <a:rPr lang="en-US" dirty="0"/>
              <a:t>Get some status information about a process</a:t>
            </a:r>
          </a:p>
          <a:p>
            <a:pPr lvl="2"/>
            <a:r>
              <a:rPr lang="en-US" dirty="0"/>
              <a:t>How long it has been running</a:t>
            </a:r>
          </a:p>
          <a:p>
            <a:pPr lvl="2"/>
            <a:r>
              <a:rPr lang="en-US" dirty="0"/>
              <a:t>What state is it in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–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02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Creation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143001"/>
            <a:ext cx="5801360" cy="498633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Load a program code into </a:t>
            </a:r>
            <a:r>
              <a:rPr lang="en-US" b="1" dirty="0"/>
              <a:t>memory</a:t>
            </a:r>
            <a:r>
              <a:rPr lang="en-US" dirty="0"/>
              <a:t>, the address space of the process</a:t>
            </a:r>
          </a:p>
          <a:p>
            <a:pPr lvl="1"/>
            <a:r>
              <a:rPr lang="en-US" dirty="0"/>
              <a:t>Programs reside on a disk in an </a:t>
            </a:r>
            <a:r>
              <a:rPr lang="en-US" b="1" dirty="0"/>
              <a:t>executable format</a:t>
            </a:r>
            <a:endParaRPr lang="en-US" dirty="0"/>
          </a:p>
          <a:p>
            <a:pPr lvl="1"/>
            <a:r>
              <a:rPr lang="en-US" dirty="0"/>
              <a:t>OS performs the loading process </a:t>
            </a:r>
            <a:r>
              <a:rPr lang="en-US" b="1" dirty="0"/>
              <a:t>lazily</a:t>
            </a:r>
            <a:endParaRPr lang="en-US" dirty="0"/>
          </a:p>
          <a:p>
            <a:pPr lvl="2"/>
            <a:r>
              <a:rPr lang="en-US" dirty="0"/>
              <a:t>Loads pieces of code or data only as they are needed during program execution (demand paging)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program’s </a:t>
            </a:r>
            <a:r>
              <a:rPr lang="en-US" b="1" dirty="0"/>
              <a:t>run-time stack</a:t>
            </a:r>
            <a:r>
              <a:rPr lang="en-US" dirty="0"/>
              <a:t> is allocated</a:t>
            </a:r>
          </a:p>
          <a:p>
            <a:pPr lvl="1"/>
            <a:r>
              <a:rPr lang="en-US" dirty="0"/>
              <a:t>Stack is used for local variables, function parameters, return address</a:t>
            </a:r>
          </a:p>
          <a:p>
            <a:pPr lvl="1"/>
            <a:r>
              <a:rPr lang="en-US" dirty="0"/>
              <a:t>Initialize the stack with arguments</a:t>
            </a:r>
          </a:p>
          <a:p>
            <a:pPr lvl="2"/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argc</a:t>
            </a:r>
            <a:r>
              <a:rPr lang="en-US" dirty="0"/>
              <a:t> and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argv</a:t>
            </a:r>
            <a:r>
              <a:rPr lang="en-US" dirty="0"/>
              <a:t> array of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main() </a:t>
            </a:r>
            <a:r>
              <a:rPr lang="en-US" dirty="0"/>
              <a:t>function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–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935039"/>
            <a:ext cx="5130800" cy="519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8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Creation (Cont.)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143001"/>
            <a:ext cx="5801360" cy="4986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The program’s </a:t>
            </a:r>
            <a:r>
              <a:rPr lang="en-US" b="1" dirty="0"/>
              <a:t>heap </a:t>
            </a:r>
            <a:r>
              <a:rPr lang="en-US" dirty="0"/>
              <a:t>is created</a:t>
            </a:r>
          </a:p>
          <a:p>
            <a:pPr lvl="1"/>
            <a:r>
              <a:rPr lang="en-US" dirty="0"/>
              <a:t>Used for explicitly requested dynamically allocated data</a:t>
            </a:r>
          </a:p>
          <a:p>
            <a:pPr lvl="1"/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malloc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(); free()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The OS does some other </a:t>
            </a:r>
            <a:r>
              <a:rPr lang="en-US" b="1" dirty="0"/>
              <a:t>initialization</a:t>
            </a:r>
          </a:p>
          <a:p>
            <a:pPr lvl="1"/>
            <a:r>
              <a:rPr lang="en-US" dirty="0"/>
              <a:t>I/O setup (</a:t>
            </a:r>
            <a:r>
              <a:rPr lang="en-US" dirty="0" err="1"/>
              <a:t>stdin</a:t>
            </a:r>
            <a:r>
              <a:rPr lang="en-US" dirty="0"/>
              <a:t>, </a:t>
            </a:r>
            <a:r>
              <a:rPr lang="en-US" dirty="0" err="1"/>
              <a:t>stdout</a:t>
            </a:r>
            <a:r>
              <a:rPr lang="en-US" dirty="0"/>
              <a:t>, </a:t>
            </a:r>
            <a:r>
              <a:rPr lang="en-US" dirty="0" err="1"/>
              <a:t>stderr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Start</a:t>
            </a:r>
            <a:r>
              <a:rPr lang="en-US" dirty="0"/>
              <a:t> the program running at the entry point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main()</a:t>
            </a:r>
          </a:p>
          <a:p>
            <a:pPr lvl="1"/>
            <a:r>
              <a:rPr lang="en-US" dirty="0"/>
              <a:t>The OS transfers control of the CPU to the newly-created process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–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935039"/>
            <a:ext cx="5130800" cy="519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98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States (simplified)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5179256" cy="4986338"/>
          </a:xfrm>
        </p:spPr>
        <p:txBody>
          <a:bodyPr/>
          <a:lstStyle/>
          <a:p>
            <a:r>
              <a:rPr lang="en-US" dirty="0"/>
              <a:t>A process can be in one of three states</a:t>
            </a:r>
          </a:p>
          <a:p>
            <a:pPr lvl="1"/>
            <a:r>
              <a:rPr lang="en-US" b="1" dirty="0"/>
              <a:t>Running</a:t>
            </a:r>
            <a:endParaRPr lang="en-US" dirty="0"/>
          </a:p>
          <a:p>
            <a:pPr lvl="2"/>
            <a:r>
              <a:rPr lang="en-US" dirty="0"/>
              <a:t>A process is running on the CPU</a:t>
            </a:r>
          </a:p>
          <a:p>
            <a:pPr lvl="1"/>
            <a:r>
              <a:rPr lang="en-US" b="1" dirty="0"/>
              <a:t>Ready</a:t>
            </a:r>
            <a:endParaRPr lang="en-US" dirty="0"/>
          </a:p>
          <a:p>
            <a:pPr lvl="2"/>
            <a:r>
              <a:rPr lang="en-US" dirty="0"/>
              <a:t>A process is ready to run but for some reason the OS has chosen not to run it at this given moment</a:t>
            </a:r>
          </a:p>
          <a:p>
            <a:pPr lvl="1"/>
            <a:r>
              <a:rPr lang="en-US" b="1" dirty="0"/>
              <a:t>Blocked</a:t>
            </a:r>
            <a:endParaRPr lang="en-US" dirty="0"/>
          </a:p>
          <a:p>
            <a:pPr lvl="2"/>
            <a:r>
              <a:rPr lang="en-US" dirty="0"/>
              <a:t>A process has performed some kind of operation that it is waiting on</a:t>
            </a:r>
          </a:p>
          <a:p>
            <a:pPr lvl="2"/>
            <a:r>
              <a:rPr lang="en-US" dirty="0"/>
              <a:t>E.g., an disk request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–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타원 5"/>
          <p:cNvSpPr/>
          <p:nvPr/>
        </p:nvSpPr>
        <p:spPr>
          <a:xfrm>
            <a:off x="5816641" y="1439971"/>
            <a:ext cx="1800200" cy="1800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Running</a:t>
            </a:r>
            <a:endParaRPr lang="ko-KR" altLang="en-US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타원 8"/>
          <p:cNvSpPr/>
          <p:nvPr/>
        </p:nvSpPr>
        <p:spPr>
          <a:xfrm>
            <a:off x="9777080" y="1439971"/>
            <a:ext cx="1800200" cy="1800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Ready</a:t>
            </a:r>
            <a:endParaRPr lang="ko-KR" altLang="en-US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타원 9"/>
          <p:cNvSpPr/>
          <p:nvPr/>
        </p:nvSpPr>
        <p:spPr>
          <a:xfrm>
            <a:off x="7688848" y="4032259"/>
            <a:ext cx="1800000" cy="1800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Blocked</a:t>
            </a:r>
            <a:endParaRPr lang="ko-KR" altLang="en-US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0" name="직선 연결선 10"/>
          <p:cNvCxnSpPr/>
          <p:nvPr/>
        </p:nvCxnSpPr>
        <p:spPr>
          <a:xfrm>
            <a:off x="7791514" y="2314758"/>
            <a:ext cx="1841550" cy="0"/>
          </a:xfrm>
          <a:prstGeom prst="line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992209" y="1882710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Descheduled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76880" y="2530782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Scheduled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3" name="직선 연결선 18"/>
          <p:cNvCxnSpPr/>
          <p:nvPr/>
        </p:nvCxnSpPr>
        <p:spPr>
          <a:xfrm>
            <a:off x="7791514" y="2458774"/>
            <a:ext cx="1841550" cy="0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705072" y="3693705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I/O: done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5" name="직선 연결선 22"/>
          <p:cNvCxnSpPr/>
          <p:nvPr/>
        </p:nvCxnSpPr>
        <p:spPr>
          <a:xfrm flipH="1" flipV="1">
            <a:off x="7325784" y="3160813"/>
            <a:ext cx="651096" cy="943654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76680" y="3693705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I/O: initiate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7" name="직선 연결선 28"/>
          <p:cNvCxnSpPr/>
          <p:nvPr/>
        </p:nvCxnSpPr>
        <p:spPr>
          <a:xfrm flipV="1">
            <a:off x="9381072" y="3216185"/>
            <a:ext cx="648000" cy="936000"/>
          </a:xfrm>
          <a:prstGeom prst="line">
            <a:avLst/>
          </a:prstGeom>
          <a:ln w="25400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679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OS has some key data structures that track various pieces of information</a:t>
            </a:r>
          </a:p>
          <a:p>
            <a:pPr lvl="1"/>
            <a:r>
              <a:rPr lang="en-US" dirty="0"/>
              <a:t>Process list</a:t>
            </a:r>
          </a:p>
          <a:p>
            <a:pPr lvl="2"/>
            <a:r>
              <a:rPr lang="en-US" dirty="0"/>
              <a:t>Ready processes</a:t>
            </a:r>
          </a:p>
          <a:p>
            <a:pPr lvl="2"/>
            <a:r>
              <a:rPr lang="en-US" dirty="0"/>
              <a:t>Blocked processes</a:t>
            </a:r>
          </a:p>
          <a:p>
            <a:pPr lvl="2"/>
            <a:r>
              <a:rPr lang="en-US" dirty="0"/>
              <a:t>Current running process</a:t>
            </a:r>
          </a:p>
          <a:p>
            <a:pPr lvl="1"/>
            <a:r>
              <a:rPr lang="en-US" dirty="0"/>
              <a:t>Register context</a:t>
            </a:r>
          </a:p>
          <a:p>
            <a:pPr lvl="2"/>
            <a:r>
              <a:rPr lang="en-US" dirty="0"/>
              <a:t>A copy of all the registers for a process</a:t>
            </a:r>
          </a:p>
          <a:p>
            <a:r>
              <a:rPr lang="en-US" dirty="0"/>
              <a:t>The Process Control Block (PCB)</a:t>
            </a:r>
          </a:p>
          <a:p>
            <a:pPr lvl="1"/>
            <a:r>
              <a:rPr lang="en-US" dirty="0"/>
              <a:t>A C-structure that contains information about each process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–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76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xv6 Kernel Process Structures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sz="20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the registers xv6 will save and restore</a:t>
            </a:r>
          </a:p>
          <a:p>
            <a:r>
              <a:rPr lang="en-US" altLang="ko-KR" sz="20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to stop and subsequently restart a process</a:t>
            </a:r>
          </a:p>
          <a:p>
            <a:r>
              <a:rPr lang="en-US" altLang="ko-KR" sz="20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20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20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context {</a:t>
            </a:r>
          </a:p>
          <a:p>
            <a:r>
              <a:rPr lang="en-US" altLang="ko-KR" sz="20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20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20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20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eip</a:t>
            </a:r>
            <a:r>
              <a:rPr lang="en-US" altLang="ko-KR" sz="20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20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Index pointer register</a:t>
            </a:r>
          </a:p>
          <a:p>
            <a:r>
              <a:rPr lang="en-US" altLang="ko-KR" sz="20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</a:t>
            </a:r>
            <a:r>
              <a:rPr lang="en-US" altLang="ko-KR" sz="20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20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20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20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esp</a:t>
            </a:r>
            <a:r>
              <a:rPr lang="en-US" altLang="ko-KR" sz="20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20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Stack pointer register</a:t>
            </a:r>
          </a:p>
          <a:p>
            <a:r>
              <a:rPr lang="en-US" altLang="ko-KR" sz="20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20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20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20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ebx</a:t>
            </a:r>
            <a:r>
              <a:rPr lang="en-US" altLang="ko-KR" sz="20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20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Called the base register</a:t>
            </a:r>
          </a:p>
          <a:p>
            <a:r>
              <a:rPr lang="en-US" altLang="ko-KR" sz="20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20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20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20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ecx</a:t>
            </a:r>
            <a:r>
              <a:rPr lang="en-US" altLang="ko-KR" sz="20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20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Called the counter register</a:t>
            </a:r>
          </a:p>
          <a:p>
            <a:r>
              <a:rPr lang="en-US" altLang="ko-KR" sz="20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20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20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20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edx</a:t>
            </a:r>
            <a:r>
              <a:rPr lang="en-US" altLang="ko-KR" sz="20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20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Called the data register</a:t>
            </a:r>
          </a:p>
          <a:p>
            <a:r>
              <a:rPr lang="en-US" altLang="ko-KR" sz="20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20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20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20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esi</a:t>
            </a:r>
            <a:r>
              <a:rPr lang="en-US" altLang="ko-KR" sz="20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20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Source index register</a:t>
            </a:r>
          </a:p>
          <a:p>
            <a:r>
              <a:rPr lang="en-US" altLang="ko-KR" sz="20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</a:t>
            </a:r>
            <a:r>
              <a:rPr lang="en-US" altLang="ko-KR" sz="20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20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20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20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edi</a:t>
            </a:r>
            <a:r>
              <a:rPr lang="en-US" altLang="ko-KR" sz="20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20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Destination index register</a:t>
            </a:r>
          </a:p>
          <a:p>
            <a:r>
              <a:rPr lang="en-US" altLang="ko-KR" sz="20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20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20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20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ebp</a:t>
            </a:r>
            <a:r>
              <a:rPr lang="en-US" altLang="ko-KR" sz="20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20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Stack base pointer register</a:t>
            </a:r>
          </a:p>
          <a:p>
            <a:r>
              <a:rPr lang="en-US" altLang="ko-KR" sz="20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};</a:t>
            </a:r>
          </a:p>
          <a:p>
            <a:endParaRPr lang="en-US" sz="2000" dirty="0"/>
          </a:p>
          <a:p>
            <a:r>
              <a:rPr lang="en-US" altLang="ko-KR" sz="20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the different states a process can be in</a:t>
            </a:r>
          </a:p>
          <a:p>
            <a:r>
              <a:rPr lang="en-US" altLang="ko-KR" sz="20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enum</a:t>
            </a:r>
            <a:r>
              <a:rPr lang="en-US" altLang="ko-KR" sz="20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20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procstate</a:t>
            </a:r>
            <a:r>
              <a:rPr lang="en-US" altLang="ko-KR" sz="20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 UNUSED, EMBRYO, SLEEPING,</a:t>
            </a:r>
          </a:p>
          <a:p>
            <a:r>
              <a:rPr lang="en-US" altLang="ko-KR" sz="20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RUNNABLE, RUNNING, ZOMBIE };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t>9/1/21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–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43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MPU_334_Template" id="{69D57378-1E0F-384D-BD2E-85D2B94C0C62}" vid="{1912ED2C-32BC-FC4C-BFA1-6084CFE1F8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2241</TotalTime>
  <Words>3204</Words>
  <Application>Microsoft Macintosh PowerPoint</Application>
  <PresentationFormat>Widescreen</PresentationFormat>
  <Paragraphs>532</Paragraphs>
  <Slides>33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맑은 고딕</vt:lpstr>
      <vt:lpstr>Arial</vt:lpstr>
      <vt:lpstr>Calibri</vt:lpstr>
      <vt:lpstr>Calibri Light</vt:lpstr>
      <vt:lpstr>Courier</vt:lpstr>
      <vt:lpstr>Courier New</vt:lpstr>
      <vt:lpstr>Wingdings</vt:lpstr>
      <vt:lpstr>Office Theme</vt:lpstr>
      <vt:lpstr>The Process Abstraction</vt:lpstr>
      <vt:lpstr>How to Provide the Illusion of Many CPUs?</vt:lpstr>
      <vt:lpstr>A Process</vt:lpstr>
      <vt:lpstr>Process API</vt:lpstr>
      <vt:lpstr>Process Creation</vt:lpstr>
      <vt:lpstr>Process Creation (Cont.)</vt:lpstr>
      <vt:lpstr>Process States (simplified)</vt:lpstr>
      <vt:lpstr>Process Data Structures</vt:lpstr>
      <vt:lpstr>The xv6 Kernel Process Structures</vt:lpstr>
      <vt:lpstr>The xv6 Kernel Process Structures (Cont.)</vt:lpstr>
      <vt:lpstr>Process Creation</vt:lpstr>
      <vt:lpstr>The fork() System Call</vt:lpstr>
      <vt:lpstr>Calling fork() example (Cont.)</vt:lpstr>
      <vt:lpstr>The wait() System Call</vt:lpstr>
      <vt:lpstr>The wait() System Call (Cont.)</vt:lpstr>
      <vt:lpstr>The exec() System Call</vt:lpstr>
      <vt:lpstr>Motivating the API</vt:lpstr>
      <vt:lpstr>All of the above with redirection</vt:lpstr>
      <vt:lpstr>How to Efficiently Virtualize the CPU with Control?</vt:lpstr>
      <vt:lpstr>Direct Execution</vt:lpstr>
      <vt:lpstr>Problem 1: Restricted Operation</vt:lpstr>
      <vt:lpstr>System Call</vt:lpstr>
      <vt:lpstr>Limited Direction Execution Protocol @Boot</vt:lpstr>
      <vt:lpstr>Limited Direction Execution Protocol @Run</vt:lpstr>
      <vt:lpstr>Problem 2: Switching Between Processes</vt:lpstr>
      <vt:lpstr>A cooperative Approach: Wait for system calls</vt:lpstr>
      <vt:lpstr>A Non-Cooperative Approach: OS Takes Control</vt:lpstr>
      <vt:lpstr>Saving and Restoring Context</vt:lpstr>
      <vt:lpstr>Context Switch</vt:lpstr>
      <vt:lpstr>Limited Direction Execution Protocol (Timer interrupt) @Boot</vt:lpstr>
      <vt:lpstr>Limited Direction Execution Protocol (Timer interrupt) @Run</vt:lpstr>
      <vt:lpstr>Worried About Concurrency?</vt:lpstr>
      <vt:lpstr>Separating Policy and Mechanism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Process Abstraction</dc:title>
  <dc:creator>Jason Waterman</dc:creator>
  <cp:lastModifiedBy>Jason Waterman</cp:lastModifiedBy>
  <cp:revision>24</cp:revision>
  <dcterms:created xsi:type="dcterms:W3CDTF">2017-08-30T22:33:26Z</dcterms:created>
  <dcterms:modified xsi:type="dcterms:W3CDTF">2021-09-02T05:20:33Z</dcterms:modified>
</cp:coreProperties>
</file>