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57"/>
    <p:restoredTop sz="95687"/>
  </p:normalViewPr>
  <p:slideViewPr>
    <p:cSldViewPr snapToGrid="0" snapToObjects="1">
      <p:cViewPr>
        <p:scale>
          <a:sx n="120" d="100"/>
          <a:sy n="120" d="100"/>
        </p:scale>
        <p:origin x="120" y="-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8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Probably can combine this slide with the next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25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time, lead with the example and then explain the properties.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7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5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174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8867-A7C5-2F43-9BC5-D55E6D519706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120-4280-104A-9973-246CD2985B3E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FA56D-00BE-FC42-A279-CB2F7F17BFD2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E8F9-FECB-F94F-8BD7-9CDC0C6498D6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BE79-7014-6E44-A90C-9B1670A0969F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A2D-2AAA-7344-A934-CEF00180EF7D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184B-414C-BC4B-B984-2E362134C837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C0667E-D7F7-324D-AF83-B446ADA84D35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5F914AF-E458-C048-9D8C-733DA0813D44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FD9431B-77AE-0E43-A081-1B14EE425DD1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Scheduling: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104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Shortest Time-to-Completion First (STCF)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arrives at t=0 and needs to run for 100 seconds</a:t>
            </a:r>
          </a:p>
          <a:p>
            <a:pPr lvl="1"/>
            <a:r>
              <a:rPr lang="en-US" altLang="ko-KR" dirty="0"/>
              <a:t>B and C arrive at t=10 and each need to run for 10 seconds</a:t>
            </a:r>
          </a:p>
          <a:p>
            <a:endParaRPr lang="ko-KR" alt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CD4-1761-B048-9F7D-713EE86BDA72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10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289692" y="5157192"/>
            <a:ext cx="747871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61701" y="5264541"/>
                <a:ext cx="7252113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)+</m:t>
                          </m:r>
                          <m:d>
                            <m:dPr>
                              <m:ctrlP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𝟐𝟎</m:t>
                              </m:r>
                              <m: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</m:d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+(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altLang="ko-KR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0" y="5264540"/>
                <a:ext cx="7252113" cy="570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그룹 35"/>
          <p:cNvGrpSpPr/>
          <p:nvPr/>
        </p:nvGrpSpPr>
        <p:grpSpPr>
          <a:xfrm>
            <a:off x="3521016" y="2708921"/>
            <a:ext cx="4913149" cy="2092347"/>
            <a:chOff x="1997015" y="2708920"/>
            <a:chExt cx="4913149" cy="2092347"/>
          </a:xfrm>
        </p:grpSpPr>
        <p:grpSp>
          <p:nvGrpSpPr>
            <p:cNvPr id="9" name="그룹 8"/>
            <p:cNvGrpSpPr/>
            <p:nvPr/>
          </p:nvGrpSpPr>
          <p:grpSpPr>
            <a:xfrm>
              <a:off x="2246980" y="4069062"/>
              <a:ext cx="4663184" cy="732205"/>
              <a:chOff x="2246980" y="4797152"/>
              <a:chExt cx="4663184" cy="732205"/>
            </a:xfrm>
          </p:grpSpPr>
          <p:cxnSp>
            <p:nvCxnSpPr>
              <p:cNvPr id="18" name="직선 연결선 17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9" name="직선 연결선 28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2339752" y="3316008"/>
              <a:ext cx="360000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699792" y="3315458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059792" y="3315458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39752" y="301630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99792" y="301630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59832" y="30228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2723237" y="3032722"/>
              <a:ext cx="0" cy="2880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997015" y="270892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[B,C arrive]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419792" y="3315459"/>
              <a:ext cx="3232820" cy="71900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16056" y="302039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5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New scheduling metric: Response time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time from </a:t>
            </a:r>
            <a:r>
              <a:rPr lang="en-US" altLang="ko-KR" b="1" dirty="0"/>
              <a:t>when the job arrives </a:t>
            </a:r>
            <a:r>
              <a:rPr lang="en-US" altLang="ko-KR" dirty="0"/>
              <a:t>to the </a:t>
            </a:r>
            <a:r>
              <a:rPr lang="en-US" altLang="ko-KR" b="1" dirty="0"/>
              <a:t>first time it is scheduled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STCF and related disciplines are not particularly good for response time</a:t>
            </a:r>
          </a:p>
          <a:p>
            <a:pPr lvl="1"/>
            <a:endParaRPr lang="ko-KR" alt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1AB2-16E9-DE4D-A0CA-AE3835C23D48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11</a:t>
            </a:fld>
            <a:r>
              <a:rPr lang="en-US" altLang="ko-KR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38600" y="1810195"/>
                <a:ext cx="3739998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𝒓𝒆𝒔𝒑𝒐𝒏𝒔𝒆</m:t>
                          </m:r>
                        </m:sub>
                      </m:sSub>
                      <m:r>
                        <a:rPr lang="en-US" altLang="ko-KR" sz="2000" b="1" i="1">
                          <a:solidFill>
                            <a:srgbClr val="1F497D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𝒇𝒊𝒓𝒔𝒕𝒓𝒖𝒏</m:t>
                          </m:r>
                        </m:sub>
                      </m:sSub>
                      <m:r>
                        <a:rPr lang="en-US" altLang="ko-KR" sz="2000" b="1" i="1">
                          <a:solidFill>
                            <a:srgbClr val="1F497D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𝒂𝒓𝒓𝒊𝒗𝒂𝒍</m:t>
                          </m:r>
                        </m:sub>
                      </m:sSub>
                    </m:oMath>
                  </m:oMathPara>
                </a14:m>
                <a:endParaRPr lang="ko-KR" altLang="en-US" sz="20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810195"/>
                <a:ext cx="3739998" cy="429220"/>
              </a:xfrm>
              <a:prstGeom prst="rect">
                <a:avLst/>
              </a:prstGeom>
              <a:blipFill rotWithShape="0">
                <a:blip r:embed="rId2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3699900" y="1664765"/>
            <a:ext cx="4648183" cy="72008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711624" y="3501008"/>
            <a:ext cx="662473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How can we build a scheduler that is </a:t>
            </a:r>
          </a:p>
          <a:p>
            <a:pPr algn="ctr"/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sensitive to response time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481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Round Robin (RR)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Time slicing Scheduling</a:t>
            </a:r>
          </a:p>
          <a:p>
            <a:pPr lvl="1"/>
            <a:r>
              <a:rPr lang="en-US" altLang="ko-KR" dirty="0"/>
              <a:t>Run a job for a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time slice </a:t>
            </a:r>
            <a:r>
              <a:rPr lang="en-US" altLang="ko-KR" dirty="0"/>
              <a:t>and then switch to the next job in the </a:t>
            </a:r>
            <a:r>
              <a:rPr lang="en-US" altLang="ko-KR" b="1" dirty="0"/>
              <a:t>run queue</a:t>
            </a:r>
            <a:r>
              <a:rPr lang="en-US" altLang="ko-KR" dirty="0"/>
              <a:t> until the jobs are finished</a:t>
            </a:r>
          </a:p>
          <a:p>
            <a:pPr lvl="2"/>
            <a:r>
              <a:rPr lang="en-US" altLang="ko-KR" dirty="0"/>
              <a:t>Time slice is sometimes called a </a:t>
            </a:r>
            <a:r>
              <a:rPr lang="en-US" altLang="ko-KR" u="sng" dirty="0"/>
              <a:t>scheduling quantum</a:t>
            </a:r>
            <a:endParaRPr lang="en-US" altLang="ko-KR" dirty="0"/>
          </a:p>
          <a:p>
            <a:pPr lvl="1"/>
            <a:r>
              <a:rPr lang="en-US" altLang="ko-KR" dirty="0"/>
              <a:t>It repeatedly does so until the jobs are finished</a:t>
            </a:r>
          </a:p>
          <a:p>
            <a:pPr lvl="1"/>
            <a:r>
              <a:rPr lang="en-US" altLang="ko-KR" dirty="0"/>
              <a:t>The length of a time slice must be</a:t>
            </a:r>
            <a:r>
              <a:rPr lang="en-US" altLang="ko-KR" i="1" dirty="0"/>
              <a:t> a multiple of</a:t>
            </a:r>
            <a:r>
              <a:rPr lang="en-US" altLang="ko-KR" dirty="0"/>
              <a:t> the timer-interrupt period</a:t>
            </a:r>
          </a:p>
          <a:p>
            <a:pPr lvl="1"/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105-8F4A-4548-99A0-2248FCAEA5E4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12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567608" y="4221088"/>
            <a:ext cx="7056784" cy="864096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RR is fair, but performs poorly on metrics</a:t>
            </a:r>
          </a:p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such as turnaround time</a:t>
            </a:r>
          </a:p>
        </p:txBody>
      </p:sp>
    </p:spTree>
    <p:extLst>
      <p:ext uri="{BB962C8B-B14F-4D97-AF65-F5344CB8AC3E}">
        <p14:creationId xmlns:p14="http://schemas.microsoft.com/office/powerpoint/2010/main" val="173390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 Scheduling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A, B and C arrive at the same time</a:t>
            </a:r>
          </a:p>
          <a:p>
            <a:r>
              <a:rPr lang="en-US" altLang="ko-KR" dirty="0"/>
              <a:t>They each wish to run for 5 seconds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6AD5-ADAD-D845-A783-BE29DE7EBC93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13</a:t>
            </a:fld>
            <a:r>
              <a:rPr lang="en-US" altLang="ko-KR"/>
              <a:t> </a:t>
            </a:r>
          </a:p>
        </p:txBody>
      </p:sp>
      <p:grpSp>
        <p:nvGrpSpPr>
          <p:cNvPr id="31" name="그룹 30"/>
          <p:cNvGrpSpPr/>
          <p:nvPr/>
        </p:nvGrpSpPr>
        <p:grpSpPr>
          <a:xfrm>
            <a:off x="2412740" y="2060849"/>
            <a:ext cx="4663184" cy="1963961"/>
            <a:chOff x="2246980" y="2420888"/>
            <a:chExt cx="4663184" cy="1963961"/>
          </a:xfrm>
        </p:grpSpPr>
        <p:grpSp>
          <p:nvGrpSpPr>
            <p:cNvPr id="7" name="그룹 6"/>
            <p:cNvGrpSpPr/>
            <p:nvPr/>
          </p:nvGrpSpPr>
          <p:grpSpPr>
            <a:xfrm>
              <a:off x="2246980" y="3492693"/>
              <a:ext cx="4663184" cy="573346"/>
              <a:chOff x="2246980" y="4797152"/>
              <a:chExt cx="4663184" cy="573346"/>
            </a:xfrm>
          </p:grpSpPr>
          <p:cxnSp>
            <p:nvCxnSpPr>
              <p:cNvPr id="14" name="직선 연결선 13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7" name="직선 연결선 16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9" name="직선 연결선 18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757052" y="5093499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2339278" y="2728665"/>
              <a:ext cx="720000" cy="7266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59872" y="2735288"/>
              <a:ext cx="720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779912" y="2728665"/>
              <a:ext cx="720000" cy="72662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55302" y="242088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7321" y="242088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52503" y="2427431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79772" y="4077072"/>
              <a:ext cx="3792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SJF (Bad for Response Time)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2269664" y="4379268"/>
            <a:ext cx="4906456" cy="1963961"/>
            <a:chOff x="2041808" y="4293096"/>
            <a:chExt cx="4906456" cy="1963961"/>
          </a:xfrm>
        </p:grpSpPr>
        <p:grpSp>
          <p:nvGrpSpPr>
            <p:cNvPr id="33" name="그룹 32"/>
            <p:cNvGrpSpPr/>
            <p:nvPr/>
          </p:nvGrpSpPr>
          <p:grpSpPr>
            <a:xfrm>
              <a:off x="2213072" y="5364901"/>
              <a:ext cx="4663184" cy="573346"/>
              <a:chOff x="2246980" y="4797152"/>
              <a:chExt cx="4663184" cy="573346"/>
            </a:xfrm>
          </p:grpSpPr>
          <p:cxnSp>
            <p:nvCxnSpPr>
              <p:cNvPr id="41" name="직선 연결선 40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4" name="직선 연결선 43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6" name="직선 연결선 45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8" name="직선 연결선 47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0" name="직선 연결선 49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2" name="직선 연결선 51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4" name="직선 연결선 53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757052" y="5093499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59" name="그룹 58"/>
            <p:cNvGrpSpPr/>
            <p:nvPr/>
          </p:nvGrpSpPr>
          <p:grpSpPr>
            <a:xfrm>
              <a:off x="2195736" y="4293096"/>
              <a:ext cx="667082" cy="1034400"/>
              <a:chOff x="2195736" y="4293096"/>
              <a:chExt cx="667082" cy="1034400"/>
            </a:xfrm>
          </p:grpSpPr>
          <p:sp>
            <p:nvSpPr>
              <p:cNvPr id="34" name="직사각형 33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2041808" y="5949280"/>
              <a:ext cx="49064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RR with a time-slice of 1sec (Good for Response Time)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60" name="그룹 59"/>
            <p:cNvGrpSpPr/>
            <p:nvPr/>
          </p:nvGrpSpPr>
          <p:grpSpPr>
            <a:xfrm>
              <a:off x="2627784" y="4293096"/>
              <a:ext cx="667082" cy="1034400"/>
              <a:chOff x="2195736" y="4293096"/>
              <a:chExt cx="667082" cy="1034400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67" name="그룹 66"/>
            <p:cNvGrpSpPr/>
            <p:nvPr/>
          </p:nvGrpSpPr>
          <p:grpSpPr>
            <a:xfrm>
              <a:off x="3059832" y="4293096"/>
              <a:ext cx="667082" cy="1034400"/>
              <a:chOff x="2195736" y="4293096"/>
              <a:chExt cx="667082" cy="1034400"/>
            </a:xfrm>
          </p:grpSpPr>
          <p:sp>
            <p:nvSpPr>
              <p:cNvPr id="68" name="직사각형 67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9" name="직사각형 68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0" name="직사각형 69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74" name="그룹 73"/>
            <p:cNvGrpSpPr/>
            <p:nvPr/>
          </p:nvGrpSpPr>
          <p:grpSpPr>
            <a:xfrm>
              <a:off x="3491880" y="4293096"/>
              <a:ext cx="667082" cy="1034400"/>
              <a:chOff x="2195736" y="4293096"/>
              <a:chExt cx="667082" cy="1034400"/>
            </a:xfrm>
          </p:grpSpPr>
          <p:sp>
            <p:nvSpPr>
              <p:cNvPr id="75" name="직사각형 74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3923928" y="4293096"/>
              <a:ext cx="667082" cy="1034400"/>
              <a:chOff x="2195736" y="4293096"/>
              <a:chExt cx="667082" cy="1034400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917318" y="2420889"/>
                <a:ext cx="3571170" cy="559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𝑎𝑣𝑒𝑟𝑎𝑔𝑒</m:t>
                          </m:r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𝑟𝑒𝑠𝑝𝑜𝑛𝑠𝑒</m:t>
                          </m:r>
                        </m:sub>
                      </m:sSub>
                      <m:r>
                        <a:rPr lang="en-US" altLang="ko-KR" sz="16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0+5+10</m:t>
                          </m:r>
                        </m:num>
                        <m:den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altLang="ko-KR" sz="1600" i="1">
                          <a:solidFill>
                            <a:prstClr val="black"/>
                          </a:solidFill>
                          <a:latin typeface="Cambria Math"/>
                        </a:rPr>
                        <m:t>=5</m:t>
                      </m:r>
                      <m:r>
                        <a:rPr lang="en-US" altLang="ko-KR" sz="1600" i="1">
                          <a:solidFill>
                            <a:prstClr val="black"/>
                          </a:solidFill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ko-KR" altLang="en-US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18" y="2420888"/>
                <a:ext cx="3571170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031132" y="4780156"/>
                <a:ext cx="345735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𝑎𝑣𝑒𝑟𝑎𝑔𝑒</m:t>
                          </m:r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𝑟𝑒𝑠𝑝𝑜𝑛𝑠𝑒</m:t>
                          </m:r>
                        </m:sub>
                      </m:sSub>
                      <m:r>
                        <a:rPr lang="en-US" altLang="ko-KR" sz="16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0+1+2</m:t>
                          </m:r>
                        </m:num>
                        <m:den>
                          <m:r>
                            <a:rPr lang="en-US" altLang="ko-KR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altLang="ko-KR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i="1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US" altLang="ko-KR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ko-KR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131" y="4780156"/>
                <a:ext cx="3457357" cy="5549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88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length of the time slice is critical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shorter time slice</a:t>
            </a:r>
          </a:p>
          <a:p>
            <a:pPr lvl="1"/>
            <a:r>
              <a:rPr lang="en-US" altLang="ko-KR" dirty="0"/>
              <a:t>Better response time</a:t>
            </a:r>
          </a:p>
          <a:p>
            <a:pPr lvl="1"/>
            <a:r>
              <a:rPr lang="en-US" altLang="ko-KR" dirty="0"/>
              <a:t>The cost of context switching will dominate overall performance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longer time slice</a:t>
            </a:r>
          </a:p>
          <a:p>
            <a:pPr lvl="1"/>
            <a:r>
              <a:rPr lang="en-US" altLang="ko-KR" dirty="0"/>
              <a:t>Amortize the cost of switching</a:t>
            </a:r>
          </a:p>
          <a:p>
            <a:pPr lvl="1"/>
            <a:r>
              <a:rPr lang="en-US" altLang="ko-KR" dirty="0"/>
              <a:t>Worse response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BEF1-185B-294F-B2D8-629D2FB92A5D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14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289692" y="4797152"/>
            <a:ext cx="7478716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Deciding on the length of the time slice presents</a:t>
            </a:r>
          </a:p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trade-off 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a system designer</a:t>
            </a:r>
          </a:p>
        </p:txBody>
      </p:sp>
    </p:spTree>
    <p:extLst>
      <p:ext uri="{BB962C8B-B14F-4D97-AF65-F5344CB8AC3E}">
        <p14:creationId xmlns:p14="http://schemas.microsoft.com/office/powerpoint/2010/main" val="130727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Incorporating I/O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Let’s relax assumption #4 (all jobs only use the </a:t>
            </a:r>
            <a:r>
              <a:rPr lang="en-US" altLang="ko-KR" b="1" dirty="0"/>
              <a:t>CPU)</a:t>
            </a:r>
          </a:p>
          <a:p>
            <a:pPr lvl="1"/>
            <a:r>
              <a:rPr lang="en-US" altLang="ko-KR" dirty="0"/>
              <a:t>Jobs can now perform I/O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Jobs </a:t>
            </a:r>
            <a:r>
              <a:rPr lang="en-US" altLang="ko-KR" b="1" dirty="0"/>
              <a:t>A</a:t>
            </a:r>
            <a:r>
              <a:rPr lang="en-US" altLang="ko-KR" dirty="0"/>
              <a:t> and </a:t>
            </a:r>
            <a:r>
              <a:rPr lang="en-US" altLang="ko-KR" b="1" dirty="0"/>
              <a:t>B</a:t>
            </a:r>
            <a:r>
              <a:rPr lang="en-US" altLang="ko-KR" dirty="0"/>
              <a:t> need 50ms of CPU time each</a:t>
            </a:r>
          </a:p>
          <a:p>
            <a:pPr lvl="1"/>
            <a:r>
              <a:rPr lang="en-US" altLang="ko-KR" b="1" dirty="0"/>
              <a:t>A</a:t>
            </a:r>
            <a:r>
              <a:rPr lang="en-US" altLang="ko-KR" dirty="0"/>
              <a:t> runs for 10ms and then issues an I/O request</a:t>
            </a:r>
          </a:p>
          <a:p>
            <a:pPr lvl="2"/>
            <a:r>
              <a:rPr lang="en-US" altLang="ko-KR" dirty="0"/>
              <a:t>I/</a:t>
            </a:r>
            <a:r>
              <a:rPr lang="en-US" altLang="ko-KR" dirty="0" err="1"/>
              <a:t>Os</a:t>
            </a:r>
            <a:r>
              <a:rPr lang="en-US" altLang="ko-KR" dirty="0"/>
              <a:t> each take 10ms</a:t>
            </a:r>
          </a:p>
          <a:p>
            <a:pPr lvl="1"/>
            <a:r>
              <a:rPr lang="en-US" altLang="ko-KR" b="1" dirty="0"/>
              <a:t>B</a:t>
            </a:r>
            <a:r>
              <a:rPr lang="en-US" altLang="ko-KR" dirty="0"/>
              <a:t> simply uses the CPU for 50ms and performs no I/O</a:t>
            </a:r>
          </a:p>
          <a:p>
            <a:pPr lvl="1"/>
            <a:r>
              <a:rPr lang="en-US" altLang="ko-KR" dirty="0"/>
              <a:t>The scheduler runs </a:t>
            </a:r>
            <a:r>
              <a:rPr lang="en-US" altLang="ko-KR" b="1" dirty="0"/>
              <a:t>A</a:t>
            </a:r>
            <a:r>
              <a:rPr lang="en-US" altLang="ko-KR" dirty="0"/>
              <a:t> first, then </a:t>
            </a:r>
            <a:r>
              <a:rPr lang="en-US" altLang="ko-KR" b="1" dirty="0"/>
              <a:t>B</a:t>
            </a:r>
            <a:r>
              <a:rPr lang="en-US" altLang="ko-KR" dirty="0"/>
              <a:t> after</a:t>
            </a:r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383-728B-E64A-A0F4-F547F76ED0C3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15</a:t>
            </a:fld>
            <a:r>
              <a:rPr lang="en-US" altLang="ko-K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04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Incorporating I/O (Cont.)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7ADA-3361-C746-867A-A8CE0FEE083A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16</a:t>
            </a:fld>
            <a:r>
              <a:rPr lang="en-US" altLang="ko-KR"/>
              <a:t> </a:t>
            </a:r>
          </a:p>
        </p:txBody>
      </p:sp>
      <p:grpSp>
        <p:nvGrpSpPr>
          <p:cNvPr id="51" name="그룹 50"/>
          <p:cNvGrpSpPr/>
          <p:nvPr/>
        </p:nvGrpSpPr>
        <p:grpSpPr>
          <a:xfrm>
            <a:off x="3431704" y="908721"/>
            <a:ext cx="5383264" cy="2468017"/>
            <a:chOff x="2213072" y="1511323"/>
            <a:chExt cx="5383264" cy="2468017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2305844" y="3071678"/>
              <a:ext cx="50328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2312990" y="3075259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13072" y="3131859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2592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0990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374600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2998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46608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5006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518616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97014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590624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59740" y="312827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661870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72200" y="312827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39952" y="3383531"/>
              <a:ext cx="15121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Time (</a:t>
              </a:r>
              <a:r>
                <a:rPr lang="en-US" altLang="ko-KR" sz="1200" b="1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msec</a:t>
              </a:r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2665924" y="2468513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513055" y="1879200"/>
              <a:ext cx="1800000" cy="54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11217" y="1513359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0814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39812" y="3671563"/>
              <a:ext cx="3792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Poor Use of Resources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3" name="직선 연결선 32"/>
            <p:cNvCxnSpPr/>
            <p:nvPr/>
          </p:nvCxnSpPr>
          <p:spPr>
            <a:xfrm>
              <a:off x="7338784" y="3068960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92280" y="3125560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305844" y="1871363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363144" y="246647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36630" y="151132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031257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4106084" y="2466477"/>
              <a:ext cx="35619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732327" y="152084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746004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820364" y="2473846"/>
              <a:ext cx="3658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67265" y="152821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4462274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53055" y="153977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5186163" y="1880888"/>
              <a:ext cx="326891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86818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2822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8822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4826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93" name="직선 연결선 92"/>
          <p:cNvCxnSpPr/>
          <p:nvPr/>
        </p:nvCxnSpPr>
        <p:spPr>
          <a:xfrm>
            <a:off x="3524476" y="5329650"/>
            <a:ext cx="50328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3531622" y="5333232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431704" y="5389832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6" name="직선 연결선 95"/>
          <p:cNvCxnSpPr/>
          <p:nvPr/>
        </p:nvCxnSpPr>
        <p:spPr>
          <a:xfrm>
            <a:off x="4244556" y="532965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028532" y="5386251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8" name="직선 연결선 97"/>
          <p:cNvCxnSpPr/>
          <p:nvPr/>
        </p:nvCxnSpPr>
        <p:spPr>
          <a:xfrm>
            <a:off x="4964636" y="532965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748612" y="5386251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5684716" y="532965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468692" y="5386251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6404796" y="532965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188772" y="5386251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4" name="직선 연결선 103"/>
          <p:cNvCxnSpPr/>
          <p:nvPr/>
        </p:nvCxnSpPr>
        <p:spPr>
          <a:xfrm>
            <a:off x="7124876" y="532965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6878372" y="5386251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6" name="직선 연결선 105"/>
          <p:cNvCxnSpPr/>
          <p:nvPr/>
        </p:nvCxnSpPr>
        <p:spPr>
          <a:xfrm>
            <a:off x="7837336" y="532965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590832" y="5386251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58584" y="5641504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Time (</a:t>
            </a:r>
            <a:r>
              <a:rPr lang="en-US" altLang="ko-KR" sz="12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3884556" y="4726485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895262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529849" y="3771332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892327" y="377597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158444" y="5929536"/>
            <a:ext cx="3792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Overlap Allows Better Use of Resources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4" name="직선 연결선 113"/>
          <p:cNvCxnSpPr/>
          <p:nvPr/>
        </p:nvCxnSpPr>
        <p:spPr>
          <a:xfrm>
            <a:off x="8557416" y="5326933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8310912" y="5383533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140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3524476" y="4127299"/>
            <a:ext cx="360000" cy="54203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4581776" y="472444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255262" y="3769296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249889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5324716" y="4724449"/>
            <a:ext cx="35619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950959" y="377882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4964636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038996" y="4731818"/>
            <a:ext cx="3658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85897" y="378619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5680906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371687" y="375977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04796" y="4127300"/>
            <a:ext cx="326891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593357" y="377597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03912" y="37854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4609889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324636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6038996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731687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024032" y="3769296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744112" y="3769296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7608168" y="4293097"/>
            <a:ext cx="2880320" cy="759893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Maximize the 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 utilization</a:t>
            </a:r>
          </a:p>
        </p:txBody>
      </p:sp>
    </p:spTree>
    <p:extLst>
      <p:ext uri="{BB962C8B-B14F-4D97-AF65-F5344CB8AC3E}">
        <p14:creationId xmlns:p14="http://schemas.microsoft.com/office/powerpoint/2010/main" val="1878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Incorporating I/O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 job initiates an I/O request</a:t>
            </a:r>
          </a:p>
          <a:p>
            <a:pPr lvl="1"/>
            <a:r>
              <a:rPr lang="en-US" altLang="ko-KR" dirty="0"/>
              <a:t>The job is blocked waiting for I/O completion</a:t>
            </a:r>
          </a:p>
          <a:p>
            <a:pPr lvl="1"/>
            <a:r>
              <a:rPr lang="en-US" altLang="ko-KR" dirty="0"/>
              <a:t>The scheduler should schedule another job on the CPU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When the I/O completes</a:t>
            </a:r>
          </a:p>
          <a:p>
            <a:pPr lvl="1"/>
            <a:r>
              <a:rPr lang="en-US" altLang="ko-KR" dirty="0"/>
              <a:t>An interrupt is raised</a:t>
            </a:r>
          </a:p>
          <a:p>
            <a:pPr lvl="1"/>
            <a:r>
              <a:rPr lang="en-US" altLang="ko-KR" dirty="0"/>
              <a:t>The OS moves the process from blocked back to the ready state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E48F-5B60-F94B-93AB-D53ADB67781E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17</a:t>
            </a:fld>
            <a:r>
              <a:rPr lang="en-US" altLang="ko-K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6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our final assumption:  the scheduler knows the length of each job</a:t>
            </a:r>
          </a:p>
          <a:p>
            <a:r>
              <a:rPr lang="en-US" dirty="0"/>
              <a:t>The OS usually knows very little about the length of each job</a:t>
            </a:r>
          </a:p>
          <a:p>
            <a:endParaRPr lang="en-US" dirty="0"/>
          </a:p>
          <a:p>
            <a:r>
              <a:rPr lang="en-US" dirty="0"/>
              <a:t>How can we behave like SJF/STCF without such knowledge?</a:t>
            </a:r>
          </a:p>
          <a:p>
            <a:r>
              <a:rPr lang="en-US" dirty="0"/>
              <a:t>How can we be fair and also have good response time?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120-4280-104A-9973-246CD2985B3E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Multi-Level Feedback Queue (MLFQ)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scheduler that learns from the past to predict the future</a:t>
            </a:r>
          </a:p>
          <a:p>
            <a:r>
              <a:rPr lang="en-US" altLang="ko-KR" dirty="0"/>
              <a:t>Objective:</a:t>
            </a:r>
          </a:p>
          <a:p>
            <a:pPr lvl="1"/>
            <a:r>
              <a:rPr lang="en-US" altLang="ko-KR" dirty="0"/>
              <a:t>Optimize </a:t>
            </a:r>
            <a:r>
              <a:rPr lang="en-US" altLang="ko-KR" b="1" dirty="0"/>
              <a:t>turnaround time </a:t>
            </a:r>
            <a:r>
              <a:rPr lang="en-US" altLang="ko-KR" dirty="0">
                <a:sym typeface="Wingdings" pitchFamily="2" charset="2"/>
              </a:rPr>
              <a:t> Run shorter jobs first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Minimize </a:t>
            </a:r>
            <a:r>
              <a:rPr lang="en-US" altLang="ko-KR" b="1" dirty="0">
                <a:sym typeface="Wingdings" pitchFamily="2" charset="2"/>
              </a:rPr>
              <a:t>response time </a:t>
            </a:r>
            <a:r>
              <a:rPr lang="en-US" altLang="ko-KR" dirty="0">
                <a:sym typeface="Wingdings" pitchFamily="2" charset="2"/>
              </a:rPr>
              <a:t>without </a:t>
            </a:r>
            <a:r>
              <a:rPr lang="en-US" altLang="ko-KR" i="1" dirty="0">
                <a:sym typeface="Wingdings" pitchFamily="2" charset="2"/>
              </a:rPr>
              <a:t>a priori knowledge of job length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19</a:t>
            </a:fld>
            <a:r>
              <a:rPr lang="en-US" altLang="ko-KR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563-38DC-4845-A187-9008CF151046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develop a scheduling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should we develop a basic framework for thinking about scheduling policies?</a:t>
            </a:r>
          </a:p>
          <a:p>
            <a:r>
              <a:rPr lang="en-US" dirty="0"/>
              <a:t>What are the key assumptions?</a:t>
            </a:r>
          </a:p>
          <a:p>
            <a:r>
              <a:rPr lang="en-US" dirty="0"/>
              <a:t>What metrics are important?</a:t>
            </a:r>
          </a:p>
          <a:p>
            <a:r>
              <a:rPr lang="en-US" dirty="0"/>
              <a:t>What basic approaches have been used in the past?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120-4280-104A-9973-246CD2985B3E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Basic Rules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has a number of distinct </a:t>
            </a:r>
            <a:r>
              <a:rPr lang="en-US" altLang="ko-KR" b="1" dirty="0"/>
              <a:t>queues</a:t>
            </a:r>
            <a:endParaRPr lang="en-US" altLang="ko-KR" dirty="0"/>
          </a:p>
          <a:p>
            <a:pPr lvl="1"/>
            <a:r>
              <a:rPr lang="en-US" altLang="ko-KR" dirty="0"/>
              <a:t>Each queues is assigned a different priority level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 job that is ready to run is on a single queue</a:t>
            </a:r>
          </a:p>
          <a:p>
            <a:pPr lvl="1"/>
            <a:r>
              <a:rPr lang="en-US" altLang="ko-KR" dirty="0"/>
              <a:t>I.e., a job can be in only one queue at any given time</a:t>
            </a:r>
          </a:p>
          <a:p>
            <a:pPr lvl="1"/>
            <a:r>
              <a:rPr lang="en-US" altLang="ko-KR" dirty="0"/>
              <a:t>A job </a:t>
            </a:r>
            <a:r>
              <a:rPr lang="en-US" altLang="ko-KR" b="1" dirty="0"/>
              <a:t>on the highest priority queue </a:t>
            </a:r>
            <a:r>
              <a:rPr lang="en-US" altLang="ko-KR" dirty="0"/>
              <a:t>is chosen to run</a:t>
            </a:r>
          </a:p>
          <a:p>
            <a:pPr lvl="1"/>
            <a:r>
              <a:rPr lang="en-US" altLang="ko-KR" dirty="0"/>
              <a:t>Use round-robin scheduling among jobs in the same queue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20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927648" y="4437112"/>
            <a:ext cx="6192688" cy="936104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519" y="4582870"/>
            <a:ext cx="5641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Rule 1: 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Priority(A) &gt; Priority(B), A runs (B doesn’t)</a:t>
            </a:r>
          </a:p>
          <a:p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Rule 2: 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Priority(A) = Priority(B), A &amp; B run in RR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F065-7099-D046-A584-220241AD9B30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 Example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21</a:t>
            </a:fld>
            <a:r>
              <a:rPr lang="en-US" altLang="ko-KR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2678" y="1124745"/>
            <a:ext cx="504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Q8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Q7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Q6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Q5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Q4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Q3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Q2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98007" y="1096170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[High Priority]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0490" y="4959067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[Low Priority]</a:t>
            </a: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856734" y="1513359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6576814" y="1292472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7104112" y="1513829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타원 12"/>
          <p:cNvSpPr/>
          <p:nvPr/>
        </p:nvSpPr>
        <p:spPr>
          <a:xfrm>
            <a:off x="7680176" y="1292942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5856734" y="3712169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6576814" y="3491282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>
            <a:off x="5856734" y="5368353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6576814" y="5147466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2EA4-54B8-3240-B2EF-3B2FF6EE3DBF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Basic Rules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varies the priority of a job based on its </a:t>
            </a:r>
            <a:r>
              <a:rPr lang="en-US" altLang="ko-KR" b="1" dirty="0"/>
              <a:t>observed behavior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job repeatedly relinquishes the CPU while waiting for I/O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Keep its priority high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When it runs, it doesn’t run for very long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A job uses the CPU intensively for long periods of time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Reduce its priority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22</a:t>
            </a:fld>
            <a:r>
              <a:rPr lang="en-US" altLang="ko-KR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2FF5-803B-E446-B64F-5B073AFBEE35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How to Change Priority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priority adjustment algorithm:</a:t>
            </a:r>
          </a:p>
          <a:p>
            <a:pPr lvl="1"/>
            <a:r>
              <a:rPr lang="en-US" altLang="ko-KR" b="1" dirty="0"/>
              <a:t>Rule 3</a:t>
            </a:r>
            <a:r>
              <a:rPr lang="en-US" altLang="ko-KR" dirty="0"/>
              <a:t>: When a job enters the system, it is placed in the highest priority queue</a:t>
            </a:r>
          </a:p>
          <a:p>
            <a:pPr lvl="1"/>
            <a:r>
              <a:rPr lang="en-US" altLang="ko-KR" b="1" dirty="0"/>
              <a:t>Rule 4a</a:t>
            </a:r>
            <a:r>
              <a:rPr lang="en-US" altLang="ko-KR" dirty="0"/>
              <a:t>: If a job uses up an entire time slice while running, its priority is reduced (i.e., it moves down a queue level)</a:t>
            </a:r>
          </a:p>
          <a:p>
            <a:pPr lvl="1"/>
            <a:r>
              <a:rPr lang="en-US" altLang="ko-KR" b="1" dirty="0"/>
              <a:t>Rule 4b</a:t>
            </a:r>
            <a:r>
              <a:rPr lang="en-US" altLang="ko-KR" dirty="0"/>
              <a:t>: If a job gives up the CPU before the time slice is up, it stays at the same priority level</a:t>
            </a:r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23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855640" y="4365104"/>
            <a:ext cx="6480720" cy="936104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 this manner, MLFQ approximates SJF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2F0-F556-5D47-83A7-8CA3E74C8608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31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1: A Single Long-Running Job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three-queue scheduler with time slice 10ms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24</a:t>
            </a:fld>
            <a:r>
              <a:rPr lang="en-US" altLang="ko-KR"/>
              <a:t> </a:t>
            </a:r>
          </a:p>
        </p:txBody>
      </p:sp>
      <p:grpSp>
        <p:nvGrpSpPr>
          <p:cNvPr id="28" name="그룹 27"/>
          <p:cNvGrpSpPr/>
          <p:nvPr/>
        </p:nvGrpSpPr>
        <p:grpSpPr>
          <a:xfrm>
            <a:off x="3788113" y="1907621"/>
            <a:ext cx="4448447" cy="2440609"/>
            <a:chOff x="1419697" y="1772896"/>
            <a:chExt cx="4448447" cy="2440609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2051720" y="249289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046100" y="1772896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057340" y="321297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2231760" y="2493745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>
              <a:off x="2051720" y="393228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411760" y="3213056"/>
              <a:ext cx="324558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6279" y="393305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16389" y="393305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02262" y="393305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09791" y="393650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12844" y="393650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9697" y="194540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19697" y="263691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19697" y="33569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040414" y="4427820"/>
            <a:ext cx="4215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Long-running Job Over Time (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A593-912E-2746-9C15-B6CEA6DD6C7C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2: Along Comes a Short Job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Assumption:</a:t>
            </a:r>
          </a:p>
          <a:p>
            <a:pPr lvl="1"/>
            <a:r>
              <a:rPr lang="en-US" altLang="ko-KR" b="1" dirty="0"/>
              <a:t>Job A</a:t>
            </a:r>
            <a:r>
              <a:rPr lang="en-US" altLang="ko-KR" dirty="0"/>
              <a:t>: A long-running CPU-intensive job</a:t>
            </a:r>
          </a:p>
          <a:p>
            <a:pPr lvl="1"/>
            <a:r>
              <a:rPr lang="en-US" altLang="ko-KR" b="1" dirty="0"/>
              <a:t>Job B</a:t>
            </a:r>
            <a:r>
              <a:rPr lang="en-US" altLang="ko-KR" dirty="0"/>
              <a:t>: A short-running interactive job (20ms runtime)</a:t>
            </a:r>
          </a:p>
          <a:p>
            <a:pPr lvl="1"/>
            <a:r>
              <a:rPr lang="en-US" altLang="ko-KR" dirty="0"/>
              <a:t>A has been running for some time, and then B arrives at time T=100.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25</a:t>
            </a:fld>
            <a:r>
              <a:rPr lang="en-US" altLang="ko-KR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40414" y="6021288"/>
            <a:ext cx="4215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Along Comes An Interactive Job (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3788112" y="3485497"/>
            <a:ext cx="5152184" cy="2456121"/>
            <a:chOff x="2264112" y="3485496"/>
            <a:chExt cx="5152184" cy="2456121"/>
          </a:xfrm>
        </p:grpSpPr>
        <p:cxnSp>
          <p:nvCxnSpPr>
            <p:cNvPr id="9" name="직선 연결선 8"/>
            <p:cNvCxnSpPr/>
            <p:nvPr/>
          </p:nvCxnSpPr>
          <p:spPr>
            <a:xfrm>
              <a:off x="2901755" y="494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4644216" y="3485496"/>
              <a:ext cx="144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>
              <a:off x="2896135" y="5660399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899513" y="4941168"/>
              <a:ext cx="1744495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80694" y="5661170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0804" y="5661169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46677" y="566116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4206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57259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4112" y="3673519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64112" y="436502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4112" y="508510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7236296" y="4302308"/>
              <a:ext cx="180000" cy="432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7236296" y="3654236"/>
              <a:ext cx="180000" cy="432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6256" y="43166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04248" y="3663713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4946743" y="4941168"/>
              <a:ext cx="1569473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77" name="직선 연결선 76"/>
            <p:cNvCxnSpPr/>
            <p:nvPr/>
          </p:nvCxnSpPr>
          <p:spPr>
            <a:xfrm>
              <a:off x="2916216" y="422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직사각형 77"/>
            <p:cNvSpPr/>
            <p:nvPr/>
          </p:nvSpPr>
          <p:spPr>
            <a:xfrm>
              <a:off x="4802743" y="4205496"/>
              <a:ext cx="144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1749-A48A-F44E-B73B-6E7170AE18B0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3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3: What About I/O?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Assumption:</a:t>
            </a:r>
          </a:p>
          <a:p>
            <a:pPr lvl="1"/>
            <a:r>
              <a:rPr lang="en-US" altLang="ko-KR" b="1" dirty="0"/>
              <a:t>Job A</a:t>
            </a:r>
            <a:r>
              <a:rPr lang="en-US" altLang="ko-KR" dirty="0"/>
              <a:t>: A long-running CPU-intensive job</a:t>
            </a:r>
          </a:p>
          <a:p>
            <a:pPr lvl="1"/>
            <a:r>
              <a:rPr lang="en-US" altLang="ko-KR" b="1" dirty="0"/>
              <a:t>Job B</a:t>
            </a:r>
            <a:r>
              <a:rPr lang="en-US" altLang="ko-KR" dirty="0"/>
              <a:t>: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An interactive job </a:t>
            </a:r>
            <a:r>
              <a:rPr lang="en-US" altLang="ko-KR" dirty="0"/>
              <a:t>that need the CPU only for 1ms before performing an I/O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26</a:t>
            </a:fld>
            <a:r>
              <a:rPr lang="en-US" altLang="ko-KR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71664" y="5229200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Mixed I/O-intensive and CPU-intensive Workload (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788112" y="2780929"/>
            <a:ext cx="5152184" cy="2443979"/>
            <a:chOff x="2264112" y="3497638"/>
            <a:chExt cx="5152184" cy="2443979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2896135" y="422100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896766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901755" y="494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2896135" y="5660399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978299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80694" y="5661170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0804" y="5661169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46677" y="566116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4206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57259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4112" y="3673519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64112" y="436502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4112" y="508510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7236296" y="4302308"/>
              <a:ext cx="180000" cy="432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7236296" y="3654236"/>
              <a:ext cx="180000" cy="432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6256" y="43166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04248" y="3663713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158339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3239872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419872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3501405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662395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743928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923928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005461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4185501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67034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454483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4536016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4716016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797549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987114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5068647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5246571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5328104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5508104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5589637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779202" y="349763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860735" y="493779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6038659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6120192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6254683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372200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77" name="모서리가 둥근 직사각형 76"/>
          <p:cNvSpPr/>
          <p:nvPr/>
        </p:nvSpPr>
        <p:spPr>
          <a:xfrm>
            <a:off x="2423592" y="5733256"/>
            <a:ext cx="7632848" cy="638780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MLFQ approach keeps an interactive job at the highest priority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0672-DE58-DA42-A65C-3D08D0D3A792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3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Problems with the Basic MLFQ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Starvation</a:t>
            </a:r>
          </a:p>
          <a:p>
            <a:pPr lvl="1"/>
            <a:r>
              <a:rPr lang="en-US" altLang="ko-KR" dirty="0"/>
              <a:t>If there are “too many” interactive jobs in the system</a:t>
            </a:r>
          </a:p>
          <a:p>
            <a:pPr lvl="1"/>
            <a:r>
              <a:rPr lang="en-US" altLang="ko-KR" dirty="0"/>
              <a:t>Lon-running jobs will never receive any CPU time</a:t>
            </a:r>
          </a:p>
          <a:p>
            <a:endParaRPr lang="en-US" altLang="ko-KR" dirty="0"/>
          </a:p>
          <a:p>
            <a:r>
              <a:rPr lang="en-US" altLang="ko-KR" dirty="0"/>
              <a:t>Game the scheduler</a:t>
            </a:r>
          </a:p>
          <a:p>
            <a:pPr lvl="1"/>
            <a:r>
              <a:rPr lang="en-US" altLang="ko-KR" dirty="0"/>
              <a:t>After running 99% of a time slice, issue an I/O operation (e.g., read(0))</a:t>
            </a:r>
          </a:p>
          <a:p>
            <a:pPr lvl="1"/>
            <a:r>
              <a:rPr lang="en-US" altLang="ko-KR" dirty="0"/>
              <a:t>The job gains a higher percentage of CPU time</a:t>
            </a:r>
          </a:p>
          <a:p>
            <a:endParaRPr lang="en-US" altLang="ko-KR" dirty="0"/>
          </a:p>
          <a:p>
            <a:r>
              <a:rPr lang="en-US" altLang="ko-KR" dirty="0"/>
              <a:t>A program may change its behavior over time</a:t>
            </a:r>
          </a:p>
          <a:p>
            <a:pPr lvl="1"/>
            <a:r>
              <a:rPr lang="en-US" altLang="ko-KR" dirty="0"/>
              <a:t>CPU bound process </a:t>
            </a:r>
            <a:r>
              <a:rPr lang="en-US" altLang="ko-KR" dirty="0">
                <a:sym typeface="Wingdings" pitchFamily="2" charset="2"/>
              </a:rPr>
              <a:t> I/O bound process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27</a:t>
            </a:fld>
            <a:r>
              <a:rPr lang="en-US" altLang="ko-KR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8DC9-8B98-7343-B3C1-51101522A45D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Priority Boost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Rule 5:</a:t>
            </a:r>
            <a:r>
              <a:rPr lang="en-US" altLang="ko-KR" dirty="0"/>
              <a:t> After some time period S, move all the jobs in the system to the topmost queue</a:t>
            </a:r>
          </a:p>
          <a:p>
            <a:pPr lvl="1"/>
            <a:r>
              <a:rPr lang="en-US" altLang="ko-KR" dirty="0"/>
              <a:t>Example:</a:t>
            </a:r>
          </a:p>
          <a:p>
            <a:pPr lvl="2"/>
            <a:r>
              <a:rPr lang="en-US" altLang="ko-KR" dirty="0"/>
              <a:t>A long-running job(A) with two short-running interactive job(B, C)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28</a:t>
            </a:fld>
            <a:r>
              <a:rPr lang="en-US" altLang="ko-KR"/>
              <a:t> 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293356" y="5898758"/>
            <a:ext cx="5610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Without(Left) and With(Right) Priority Boost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2148-CC24-7A4F-A8EF-8916A3A1709F}" type="datetime1">
              <a:rPr lang="en-US" smtClean="0"/>
              <a:t>9/7/21</a:t>
            </a:fld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647" y="2728930"/>
            <a:ext cx="6365512" cy="29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9036" y="228600"/>
            <a:ext cx="10472792" cy="687498"/>
          </a:xfrm>
        </p:spPr>
        <p:txBody>
          <a:bodyPr/>
          <a:lstStyle/>
          <a:p>
            <a:r>
              <a:rPr lang="en-US" altLang="ko-KR" dirty="0"/>
              <a:t>Better Accounting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 to prevent gaming of our scheduler?</a:t>
            </a:r>
          </a:p>
          <a:p>
            <a:r>
              <a:rPr lang="en-US" altLang="ko-KR" dirty="0"/>
              <a:t>Solution:</a:t>
            </a:r>
          </a:p>
          <a:p>
            <a:pPr lvl="1"/>
            <a:r>
              <a:rPr lang="en-US" altLang="ko-KR" b="1" dirty="0"/>
              <a:t>Rule 4 </a:t>
            </a:r>
            <a:r>
              <a:rPr lang="en-US" altLang="ko-KR" dirty="0">
                <a:sym typeface="Wingdings" pitchFamily="2" charset="2"/>
              </a:rPr>
              <a:t>(Rewrite Rules 4a and 4b):</a:t>
            </a:r>
            <a:r>
              <a:rPr lang="en-US" altLang="ko-KR" dirty="0"/>
              <a:t> Once a job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uses up its time allotment </a:t>
            </a:r>
            <a:r>
              <a:rPr lang="en-US" altLang="ko-KR" dirty="0"/>
              <a:t>at a given level (regardless of how many times it has given up the CPU), </a:t>
            </a:r>
            <a:r>
              <a:rPr lang="en-US" altLang="ko-KR" b="1" dirty="0"/>
              <a:t>its priority is reduced</a:t>
            </a:r>
            <a:r>
              <a:rPr lang="en-US" altLang="ko-KR" dirty="0"/>
              <a:t>(i.e., it moves down on queue)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29</a:t>
            </a:fld>
            <a:r>
              <a:rPr lang="en-US" altLang="ko-KR"/>
              <a:t>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711624" y="6145560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Without(Left) and With(Right) Gaming Tolerance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" name="Date Placeholder 10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12C2A-2575-2347-9DD8-3CF26AC8C62E}" type="datetime1">
              <a:rPr lang="en-US" smtClean="0"/>
              <a:t>9/7/21</a:t>
            </a:fld>
            <a:endParaRPr lang="en-US" dirty="0"/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559" y="3196009"/>
            <a:ext cx="6204857" cy="293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Workload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Initial workload assumptions (we’ll relax these assumptions later):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Each job runs for the </a:t>
            </a:r>
            <a:r>
              <a:rPr lang="en-US" altLang="ko-KR" b="1" dirty="0"/>
              <a:t>same amount of time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All jobs </a:t>
            </a:r>
            <a:r>
              <a:rPr lang="en-US" altLang="ko-KR" b="1" dirty="0"/>
              <a:t>arrive </a:t>
            </a:r>
            <a:r>
              <a:rPr lang="en-US" altLang="ko-KR" dirty="0"/>
              <a:t>at the same time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Once started, each job runs to completion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All jobs only use the </a:t>
            </a:r>
            <a:r>
              <a:rPr lang="en-US" altLang="ko-KR" b="1" dirty="0"/>
              <a:t>CPU </a:t>
            </a:r>
            <a:r>
              <a:rPr lang="en-US" altLang="ko-KR" dirty="0"/>
              <a:t>(i.e., they don’t perform no I/O)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The </a:t>
            </a:r>
            <a:r>
              <a:rPr lang="en-US" altLang="ko-KR" b="1" dirty="0"/>
              <a:t>run-time</a:t>
            </a:r>
            <a:r>
              <a:rPr lang="en-US" altLang="ko-KR" dirty="0"/>
              <a:t> of each job is known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CCF4-30FA-084B-B816-687F32EDBB8F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3</a:t>
            </a:fld>
            <a:r>
              <a:rPr lang="en-US" altLang="ko-K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63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Tuning MLFQ And Other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pPr lvl="1"/>
            <a:r>
              <a:rPr lang="en-US" altLang="ko-KR" dirty="0"/>
              <a:t>The high-priority queues </a:t>
            </a:r>
            <a:r>
              <a:rPr lang="en-US" altLang="ko-KR" dirty="0">
                <a:sym typeface="Wingdings" pitchFamily="2" charset="2"/>
              </a:rPr>
              <a:t> Short time slices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E.g., 10 or fewer milliseconds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The Low-priority queue  Longer time slices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E.g., 100 milliseconds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30</a:t>
            </a:fld>
            <a:r>
              <a:rPr lang="en-US" altLang="ko-KR"/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639616" y="59492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Example: 10ms for the highest queue, 20ms for the middle, 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40ms for the lowest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4203808" y="908720"/>
            <a:ext cx="3836408" cy="504056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Lower Priority, Longer Quanta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0B78-1460-F24E-9163-2A2226D53AE3}" type="datetime1">
              <a:rPr lang="en-US" smtClean="0"/>
              <a:t>9/7/21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117" y="3022914"/>
            <a:ext cx="4235406" cy="269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Solaris MLFQ 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Time-Sharing scheduling class (TS)</a:t>
            </a:r>
          </a:p>
          <a:p>
            <a:pPr lvl="1"/>
            <a:r>
              <a:rPr lang="en-US" altLang="ko-KR" dirty="0"/>
              <a:t>60 Queues</a:t>
            </a:r>
          </a:p>
          <a:p>
            <a:pPr lvl="1"/>
            <a:r>
              <a:rPr lang="en-US" altLang="ko-KR" dirty="0"/>
              <a:t>Slowly increasing time-slice length</a:t>
            </a:r>
          </a:p>
          <a:p>
            <a:pPr lvl="2"/>
            <a:r>
              <a:rPr lang="en-US" altLang="ko-KR" dirty="0"/>
              <a:t>The highest priority: 20 </a:t>
            </a:r>
            <a:r>
              <a:rPr lang="en-US" altLang="ko-KR" dirty="0" err="1"/>
              <a:t>msec</a:t>
            </a:r>
            <a:endParaRPr lang="en-US" altLang="ko-KR" dirty="0"/>
          </a:p>
          <a:p>
            <a:pPr lvl="2"/>
            <a:r>
              <a:rPr lang="en-US" altLang="ko-KR" dirty="0"/>
              <a:t>The lowest priority: A few hundred milliseconds</a:t>
            </a:r>
          </a:p>
          <a:p>
            <a:pPr lvl="1"/>
            <a:r>
              <a:rPr lang="en-US" altLang="ko-KR" dirty="0"/>
              <a:t>Priorities boosted around every 1 second or so</a:t>
            </a:r>
          </a:p>
          <a:p>
            <a:pPr lvl="2"/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31</a:t>
            </a:fld>
            <a:r>
              <a:rPr lang="en-US" altLang="ko-KR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48B9-D247-AA4E-A14D-CF11C3124EE8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refined set of MLFQ rules:</a:t>
            </a:r>
          </a:p>
          <a:p>
            <a:pPr lvl="1"/>
            <a:r>
              <a:rPr lang="en-US" altLang="ko-KR" b="1" dirty="0"/>
              <a:t>Rule 1:</a:t>
            </a:r>
            <a:r>
              <a:rPr lang="en-US" altLang="ko-KR" dirty="0"/>
              <a:t> If Priority(A) &gt; Priority(B), A runs (B doesn’t)</a:t>
            </a:r>
          </a:p>
          <a:p>
            <a:pPr lvl="1"/>
            <a:r>
              <a:rPr lang="en-US" altLang="ko-KR" b="1" dirty="0"/>
              <a:t>Rule 2:</a:t>
            </a:r>
            <a:r>
              <a:rPr lang="en-US" altLang="ko-KR" dirty="0"/>
              <a:t> If Priority(A) = Priority(B), A &amp; B run in RR</a:t>
            </a:r>
          </a:p>
          <a:p>
            <a:pPr lvl="1"/>
            <a:r>
              <a:rPr lang="en-US" altLang="ko-KR" b="1" dirty="0"/>
              <a:t>Rule 3: </a:t>
            </a:r>
            <a:r>
              <a:rPr lang="en-US" altLang="ko-KR" dirty="0"/>
              <a:t>When a job enters the system, it is placed at the highest priority</a:t>
            </a:r>
          </a:p>
          <a:p>
            <a:pPr lvl="1"/>
            <a:r>
              <a:rPr lang="en-US" altLang="ko-KR" b="1" dirty="0"/>
              <a:t>Rule 4:</a:t>
            </a:r>
            <a:r>
              <a:rPr lang="en-US" altLang="ko-KR" dirty="0"/>
              <a:t> Once a job uses up its time allotment at a given level (regardless of how many times it has given up the CPU), its priority is reduced(i.e., it moves down on queue)</a:t>
            </a:r>
          </a:p>
          <a:p>
            <a:pPr lvl="1"/>
            <a:r>
              <a:rPr lang="en-US" altLang="ko-KR" b="1" dirty="0"/>
              <a:t>Rule 5: </a:t>
            </a:r>
            <a:r>
              <a:rPr lang="en-US" altLang="ko-KR" dirty="0"/>
              <a:t>After some time period S, move all the jobs in the system to the </a:t>
            </a:r>
            <a:r>
              <a:rPr lang="en-US" altLang="ko-KR"/>
              <a:t>topmost queue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–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32</a:t>
            </a:fld>
            <a:r>
              <a:rPr lang="en-US" altLang="ko-KR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FE9A-9971-374C-8D4F-91BC9737A33E}" type="datetime1">
              <a:rPr lang="en-US" smtClean="0"/>
              <a:t>9/7/21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Scheduling Metrics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Performance metric: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Turnaround time</a:t>
            </a:r>
          </a:p>
          <a:p>
            <a:pPr lvl="1"/>
            <a:r>
              <a:rPr lang="en-US" altLang="ko-KR" dirty="0"/>
              <a:t>The time at which </a:t>
            </a:r>
            <a:r>
              <a:rPr lang="en-US" altLang="ko-KR" b="1" dirty="0"/>
              <a:t>the job completes </a:t>
            </a:r>
            <a:r>
              <a:rPr lang="en-US" altLang="ko-KR" dirty="0"/>
              <a:t>minus the time at which </a:t>
            </a:r>
            <a:r>
              <a:rPr lang="en-US" altLang="ko-KR" b="1" dirty="0"/>
              <a:t>the job arrived</a:t>
            </a:r>
            <a:r>
              <a:rPr lang="en-US" altLang="ko-KR" dirty="0"/>
              <a:t> in the system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Another metric is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fairness</a:t>
            </a:r>
            <a:r>
              <a:rPr lang="en-US" altLang="ko-KR" dirty="0"/>
              <a:t> (e.g., Jain’s Fairness Index)</a:t>
            </a:r>
          </a:p>
          <a:p>
            <a:pPr lvl="1"/>
            <a:r>
              <a:rPr lang="en-US" altLang="ko-KR" dirty="0"/>
              <a:t>Maximum when all jobs receive the same share of CPU allocation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Performance and fairness are often at odds in scheduling</a:t>
            </a:r>
          </a:p>
          <a:p>
            <a:endParaRPr lang="en-US" altLang="ko-KR" dirty="0"/>
          </a:p>
          <a:p>
            <a:pPr marL="457200" lvl="1" indent="0">
              <a:buNone/>
            </a:pPr>
            <a:r>
              <a:rPr lang="en-US" altLang="ko-KR" dirty="0"/>
              <a:t>	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7C9A-7403-4849-940E-162F163095DD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4</a:t>
            </a:fld>
            <a:r>
              <a:rPr lang="en-US" altLang="ko-KR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12354" y="2288788"/>
            <a:ext cx="4648183" cy="720080"/>
            <a:chOff x="3680066" y="2492896"/>
            <a:chExt cx="4648183" cy="7200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856060" y="2609443"/>
                  <a:ext cx="4256165" cy="4276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𝒕𝒖𝒓𝒏𝒂𝒓𝒐𝒖𝒏𝒅</m:t>
                            </m:r>
                          </m:sub>
                        </m:sSub>
                        <m:r>
                          <a:rPr lang="en-US" altLang="ko-KR" sz="2000" b="1" i="1">
                            <a:solidFill>
                              <a:srgbClr val="1F497D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𝒄𝒐𝒎𝒑𝒍𝒆𝒕𝒊𝒐𝒏</m:t>
                            </m:r>
                          </m:sub>
                        </m:sSub>
                        <m:r>
                          <a:rPr lang="en-US" altLang="ko-KR" sz="2000" b="1" i="1">
                            <a:solidFill>
                              <a:srgbClr val="1F497D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n-US" altLang="ko-KR" sz="2000" b="1" i="1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𝒂𝒓𝒓𝒊𝒗𝒂𝒍</m:t>
                            </m:r>
                          </m:sub>
                        </m:sSub>
                      </m:oMath>
                    </m:oMathPara>
                  </a14:m>
                  <a:endParaRPr lang="ko-KR" altLang="en-US" sz="2000" b="1" dirty="0">
                    <a:solidFill>
                      <a:srgbClr val="1F497D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6060" y="2609443"/>
                  <a:ext cx="4256165" cy="427618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모서리가 둥근 직사각형 6"/>
            <p:cNvSpPr/>
            <p:nvPr/>
          </p:nvSpPr>
          <p:spPr>
            <a:xfrm>
              <a:off x="3680066" y="2492896"/>
              <a:ext cx="4648183" cy="720080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789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모서리가 둥근 직사각형 37"/>
          <p:cNvSpPr/>
          <p:nvPr/>
        </p:nvSpPr>
        <p:spPr>
          <a:xfrm>
            <a:off x="3071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First In, First Out (FIFO)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First Come, First Served (FCFS)</a:t>
            </a:r>
          </a:p>
          <a:p>
            <a:pPr lvl="1"/>
            <a:r>
              <a:rPr lang="en-US" altLang="ko-KR" dirty="0"/>
              <a:t>Very simple and easy to implement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arrived just before B which arrived just before C</a:t>
            </a:r>
          </a:p>
          <a:p>
            <a:pPr lvl="1"/>
            <a:r>
              <a:rPr lang="en-US" altLang="ko-KR" dirty="0"/>
              <a:t>Each job runs for 10 seconds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7AB6-E7BE-C244-9531-87ED01684C47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5</a:t>
            </a:fld>
            <a:r>
              <a:rPr lang="en-US" altLang="ko-KR"/>
              <a:t> </a:t>
            </a:r>
          </a:p>
        </p:txBody>
      </p:sp>
      <p:grpSp>
        <p:nvGrpSpPr>
          <p:cNvPr id="36" name="그룹 35"/>
          <p:cNvGrpSpPr/>
          <p:nvPr/>
        </p:nvGrpSpPr>
        <p:grpSpPr>
          <a:xfrm>
            <a:off x="3770980" y="3425190"/>
            <a:ext cx="4663184" cy="1804010"/>
            <a:chOff x="2246980" y="3409950"/>
            <a:chExt cx="4663184" cy="1804010"/>
          </a:xfrm>
        </p:grpSpPr>
        <p:grpSp>
          <p:nvGrpSpPr>
            <p:cNvPr id="29" name="그룹 28"/>
            <p:cNvGrpSpPr/>
            <p:nvPr/>
          </p:nvGrpSpPr>
          <p:grpSpPr>
            <a:xfrm>
              <a:off x="2246980" y="4481755"/>
              <a:ext cx="4663184" cy="732205"/>
              <a:chOff x="2246980" y="4797152"/>
              <a:chExt cx="4663184" cy="732205"/>
            </a:xfrm>
          </p:grpSpPr>
          <p:cxnSp>
            <p:nvCxnSpPr>
              <p:cNvPr id="7" name="직선 연결선 6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5" name="직선 연결선 14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7" name="직선 연결선 16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9" name="직선 연결선 18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30" name="직사각형 29"/>
            <p:cNvSpPr/>
            <p:nvPr/>
          </p:nvSpPr>
          <p:spPr>
            <a:xfrm>
              <a:off x="2339278" y="3725897"/>
              <a:ext cx="360000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2699792" y="3724350"/>
              <a:ext cx="360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059792" y="3725897"/>
              <a:ext cx="360000" cy="71845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39278" y="34099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99792" y="34099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059832" y="341649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2104" y="5552572"/>
                <a:ext cx="526618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𝟐𝟎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en-US" altLang="ko-KR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104" y="5552572"/>
                <a:ext cx="5266185" cy="5549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1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FIFO is not that great? – Convoy effect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Let’s relax assumption #1 (all jobs run for the same time)</a:t>
            </a:r>
          </a:p>
          <a:p>
            <a:pPr lvl="1"/>
            <a:r>
              <a:rPr lang="en-US" altLang="ko-KR" dirty="0"/>
              <a:t>Each job </a:t>
            </a:r>
            <a:r>
              <a:rPr lang="en-US" altLang="ko-KR" b="1" dirty="0"/>
              <a:t>no longer </a:t>
            </a:r>
            <a:r>
              <a:rPr lang="en-US" altLang="ko-KR" dirty="0"/>
              <a:t>runs for the same amount of time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arrived just before B which arrived just before C</a:t>
            </a:r>
          </a:p>
          <a:p>
            <a:pPr lvl="1"/>
            <a:r>
              <a:rPr lang="en-US" altLang="ko-KR" dirty="0"/>
              <a:t>A runs for 100 seconds, B and C run for 10 each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58252-AE87-6842-8E72-EEC72047E471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6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3071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3770980" y="3444240"/>
            <a:ext cx="4663184" cy="1784960"/>
            <a:chOff x="2246980" y="3140968"/>
            <a:chExt cx="4663184" cy="1784960"/>
          </a:xfrm>
        </p:grpSpPr>
        <p:grpSp>
          <p:nvGrpSpPr>
            <p:cNvPr id="8" name="그룹 7"/>
            <p:cNvGrpSpPr/>
            <p:nvPr/>
          </p:nvGrpSpPr>
          <p:grpSpPr>
            <a:xfrm>
              <a:off x="2246980" y="4193723"/>
              <a:ext cx="4663184" cy="732205"/>
              <a:chOff x="2246980" y="4797152"/>
              <a:chExt cx="4663184" cy="732205"/>
            </a:xfrm>
          </p:grpSpPr>
          <p:cxnSp>
            <p:nvCxnSpPr>
              <p:cNvPr id="15" name="직선 연결선 14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0" name="직선 연결선 19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2339278" y="3440669"/>
              <a:ext cx="3606398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940192" y="3440119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300192" y="3440119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3968" y="314096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0192" y="314096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232" y="3147511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422103" y="5552572"/>
                <a:ext cx="5759910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𝟏𝟏𝟎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</m:num>
                        <m:den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𝟏𝟏𝟎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759910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Shortest Job First (SJF)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Run the shortest job first, then the next shortest, and so on</a:t>
            </a:r>
          </a:p>
          <a:p>
            <a:pPr lvl="1"/>
            <a:r>
              <a:rPr lang="en-US" altLang="ko-KR" dirty="0"/>
              <a:t>Non-preemptive scheduler (no interrupting a running job)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arrived just before B which arrived just before C</a:t>
            </a:r>
          </a:p>
          <a:p>
            <a:pPr lvl="1"/>
            <a:r>
              <a:rPr lang="en-US" altLang="ko-KR" dirty="0"/>
              <a:t>A runs for 100 seconds, B and C run for 10 each</a:t>
            </a:r>
          </a:p>
          <a:p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0AA2-00B5-D44B-B70A-2BEFB9DA1237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7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3071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3770980" y="4496996"/>
            <a:ext cx="4663184" cy="732205"/>
            <a:chOff x="2246980" y="4797152"/>
            <a:chExt cx="4663184" cy="732205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2339752" y="4797152"/>
              <a:ext cx="432048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2346898" y="4800733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46980" y="4857333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5983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4380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377991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6388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49999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8396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522007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00404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594015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93648" y="4853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665261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406108" y="4853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57052" y="522158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Time (Second)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9" name="직사각형 8"/>
          <p:cNvSpPr/>
          <p:nvPr/>
        </p:nvSpPr>
        <p:spPr>
          <a:xfrm>
            <a:off x="4583832" y="3743942"/>
            <a:ext cx="3606398" cy="71845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863752" y="3743392"/>
            <a:ext cx="360000" cy="71900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23752" y="3743392"/>
            <a:ext cx="360000" cy="719003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68522" y="344424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63752" y="344424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23792" y="345078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422104" y="5552572"/>
                <a:ext cx="538961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</m:num>
                        <m:den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389617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01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SJF with Late Arrivals from B and 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altLang="ko-KR" dirty="0"/>
              <a:t>Let’s relax assumption #2 (all jobs arrive</a:t>
            </a:r>
            <a:r>
              <a:rPr lang="en-US" altLang="ko-KR" b="1" dirty="0"/>
              <a:t> </a:t>
            </a:r>
            <a:r>
              <a:rPr lang="en-US" altLang="ko-KR" dirty="0"/>
              <a:t>at the same time)</a:t>
            </a:r>
          </a:p>
          <a:p>
            <a:pPr lvl="1"/>
            <a:r>
              <a:rPr lang="en-US" altLang="ko-KR" dirty="0"/>
              <a:t>Jobs can now arrive at any time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arrives at t=0 and needs to run for 100 seconds</a:t>
            </a:r>
          </a:p>
          <a:p>
            <a:pPr lvl="1"/>
            <a:r>
              <a:rPr lang="en-US" altLang="ko-KR" dirty="0"/>
              <a:t>B and C arrive at t=10 and each need to run for 10 seconds</a:t>
            </a:r>
          </a:p>
          <a:p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86B1-66B9-DE4C-B652-63860DC40312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8</a:t>
            </a:fld>
            <a:r>
              <a:rPr lang="en-US" altLang="ko-KR"/>
              <a:t> 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2289692" y="5445224"/>
            <a:ext cx="747871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361700" y="5552573"/>
                <a:ext cx="7406708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𝟏𝟏𝟎</m:t>
                              </m:r>
                              <m: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ko-KR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</m:d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+(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ko-K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𝟏𝟎𝟑</m:t>
                      </m:r>
                      <m:r>
                        <a:rPr lang="en-US" altLang="ko-KR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ko-KR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𝟑𝟑</m:t>
                      </m:r>
                      <m:r>
                        <a:rPr lang="en-US" altLang="ko-KR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0" y="5552572"/>
                <a:ext cx="7406708" cy="570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그룹 33"/>
          <p:cNvGrpSpPr/>
          <p:nvPr/>
        </p:nvGrpSpPr>
        <p:grpSpPr>
          <a:xfrm>
            <a:off x="3521016" y="3140969"/>
            <a:ext cx="4913149" cy="2092347"/>
            <a:chOff x="1997015" y="3136853"/>
            <a:chExt cx="4913149" cy="2092347"/>
          </a:xfrm>
        </p:grpSpPr>
        <p:grpSp>
          <p:nvGrpSpPr>
            <p:cNvPr id="8" name="그룹 7"/>
            <p:cNvGrpSpPr/>
            <p:nvPr/>
          </p:nvGrpSpPr>
          <p:grpSpPr>
            <a:xfrm>
              <a:off x="2246980" y="4496995"/>
              <a:ext cx="4663184" cy="732205"/>
              <a:chOff x="2246980" y="4797152"/>
              <a:chExt cx="4663184" cy="732205"/>
            </a:xfrm>
          </p:grpSpPr>
          <p:cxnSp>
            <p:nvCxnSpPr>
              <p:cNvPr id="15" name="직선 연결선 14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0" name="직선 연결선 19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2339752" y="3743941"/>
              <a:ext cx="3606398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940152" y="3743391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300152" y="3743391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4442" y="344424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0152" y="344424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192" y="345078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2" name="직선 화살표 연결선 31"/>
            <p:cNvCxnSpPr/>
            <p:nvPr/>
          </p:nvCxnSpPr>
          <p:spPr>
            <a:xfrm>
              <a:off x="2723237" y="3460655"/>
              <a:ext cx="0" cy="2880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997015" y="3136853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[B,C arrive]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5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Shortest Time-to-Completion First (STCF)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altLang="ko-KR" sz="2800" dirty="0"/>
              <a:t>Let’s relax assumption #3 (once started, each job runs to completion)</a:t>
            </a:r>
            <a:endParaRPr lang="en-US" altLang="ko-KR" dirty="0"/>
          </a:p>
          <a:p>
            <a:r>
              <a:rPr lang="en-US" altLang="ko-KR" dirty="0"/>
              <a:t>Add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preemption</a:t>
            </a:r>
            <a:r>
              <a:rPr lang="en-US" altLang="ko-KR" dirty="0"/>
              <a:t> to SJF</a:t>
            </a:r>
          </a:p>
          <a:p>
            <a:pPr lvl="1"/>
            <a:r>
              <a:rPr lang="en-US" altLang="ko-KR" dirty="0"/>
              <a:t>Also knows as Preemptive Shortest Job First (PSJF)</a:t>
            </a:r>
          </a:p>
          <a:p>
            <a:r>
              <a:rPr lang="en-US" altLang="ko-KR" dirty="0"/>
              <a:t>When a new job enters the system:</a:t>
            </a:r>
          </a:p>
          <a:p>
            <a:pPr lvl="1"/>
            <a:r>
              <a:rPr lang="en-US" altLang="ko-KR" dirty="0"/>
              <a:t>Determine the time to complete the remaining jobs and new job</a:t>
            </a:r>
          </a:p>
          <a:p>
            <a:pPr lvl="1"/>
            <a:r>
              <a:rPr lang="en-US" altLang="ko-KR" dirty="0"/>
              <a:t>Schedule the job which has the least remaining time left</a:t>
            </a:r>
          </a:p>
          <a:p>
            <a:r>
              <a:rPr lang="en-US" altLang="ko-KR" dirty="0"/>
              <a:t>Provably optimal with regard to minimizing turnaround time</a:t>
            </a:r>
          </a:p>
          <a:p>
            <a:pPr lvl="1"/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42B6-405F-5942-B99A-E453669730DA}" type="datetime1">
              <a:rPr lang="en-US" smtClean="0"/>
              <a:t>9/7/21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CMPU 334 -- Operating Systems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/>
              <a:pPr>
                <a:defRPr/>
              </a:pPr>
              <a:t>9</a:t>
            </a:fld>
            <a:r>
              <a:rPr lang="en-US" altLang="ko-K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122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5F3D191-857D-6B47-86B5-CC492BD9B618}" vid="{6F4F655A-67C1-4348-9779-17C857145D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12998</TotalTime>
  <Words>2175</Words>
  <Application>Microsoft Macintosh PowerPoint</Application>
  <PresentationFormat>Widescreen</PresentationFormat>
  <Paragraphs>490</Paragraphs>
  <Slides>32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Calibri</vt:lpstr>
      <vt:lpstr>Calibri Light</vt:lpstr>
      <vt:lpstr>Cambria Math</vt:lpstr>
      <vt:lpstr>Courier</vt:lpstr>
      <vt:lpstr>Courier New</vt:lpstr>
      <vt:lpstr>Wingdings</vt:lpstr>
      <vt:lpstr>맑은 고딕</vt:lpstr>
      <vt:lpstr>Arial</vt:lpstr>
      <vt:lpstr>Office Theme</vt:lpstr>
      <vt:lpstr>Scheduling: Introduction</vt:lpstr>
      <vt:lpstr>How to develop a scheduling policy</vt:lpstr>
      <vt:lpstr>Workload</vt:lpstr>
      <vt:lpstr>Scheduling Metrics</vt:lpstr>
      <vt:lpstr>First In, First Out (FIFO)</vt:lpstr>
      <vt:lpstr>Why FIFO is not that great? – Convoy effect</vt:lpstr>
      <vt:lpstr>Shortest Job First (SJF)</vt:lpstr>
      <vt:lpstr>SJF with Late Arrivals from B and C</vt:lpstr>
      <vt:lpstr>Shortest Time-to-Completion First (STCF)</vt:lpstr>
      <vt:lpstr>Shortest Time-to-Completion First (STCF)</vt:lpstr>
      <vt:lpstr>New scheduling metric: Response time</vt:lpstr>
      <vt:lpstr>Round Robin (RR) Scheduling</vt:lpstr>
      <vt:lpstr>RR Scheduling Example</vt:lpstr>
      <vt:lpstr>The length of the time slice is critical</vt:lpstr>
      <vt:lpstr>Incorporating I/O</vt:lpstr>
      <vt:lpstr>Incorporating I/O (Cont.)</vt:lpstr>
      <vt:lpstr>Incorporating I/O (Cont.)</vt:lpstr>
      <vt:lpstr>What’s Next? </vt:lpstr>
      <vt:lpstr>Multi-Level Feedback Queue (MLFQ)</vt:lpstr>
      <vt:lpstr>MLFQ: Basic Rules</vt:lpstr>
      <vt:lpstr>MLFQ Example</vt:lpstr>
      <vt:lpstr>MLFQ: Basic Rules (Cont.)</vt:lpstr>
      <vt:lpstr>MLFQ: How to Change Priority</vt:lpstr>
      <vt:lpstr>Example 1: A Single Long-Running Job</vt:lpstr>
      <vt:lpstr>Example 2: Along Comes a Short Job</vt:lpstr>
      <vt:lpstr>Example 3: What About I/O?</vt:lpstr>
      <vt:lpstr>Problems with the Basic MLFQ</vt:lpstr>
      <vt:lpstr>The Priority Boost</vt:lpstr>
      <vt:lpstr>Better Accounting</vt:lpstr>
      <vt:lpstr>Tuning MLFQ And Other Issues</vt:lpstr>
      <vt:lpstr>The Solaris MLFQ implementation</vt:lpstr>
      <vt:lpstr>MLFQ: Summary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Scheduling: Introduction</dc:title>
  <dc:creator>Microsoft Office User</dc:creator>
  <cp:lastModifiedBy>Microsoft Office User</cp:lastModifiedBy>
  <cp:revision>27</cp:revision>
  <dcterms:created xsi:type="dcterms:W3CDTF">2017-09-05T01:21:17Z</dcterms:created>
  <dcterms:modified xsi:type="dcterms:W3CDTF">2021-09-09T19:03:09Z</dcterms:modified>
</cp:coreProperties>
</file>