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6" r:id="rId10"/>
    <p:sldId id="275" r:id="rId11"/>
    <p:sldId id="27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14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02"/>
    <p:restoredTop sz="94567"/>
  </p:normalViewPr>
  <p:slideViewPr>
    <p:cSldViewPr snapToGrid="0" snapToObjects="1">
      <p:cViewPr varScale="1">
        <p:scale>
          <a:sx n="79" d="100"/>
          <a:sy n="79" d="100"/>
        </p:scale>
        <p:origin x="32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4" d="100"/>
          <a:sy n="124" d="100"/>
        </p:scale>
        <p:origin x="2824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7A9A7-5935-D64E-96CF-CC145DAFC7A9}" type="datetimeFigureOut">
              <a:rPr lang="en-US" smtClean="0"/>
              <a:t>9/14/21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582B-E260-7642-9B40-EC0FE41F2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73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FE1C-A424-EF43-BFD1-0978FAE0A6B5}" type="datetimeFigureOut">
              <a:rPr lang="en-US" smtClean="0"/>
              <a:t>9/14/21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EF5B-C282-734F-B256-3C04FB339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43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355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524000" y="3772693"/>
            <a:ext cx="41863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		</a:t>
            </a:r>
          </a:p>
          <a:p>
            <a:r>
              <a:rPr lang="en-US" sz="2400" dirty="0"/>
              <a:t>			</a:t>
            </a:r>
          </a:p>
          <a:p>
            <a:r>
              <a:rPr lang="en-US" sz="2400" dirty="0"/>
              <a:t>CMPU 334 – Operating Systems </a:t>
            </a:r>
          </a:p>
          <a:p>
            <a:r>
              <a:rPr lang="en-US" sz="2400" dirty="0"/>
              <a:t>Jason Waterman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03AF2-F23D-4540-A6B0-73C641B26363}" type="datetime1">
              <a:rPr lang="en-US" smtClean="0"/>
              <a:t>9/14/21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93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EEDD8-F0FE-3E4F-A6EC-0C1E5079E5F0}" type="datetime1">
              <a:rPr lang="en-US" smtClean="0"/>
              <a:t>9/14/21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6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FE069-B58C-6749-8D5E-8699BA4D4E65}" type="datetime1">
              <a:rPr lang="en-US" smtClean="0"/>
              <a:t>9/14/21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3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95485"/>
            <a:ext cx="5559552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906B-D21B-5F40-90FB-37746DBFB357}" type="datetime1">
              <a:rPr lang="en-US" smtClean="0"/>
              <a:t>9/14/21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8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3A0C-C6C0-D54A-A154-C4A5340A8FA5}" type="datetime1">
              <a:rPr lang="en-US" smtClean="0"/>
              <a:t>9/14/21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81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420A-1234-374B-8855-9785DC4A03C1}" type="datetime1">
              <a:rPr lang="en-US" smtClean="0"/>
              <a:t>9/14/21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2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C7F1F-1EEF-F546-B11A-5372C61B328F}" type="datetime1">
              <a:rPr lang="en-US" smtClean="0"/>
              <a:t>9/14/21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6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228599"/>
            <a:ext cx="11274552" cy="59721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D6B11F8-55E6-884C-A37C-14A9F9A05A07}" type="datetime1">
              <a:rPr lang="en-US" smtClean="0"/>
              <a:t>9/14/21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00138"/>
            <a:ext cx="11274552" cy="50720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645227E-6AAA-9445-960C-BE22CAE579F8}" type="datetime1">
              <a:rPr lang="en-US" smtClean="0"/>
              <a:t>9/14/21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84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1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0248" y="6356242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9C1431"/>
                </a:solidFill>
              </a:defRPr>
            </a:lvl1pPr>
          </a:lstStyle>
          <a:p>
            <a:fld id="{5D17794D-2890-1943-9662-DC11E36A61EE}" type="datetime1">
              <a:rPr lang="en-US" smtClean="0"/>
              <a:t>9/14/21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7380" y="6356241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C1431"/>
                </a:solidFill>
              </a:defRPr>
            </a:lvl1pPr>
          </a:lstStyle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005" y="148541"/>
            <a:ext cx="847615" cy="84761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9C1431"/>
                </a:solidFill>
              </a:defRPr>
            </a:lvl1pPr>
          </a:lstStyle>
          <a:p>
            <a:r>
              <a:rPr lang="en-US"/>
              <a:t>CMPU 334 -- Operating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51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9C1431"/>
          </a:solidFill>
          <a:latin typeface="Calibri Light" charset="0"/>
          <a:ea typeface="Calibri Light" charset="0"/>
          <a:cs typeface="Calibri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C1431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Linux Completely </a:t>
            </a:r>
            <a:r>
              <a:rPr lang="en-US" dirty="0"/>
              <a:t>Fair Scheduler (CFS)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496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CFS efficiency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quickly can the scheduler find the next job to run</a:t>
            </a:r>
          </a:p>
          <a:p>
            <a:pPr lvl="1"/>
            <a:r>
              <a:rPr lang="en-US" dirty="0"/>
              <a:t>Lists don’t scale if you have 1000s of processes to search through ever millisecond</a:t>
            </a:r>
          </a:p>
          <a:p>
            <a:r>
              <a:rPr lang="en-US" dirty="0"/>
              <a:t>CFS keeps processes in a </a:t>
            </a:r>
            <a:r>
              <a:rPr lang="en-US" b="1" dirty="0"/>
              <a:t>red-black tree</a:t>
            </a:r>
            <a:endParaRPr lang="en-US" dirty="0"/>
          </a:p>
          <a:p>
            <a:pPr lvl="1"/>
            <a:r>
              <a:rPr lang="en-US" dirty="0"/>
              <a:t>A type of balanced tree </a:t>
            </a:r>
          </a:p>
          <a:p>
            <a:pPr lvl="1"/>
            <a:r>
              <a:rPr lang="en-US" dirty="0"/>
              <a:t>Does a little extra work to maintain low depths</a:t>
            </a:r>
          </a:p>
          <a:p>
            <a:pPr lvl="1"/>
            <a:r>
              <a:rPr lang="en-US" i="1" dirty="0"/>
              <a:t>O</a:t>
            </a:r>
            <a:r>
              <a:rPr lang="en-US" dirty="0"/>
              <a:t>(log </a:t>
            </a:r>
            <a:r>
              <a:rPr lang="en-US" i="1" dirty="0"/>
              <a:t>n</a:t>
            </a:r>
            <a:r>
              <a:rPr lang="en-US" dirty="0"/>
              <a:t>) for operations (search, insert, delete)</a:t>
            </a:r>
          </a:p>
          <a:p>
            <a:r>
              <a:rPr lang="en-US" dirty="0"/>
              <a:t>CFS only keeps running and runnable processes in this structure </a:t>
            </a:r>
          </a:p>
          <a:p>
            <a:pPr lvl="1"/>
            <a:r>
              <a:rPr lang="en-US" dirty="0"/>
              <a:t>If a process is waiting on I/O, it is removed from the tree and kept track elsewhere</a:t>
            </a:r>
          </a:p>
          <a:p>
            <a:pPr lvl="1"/>
            <a:r>
              <a:rPr lang="en-US" dirty="0"/>
              <a:t>What to do when process wakes up?</a:t>
            </a:r>
          </a:p>
          <a:p>
            <a:pPr lvl="2"/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vruntime</a:t>
            </a:r>
            <a:r>
              <a:rPr lang="en-US" dirty="0"/>
              <a:t> will be behind the others and could monopolize the CPU</a:t>
            </a:r>
          </a:p>
          <a:p>
            <a:pPr lvl="2"/>
            <a:r>
              <a:rPr lang="en-US" dirty="0"/>
              <a:t>CFS sets the </a:t>
            </a:r>
            <a:r>
              <a:rPr lang="en-US" dirty="0" err="1"/>
              <a:t>vruntime</a:t>
            </a:r>
            <a:r>
              <a:rPr lang="en-US" dirty="0"/>
              <a:t> for the job to the minimum value found in the tree</a:t>
            </a:r>
          </a:p>
          <a:p>
            <a:pPr lvl="2"/>
            <a:r>
              <a:rPr lang="en-US" dirty="0"/>
              <a:t>Jobs that sleep for short periods often do not ever get their fair share of the CPU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EEDD8-F0FE-3E4F-A6EC-0C1E5079E5F0}" type="datetime1">
              <a:rPr lang="en-US" smtClean="0"/>
              <a:t>9/14/21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769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 CFS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11274552" cy="5321299"/>
          </a:xfrm>
        </p:spPr>
        <p:txBody>
          <a:bodyPr>
            <a:normAutofit/>
          </a:bodyPr>
          <a:lstStyle/>
          <a:p>
            <a:r>
              <a:rPr lang="en-US" dirty="0" smtClean="0"/>
              <a:t>Linux </a:t>
            </a:r>
            <a:r>
              <a:rPr lang="en-US" dirty="0"/>
              <a:t>Completely Fair Scheduler (CFS)</a:t>
            </a:r>
          </a:p>
          <a:p>
            <a:pPr lvl="1"/>
            <a:r>
              <a:rPr lang="en-US" dirty="0"/>
              <a:t>Most widely used fair-share scheduler in existence</a:t>
            </a:r>
          </a:p>
          <a:p>
            <a:pPr lvl="1"/>
            <a:r>
              <a:rPr lang="en-US" dirty="0"/>
              <a:t>A bit like a weighted round-robin with dynamic time slices</a:t>
            </a:r>
          </a:p>
          <a:p>
            <a:pPr lvl="1"/>
            <a:r>
              <a:rPr lang="en-US" dirty="0"/>
              <a:t>Built to scale and perform well under load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EEDD8-F0FE-3E4F-A6EC-0C1E5079E5F0}" type="datetime1">
              <a:rPr lang="en-US" smtClean="0"/>
              <a:t>9/14/21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186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Linux Completely Fair Scheduler (CFS)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Implements fair-share scheduling</a:t>
            </a:r>
          </a:p>
          <a:p>
            <a:pPr lvl="1"/>
            <a:r>
              <a:rPr lang="en-US" altLang="ko-KR" dirty="0" smtClean="0"/>
              <a:t>Guarantees </a:t>
            </a:r>
            <a:r>
              <a:rPr lang="en-US" altLang="ko-KR" dirty="0"/>
              <a:t>that each job </a:t>
            </a:r>
            <a:r>
              <a:rPr lang="en-US" altLang="ko-KR" dirty="0" smtClean="0"/>
              <a:t>obtains </a:t>
            </a:r>
            <a:r>
              <a:rPr lang="en-US" altLang="ko-KR" i="1" dirty="0"/>
              <a:t>a certain percentage </a:t>
            </a:r>
            <a:r>
              <a:rPr lang="en-US" altLang="ko-KR" dirty="0"/>
              <a:t>of CPU </a:t>
            </a:r>
            <a:r>
              <a:rPr lang="en-US" altLang="ko-KR" dirty="0" smtClean="0"/>
              <a:t>time</a:t>
            </a:r>
          </a:p>
          <a:p>
            <a:pPr lvl="1"/>
            <a:endParaRPr lang="en-US" dirty="0"/>
          </a:p>
          <a:p>
            <a:r>
              <a:rPr lang="en-US" dirty="0"/>
              <a:t>Efficient and scalable</a:t>
            </a:r>
          </a:p>
          <a:p>
            <a:pPr lvl="1"/>
            <a:r>
              <a:rPr lang="en-US" dirty="0"/>
              <a:t>Quickly make a scheduling decision</a:t>
            </a:r>
          </a:p>
          <a:p>
            <a:endParaRPr lang="en-US" dirty="0"/>
          </a:p>
          <a:p>
            <a:r>
              <a:rPr lang="en-US" dirty="0"/>
              <a:t>Scheduling performance is important</a:t>
            </a:r>
          </a:p>
          <a:p>
            <a:pPr lvl="1"/>
            <a:r>
              <a:rPr lang="en-US" dirty="0"/>
              <a:t>Scheduling uses about 5% of datacenter CPU time at Google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3A0C-C6C0-D54A-A154-C4A5340A8FA5}" type="datetime1">
              <a:rPr lang="en-US" smtClean="0"/>
              <a:t>9/14/21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252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CFS Operation Basics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EEDD8-F0FE-3E4F-A6EC-0C1E5079E5F0}" type="datetime1">
              <a:rPr lang="en-US" smtClean="0"/>
              <a:t>9/14/21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Fairly divides a CPU evenly among all competing (runnable) processes</a:t>
            </a:r>
          </a:p>
          <a:p>
            <a:pPr lvl="1"/>
            <a:r>
              <a:rPr lang="en-US" dirty="0"/>
              <a:t>Doesn’t use a fixed time slice</a:t>
            </a:r>
          </a:p>
          <a:p>
            <a:r>
              <a:rPr lang="en-US" dirty="0"/>
              <a:t>Uses the </a:t>
            </a:r>
            <a:r>
              <a:rPr lang="en-US" b="1" dirty="0"/>
              <a:t>virtual runtime</a:t>
            </a:r>
            <a:r>
              <a:rPr lang="en-US" dirty="0"/>
              <a:t> (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vruntime</a:t>
            </a:r>
            <a:r>
              <a:rPr lang="en-US" dirty="0"/>
              <a:t>) of a process</a:t>
            </a:r>
          </a:p>
          <a:p>
            <a:pPr lvl="1"/>
            <a:r>
              <a:rPr lang="en-US" dirty="0"/>
              <a:t>Accumulates as the process runs</a:t>
            </a:r>
          </a:p>
          <a:p>
            <a:pPr lvl="1"/>
            <a:r>
              <a:rPr lang="en-US" dirty="0"/>
              <a:t>To schedule a process, pick the one with the lowest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vruntime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>
                <a:ea typeface="Courier" charset="0"/>
                <a:cs typeface="Courier" charset="0"/>
              </a:rPr>
              <a:t>When to schedule? </a:t>
            </a:r>
          </a:p>
          <a:p>
            <a:pPr lvl="1"/>
            <a:r>
              <a:rPr lang="en-US" dirty="0">
                <a:ea typeface="Courier" charset="0"/>
                <a:cs typeface="Courier" charset="0"/>
              </a:rPr>
              <a:t>Frequent switches increase fairness but has a higher overhead </a:t>
            </a:r>
          </a:p>
          <a:p>
            <a:pPr lvl="1"/>
            <a:r>
              <a:rPr lang="en-US" dirty="0">
                <a:ea typeface="Courier" charset="0"/>
                <a:cs typeface="Courier" charset="0"/>
              </a:rPr>
              <a:t>Fewer switches give better performance at the cost of fairness</a:t>
            </a:r>
          </a:p>
          <a:p>
            <a:r>
              <a:rPr lang="en-US" dirty="0">
                <a:ea typeface="Courier" charset="0"/>
                <a:cs typeface="Courier" charset="0"/>
              </a:rPr>
              <a:t>Controlled by </a:t>
            </a:r>
            <a:r>
              <a:rPr lang="en-US" b="1" dirty="0" err="1">
                <a:latin typeface="Courier" charset="0"/>
                <a:ea typeface="Courier" charset="0"/>
                <a:cs typeface="Courier" charset="0"/>
              </a:rPr>
              <a:t>sched_latency</a:t>
            </a:r>
            <a:r>
              <a:rPr lang="en-US" dirty="0">
                <a:ea typeface="Courier" charset="0"/>
                <a:cs typeface="Courier" charset="0"/>
              </a:rPr>
              <a:t> parameter</a:t>
            </a:r>
          </a:p>
          <a:p>
            <a:pPr lvl="1"/>
            <a:r>
              <a:rPr lang="en-US" dirty="0">
                <a:ea typeface="Courier" charset="0"/>
                <a:cs typeface="Courier" charset="0"/>
              </a:rPr>
              <a:t>Maximum time a process can run before considering a switch (e.g., 20 </a:t>
            </a:r>
            <a:r>
              <a:rPr lang="en-US" dirty="0" err="1">
                <a:ea typeface="Courier" charset="0"/>
                <a:cs typeface="Courier" charset="0"/>
              </a:rPr>
              <a:t>ms</a:t>
            </a:r>
            <a:r>
              <a:rPr lang="en-US" dirty="0">
                <a:ea typeface="Courier" charset="0"/>
                <a:cs typeface="Courier" charset="0"/>
              </a:rPr>
              <a:t>)</a:t>
            </a:r>
          </a:p>
          <a:p>
            <a:pPr lvl="1"/>
            <a:r>
              <a:rPr lang="en-US" dirty="0" smtClean="0">
                <a:ea typeface="Courier" charset="0"/>
                <a:cs typeface="Courier" charset="0"/>
              </a:rPr>
              <a:t>This is divided by </a:t>
            </a:r>
            <a:r>
              <a:rPr lang="en-US" dirty="0">
                <a:ea typeface="Courier" charset="0"/>
                <a:cs typeface="Courier" charset="0"/>
              </a:rPr>
              <a:t>the number of runnable processes to get a process time slice</a:t>
            </a:r>
          </a:p>
          <a:p>
            <a:pPr lvl="1"/>
            <a:r>
              <a:rPr lang="en-US" dirty="0">
                <a:ea typeface="Courier" charset="0"/>
                <a:cs typeface="Courier" charset="0"/>
              </a:rPr>
              <a:t>CFS will be completely fair over this time period </a:t>
            </a:r>
          </a:p>
        </p:txBody>
      </p:sp>
    </p:spTree>
    <p:extLst>
      <p:ext uri="{BB962C8B-B14F-4D97-AF65-F5344CB8AC3E}">
        <p14:creationId xmlns:p14="http://schemas.microsoft.com/office/powerpoint/2010/main" val="590448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CFS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11274552" cy="4986338"/>
          </a:xfrm>
        </p:spPr>
        <p:txBody>
          <a:bodyPr/>
          <a:lstStyle/>
          <a:p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sched_latencey</a:t>
            </a:r>
            <a:r>
              <a:rPr lang="en-US" dirty="0"/>
              <a:t> = 48 </a:t>
            </a:r>
            <a:r>
              <a:rPr lang="en-US" dirty="0" err="1"/>
              <a:t>ms</a:t>
            </a:r>
            <a:r>
              <a:rPr lang="en-US" dirty="0"/>
              <a:t> </a:t>
            </a:r>
          </a:p>
          <a:p>
            <a:r>
              <a:rPr lang="en-US" dirty="0"/>
              <a:t>Four processes that are runnable to start</a:t>
            </a:r>
          </a:p>
          <a:p>
            <a:pPr lvl="1"/>
            <a:r>
              <a:rPr lang="en-US" dirty="0"/>
              <a:t>Per process time slice of 12 </a:t>
            </a:r>
            <a:r>
              <a:rPr lang="en-US" dirty="0" err="1"/>
              <a:t>ms</a:t>
            </a:r>
            <a:r>
              <a:rPr lang="en-US" dirty="0"/>
              <a:t> (48/4)</a:t>
            </a:r>
          </a:p>
          <a:p>
            <a:pPr lvl="1"/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vruntime</a:t>
            </a:r>
            <a:r>
              <a:rPr lang="en-US" dirty="0"/>
              <a:t> is starts at 0 for these jobs</a:t>
            </a:r>
          </a:p>
          <a:p>
            <a:r>
              <a:rPr lang="en-US" dirty="0"/>
              <a:t>Pick job with the lowest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vruntime</a:t>
            </a:r>
            <a:r>
              <a:rPr lang="en-US" dirty="0"/>
              <a:t> (A, B, C, or D in this case)</a:t>
            </a:r>
          </a:p>
          <a:p>
            <a:r>
              <a:rPr lang="en-US" dirty="0"/>
              <a:t>Run job A until it has used 12 </a:t>
            </a:r>
            <a:r>
              <a:rPr lang="en-US" dirty="0" err="1"/>
              <a:t>ms</a:t>
            </a:r>
            <a:r>
              <a:rPr lang="en-US" dirty="0"/>
              <a:t> of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vruntime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pPr lvl="1"/>
            <a:r>
              <a:rPr lang="en-US" dirty="0"/>
              <a:t>Then make a scheduling decision</a:t>
            </a:r>
          </a:p>
          <a:p>
            <a:pPr lvl="1"/>
            <a:r>
              <a:rPr lang="en-US" dirty="0"/>
              <a:t>Run the job with the lowest </a:t>
            </a:r>
            <a:r>
              <a:rPr lang="en-US" dirty="0" err="1"/>
              <a:t>vruntime</a:t>
            </a:r>
            <a:endParaRPr lang="en-US" dirty="0"/>
          </a:p>
          <a:p>
            <a:pPr lvl="2"/>
            <a:r>
              <a:rPr lang="en-US" dirty="0"/>
              <a:t>(B, C, or D)</a:t>
            </a:r>
          </a:p>
          <a:p>
            <a:r>
              <a:rPr lang="en-US" dirty="0"/>
              <a:t>C and D complete after 96 </a:t>
            </a:r>
            <a:r>
              <a:rPr lang="en-US" dirty="0" err="1"/>
              <a:t>ms</a:t>
            </a:r>
            <a:endParaRPr lang="en-US" dirty="0"/>
          </a:p>
          <a:p>
            <a:pPr lvl="1"/>
            <a:r>
              <a:rPr lang="en-US" dirty="0"/>
              <a:t>Time slice is adjusted to 24 </a:t>
            </a:r>
            <a:r>
              <a:rPr lang="en-US" dirty="0" err="1"/>
              <a:t>ms</a:t>
            </a:r>
            <a:r>
              <a:rPr lang="en-US" dirty="0"/>
              <a:t> (48/2)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EEDD8-F0FE-3E4F-A6EC-0C1E5079E5F0}" type="datetime1">
              <a:rPr lang="en-US" smtClean="0"/>
              <a:t>9/14/21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100" y="3825904"/>
            <a:ext cx="6311900" cy="2303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519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 many processes runnable?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Per process time slice is the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sched_latency</a:t>
            </a:r>
            <a:r>
              <a:rPr lang="en-US" dirty="0"/>
              <a:t> / runnable processes</a:t>
            </a:r>
          </a:p>
          <a:p>
            <a:pPr lvl="1"/>
            <a:r>
              <a:rPr lang="en-US" dirty="0"/>
              <a:t>A lot of runnable processes could lead to small time slices</a:t>
            </a:r>
          </a:p>
          <a:p>
            <a:pPr lvl="2"/>
            <a:r>
              <a:rPr lang="en-US" dirty="0"/>
              <a:t>Lots of context switches and more overhead</a:t>
            </a:r>
          </a:p>
          <a:p>
            <a:r>
              <a:rPr lang="en-US" dirty="0"/>
              <a:t>CFS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min_granularity</a:t>
            </a:r>
            <a:r>
              <a:rPr lang="en-US" dirty="0"/>
              <a:t> parameter</a:t>
            </a:r>
          </a:p>
          <a:p>
            <a:pPr lvl="1"/>
            <a:r>
              <a:rPr lang="en-US" dirty="0"/>
              <a:t>Minimum time slice of a process (e.g., 6 </a:t>
            </a:r>
            <a:r>
              <a:rPr lang="en-US" dirty="0" err="1"/>
              <a:t>ms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CFS will never set the time slice of a process to less than this value</a:t>
            </a:r>
          </a:p>
          <a:p>
            <a:pPr lvl="1"/>
            <a:r>
              <a:rPr lang="en-US" dirty="0"/>
              <a:t>In this case, </a:t>
            </a:r>
            <a:r>
              <a:rPr lang="en-US" dirty="0" smtClean="0"/>
              <a:t>CFS may </a:t>
            </a:r>
            <a:r>
              <a:rPr lang="en-US" dirty="0"/>
              <a:t>not be perfectly fair over the target scheduling latency</a:t>
            </a:r>
          </a:p>
          <a:p>
            <a:pPr lvl="2"/>
            <a:r>
              <a:rPr lang="en-US" dirty="0"/>
              <a:t>E.g.,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sched_latencey</a:t>
            </a:r>
            <a:r>
              <a:rPr lang="en-US" dirty="0"/>
              <a:t> = 48 </a:t>
            </a:r>
            <a:r>
              <a:rPr lang="en-US" dirty="0" err="1"/>
              <a:t>ms</a:t>
            </a:r>
            <a:r>
              <a:rPr lang="en-US" dirty="0"/>
              <a:t> with 10 runnable processes</a:t>
            </a:r>
          </a:p>
          <a:p>
            <a:pPr lvl="2"/>
            <a:r>
              <a:rPr lang="en-US" dirty="0"/>
              <a:t>time slice 4.8 --&gt; 6 </a:t>
            </a:r>
            <a:r>
              <a:rPr lang="en-US" dirty="0" err="1"/>
              <a:t>ms</a:t>
            </a:r>
            <a:endParaRPr lang="en-US" dirty="0"/>
          </a:p>
          <a:p>
            <a:pPr lvl="2"/>
            <a:r>
              <a:rPr lang="en-US" dirty="0"/>
              <a:t>all jobs won’t run during the 48 </a:t>
            </a:r>
            <a:r>
              <a:rPr lang="en-US" dirty="0" err="1"/>
              <a:t>ms</a:t>
            </a:r>
            <a:endParaRPr lang="en-US" dirty="0"/>
          </a:p>
          <a:p>
            <a:r>
              <a:rPr lang="en-US" dirty="0"/>
              <a:t>Timer interrupts</a:t>
            </a:r>
          </a:p>
          <a:p>
            <a:pPr lvl="1"/>
            <a:r>
              <a:rPr lang="en-US" dirty="0"/>
              <a:t>Time slices are variable, how to set the timer?</a:t>
            </a:r>
          </a:p>
          <a:p>
            <a:pPr lvl="1"/>
            <a:r>
              <a:rPr lang="en-US" dirty="0"/>
              <a:t>Timer goes off frequently (e.g., 1 </a:t>
            </a:r>
            <a:r>
              <a:rPr lang="en-US" dirty="0" err="1"/>
              <a:t>ms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Gives the CFS scheduler a chance to see if the current job has reached the end of its run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EEDD8-F0FE-3E4F-A6EC-0C1E5079E5F0}" type="datetime1">
              <a:rPr lang="en-US" smtClean="0"/>
              <a:t>9/14/21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46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Niceness Levels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Gives the user control over process priority</a:t>
            </a:r>
          </a:p>
          <a:p>
            <a:pPr lvl="1"/>
            <a:r>
              <a:rPr lang="en-US" dirty="0"/>
              <a:t>Give some processes a higher (or lower) share of the CPU</a:t>
            </a:r>
          </a:p>
          <a:p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b="1" dirty="0"/>
              <a:t>nice</a:t>
            </a:r>
            <a:r>
              <a:rPr lang="en-US" dirty="0"/>
              <a:t> level of a process</a:t>
            </a:r>
          </a:p>
          <a:p>
            <a:pPr lvl="1"/>
            <a:r>
              <a:rPr lang="en-US" dirty="0"/>
              <a:t>A measure of how nice (to other processes) your job is</a:t>
            </a:r>
          </a:p>
          <a:p>
            <a:pPr lvl="1"/>
            <a:r>
              <a:rPr lang="en-US" dirty="0"/>
              <a:t>19 (lowest priority)</a:t>
            </a:r>
          </a:p>
          <a:p>
            <a:pPr lvl="1"/>
            <a:r>
              <a:rPr lang="en-US" dirty="0"/>
              <a:t>-20 (highest priority)</a:t>
            </a:r>
          </a:p>
          <a:p>
            <a:r>
              <a:rPr lang="en-US" dirty="0"/>
              <a:t>Nice levels are mapped to a weight used to compute an effective time slice for a process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EEDD8-F0FE-3E4F-A6EC-0C1E5079E5F0}" type="datetime1">
              <a:rPr lang="en-US" smtClean="0"/>
              <a:t>9/14/21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22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Niceness Weightings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EEDD8-F0FE-3E4F-A6EC-0C1E5079E5F0}" type="datetime1">
              <a:rPr lang="en-US" smtClean="0"/>
              <a:t>9/14/21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045143"/>
            <a:ext cx="11226800" cy="335854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00" y="4639027"/>
            <a:ext cx="10287000" cy="1588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730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Niceness Weighting Example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Two processes, A and B</a:t>
            </a:r>
          </a:p>
          <a:p>
            <a:pPr lvl="1"/>
            <a:r>
              <a:rPr lang="en-US" dirty="0"/>
              <a:t>A’s niceness level is -5 (boost in priority)</a:t>
            </a:r>
          </a:p>
          <a:p>
            <a:pPr lvl="1"/>
            <a:r>
              <a:rPr lang="en-US" dirty="0"/>
              <a:t>B’s niceness level is 0 (default)</a:t>
            </a:r>
          </a:p>
          <a:p>
            <a:r>
              <a:rPr lang="en-US" dirty="0"/>
              <a:t>Calculate the time slice for A and B</a:t>
            </a:r>
          </a:p>
          <a:p>
            <a:pPr lvl="1"/>
            <a:r>
              <a:rPr lang="en-US" dirty="0"/>
              <a:t>Weight A: 3121, weight B: 1024, total weight: 4145</a:t>
            </a:r>
          </a:p>
          <a:p>
            <a:pPr lvl="1"/>
            <a:r>
              <a:rPr lang="en-US" dirty="0"/>
              <a:t>Time slice A: 3121 / 4145 = 0.753 * </a:t>
            </a:r>
            <a:r>
              <a:rPr lang="en-US" dirty="0" err="1"/>
              <a:t>sched_latency</a:t>
            </a:r>
            <a:endParaRPr lang="en-US" dirty="0"/>
          </a:p>
          <a:p>
            <a:pPr lvl="1"/>
            <a:r>
              <a:rPr lang="en-US" dirty="0"/>
              <a:t>Time slice B: 1024 / 4145 = 0.247 * </a:t>
            </a:r>
            <a:r>
              <a:rPr lang="en-US" dirty="0" err="1"/>
              <a:t>sched_latency</a:t>
            </a:r>
            <a:endParaRPr lang="en-US" dirty="0"/>
          </a:p>
          <a:p>
            <a:r>
              <a:rPr lang="en-US" dirty="0"/>
              <a:t>Assuming a 48 </a:t>
            </a:r>
            <a:r>
              <a:rPr lang="en-US" dirty="0" err="1"/>
              <a:t>ms</a:t>
            </a:r>
            <a:r>
              <a:rPr lang="en-US" dirty="0"/>
              <a:t> </a:t>
            </a:r>
            <a:r>
              <a:rPr lang="en-US" dirty="0" err="1"/>
              <a:t>sched_latency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Process A gets about 75% of the </a:t>
            </a:r>
            <a:r>
              <a:rPr lang="en-US" dirty="0" err="1"/>
              <a:t>sched_latency</a:t>
            </a:r>
            <a:r>
              <a:rPr lang="en-US" dirty="0"/>
              <a:t> (36 </a:t>
            </a:r>
            <a:r>
              <a:rPr lang="en-US" dirty="0" err="1"/>
              <a:t>ms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B gets about 25% of the </a:t>
            </a:r>
            <a:r>
              <a:rPr lang="en-US" dirty="0" err="1"/>
              <a:t>sched_latency</a:t>
            </a:r>
            <a:r>
              <a:rPr lang="en-US" dirty="0"/>
              <a:t> (12 </a:t>
            </a:r>
            <a:r>
              <a:rPr lang="en-US" dirty="0" err="1"/>
              <a:t>ms</a:t>
            </a:r>
            <a:r>
              <a:rPr lang="en-US" dirty="0"/>
              <a:t>)</a:t>
            </a:r>
          </a:p>
          <a:p>
            <a:r>
              <a:rPr lang="en-US" dirty="0"/>
              <a:t>Weight table is constructed to preserve CPU proportionally ratios when the difference in nice values is constant</a:t>
            </a:r>
          </a:p>
          <a:p>
            <a:pPr lvl="1"/>
            <a:r>
              <a:rPr lang="en-US" dirty="0"/>
              <a:t>E.g., if process A had a nice value of 5 and B had a nice value of 10, they would be scheduled the same way as above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3A0C-C6C0-D54A-A154-C4A5340A8FA5}" type="datetime1">
              <a:rPr lang="en-US" smtClean="0"/>
              <a:t>9/14/21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673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</a:t>
            </a:r>
            <a:r>
              <a:rPr lang="en-US" dirty="0" err="1"/>
              <a:t>vruntime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Higher priority processes get a longer time slice</a:t>
            </a:r>
          </a:p>
          <a:p>
            <a:r>
              <a:rPr lang="en-US" dirty="0"/>
              <a:t>But we pick the process with the lowest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vruntime</a:t>
            </a:r>
            <a:r>
              <a:rPr lang="en-US" dirty="0">
                <a:ea typeface="Courier" charset="0"/>
                <a:cs typeface="Courier" charset="0"/>
              </a:rPr>
              <a:t> </a:t>
            </a:r>
            <a:r>
              <a:rPr lang="en-US" dirty="0"/>
              <a:t>to run next  </a:t>
            </a:r>
          </a:p>
          <a:p>
            <a:pPr lvl="1"/>
            <a:r>
              <a:rPr lang="en-US" dirty="0"/>
              <a:t>To handle priority properly,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vruntime</a:t>
            </a:r>
            <a:r>
              <a:rPr lang="en-US" dirty="0"/>
              <a:t> must scale inversely with priority</a:t>
            </a:r>
          </a:p>
          <a:p>
            <a:r>
              <a:rPr lang="en-US" dirty="0"/>
              <a:t>For our example:</a:t>
            </a:r>
          </a:p>
          <a:p>
            <a:pPr lvl="1"/>
            <a:r>
              <a:rPr lang="en-US" dirty="0"/>
              <a:t>A’s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vruntime</a:t>
            </a:r>
            <a:r>
              <a:rPr lang="en-US" dirty="0"/>
              <a:t> will accumulate at about a 1/3 the rate of B’s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EEDD8-F0FE-3E4F-A6EC-0C1E5079E5F0}" type="datetime1">
              <a:rPr lang="en-US" smtClean="0"/>
              <a:t>9/14/21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392" y="3920567"/>
            <a:ext cx="9880600" cy="1311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006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MPU_334_Template" id="{39FFEC9C-0264-604D-9C75-9C2480044B0C}" vid="{0EAECD1E-6EA1-004D-8285-92F601F138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CMPU_334_Template</Template>
  <TotalTime>3412</TotalTime>
  <Words>924</Words>
  <Application>Microsoft Macintosh PowerPoint</Application>
  <PresentationFormat>Widescreen</PresentationFormat>
  <Paragraphs>127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Calibri Light</vt:lpstr>
      <vt:lpstr>Courier</vt:lpstr>
      <vt:lpstr>맑은 고딕</vt:lpstr>
      <vt:lpstr>Arial</vt:lpstr>
      <vt:lpstr>Office Theme</vt:lpstr>
      <vt:lpstr>The Linux Completely Fair Scheduler (CFS)</vt:lpstr>
      <vt:lpstr>The Linux Completely Fair Scheduler (CFS)</vt:lpstr>
      <vt:lpstr>CFS Operation Basics</vt:lpstr>
      <vt:lpstr>CFS Example</vt:lpstr>
      <vt:lpstr>Too many processes runnable? </vt:lpstr>
      <vt:lpstr>Niceness Levels</vt:lpstr>
      <vt:lpstr>Niceness Weightings</vt:lpstr>
      <vt:lpstr>Niceness Weighting Example</vt:lpstr>
      <vt:lpstr>Calculating vruntime</vt:lpstr>
      <vt:lpstr>CFS efficiency</vt:lpstr>
      <vt:lpstr>Linux CFS Summary</vt:lpstr>
    </vt:vector>
  </TitlesOfParts>
  <Company/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Scheduling: Proportional Share</dc:title>
  <dc:creator>Jason Waterman</dc:creator>
  <cp:lastModifiedBy>Microsoft Office User</cp:lastModifiedBy>
  <cp:revision>38</cp:revision>
  <dcterms:created xsi:type="dcterms:W3CDTF">2017-09-07T19:35:21Z</dcterms:created>
  <dcterms:modified xsi:type="dcterms:W3CDTF">2021-09-14T15:41:02Z</dcterms:modified>
</cp:coreProperties>
</file>