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68" r:id="rId4"/>
    <p:sldId id="269" r:id="rId5"/>
    <p:sldId id="260" r:id="rId6"/>
    <p:sldId id="270" r:id="rId7"/>
    <p:sldId id="271" r:id="rId8"/>
    <p:sldId id="272" r:id="rId9"/>
    <p:sldId id="261" r:id="rId10"/>
    <p:sldId id="264" r:id="rId11"/>
    <p:sldId id="273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245"/>
    <p:restoredTop sz="94729"/>
  </p:normalViewPr>
  <p:slideViewPr>
    <p:cSldViewPr snapToGrid="0" snapToObjects="1">
      <p:cViewPr varScale="1">
        <p:scale>
          <a:sx n="71" d="100"/>
          <a:sy n="71" d="100"/>
        </p:scale>
        <p:origin x="-246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Quick review: how is a program different than </a:t>
            </a:r>
            <a:r>
              <a:rPr lang="en-US" smtClean="0"/>
              <a:t>a process?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6588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 names can be set to the same value</a:t>
            </a:r>
          </a:p>
          <a:p>
            <a:r>
              <a:rPr lang="en-US" dirty="0" smtClean="0"/>
              <a:t>What value</a:t>
            </a:r>
            <a:r>
              <a:rPr lang="en-US" baseline="0" dirty="0" smtClean="0"/>
              <a:t> does our </a:t>
            </a:r>
            <a:r>
              <a:rPr lang="en-US" baseline="0" dirty="0" err="1" smtClean="0"/>
              <a:t>signal.h</a:t>
            </a:r>
            <a:r>
              <a:rPr lang="en-US" baseline="0" dirty="0" smtClean="0"/>
              <a:t> use for SIGCHLD?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Stop can</a:t>
            </a:r>
            <a:r>
              <a:rPr lang="en-US" baseline="0" dirty="0" smtClean="0"/>
              <a:t> be considered to be a PAUSE.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6277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41863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Chapter:		</a:t>
            </a:r>
          </a:p>
          <a:p>
            <a:r>
              <a:rPr lang="en-US" sz="2400" dirty="0" smtClean="0"/>
              <a:t>			</a:t>
            </a:r>
          </a:p>
          <a:p>
            <a:r>
              <a:rPr lang="en-US" sz="2400" dirty="0" smtClean="0"/>
              <a:t>CMPU 334 – Operating Systems </a:t>
            </a:r>
          </a:p>
          <a:p>
            <a:r>
              <a:rPr lang="en-US" sz="2400" dirty="0" smtClean="0"/>
              <a:t>Jason Waterman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334 –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334 –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334 –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334 –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334 –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334 –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334 –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smtClean="0"/>
              <a:t>CMPU 334 –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smtClean="0"/>
              <a:t>CMPU 334 –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 dirty="0" smtClean="0"/>
              <a:t>CMPU 334 –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nu.org/software/make/manua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ubs.opengroup.org/onlinepubs/009696699/basedefs/signal.h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linux.die.net/man/2/wa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1"/>
            <a:ext cx="12192000" cy="37781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An introduction!</a:t>
            </a:r>
          </a:p>
          <a:p>
            <a:pPr>
              <a:buNone/>
            </a:pPr>
            <a:r>
              <a:rPr lang="en-US" sz="3200" dirty="0" smtClean="0"/>
              <a:t>Resources:</a:t>
            </a:r>
          </a:p>
          <a:p>
            <a:pPr>
              <a:buNone/>
            </a:pPr>
            <a:endParaRPr lang="en-US" dirty="0" smtClean="0">
              <a:hlinkClick r:id="rId3"/>
            </a:endParaRPr>
          </a:p>
          <a:p>
            <a:pPr>
              <a:buNone/>
            </a:pPr>
            <a:r>
              <a:rPr lang="en-US" dirty="0" smtClean="0">
                <a:hlinkClick r:id="rId4"/>
              </a:rPr>
              <a:t>http://pubs.opengroup.org/onlinepubs/009696699/basedefs/signal.h.html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 good way to start: check official documentation.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–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60248" y="5887844"/>
            <a:ext cx="271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Peter Lemieszewski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949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our example code (2 )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None/>
            </a:pPr>
            <a:endParaRPr lang="en-US" sz="20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</a:rPr>
              <a:t>signal(SIGQUIT, </a:t>
            </a:r>
            <a:r>
              <a:rPr lang="en-US" dirty="0" err="1" smtClean="0">
                <a:latin typeface="Consolas" pitchFamily="49" charset="0"/>
              </a:rPr>
              <a:t>mySigQuit</a:t>
            </a:r>
            <a:r>
              <a:rPr lang="en-US" dirty="0" smtClean="0">
                <a:latin typeface="Consolas" pitchFamily="49" charset="0"/>
              </a:rPr>
              <a:t>) { </a:t>
            </a:r>
            <a:endParaRPr lang="en-US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</a:rPr>
              <a:t>// print out a </a:t>
            </a:r>
            <a:r>
              <a:rPr lang="en-US" dirty="0" err="1" smtClean="0">
                <a:latin typeface="Consolas" pitchFamily="49" charset="0"/>
              </a:rPr>
              <a:t>msg</a:t>
            </a:r>
            <a:r>
              <a:rPr lang="en-US" dirty="0" smtClean="0">
                <a:latin typeface="Consolas" pitchFamily="49" charset="0"/>
              </a:rPr>
              <a:t> with </a:t>
            </a:r>
            <a:r>
              <a:rPr lang="en-US" dirty="0" err="1" smtClean="0">
                <a:latin typeface="Consolas" pitchFamily="49" charset="0"/>
              </a:rPr>
              <a:t>pid</a:t>
            </a:r>
            <a:r>
              <a:rPr lang="en-US" dirty="0" smtClean="0">
                <a:latin typeface="Consolas" pitchFamily="49" charset="0"/>
              </a:rPr>
              <a:t> and signal SIGQUIT, </a:t>
            </a:r>
            <a:r>
              <a:rPr lang="en-US" dirty="0" smtClean="0">
                <a:latin typeface="Consolas" pitchFamily="49" charset="0"/>
              </a:rPr>
              <a:t>then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</a:rPr>
              <a:t>//</a:t>
            </a:r>
            <a:r>
              <a:rPr lang="en-US" dirty="0" smtClean="0">
                <a:latin typeface="Consolas" pitchFamily="49" charset="0"/>
              </a:rPr>
              <a:t>sleep </a:t>
            </a:r>
            <a:r>
              <a:rPr lang="en-US" dirty="0" smtClean="0">
                <a:latin typeface="Consolas" pitchFamily="49" charset="0"/>
              </a:rPr>
              <a:t>4 seconds, then exit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</a:rPr>
              <a:t>}</a:t>
            </a:r>
            <a:endParaRPr lang="en-US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</a:rPr>
              <a:t>signal(SIGUSR1, mySigUsr1</a:t>
            </a:r>
            <a:r>
              <a:rPr lang="en-US" dirty="0" smtClean="0">
                <a:latin typeface="Consolas" pitchFamily="49" charset="0"/>
              </a:rPr>
              <a:t>) {</a:t>
            </a:r>
            <a:endParaRPr lang="en-US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</a:rPr>
              <a:t>// print out a </a:t>
            </a:r>
            <a:r>
              <a:rPr lang="en-US" dirty="0" err="1" smtClean="0">
                <a:latin typeface="Consolas" pitchFamily="49" charset="0"/>
              </a:rPr>
              <a:t>msg</a:t>
            </a:r>
            <a:r>
              <a:rPr lang="en-US" dirty="0" smtClean="0">
                <a:latin typeface="Consolas" pitchFamily="49" charset="0"/>
              </a:rPr>
              <a:t> with </a:t>
            </a:r>
            <a:r>
              <a:rPr lang="en-US" dirty="0" err="1" smtClean="0">
                <a:latin typeface="Consolas" pitchFamily="49" charset="0"/>
              </a:rPr>
              <a:t>pid</a:t>
            </a:r>
            <a:r>
              <a:rPr lang="en-US" dirty="0" smtClean="0">
                <a:latin typeface="Consolas" pitchFamily="49" charset="0"/>
              </a:rPr>
              <a:t> and signal SIGUSR1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</a:rPr>
              <a:t>}</a:t>
            </a:r>
            <a:endParaRPr lang="en-US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</a:rPr>
              <a:t>signal(SIGINT, </a:t>
            </a:r>
            <a:r>
              <a:rPr lang="en-US" dirty="0" err="1" smtClean="0">
                <a:latin typeface="Consolas" pitchFamily="49" charset="0"/>
              </a:rPr>
              <a:t>mySigInt</a:t>
            </a:r>
            <a:r>
              <a:rPr lang="en-US" dirty="0" smtClean="0">
                <a:latin typeface="Consolas" pitchFamily="49" charset="0"/>
              </a:rPr>
              <a:t>) {</a:t>
            </a:r>
            <a:endParaRPr lang="en-US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</a:rPr>
              <a:t>// print out a </a:t>
            </a:r>
            <a:r>
              <a:rPr lang="en-US" dirty="0" err="1" smtClean="0">
                <a:latin typeface="Consolas" pitchFamily="49" charset="0"/>
              </a:rPr>
              <a:t>msg</a:t>
            </a:r>
            <a:r>
              <a:rPr lang="en-US" dirty="0" smtClean="0">
                <a:latin typeface="Consolas" pitchFamily="49" charset="0"/>
              </a:rPr>
              <a:t> with </a:t>
            </a:r>
            <a:r>
              <a:rPr lang="en-US" dirty="0" err="1" smtClean="0">
                <a:latin typeface="Consolas" pitchFamily="49" charset="0"/>
              </a:rPr>
              <a:t>pid</a:t>
            </a:r>
            <a:r>
              <a:rPr lang="en-US" dirty="0" smtClean="0">
                <a:latin typeface="Consolas" pitchFamily="49" charset="0"/>
              </a:rPr>
              <a:t> and signal </a:t>
            </a:r>
            <a:r>
              <a:rPr lang="en-US" dirty="0" smtClean="0">
                <a:latin typeface="Consolas" pitchFamily="49" charset="0"/>
              </a:rPr>
              <a:t>SIGINT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</a:rPr>
              <a:t>}</a:t>
            </a:r>
            <a:endParaRPr lang="en-US" dirty="0" smtClean="0">
              <a:latin typeface="Consolas" pitchFamily="49" charset="0"/>
            </a:endParaRPr>
          </a:p>
          <a:p>
            <a:pPr>
              <a:buNone/>
            </a:pP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endParaRPr lang="en-US" sz="2000" dirty="0" smtClean="0">
              <a:latin typeface="Consolas" pitchFamily="49" charset="0"/>
            </a:endParaRPr>
          </a:p>
          <a:p>
            <a:pPr>
              <a:buNone/>
            </a:pPr>
            <a:endParaRPr lang="en-US" dirty="0">
              <a:latin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–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593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our example code (3 )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None/>
            </a:pPr>
            <a:endParaRPr lang="en-US" sz="2000" dirty="0" smtClean="0">
              <a:latin typeface="Consolas" pitchFamily="49" charset="0"/>
            </a:endParaRPr>
          </a:p>
          <a:p>
            <a:pPr marL="514350" indent="-514350">
              <a:buAutoNum type="arabicParenR"/>
            </a:pPr>
            <a:r>
              <a:rPr lang="en-US" dirty="0" smtClean="0">
                <a:latin typeface="Consolas" pitchFamily="49" charset="0"/>
              </a:rPr>
              <a:t>Let’s modify </a:t>
            </a:r>
            <a:r>
              <a:rPr lang="en-US" dirty="0" smtClean="0">
                <a:latin typeface="Consolas" pitchFamily="49" charset="0"/>
              </a:rPr>
              <a:t>hw1child.c</a:t>
            </a:r>
            <a:endParaRPr lang="en-US" dirty="0" smtClean="0">
              <a:latin typeface="Consolas" pitchFamily="49" charset="0"/>
            </a:endParaRPr>
          </a:p>
          <a:p>
            <a:pPr marL="514350" indent="-514350">
              <a:buAutoNum type="arabicParenR"/>
            </a:pPr>
            <a:r>
              <a:rPr lang="en-US" dirty="0" smtClean="0">
                <a:latin typeface="Consolas" pitchFamily="49" charset="0"/>
              </a:rPr>
              <a:t>Create 3 signal handler functions </a:t>
            </a:r>
          </a:p>
          <a:p>
            <a:pPr marL="971550" lvl="1" indent="-514350">
              <a:buAutoNum type="arabicParenR"/>
            </a:pPr>
            <a:r>
              <a:rPr lang="en-US" dirty="0" err="1" smtClean="0">
                <a:latin typeface="Consolas" pitchFamily="49" charset="0"/>
              </a:rPr>
              <a:t>mySigInt</a:t>
            </a:r>
            <a:r>
              <a:rPr lang="en-US" dirty="0" smtClean="0">
                <a:latin typeface="Consolas" pitchFamily="49" charset="0"/>
              </a:rPr>
              <a:t>, mySigUser1, </a:t>
            </a:r>
            <a:r>
              <a:rPr lang="en-US" dirty="0" err="1" smtClean="0">
                <a:latin typeface="Consolas" pitchFamily="49" charset="0"/>
              </a:rPr>
              <a:t>mySigQuit</a:t>
            </a:r>
            <a:endParaRPr lang="en-US" dirty="0" smtClean="0">
              <a:latin typeface="Consolas" pitchFamily="49" charset="0"/>
            </a:endParaRPr>
          </a:p>
          <a:p>
            <a:pPr marL="514350" indent="-514350">
              <a:buAutoNum type="arabicParenR"/>
            </a:pPr>
            <a:r>
              <a:rPr lang="en-US" dirty="0" smtClean="0">
                <a:latin typeface="Consolas" pitchFamily="49" charset="0"/>
              </a:rPr>
              <a:t>Let the child process </a:t>
            </a:r>
            <a:r>
              <a:rPr lang="en-US" dirty="0" smtClean="0">
                <a:latin typeface="Consolas" pitchFamily="49" charset="0"/>
              </a:rPr>
              <a:t>sleep for a long time</a:t>
            </a:r>
            <a:endParaRPr lang="en-US" dirty="0" smtClean="0">
              <a:latin typeface="Consolas" pitchFamily="49" charset="0"/>
            </a:endParaRPr>
          </a:p>
          <a:p>
            <a:pPr marL="971550" lvl="1" indent="-514350">
              <a:buAutoNum type="arabicParenR"/>
            </a:pPr>
            <a:r>
              <a:rPr lang="en-US" dirty="0" smtClean="0">
                <a:latin typeface="Consolas" pitchFamily="49" charset="0"/>
              </a:rPr>
              <a:t>Parent process will force the child to quit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Consolas" pitchFamily="49" charset="0"/>
              </a:rPr>
              <a:t>Let the parent process send the three signals to child</a:t>
            </a:r>
          </a:p>
          <a:p>
            <a:pPr marL="971550" lvl="1" indent="-514350">
              <a:buAutoNum type="arabicParenR"/>
            </a:pPr>
            <a:r>
              <a:rPr lang="en-US" dirty="0" smtClean="0">
                <a:latin typeface="Consolas" pitchFamily="49" charset="0"/>
              </a:rPr>
              <a:t>Be careful of the order, what should be last?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Consolas" pitchFamily="49" charset="0"/>
              </a:rPr>
              <a:t>Update wait() to be </a:t>
            </a:r>
            <a:r>
              <a:rPr lang="en-US" dirty="0" err="1" smtClean="0">
                <a:latin typeface="Consolas" pitchFamily="49" charset="0"/>
              </a:rPr>
              <a:t>waitpid</a:t>
            </a:r>
            <a:r>
              <a:rPr lang="en-US" dirty="0" smtClean="0">
                <a:latin typeface="Consolas" pitchFamily="49" charset="0"/>
              </a:rPr>
              <a:t>()</a:t>
            </a:r>
          </a:p>
          <a:p>
            <a:pPr marL="971550" lvl="1" indent="-514350">
              <a:buAutoNum type="arabicParenR"/>
            </a:pPr>
            <a:r>
              <a:rPr lang="en-US" dirty="0" err="1" smtClean="0"/>
              <a:t>waitpid</a:t>
            </a:r>
            <a:r>
              <a:rPr lang="en-US" dirty="0" smtClean="0"/>
              <a:t>(-1, &amp;status, 0) == wait(&amp;status); //don’t forget to declare status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Consolas" pitchFamily="49" charset="0"/>
              </a:rPr>
              <a:t>Check status and issue appropriate </a:t>
            </a:r>
            <a:r>
              <a:rPr lang="en-US" dirty="0" err="1" smtClean="0">
                <a:latin typeface="Consolas" pitchFamily="49" charset="0"/>
              </a:rPr>
              <a:t>msg</a:t>
            </a:r>
            <a:r>
              <a:rPr lang="en-US" dirty="0" smtClean="0">
                <a:latin typeface="Consolas" pitchFamily="49" charset="0"/>
              </a:rPr>
              <a:t>…   </a:t>
            </a:r>
          </a:p>
          <a:p>
            <a:pPr lvl="1">
              <a:buNone/>
            </a:pPr>
            <a:endParaRPr lang="en-US" sz="2000" dirty="0" smtClean="0">
              <a:latin typeface="Consolas" pitchFamily="49" charset="0"/>
            </a:endParaRPr>
          </a:p>
          <a:p>
            <a:pPr>
              <a:buNone/>
            </a:pPr>
            <a:endParaRPr lang="en-US" dirty="0">
              <a:latin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–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593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our example code (4 )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dirty="0" smtClean="0">
                <a:latin typeface="Consolas" pitchFamily="49" charset="0"/>
              </a:rPr>
              <a:t>Check status: see </a:t>
            </a:r>
            <a:r>
              <a:rPr lang="en-US" dirty="0" smtClean="0">
                <a:latin typeface="Consolas" pitchFamily="49" charset="0"/>
                <a:hlinkClick r:id="rId2"/>
              </a:rPr>
              <a:t>https://linux.die.net/man/2/wait</a:t>
            </a:r>
            <a:endParaRPr lang="en-US" dirty="0" smtClean="0">
              <a:latin typeface="Consolas" pitchFamily="49" charset="0"/>
            </a:endParaRPr>
          </a:p>
          <a:p>
            <a:pPr marL="971550" lvl="1" indent="-514350">
              <a:buAutoNum type="arabicParenR"/>
            </a:pPr>
            <a:r>
              <a:rPr lang="en-US" dirty="0" smtClean="0">
                <a:latin typeface="Consolas" pitchFamily="49" charset="0"/>
              </a:rPr>
              <a:t>Or man 2 wait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Consolas" pitchFamily="49" charset="0"/>
              </a:rPr>
              <a:t>Hopefully, this was done as part of hw1.</a:t>
            </a:r>
            <a:endParaRPr lang="en-US" dirty="0" smtClean="0">
              <a:latin typeface="Consolas" pitchFamily="49" charset="0"/>
            </a:endParaRPr>
          </a:p>
          <a:p>
            <a:pPr marL="514350" indent="-514350">
              <a:buAutoNum type="arabicParenR"/>
            </a:pPr>
            <a:r>
              <a:rPr lang="en-US" dirty="0" smtClean="0">
                <a:latin typeface="Consolas" pitchFamily="49" charset="0"/>
              </a:rPr>
              <a:t>Check </a:t>
            </a:r>
            <a:r>
              <a:rPr lang="en-US" dirty="0" smtClean="0">
                <a:latin typeface="Consolas" pitchFamily="49" charset="0"/>
              </a:rPr>
              <a:t>for a couple of exit settings</a:t>
            </a:r>
          </a:p>
          <a:p>
            <a:pPr marL="514350" indent="-514350">
              <a:buNone/>
            </a:pPr>
            <a:r>
              <a:rPr lang="en-US" dirty="0" smtClean="0">
                <a:latin typeface="Consolas" pitchFamily="49" charset="0"/>
              </a:rPr>
              <a:t>   </a:t>
            </a:r>
            <a:r>
              <a:rPr lang="en-US" dirty="0" smtClean="0"/>
              <a:t>WIFEXITED(status) : child process exited</a:t>
            </a:r>
          </a:p>
          <a:p>
            <a:pPr marL="514350" indent="-514350">
              <a:buNone/>
            </a:pPr>
            <a:r>
              <a:rPr lang="en-US" dirty="0" smtClean="0">
                <a:latin typeface="Consolas" pitchFamily="49" charset="0"/>
              </a:rPr>
              <a:t>   </a:t>
            </a:r>
            <a:r>
              <a:rPr lang="en-US" dirty="0" smtClean="0"/>
              <a:t>WIFSIGNALED(status): child process exited due to a signal</a:t>
            </a:r>
            <a:r>
              <a:rPr lang="en-US" dirty="0" smtClean="0">
                <a:latin typeface="Consolas" pitchFamily="49" charset="0"/>
              </a:rPr>
              <a:t>  </a:t>
            </a:r>
          </a:p>
          <a:p>
            <a:pPr lvl="1">
              <a:buNone/>
            </a:pPr>
            <a:r>
              <a:rPr lang="en-US" sz="2000" dirty="0" smtClean="0">
                <a:latin typeface="Consolas" pitchFamily="49" charset="0"/>
              </a:rPr>
              <a:t>And print the kind of exit the child took.</a:t>
            </a:r>
          </a:p>
          <a:p>
            <a:pPr lvl="1">
              <a:buNone/>
            </a:pPr>
            <a:endParaRPr lang="en-US" sz="2000" dirty="0" smtClean="0">
              <a:latin typeface="Consolas" pitchFamily="49" charset="0"/>
            </a:endParaRPr>
          </a:p>
          <a:p>
            <a:pPr lvl="1">
              <a:buNone/>
            </a:pPr>
            <a:r>
              <a:rPr lang="en-US" sz="2000" dirty="0" smtClean="0">
                <a:latin typeface="Consolas" pitchFamily="49" charset="0"/>
              </a:rPr>
              <a:t>And now for: Homework! Introduce signal handling in hw1child. </a:t>
            </a:r>
          </a:p>
          <a:p>
            <a:pPr lvl="1">
              <a:buNone/>
            </a:pPr>
            <a:r>
              <a:rPr lang="en-US" sz="2000" dirty="0" smtClean="0">
                <a:latin typeface="Consolas" pitchFamily="49" charset="0"/>
              </a:rPr>
              <a:t>See </a:t>
            </a:r>
            <a:r>
              <a:rPr lang="en-US" sz="2000" dirty="0" err="1" smtClean="0">
                <a:latin typeface="Consolas" pitchFamily="49" charset="0"/>
              </a:rPr>
              <a:t>moodle</a:t>
            </a:r>
            <a:r>
              <a:rPr lang="en-US" sz="2000" dirty="0" smtClean="0">
                <a:latin typeface="Consolas" pitchFamily="49" charset="0"/>
              </a:rPr>
              <a:t> for more…</a:t>
            </a:r>
            <a:endParaRPr lang="en-US" sz="2000" dirty="0" smtClean="0">
              <a:latin typeface="Consolas" pitchFamily="49" charset="0"/>
            </a:endParaRPr>
          </a:p>
          <a:p>
            <a:pPr>
              <a:buNone/>
            </a:pPr>
            <a:endParaRPr lang="en-US" dirty="0">
              <a:latin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–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593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signal.h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First thing to know – what package (header file) do we need for code?</a:t>
            </a:r>
          </a:p>
          <a:p>
            <a:r>
              <a:rPr lang="en-US" dirty="0" smtClean="0"/>
              <a:t>Definition: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Signals are software generated (application and/or system) that are </a:t>
            </a:r>
            <a:r>
              <a:rPr lang="en-US" dirty="0" smtClean="0">
                <a:latin typeface="Consolas" pitchFamily="49" charset="0"/>
              </a:rPr>
              <a:t>posted, or sent, </a:t>
            </a:r>
            <a:r>
              <a:rPr lang="en-US" dirty="0" smtClean="0">
                <a:latin typeface="Consolas" pitchFamily="49" charset="0"/>
              </a:rPr>
              <a:t>to a process when an “event” </a:t>
            </a:r>
            <a:r>
              <a:rPr lang="en-US" dirty="0" smtClean="0">
                <a:latin typeface="Consolas" pitchFamily="49" charset="0"/>
              </a:rPr>
              <a:t>happens. </a:t>
            </a:r>
            <a:r>
              <a:rPr lang="en-US" dirty="0" smtClean="0">
                <a:latin typeface="Consolas" pitchFamily="49" charset="0"/>
              </a:rPr>
              <a:t>F</a:t>
            </a:r>
            <a:r>
              <a:rPr lang="en-US" dirty="0" smtClean="0">
                <a:latin typeface="Consolas" pitchFamily="49" charset="0"/>
              </a:rPr>
              <a:t>or </a:t>
            </a:r>
            <a:r>
              <a:rPr lang="en-US" dirty="0" smtClean="0">
                <a:latin typeface="Consolas" pitchFamily="49" charset="0"/>
              </a:rPr>
              <a:t>example: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    abnormal termination, stop or kill request.</a:t>
            </a:r>
          </a:p>
          <a:p>
            <a:r>
              <a:rPr lang="en-US" dirty="0" smtClean="0"/>
              <a:t>Signals can be synchronous or asynchronous</a:t>
            </a:r>
          </a:p>
          <a:p>
            <a:r>
              <a:rPr lang="en-US" dirty="0" smtClean="0"/>
              <a:t>Signals can come from other (related) processes or the operating system, or… ?</a:t>
            </a:r>
          </a:p>
          <a:p>
            <a:r>
              <a:rPr lang="en-US" dirty="0" smtClean="0"/>
              <a:t>Similar to hardware interrupts – </a:t>
            </a:r>
            <a:r>
              <a:rPr lang="en-US" dirty="0" smtClean="0"/>
              <a:t>a signal </a:t>
            </a:r>
            <a:r>
              <a:rPr lang="en-US" dirty="0" smtClean="0"/>
              <a:t>can be </a:t>
            </a:r>
            <a:r>
              <a:rPr lang="en-US" dirty="0" smtClean="0"/>
              <a:t>blocked</a:t>
            </a:r>
          </a:p>
          <a:p>
            <a:r>
              <a:rPr lang="en-US" dirty="0" smtClean="0"/>
              <a:t>Dissimilar to hardware interrupts – a signal can be ignored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–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593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Signals have default actions, one of:</a:t>
            </a:r>
          </a:p>
          <a:p>
            <a:pPr lvl="1"/>
            <a:r>
              <a:rPr lang="en-US" dirty="0" smtClean="0"/>
              <a:t>Signal is discarded</a:t>
            </a:r>
          </a:p>
          <a:p>
            <a:pPr lvl="1"/>
            <a:r>
              <a:rPr lang="en-US" dirty="0" smtClean="0"/>
              <a:t>Process is terminated</a:t>
            </a:r>
          </a:p>
          <a:p>
            <a:pPr lvl="1"/>
            <a:r>
              <a:rPr lang="en-US" dirty="0" smtClean="0"/>
              <a:t>Dump is written (core file)</a:t>
            </a:r>
          </a:p>
          <a:p>
            <a:pPr lvl="1"/>
            <a:r>
              <a:rPr lang="en-US" dirty="0" smtClean="0"/>
              <a:t>Process is stopped (different than terminated)</a:t>
            </a:r>
          </a:p>
          <a:p>
            <a:r>
              <a:rPr lang="en-US" dirty="0" smtClean="0"/>
              <a:t>Categories of signals:</a:t>
            </a:r>
          </a:p>
          <a:p>
            <a:pPr lvl="1"/>
            <a:r>
              <a:rPr lang="en-US" dirty="0" smtClean="0"/>
              <a:t>Hardware related</a:t>
            </a:r>
          </a:p>
          <a:p>
            <a:pPr lvl="1"/>
            <a:r>
              <a:rPr lang="en-US" dirty="0" smtClean="0"/>
              <a:t>Software related</a:t>
            </a:r>
          </a:p>
          <a:p>
            <a:pPr lvl="1"/>
            <a:r>
              <a:rPr lang="en-US" dirty="0" smtClean="0"/>
              <a:t>I/O</a:t>
            </a:r>
          </a:p>
          <a:p>
            <a:pPr lvl="1"/>
            <a:r>
              <a:rPr lang="en-US" dirty="0" smtClean="0"/>
              <a:t>Process control</a:t>
            </a:r>
          </a:p>
          <a:p>
            <a:pPr lvl="1"/>
            <a:r>
              <a:rPr lang="en-US" dirty="0" smtClean="0"/>
              <a:t>Resource control</a:t>
            </a:r>
          </a:p>
          <a:p>
            <a:r>
              <a:rPr lang="en-US" dirty="0" smtClean="0"/>
              <a:t>Listed as macros, i.e. preprocessor #defined to values, in range 1-31</a:t>
            </a:r>
          </a:p>
          <a:p>
            <a:pPr lvl="1"/>
            <a:r>
              <a:rPr lang="en-US" dirty="0" smtClean="0"/>
              <a:t>Not all signals need be defined in a particular </a:t>
            </a:r>
            <a:r>
              <a:rPr lang="en-US" dirty="0" err="1" smtClean="0"/>
              <a:t>os</a:t>
            </a:r>
            <a:r>
              <a:rPr lang="en-US" dirty="0" smtClean="0"/>
              <a:t> implementation (or consistent across OSs)</a:t>
            </a:r>
          </a:p>
          <a:p>
            <a:pPr lvl="1"/>
            <a:r>
              <a:rPr lang="en-US" dirty="0" smtClean="0"/>
              <a:t>#define SIGCHLD 17  // S390 Linux value… sent to parent process when child ends</a:t>
            </a:r>
          </a:p>
          <a:p>
            <a:pPr lvl="2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–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593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Each signal has a default action, one of T A I S C:</a:t>
            </a:r>
          </a:p>
          <a:p>
            <a:pPr lvl="1">
              <a:buNone/>
            </a:pPr>
            <a:r>
              <a:rPr lang="en-US" dirty="0" smtClean="0">
                <a:solidFill>
                  <a:srgbClr val="9C1431"/>
                </a:solidFill>
                <a:latin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</a:rPr>
              <a:t>: </a:t>
            </a:r>
            <a:r>
              <a:rPr lang="en-US" dirty="0" smtClean="0">
                <a:solidFill>
                  <a:srgbClr val="9C1431"/>
                </a:solidFill>
                <a:latin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</a:rPr>
              <a:t>erminate the process, send status to </a:t>
            </a:r>
            <a:r>
              <a:rPr lang="en-US" dirty="0" smtClean="0">
                <a:latin typeface="Consolas" pitchFamily="49" charset="0"/>
              </a:rPr>
              <a:t>waiters, i.e. </a:t>
            </a:r>
            <a:r>
              <a:rPr lang="en-US" dirty="0" smtClean="0">
                <a:latin typeface="Consolas" pitchFamily="49" charset="0"/>
              </a:rPr>
              <a:t>wait(), </a:t>
            </a:r>
            <a:r>
              <a:rPr lang="en-US" dirty="0" err="1" smtClean="0">
                <a:latin typeface="Consolas" pitchFamily="49" charset="0"/>
              </a:rPr>
              <a:t>waitpid</a:t>
            </a:r>
            <a:r>
              <a:rPr lang="en-US" dirty="0" smtClean="0">
                <a:latin typeface="Consolas" pitchFamily="49" charset="0"/>
              </a:rPr>
              <a:t>()</a:t>
            </a:r>
          </a:p>
          <a:p>
            <a:pPr lvl="1">
              <a:buNone/>
            </a:pPr>
            <a:r>
              <a:rPr lang="en-US" dirty="0" smtClean="0">
                <a:solidFill>
                  <a:srgbClr val="9C1431"/>
                </a:solidFill>
                <a:latin typeface="Consolas" pitchFamily="49" charset="0"/>
              </a:rPr>
              <a:t>A</a:t>
            </a:r>
            <a:r>
              <a:rPr lang="en-US" dirty="0" smtClean="0">
                <a:latin typeface="Consolas" pitchFamily="49" charset="0"/>
              </a:rPr>
              <a:t>: Terminate the process, + OS defined </a:t>
            </a:r>
            <a:r>
              <a:rPr lang="en-US" dirty="0" smtClean="0">
                <a:solidFill>
                  <a:srgbClr val="9C1431"/>
                </a:solidFill>
                <a:latin typeface="Consolas" pitchFamily="49" charset="0"/>
              </a:rPr>
              <a:t>A</a:t>
            </a:r>
            <a:r>
              <a:rPr lang="en-US" dirty="0" smtClean="0">
                <a:latin typeface="Consolas" pitchFamily="49" charset="0"/>
              </a:rPr>
              <a:t>ctions</a:t>
            </a:r>
            <a:r>
              <a:rPr lang="en-US" dirty="0" smtClean="0">
                <a:latin typeface="Consolas" pitchFamily="49" charset="0"/>
              </a:rPr>
              <a:t>, e.g. create core file</a:t>
            </a:r>
            <a:endParaRPr lang="en-US" i="1" dirty="0" smtClean="0">
              <a:latin typeface="Consolas" pitchFamily="49" charset="0"/>
            </a:endParaRPr>
          </a:p>
          <a:p>
            <a:pPr lvl="1">
              <a:buNone/>
            </a:pPr>
            <a:r>
              <a:rPr lang="en-US" dirty="0" smtClean="0">
                <a:solidFill>
                  <a:srgbClr val="9C1431"/>
                </a:solidFill>
                <a:latin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</a:rPr>
              <a:t>: </a:t>
            </a:r>
            <a:r>
              <a:rPr lang="en-US" dirty="0" smtClean="0">
                <a:solidFill>
                  <a:srgbClr val="9C1431"/>
                </a:solidFill>
                <a:latin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</a:rPr>
              <a:t>gnore the signal,  SIGCHLD can be safely ignored</a:t>
            </a:r>
          </a:p>
          <a:p>
            <a:pPr lvl="1">
              <a:buNone/>
            </a:pPr>
            <a:r>
              <a:rPr lang="en-US" dirty="0" smtClean="0">
                <a:solidFill>
                  <a:srgbClr val="9C1431"/>
                </a:solidFill>
                <a:latin typeface="Consolas" pitchFamily="49" charset="0"/>
              </a:rPr>
              <a:t>S</a:t>
            </a:r>
            <a:r>
              <a:rPr lang="en-US" dirty="0" smtClean="0">
                <a:latin typeface="Consolas" pitchFamily="49" charset="0"/>
              </a:rPr>
              <a:t>: </a:t>
            </a:r>
            <a:r>
              <a:rPr lang="en-US" dirty="0" smtClean="0">
                <a:solidFill>
                  <a:srgbClr val="9C1431"/>
                </a:solidFill>
                <a:latin typeface="Consolas" pitchFamily="49" charset="0"/>
              </a:rPr>
              <a:t>S</a:t>
            </a:r>
            <a:r>
              <a:rPr lang="en-US" dirty="0" smtClean="0">
                <a:latin typeface="Consolas" pitchFamily="49" charset="0"/>
              </a:rPr>
              <a:t>top the process, e.g. process attempted read/write</a:t>
            </a:r>
          </a:p>
          <a:p>
            <a:pPr lvl="1">
              <a:buNone/>
            </a:pPr>
            <a:r>
              <a:rPr lang="en-US" dirty="0" smtClean="0">
                <a:solidFill>
                  <a:srgbClr val="9C1431"/>
                </a:solidFill>
                <a:latin typeface="Consolas" pitchFamily="49" charset="0"/>
              </a:rPr>
              <a:t>C</a:t>
            </a:r>
            <a:r>
              <a:rPr lang="en-US" dirty="0" smtClean="0">
                <a:latin typeface="Consolas" pitchFamily="49" charset="0"/>
              </a:rPr>
              <a:t>: </a:t>
            </a:r>
            <a:r>
              <a:rPr lang="en-US" dirty="0" smtClean="0">
                <a:solidFill>
                  <a:srgbClr val="9C1431"/>
                </a:solidFill>
                <a:latin typeface="Consolas" pitchFamily="49" charset="0"/>
              </a:rPr>
              <a:t>C</a:t>
            </a:r>
            <a:r>
              <a:rPr lang="en-US" dirty="0" smtClean="0">
                <a:latin typeface="Consolas" pitchFamily="49" charset="0"/>
              </a:rPr>
              <a:t>ontinue the process if it is stopped (else Ignore)</a:t>
            </a:r>
          </a:p>
          <a:p>
            <a:pPr lvl="1">
              <a:buNone/>
            </a:pPr>
            <a:endParaRPr lang="en-US" sz="2000" dirty="0" smtClean="0">
              <a:latin typeface="Consolas" pitchFamily="49" charset="0"/>
            </a:endParaRPr>
          </a:p>
          <a:p>
            <a:pPr lvl="1">
              <a:buNone/>
            </a:pPr>
            <a:endParaRPr lang="en-US" sz="2000" dirty="0" smtClean="0">
              <a:latin typeface="Consolas" pitchFamily="49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–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593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onsolas" pitchFamily="49" charset="0"/>
              </a:rPr>
              <a:t>man 2 kill</a:t>
            </a:r>
          </a:p>
          <a:p>
            <a:r>
              <a:rPr lang="en-US" dirty="0" smtClean="0">
                <a:latin typeface="Consolas" pitchFamily="49" charset="0"/>
              </a:rPr>
              <a:t>#include &lt;sys/</a:t>
            </a:r>
            <a:r>
              <a:rPr lang="en-US" dirty="0" err="1" smtClean="0">
                <a:latin typeface="Consolas" pitchFamily="49" charset="0"/>
              </a:rPr>
              <a:t>types.h</a:t>
            </a:r>
            <a:r>
              <a:rPr lang="en-US" dirty="0" smtClean="0">
                <a:latin typeface="Consolas" pitchFamily="49" charset="0"/>
              </a:rPr>
              <a:t>&gt;</a:t>
            </a:r>
          </a:p>
          <a:p>
            <a:r>
              <a:rPr lang="en-US" dirty="0" smtClean="0">
                <a:latin typeface="Consolas" pitchFamily="49" charset="0"/>
              </a:rPr>
              <a:t>#include &lt;</a:t>
            </a:r>
            <a:r>
              <a:rPr lang="en-US" dirty="0" err="1" smtClean="0">
                <a:latin typeface="Consolas" pitchFamily="49" charset="0"/>
              </a:rPr>
              <a:t>signal.h</a:t>
            </a:r>
            <a:r>
              <a:rPr lang="en-US" dirty="0" smtClean="0">
                <a:latin typeface="Consolas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nsolas" pitchFamily="49" charset="0"/>
            </a:endParaRPr>
          </a:p>
          <a:p>
            <a:r>
              <a:rPr lang="en-US" dirty="0" err="1" smtClean="0">
                <a:latin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</a:rPr>
              <a:t> kill(</a:t>
            </a:r>
            <a:r>
              <a:rPr lang="en-US" dirty="0" err="1" smtClean="0">
                <a:latin typeface="Consolas" pitchFamily="49" charset="0"/>
              </a:rPr>
              <a:t>pid_t</a:t>
            </a:r>
            <a:r>
              <a:rPr lang="en-US" dirty="0" smtClean="0">
                <a:latin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</a:rPr>
              <a:t>pid</a:t>
            </a:r>
            <a:r>
              <a:rPr lang="en-US" dirty="0" smtClean="0">
                <a:latin typeface="Consolas" pitchFamily="49" charset="0"/>
              </a:rPr>
              <a:t>, </a:t>
            </a:r>
            <a:r>
              <a:rPr lang="en-US" dirty="0" err="1" smtClean="0">
                <a:latin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</a:rPr>
              <a:t> sig)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System call that can be used to send any signal to any process group or (single) process</a:t>
            </a:r>
          </a:p>
          <a:p>
            <a:pPr lvl="2"/>
            <a:r>
              <a:rPr lang="en-US" dirty="0" err="1" smtClean="0">
                <a:latin typeface="Consolas" pitchFamily="49" charset="0"/>
              </a:rPr>
              <a:t>pid</a:t>
            </a:r>
            <a:r>
              <a:rPr lang="en-US" dirty="0" smtClean="0">
                <a:latin typeface="Consolas" pitchFamily="49" charset="0"/>
              </a:rPr>
              <a:t> &gt; 0, signal </a:t>
            </a:r>
            <a:r>
              <a:rPr lang="en-US" i="1" dirty="0" smtClean="0">
                <a:latin typeface="Consolas" pitchFamily="49" charset="0"/>
              </a:rPr>
              <a:t>sig</a:t>
            </a:r>
            <a:r>
              <a:rPr lang="en-US" dirty="0" smtClean="0">
                <a:latin typeface="Consolas" pitchFamily="49" charset="0"/>
              </a:rPr>
              <a:t> is sent to the appropriate </a:t>
            </a:r>
            <a:r>
              <a:rPr lang="en-US" dirty="0" err="1" smtClean="0">
                <a:latin typeface="Consolas" pitchFamily="49" charset="0"/>
              </a:rPr>
              <a:t>pid</a:t>
            </a:r>
            <a:endParaRPr lang="en-US" dirty="0" smtClean="0">
              <a:latin typeface="Consolas" pitchFamily="49" charset="0"/>
            </a:endParaRPr>
          </a:p>
          <a:p>
            <a:pPr lvl="2"/>
            <a:r>
              <a:rPr lang="en-US" dirty="0" err="1" smtClean="0">
                <a:latin typeface="Consolas" pitchFamily="49" charset="0"/>
              </a:rPr>
              <a:t>pid</a:t>
            </a:r>
            <a:r>
              <a:rPr lang="en-US" dirty="0" smtClean="0">
                <a:latin typeface="Consolas" pitchFamily="49" charset="0"/>
              </a:rPr>
              <a:t> == 0, signal </a:t>
            </a:r>
            <a:r>
              <a:rPr lang="en-US" i="1" dirty="0" smtClean="0">
                <a:latin typeface="Consolas" pitchFamily="49" charset="0"/>
              </a:rPr>
              <a:t>sig </a:t>
            </a:r>
            <a:r>
              <a:rPr lang="en-US" dirty="0" smtClean="0">
                <a:latin typeface="Consolas" pitchFamily="49" charset="0"/>
              </a:rPr>
              <a:t>is sent to all processes in process group </a:t>
            </a:r>
            <a:r>
              <a:rPr lang="en-US" sz="1400" dirty="0" smtClean="0">
                <a:latin typeface="Consolas" pitchFamily="49" charset="0"/>
              </a:rPr>
              <a:t>(children)</a:t>
            </a:r>
            <a:endParaRPr lang="en-US" i="1" dirty="0" smtClean="0">
              <a:latin typeface="Consolas" pitchFamily="49" charset="0"/>
            </a:endParaRPr>
          </a:p>
          <a:p>
            <a:pPr lvl="2"/>
            <a:r>
              <a:rPr lang="en-US" dirty="0" smtClean="0">
                <a:latin typeface="Consolas" pitchFamily="49" charset="0"/>
              </a:rPr>
              <a:t>sig == 0, no signal is sent</a:t>
            </a:r>
          </a:p>
          <a:p>
            <a:endParaRPr lang="en-US" dirty="0" smtClean="0">
              <a:latin typeface="Consolas" pitchFamily="49" charset="0"/>
            </a:endParaRPr>
          </a:p>
          <a:p>
            <a:r>
              <a:rPr lang="en-US" dirty="0" smtClean="0">
                <a:latin typeface="Consolas" pitchFamily="49" charset="0"/>
              </a:rPr>
              <a:t>You may see </a:t>
            </a:r>
            <a:r>
              <a:rPr lang="en-US" dirty="0" err="1" smtClean="0">
                <a:latin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</a:rPr>
              <a:t> raise(</a:t>
            </a:r>
            <a:r>
              <a:rPr lang="en-US" dirty="0" err="1" smtClean="0">
                <a:latin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</a:rPr>
              <a:t> sig) also being used to send a signal - will eventually just call kill()</a:t>
            </a:r>
          </a:p>
          <a:p>
            <a:pPr>
              <a:buNone/>
            </a:pPr>
            <a:endParaRPr lang="en-US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</a:rPr>
              <a:t>kill(</a:t>
            </a:r>
            <a:r>
              <a:rPr lang="en-US" dirty="0" err="1" smtClean="0">
                <a:latin typeface="Consolas" pitchFamily="49" charset="0"/>
              </a:rPr>
              <a:t>getpid</a:t>
            </a:r>
            <a:r>
              <a:rPr lang="en-US" dirty="0" smtClean="0">
                <a:latin typeface="Consolas" pitchFamily="49" charset="0"/>
              </a:rPr>
              <a:t>(), SIGINT); // send interrupt signal to self</a:t>
            </a:r>
          </a:p>
          <a:p>
            <a:endParaRPr lang="en-US" dirty="0" smtClean="0">
              <a:latin typeface="Consolas" pitchFamily="49" charset="0"/>
            </a:endParaRPr>
          </a:p>
          <a:p>
            <a:endParaRPr lang="en-US" dirty="0" smtClean="0"/>
          </a:p>
          <a:p>
            <a:pPr lvl="1">
              <a:buNone/>
            </a:pPr>
            <a:endParaRPr lang="en-US" sz="2000" dirty="0" smtClean="0">
              <a:latin typeface="Consolas" pitchFamily="49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–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593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olas" pitchFamily="49" charset="0"/>
              </a:rPr>
              <a:t>man kill – command line version</a:t>
            </a:r>
          </a:p>
          <a:p>
            <a:r>
              <a:rPr lang="en-US" dirty="0" smtClean="0">
                <a:latin typeface="Consolas" pitchFamily="49" charset="0"/>
              </a:rPr>
              <a:t>kill –s signal –q value –a </a:t>
            </a:r>
            <a:r>
              <a:rPr lang="en-US" dirty="0" err="1" smtClean="0">
                <a:latin typeface="Consolas" pitchFamily="49" charset="0"/>
              </a:rPr>
              <a:t>pid</a:t>
            </a:r>
            <a:r>
              <a:rPr lang="en-US" dirty="0" smtClean="0">
                <a:latin typeface="Consolas" pitchFamily="49" charset="0"/>
              </a:rPr>
              <a:t> {and/or} name</a:t>
            </a:r>
          </a:p>
          <a:p>
            <a:endParaRPr lang="en-US" dirty="0" smtClean="0">
              <a:latin typeface="Consolas" pitchFamily="49" charset="0"/>
            </a:endParaRPr>
          </a:p>
          <a:p>
            <a:r>
              <a:rPr lang="en-US" dirty="0" smtClean="0">
                <a:latin typeface="Consolas" pitchFamily="49" charset="0"/>
              </a:rPr>
              <a:t>Usually when you run a program that just isn’t going to </a:t>
            </a:r>
            <a:r>
              <a:rPr lang="en-US" dirty="0" smtClean="0">
                <a:latin typeface="Consolas" pitchFamily="49" charset="0"/>
              </a:rPr>
              <a:t>stop on its own</a:t>
            </a:r>
            <a:endParaRPr lang="en-US" dirty="0" smtClean="0">
              <a:latin typeface="Consolas" pitchFamily="49" charset="0"/>
            </a:endParaRPr>
          </a:p>
          <a:p>
            <a:pPr lvl="1"/>
            <a:r>
              <a:rPr lang="en-US" dirty="0" smtClean="0">
                <a:latin typeface="Consolas" pitchFamily="49" charset="0"/>
              </a:rPr>
              <a:t>kill -9 (for SIGKILL)	</a:t>
            </a:r>
          </a:p>
          <a:p>
            <a:r>
              <a:rPr lang="en-US" dirty="0" smtClean="0">
                <a:latin typeface="Consolas" pitchFamily="49" charset="0"/>
              </a:rPr>
              <a:t>Keyboard shortcuts (shell will interpret, send signal)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Ctrl + C : SIGINT, interrupt signal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Ctrl + \ : SIGQUIT, quit signal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Ctrl + Z : SIGSTOP, stop/suspend signal (cannot be caught!)</a:t>
            </a:r>
          </a:p>
          <a:p>
            <a:endParaRPr lang="en-US" dirty="0" smtClean="0"/>
          </a:p>
          <a:p>
            <a:pPr lvl="1">
              <a:buNone/>
            </a:pPr>
            <a:endParaRPr lang="en-US" sz="2000" dirty="0" smtClean="0">
              <a:latin typeface="Consolas" pitchFamily="49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–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593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Receiving 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Consolas" pitchFamily="49" charset="0"/>
              </a:rPr>
              <a:t>Via Signal Handlers</a:t>
            </a:r>
          </a:p>
          <a:p>
            <a:r>
              <a:rPr lang="en-US" dirty="0" smtClean="0">
                <a:latin typeface="Consolas" pitchFamily="49" charset="0"/>
              </a:rPr>
              <a:t>A process can handle a signal by 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Taking default action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Blocking the signal (if the signal </a:t>
            </a:r>
            <a:r>
              <a:rPr lang="en-US" i="1" dirty="0" smtClean="0">
                <a:latin typeface="Consolas" pitchFamily="49" charset="0"/>
              </a:rPr>
              <a:t>can</a:t>
            </a:r>
            <a:r>
              <a:rPr lang="en-US" dirty="0" smtClean="0">
                <a:latin typeface="Consolas" pitchFamily="49" charset="0"/>
              </a:rPr>
              <a:t> be blocked)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Catching it via the Signal Handler</a:t>
            </a:r>
          </a:p>
          <a:p>
            <a:pPr lvl="1"/>
            <a:endParaRPr lang="en-US" dirty="0" smtClean="0">
              <a:latin typeface="Consolas" pitchFamily="49" charset="0"/>
            </a:endParaRPr>
          </a:p>
          <a:p>
            <a:r>
              <a:rPr lang="en-US" dirty="0" err="1" smtClean="0">
                <a:latin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</a:rPr>
              <a:t>* signal(</a:t>
            </a:r>
            <a:r>
              <a:rPr lang="en-US" dirty="0" err="1" smtClean="0">
                <a:latin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</a:rPr>
              <a:t> sig, void* </a:t>
            </a:r>
            <a:r>
              <a:rPr lang="en-US" dirty="0" err="1" smtClean="0">
                <a:latin typeface="Consolas" pitchFamily="49" charset="0"/>
              </a:rPr>
              <a:t>func</a:t>
            </a:r>
            <a:r>
              <a:rPr lang="en-US" dirty="0" smtClean="0">
                <a:latin typeface="Consolas" pitchFamily="49" charset="0"/>
              </a:rPr>
              <a:t>()) //basic format</a:t>
            </a:r>
          </a:p>
          <a:p>
            <a:pPr lvl="1"/>
            <a:r>
              <a:rPr lang="en-US" dirty="0" err="1" smtClean="0">
                <a:latin typeface="Consolas" pitchFamily="49" charset="0"/>
              </a:rPr>
              <a:t>func</a:t>
            </a:r>
            <a:r>
              <a:rPr lang="en-US" dirty="0" smtClean="0">
                <a:latin typeface="Consolas" pitchFamily="49" charset="0"/>
              </a:rPr>
              <a:t>() can be a user specified function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Or pointer to system ignore function SIG_IGN()* </a:t>
            </a:r>
            <a:r>
              <a:rPr lang="en-US" sz="1800" dirty="0" smtClean="0">
                <a:latin typeface="Consolas" pitchFamily="49" charset="0"/>
              </a:rPr>
              <a:t>from </a:t>
            </a:r>
            <a:r>
              <a:rPr lang="en-US" sz="1800" dirty="0" err="1" smtClean="0">
                <a:latin typeface="Consolas" pitchFamily="49" charset="0"/>
              </a:rPr>
              <a:t>signal.h</a:t>
            </a:r>
            <a:endParaRPr lang="en-US" dirty="0" smtClean="0">
              <a:latin typeface="Consolas" pitchFamily="49" charset="0"/>
            </a:endParaRPr>
          </a:p>
          <a:p>
            <a:pPr lvl="1"/>
            <a:r>
              <a:rPr lang="en-US" dirty="0" smtClean="0">
                <a:latin typeface="Consolas" pitchFamily="49" charset="0"/>
              </a:rPr>
              <a:t>Or pointer to system default function SID_DFL() </a:t>
            </a:r>
            <a:r>
              <a:rPr lang="en-US" sz="1800" dirty="0" smtClean="0">
                <a:latin typeface="Consolas" pitchFamily="49" charset="0"/>
              </a:rPr>
              <a:t>from </a:t>
            </a:r>
            <a:r>
              <a:rPr lang="en-US" sz="1800" dirty="0" err="1" smtClean="0">
                <a:latin typeface="Consolas" pitchFamily="49" charset="0"/>
              </a:rPr>
              <a:t>signal.h</a:t>
            </a:r>
            <a:endParaRPr lang="en-US" dirty="0" smtClean="0">
              <a:latin typeface="Consolas" pitchFamily="49" charset="0"/>
            </a:endParaRPr>
          </a:p>
          <a:p>
            <a:endParaRPr lang="en-US" dirty="0" smtClean="0">
              <a:latin typeface="Consolas" pitchFamily="49" charset="0"/>
            </a:endParaRPr>
          </a:p>
          <a:p>
            <a:r>
              <a:rPr lang="en-US" dirty="0" smtClean="0">
                <a:latin typeface="Consolas" pitchFamily="49" charset="0"/>
              </a:rPr>
              <a:t>*SIGKILL, for example cannot be ignored </a:t>
            </a:r>
            <a:r>
              <a:rPr lang="en-US" sz="2000" dirty="0" smtClean="0">
                <a:latin typeface="Consolas" pitchFamily="49" charset="0"/>
              </a:rPr>
              <a:t>&lt;insert joke here&gt;</a:t>
            </a:r>
            <a:endParaRPr lang="en-US" dirty="0" smtClean="0">
              <a:latin typeface="Consolas" pitchFamily="49" charset="0"/>
            </a:endParaRPr>
          </a:p>
          <a:p>
            <a:pPr>
              <a:buNone/>
            </a:pPr>
            <a:endParaRPr lang="en-US" dirty="0" smtClean="0">
              <a:latin typeface="Consolas" pitchFamily="49" charset="0"/>
            </a:endParaRPr>
          </a:p>
          <a:p>
            <a:endParaRPr lang="en-US" dirty="0" smtClean="0">
              <a:latin typeface="Consolas" pitchFamily="49" charset="0"/>
            </a:endParaRPr>
          </a:p>
          <a:p>
            <a:endParaRPr lang="en-US" dirty="0" smtClean="0"/>
          </a:p>
          <a:p>
            <a:pPr lvl="1">
              <a:buNone/>
            </a:pPr>
            <a:endParaRPr lang="en-US" sz="2000" dirty="0" smtClean="0">
              <a:latin typeface="Consolas" pitchFamily="49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–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593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Receiving Signals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onsolas" pitchFamily="49" charset="0"/>
              </a:rPr>
              <a:t>Via </a:t>
            </a:r>
            <a:r>
              <a:rPr lang="en-US" dirty="0" err="1" smtClean="0">
                <a:latin typeface="Consolas" pitchFamily="49" charset="0"/>
              </a:rPr>
              <a:t>sigaction</a:t>
            </a:r>
            <a:endParaRPr lang="en-US" dirty="0" smtClean="0">
              <a:latin typeface="Consolas" pitchFamily="49" charset="0"/>
            </a:endParaRPr>
          </a:p>
          <a:p>
            <a:r>
              <a:rPr lang="en-US" dirty="0" smtClean="0">
                <a:latin typeface="Consolas" pitchFamily="49" charset="0"/>
              </a:rPr>
              <a:t>Defined in </a:t>
            </a:r>
            <a:r>
              <a:rPr lang="en-US" dirty="0" err="1" smtClean="0">
                <a:latin typeface="Consolas" pitchFamily="49" charset="0"/>
              </a:rPr>
              <a:t>signal.h</a:t>
            </a:r>
            <a:r>
              <a:rPr lang="en-US" dirty="0" smtClean="0">
                <a:latin typeface="Consolas" pitchFamily="49" charset="0"/>
              </a:rPr>
              <a:t> 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Used to change the action taken by process upon receipt of a particular signal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More detailed than signal()</a:t>
            </a:r>
          </a:p>
          <a:p>
            <a:pPr lvl="1"/>
            <a:endParaRPr lang="en-US" dirty="0" smtClean="0">
              <a:latin typeface="Consolas" pitchFamily="49" charset="0"/>
            </a:endParaRPr>
          </a:p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sigaction</a:t>
            </a:r>
            <a:r>
              <a:rPr lang="en-US" b="1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i="1" dirty="0" err="1" smtClean="0"/>
              <a:t>signum</a:t>
            </a:r>
            <a:r>
              <a:rPr lang="en-US" b="1" dirty="0" smtClean="0"/>
              <a:t>, const </a:t>
            </a:r>
            <a:r>
              <a:rPr lang="en-US" b="1" dirty="0" err="1" smtClean="0"/>
              <a:t>struct</a:t>
            </a:r>
            <a:r>
              <a:rPr lang="en-US" b="1" dirty="0" smtClean="0"/>
              <a:t> </a:t>
            </a:r>
            <a:r>
              <a:rPr lang="en-US" b="1" dirty="0" err="1" smtClean="0"/>
              <a:t>sigaction</a:t>
            </a:r>
            <a:r>
              <a:rPr lang="en-US" b="1" dirty="0" smtClean="0"/>
              <a:t> *</a:t>
            </a:r>
            <a:r>
              <a:rPr lang="en-US" i="1" dirty="0" smtClean="0"/>
              <a:t>act</a:t>
            </a:r>
            <a:r>
              <a:rPr lang="en-US" b="1" dirty="0" smtClean="0"/>
              <a:t>, </a:t>
            </a:r>
            <a:r>
              <a:rPr lang="en-US" b="1" dirty="0" err="1" smtClean="0"/>
              <a:t>struct</a:t>
            </a:r>
            <a:r>
              <a:rPr lang="en-US" b="1" dirty="0" smtClean="0"/>
              <a:t> </a:t>
            </a:r>
            <a:r>
              <a:rPr lang="en-US" b="1" dirty="0" err="1" smtClean="0"/>
              <a:t>sigaction</a:t>
            </a:r>
            <a:r>
              <a:rPr lang="en-US" b="1" dirty="0" smtClean="0"/>
              <a:t> *</a:t>
            </a:r>
            <a:r>
              <a:rPr lang="en-US" i="1" dirty="0" err="1" smtClean="0"/>
              <a:t>oldact</a:t>
            </a:r>
            <a:r>
              <a:rPr lang="en-US" b="1" dirty="0" smtClean="0"/>
              <a:t>);</a:t>
            </a:r>
          </a:p>
          <a:p>
            <a:endParaRPr lang="en-US" b="1" dirty="0" smtClean="0"/>
          </a:p>
          <a:p>
            <a:pPr lvl="1"/>
            <a:r>
              <a:rPr lang="en-US" dirty="0" err="1" smtClean="0">
                <a:latin typeface="Consolas" pitchFamily="49" charset="0"/>
              </a:rPr>
              <a:t>sigaction</a:t>
            </a:r>
            <a:r>
              <a:rPr lang="en-US" dirty="0" smtClean="0">
                <a:latin typeface="Consolas" pitchFamily="49" charset="0"/>
              </a:rPr>
              <a:t> structure contains a pointer to </a:t>
            </a:r>
            <a:r>
              <a:rPr lang="en-US" dirty="0" err="1" smtClean="0">
                <a:latin typeface="Consolas" pitchFamily="49" charset="0"/>
              </a:rPr>
              <a:t>siginfo_t</a:t>
            </a:r>
            <a:r>
              <a:rPr lang="en-US" dirty="0" smtClean="0">
                <a:latin typeface="Consolas" pitchFamily="49" charset="0"/>
              </a:rPr>
              <a:t> structure</a:t>
            </a:r>
          </a:p>
          <a:p>
            <a:pPr lvl="1"/>
            <a:r>
              <a:rPr lang="en-US" dirty="0" err="1" smtClean="0">
                <a:latin typeface="Consolas" pitchFamily="49" charset="0"/>
              </a:rPr>
              <a:t>siginfo_t</a:t>
            </a:r>
            <a:r>
              <a:rPr lang="en-US" dirty="0" smtClean="0">
                <a:latin typeface="Consolas" pitchFamily="49" charset="0"/>
              </a:rPr>
              <a:t> structure contains signal number and signal code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So, for SIGFPE (floating point exception) we can determine:</a:t>
            </a:r>
          </a:p>
          <a:p>
            <a:pPr lvl="1">
              <a:buNone/>
            </a:pPr>
            <a:r>
              <a:rPr lang="en-US" sz="1800" dirty="0" smtClean="0">
                <a:latin typeface="Consolas" pitchFamily="49" charset="0"/>
              </a:rPr>
              <a:t>  FPE_INTDIV integer divide by zero</a:t>
            </a:r>
          </a:p>
          <a:p>
            <a:pPr lvl="1">
              <a:buNone/>
            </a:pPr>
            <a:r>
              <a:rPr lang="en-US" sz="1800" dirty="0" smtClean="0">
                <a:latin typeface="Consolas" pitchFamily="49" charset="0"/>
              </a:rPr>
              <a:t>  FPE_INTOVF integer overflow</a:t>
            </a:r>
          </a:p>
          <a:p>
            <a:pPr lvl="1">
              <a:buNone/>
            </a:pPr>
            <a:r>
              <a:rPr lang="en-US" sz="1800" dirty="0" smtClean="0">
                <a:latin typeface="Consolas" pitchFamily="49" charset="0"/>
              </a:rPr>
              <a:t>  FPE_FLTDIV floating point divide by zero</a:t>
            </a:r>
          </a:p>
          <a:p>
            <a:pPr lvl="1">
              <a:buNone/>
            </a:pPr>
            <a:r>
              <a:rPr lang="en-US" sz="1800" dirty="0" smtClean="0">
                <a:latin typeface="Consolas" pitchFamily="49" charset="0"/>
              </a:rPr>
              <a:t>  etc.</a:t>
            </a:r>
          </a:p>
          <a:p>
            <a:pPr lvl="1">
              <a:buNone/>
            </a:pPr>
            <a:r>
              <a:rPr lang="en-US" sz="1800" dirty="0" smtClean="0">
                <a:latin typeface="Consolas" pitchFamily="49" charset="0"/>
              </a:rPr>
              <a:t>See </a:t>
            </a:r>
            <a:r>
              <a:rPr lang="en-US" sz="1800" dirty="0" err="1" smtClean="0">
                <a:latin typeface="Consolas" pitchFamily="49" charset="0"/>
              </a:rPr>
              <a:t>opengroup</a:t>
            </a:r>
            <a:r>
              <a:rPr lang="en-US" sz="1800" dirty="0" smtClean="0">
                <a:latin typeface="Consolas" pitchFamily="49" charset="0"/>
              </a:rPr>
              <a:t> reference</a:t>
            </a: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  <a:p>
            <a:endParaRPr lang="en-US" dirty="0" smtClean="0">
              <a:latin typeface="Consolas" pitchFamily="49" charset="0"/>
            </a:endParaRPr>
          </a:p>
          <a:p>
            <a:pPr>
              <a:buNone/>
            </a:pPr>
            <a:endParaRPr lang="en-US" dirty="0" smtClean="0">
              <a:latin typeface="Consolas" pitchFamily="49" charset="0"/>
            </a:endParaRPr>
          </a:p>
          <a:p>
            <a:endParaRPr lang="en-US" dirty="0" smtClean="0">
              <a:latin typeface="Consolas" pitchFamily="49" charset="0"/>
            </a:endParaRPr>
          </a:p>
          <a:p>
            <a:endParaRPr lang="en-US" dirty="0" smtClean="0"/>
          </a:p>
          <a:p>
            <a:pPr lvl="1">
              <a:buNone/>
            </a:pPr>
            <a:endParaRPr lang="en-US" sz="2000" dirty="0" smtClean="0">
              <a:latin typeface="Consolas" pitchFamily="49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–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593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0517"/>
            <a:ext cx="11274552" cy="5440251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endParaRPr lang="en-US" sz="20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</a:rPr>
              <a:t>Consider the following signals: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</a:rPr>
              <a:t>SIGQUIT: quit signal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</a:rPr>
              <a:t>SIGUSR1: user defined signal number 1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</a:rPr>
              <a:t>SIGINT:  interrupt signal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</a:rPr>
              <a:t>Let’s code the function to send these: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</a:rPr>
              <a:t>kill(</a:t>
            </a:r>
            <a:r>
              <a:rPr lang="en-US" sz="2000" dirty="0" err="1" smtClean="0">
                <a:latin typeface="Consolas" pitchFamily="49" charset="0"/>
              </a:rPr>
              <a:t>pid</a:t>
            </a:r>
            <a:r>
              <a:rPr lang="en-US" sz="2000" dirty="0" smtClean="0">
                <a:latin typeface="Consolas" pitchFamily="49" charset="0"/>
              </a:rPr>
              <a:t>, SIGQUIT);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</a:rPr>
              <a:t>kill(</a:t>
            </a:r>
            <a:r>
              <a:rPr lang="en-US" sz="2000" dirty="0" err="1" smtClean="0">
                <a:latin typeface="Consolas" pitchFamily="49" charset="0"/>
              </a:rPr>
              <a:t>pid</a:t>
            </a:r>
            <a:r>
              <a:rPr lang="en-US" sz="2000" dirty="0" smtClean="0">
                <a:latin typeface="Consolas" pitchFamily="49" charset="0"/>
              </a:rPr>
              <a:t>, SIGUSR1);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</a:rPr>
              <a:t>kill(</a:t>
            </a:r>
            <a:r>
              <a:rPr lang="en-US" sz="2000" dirty="0" err="1" smtClean="0">
                <a:latin typeface="Consolas" pitchFamily="49" charset="0"/>
              </a:rPr>
              <a:t>pid</a:t>
            </a:r>
            <a:r>
              <a:rPr lang="en-US" sz="2000" dirty="0" smtClean="0">
                <a:latin typeface="Consolas" pitchFamily="49" charset="0"/>
              </a:rPr>
              <a:t>, SIGINT); // or Ctrl + C via keyboard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</a:rPr>
              <a:t>Let’s code the functions that receive/catch them: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</a:rPr>
              <a:t>signal(SIGQUIT, </a:t>
            </a:r>
            <a:r>
              <a:rPr lang="en-US" sz="2000" dirty="0" err="1" smtClean="0">
                <a:latin typeface="Consolas" pitchFamily="49" charset="0"/>
              </a:rPr>
              <a:t>mySigQuit</a:t>
            </a:r>
            <a:r>
              <a:rPr lang="en-US" sz="2000" dirty="0" smtClean="0">
                <a:latin typeface="Consolas" pitchFamily="49" charset="0"/>
              </a:rPr>
              <a:t>); //what shall this do ? 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</a:rPr>
              <a:t>signal(SIGUSR1, mySigUsr1); //what shall this do ? 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</a:rPr>
              <a:t>signal(SIGINT, </a:t>
            </a:r>
            <a:r>
              <a:rPr lang="en-US" sz="2000" dirty="0" err="1" smtClean="0">
                <a:latin typeface="Consolas" pitchFamily="49" charset="0"/>
              </a:rPr>
              <a:t>mySigInt</a:t>
            </a:r>
            <a:r>
              <a:rPr lang="en-US" sz="2000" dirty="0" smtClean="0">
                <a:latin typeface="Consolas" pitchFamily="49" charset="0"/>
              </a:rPr>
              <a:t>);   //ditto…</a:t>
            </a:r>
          </a:p>
          <a:p>
            <a:pPr>
              <a:buNone/>
            </a:pPr>
            <a:endParaRPr lang="en-US" sz="2000" dirty="0" smtClean="0">
              <a:latin typeface="Consolas" pitchFamily="49" charset="0"/>
            </a:endParaRPr>
          </a:p>
          <a:p>
            <a:pPr>
              <a:buNone/>
            </a:pPr>
            <a:endParaRPr lang="en-US" dirty="0">
              <a:latin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4D7-9E24-C64D-811C-5393F641E51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–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593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MPU_334_Template" id="{69D57378-1E0F-384D-BD2E-85D2B94C0C62}" vid="{1912ED2C-32BC-FC4C-BFA1-6084CFE1F8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16750</TotalTime>
  <Words>1083</Words>
  <Application>Microsoft Macintosh PowerPoint</Application>
  <PresentationFormat>Custom</PresentationFormat>
  <Paragraphs>198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Signals</vt:lpstr>
      <vt:lpstr>Signals</vt:lpstr>
      <vt:lpstr>Signals</vt:lpstr>
      <vt:lpstr>Default Actions</vt:lpstr>
      <vt:lpstr>Sending Signals</vt:lpstr>
      <vt:lpstr>Sending Signals</vt:lpstr>
      <vt:lpstr>Receiving Signals</vt:lpstr>
      <vt:lpstr>Receiving Signals (2)</vt:lpstr>
      <vt:lpstr>Building an example</vt:lpstr>
      <vt:lpstr>Building our example code (2 )</vt:lpstr>
      <vt:lpstr>Building our example code (3 )</vt:lpstr>
      <vt:lpstr>Building our example code (4 )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Process Abstraction</dc:title>
  <dc:creator>Peter Lemieszewski</dc:creator>
  <cp:lastModifiedBy>olga Lemieszewski</cp:lastModifiedBy>
  <cp:revision>68</cp:revision>
  <dcterms:created xsi:type="dcterms:W3CDTF">2017-08-30T22:33:26Z</dcterms:created>
  <dcterms:modified xsi:type="dcterms:W3CDTF">2022-02-15T02:49:14Z</dcterms:modified>
</cp:coreProperties>
</file>