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7" r:id="rId2"/>
    <p:sldId id="258" r:id="rId3"/>
    <p:sldId id="272" r:id="rId4"/>
    <p:sldId id="260" r:id="rId5"/>
    <p:sldId id="261" r:id="rId6"/>
    <p:sldId id="262" r:id="rId7"/>
    <p:sldId id="265" r:id="rId8"/>
    <p:sldId id="266" r:id="rId9"/>
    <p:sldId id="267" r:id="rId10"/>
    <p:sldId id="269" r:id="rId11"/>
    <p:sldId id="270" r:id="rId12"/>
    <p:sldId id="271" r:id="rId13"/>
    <p:sldId id="268" r:id="rId14"/>
    <p:sldId id="273" r:id="rId15"/>
    <p:sldId id="274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14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18"/>
    <p:restoredTop sz="94569"/>
  </p:normalViewPr>
  <p:slideViewPr>
    <p:cSldViewPr snapToGrid="0" snapToObjects="1">
      <p:cViewPr varScale="1">
        <p:scale>
          <a:sx n="102" d="100"/>
          <a:sy n="102" d="100"/>
        </p:scale>
        <p:origin x="5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24" d="100"/>
          <a:sy n="124" d="100"/>
        </p:scale>
        <p:origin x="2824" y="1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handoutMaster" Target="handoutMasters/handoutMaster1.xml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7A9A7-5935-D64E-96CF-CC145DAFC7A9}" type="datetimeFigureOut">
              <a:rPr lang="en-US" smtClean="0"/>
              <a:t>9/20/21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3582B-E260-7642-9B40-EC0FE41F2D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73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9-25T22:13:58.17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14588 12269 136 0,'12'-6'52'0,"-12"1"-41"0,12 0 4 0,-6 5-1 0,-6 0 2 0,11 0 4 0,1 0-1 0,-6 0-2 15,6 0-9-15,5 0 10 0,7 0 8 16,-13 0 1-16,7-5 4 16,11 0-8-16,0 5-4 15,-5-11-7-15,11 6 0 16,6 5-1-16,12 0 3 16,-12-10-7-16,17 4-2 15,-11 6-1-15,6-10 0 16,5 5 2-16,-5-11 1 15,-6 6-1-15,6 4 1 16,-7-9-4-16,7-1 0 16,6 6 3-16,-1-1 1 15,13 1 3-15,-1 0 1 0,0 4-1 16,18-4-1 0,-18 0-5-16,1-1-3 15,-1 1 0-15,0-1-1 0,-11 6 4 16,11 0 2-16,0 0 0 15,12 5 1-15,-6-16 0 16,6 6 3-16,-11-6-5 16,5 0-1-16,-6-4-2 15,-5-1-2-15,-7 0 1 16,1 0-1-16,-1 0 0 16,-5 0 0-16,6 1 0 15,11-1 2-15,-6-11-1 16,7 6 2-16,-7 0-2 15,0 0-1-15,1 5 1 0,-7 1 1 16,-5-1-1-16,-6 0-1 16,0 5 1-16,-6 1 1 15,6-1-1-15,0 0 2 16,-1 1-2-16,1-6-1 16,6 5 1-16,0 1-1 15,5 4 0-15,1 1 0 16,-1-6 0-16,1 6 0 15,-1-6 2-15,-11 1 3 16,0-1-4-16,0 0-1 16,-6 1-2-16,0-1 0 15,0 1 2-15,6-1 2 0,0 0-1 16,5-5-1-16,7 1 3 16,5-1 0-16,1-5-4 15,-1 0 1-15,1 0 0 16,-1-6 2-16,-5 1-1 15,-7 0 2-15,1 0-2 16,-6-1-1-16,0 6 1 16,0-5-1-16,5 0-3 15,1-6 2-15,6 6 1 16,17-5 2-16,-6 4-1 16,0 6-1-16,-5 11-2 15,-7-11 1-15,1 5 1 0,-12 0 0 16,0 5 0-16,-6 1 2 15,-6-1-3-15,0-5 0 16,0 6-1-16,0-1 0 16,0 6 2-16,6-1 0 15,0 6 0-15,6-11 0 16,0 1 0-16,0-1 0 16,0 6 0-16,0-6 0 15,5 11 0-15,-5-16 0 16,0 5 0-16,-6 1 2 15,0-1-1-15,-6-5-1 16,0 6 1-16,-5-6 1 16,-1 5-3-16,0 1-2 15,6-1 4-15,0-5 1 0,1 11-3 16,5 5-1-16,5-11 1 16,1 6 2-16,6-6-2 15,0 0 0-15,-1 1 3 16,1 4 1-16,0-4-1 15,-6 4 1-15,0-4-4 16,-6 4 0-16,0 1 1 16,-6-1 2-16,0 6-1 15,0-10-1-15,0-1 1 16,0 5-1-16,0-4 0 16,6 4 0-16,0 1 0 15,6 0 0-15,0-1-3 16,0 1 2-16,6-1 1 0,-6 6 0 15,5 0 0-15,-5 5 2 16,0-5-1-16,0 5-1 16,-18-5 1-16,6 5-1 15,0-6-3-15,-17 1 0 16,5 0 2-16,1 5 2 16,-7-5 0-16,1-1-1 15,0 1 1-15,-7 0 1 16,1 0-3-16,0 5 0 15,5-5-1-15,-17-1-2 16,6 6 0-16,-6-10 3 16,0 5 0-16,-6-6 1 15,-5 6-3-15,-1-10 0 16,0-1 2-16,0 0 2 0,1 1-2 16,-7-1 0-16,1 6 1 15,-1-1 0-15,-5 1 0 16,-1 5 0-16,1-1 0 15,-1 6 0-15,1 0-3 16,-1 0 2-16,7 6 1 16,-1-1 2-16,1-5-1 15,-1 0 2-15,1 0-2 16,5 5-1-16,0-5 1 16,0 0 1-16,12 0-1 15,0 0 2-15,6 5-2 16,0-5-1-16,6 0 3 15,5 5 0-15,7-5-1 0,5 0 1 16,0 6-2 0,7-1-1-16,-7-5-2 0,0 5 1 15,6-5 1-15,-5 5 2 16,-1 0-1-16,6 1-1 16,0-6-2-16,0 0 1 15,-5 0 1-15,-1 5 0 16,-6-5-3-16,1 10 2 15,-7-10 1-15,1 6 2 16,-6 4-6-16,-7-5 1 16,-5 6 1-16,0 4 1 15,-5 1-2-15,-7-1 2 16,0 1 1-16,0 5 0 16,1 5 0-16,-7 10 0 0,1 11 0 15,5 0 0-15,-12-5 0 16,7 5 0-1,-1-6-3-15,1 6 2 0,-1-10 1 16,1-6 0-16,-1-5 0 16,6-5 2-16,1 0-1 15,5-6 2-15,0 1-2 16,6-6 2-16,0-10-2 16,0 0-1-16,0 0-10 15,0 0-6-15,6 0-21 16,0 0-6-16,-1 0-51 15,1-5-21-15</inkml:trace>
  <inkml:trace contextRef="#ctx0" brushRef="#br0" timeOffset="5689.791">14424 13029 156 0,'0'-10'57'0,"0"10"-44"0,0 10-1 0,0-10-5 15,0 0 14-15,6 0 11 16,0 5-1-16,0 6 2 16,6-11-19-16,-1 5 3 0,7 5 1 0,-1-10-4 15,1 6 0 1,5 4 3-16,1 6 3 0,-1-11 3 16,7 5 3-16,-1-5-8 15,12 1 0-15,0-1-7 16,12 0-1-16,5 0-2 15,12 6 2-15,18-1-3 16,-6 6 1-16,-6 5-5 16,6 5 0-16,0 0-3 15,-6 0-1-15,12 5 1 16,6 5 0-16,-6 11 0 16,11-10 2-16,-11 20-3 15,6-26 0-15,-18 6 1 16,6-1 0-16,-12 6 2 0,12-6 1 15,-5-10-4-15,5 6 1 16,0 4 2-16,-6-15 3 16,6 5-2-16,-6-5 0 15,-6 5-1-15,0-5 1 16,-17 5-2-16,17-11-1 16,1 1-2-16,5 0-1 15,6-1 2-15,6 6 2 16,5 10 0-16,-5-5-1 15,-6 0 1-15,-6 0-1 16,-5-5 2-16,11 5 3 16,-6-10-7-16,18-1 0 15,-7 1 0-15,13 0 3 0,-30-6 2 16,18 6 3-16,-6-1-5 16,-12 1-1-16,18 5-2 15,-6-6 0-15,6 6 4 16,0-5 3-16,6 0 0 15,5-1 0-15,-11-10-1 16,-6 6 2-16,-12-6-5 16,-11 5-3-16,11-4 3 15,0 4 1-15,1 0-3 16,5 1 1-16,6-1 0 16,6 1 0-16,5-1-3 15,-16 1 2-15,-7-1 1 0,0 0 0 16,-11 1 0-16,11-1 0 15,0 1 2-15,1 4 1 16,-1-10-1-16,12 6-2 16,-6 5-2-16,-6-1-1 15,1-10 2-15,-1 11 0 16,-12 0 1-16,1-1 2 16,-6 1-3-16,-1-1 0 15,7 1 1-15,-1 0 0 16,19 5 0-16,5 5 0 15,-6-11-3-15,-6 1 2 16,-6 15 1-16,1-10 0 16,-7 5 0-16,-5 5 0 15,-6 0 0-15,-6-4 2 16,0-1-3-16,-6 5 0 0,0-10 1 16,0 5 0-1,1 0-3-15,-1 0 2 16,0 0 1-16,0 0 2 0,0 0-1 15,-6-10-1-15,7 4-2 16,-7-4 1-16,0 0 1 16,0 4 2-16,1-4-1 15,-1 0-1-15,0-1-2 16,1-4 1-16,-7-1 1 16,0 1 0-16,1-1-3 15,-1 0 2-15,-5 1 1 16,-1-1 2-16,1 6-1 0,0-11 2 15,-7 5-4-15,1-4-2 16,0 4 2-16,-1-5 2 16,1 6 0-16,0-6 2 15,0 5-4-15,-1-10-2 16,1 6 2-16,-6-1 2 16,0 0 0-16,0 0-1 15,-1-5 1-15,1 5-1 16,0-5 0-16,0 0 0 15,0 0 0-15,0 0 0 16,0 0 0-16,-6 0 0 16,5 0 0-16,-5-5 0 15,0 0-3-15,0 0 2 16,0 0 1-16,0-1 2 0,-5-9-1 16,-1-11-1-16,0 5-2 15,0 5 1-15,0-15 1 16,0 0 0-16,-5-1 0 15,-1-14 0-15,0 9 0 16,0-10 0-16,-5 11 0 16,-1-1 0-16,1 1-3 15,-1 5 2-15,1 10 1 16,-1-5 0-16,6 10 0 16,1 11 2-16,-1-5-1 15,6 4 2-15,6 6-2 16,0 0 2-16,0 16-4 0,6-11 0 15,0 11 3 1,5-1 1-16,7 11-4 0,0-5 1 16,-1 11 0-16,7-1 2 15,-1 5-3-15,0 6 0 16,1-11 1-16,-1 6 2 16,-5 4-3-16,-1-9 0 15,1 4 1-15,0-5 2 16,-7 0-3-16,1-10 0 15,-6 5 1-15,-6-10 0 16,0 5-3-16,-6-6 0 16,0 1 2-16,-6 0 0 15,1-1-2-15,-1 6 2 16,-6-5 1-16,1 10 2 16,-7-11-3-16,1 1 0 0,-6-11 1 15,-12 6 2-15,0-1-1 16,-6 1-1-16,0-1-2 15,-6 0 1-15,6 1 1 16,6-1 0-16,0 6-11 16,12 5-3-16,17 5-39 15,-5 10-16-15,17 11-59 16,0-5-56 0,17-11 68-16</inkml:trace>
  <inkml:trace contextRef="#ctx0" brushRef="#br0" timeOffset="10194.228">14700 14373 120 0,'5'0'46'0,"-5"5"-35"0,6 5-4 0,-6 1-1 16,6-1 1-16,0 1 6 15,0 4 10-15,6 1 8 16,-1 0 4-16,1-6 3 16,6 6-21-16,-1-6 10 0,1 0 4 15,-1 1-5-15,7-1-3 16,-1 6-5-16,1-11-1 15,11 6-1-15,0-11 0 16,6 5-2-16,0 5 1 16,6-10-4-16,0 5-1 0,5 6-2 15,-5-11 0-15,0 0-2 16,0 0 1-16,0 0 0 16,-1 0 1-16,7 0-2 15,0-11-1-15,5 11-8 16,7-5-2-16,-1 5 6 15,7-10 4-15,-1 10-5 16,0-5 1-16,-5 5-1 16,-7-11 0-16,1 6 0 15,-7 5 0-15,7 0 2 16,0-11 1-16,11 6-1 0,0 5 1 16,6-10 0-16,6 5 3 15,0-1-5 1,-6-4-1-16,-5 0 2 0,-1 4 1 15,0 1-4-15,12 0 1 16,6 0 2-16,0 0 1 16,6-6-1-16,5 1-2 15,-5-6 1-15,-18 0 1 16,6 1-3-16,-12-6 0 16,7 0 3-16,5 6 1 15,5-17-1-15,7 1-2 16,6 0 1-16,-13 0-1 15,-5-1-3-15,-11 1 2 0,5 0 1 16,-6-6 2-16,6 1-1 16,0 5-1-16,6-6 1 15,0 11-1-15,6-5 0 16,-6 0 0-16,6-1 2 16,-12 6 1-16,-5-5-1 15,-7 5 1-15,0 0-4 16,1 5-2-16,-1-10 4 15,7 0 1-15,5-1-3 16,-6-4 1-16,6 0 0 16,-6-1 0-16,-5 1-3 15,-7 4 2-15,-5-9 3 16,0 4 1-16,0 1-1 16,-1 5-2-16,1-11-2 0,6 11 1 15,5-1 1-15,0 6 0 16,7 0 0-16,17 0 2 15,-6 5-1-15,-12 1-1 16,-6 4 1-16,-5 0-1 16,-6 1 0-16,-1-1 0 15,1-5-3-15,0 6 2 16,-1 4 1-16,13-4 2 16,-7-1-1-16,7 6-1 15,-1-1-2-15,1 1 1 16,-1-1 1-16,-5 1 0 15,-7-1 0-15,-5 6 0 16,0-10-3-16,-6 15 2 16,0-11 1-16,0 6 2 0,0 5-3 15,0 0-2-15,6 0 2 16,0 0 2-16,0 0-2 16,-1 0 0-16,1 0 1 15,-6-10 2-15,0 10-3 16,-6-6 0-16,1 6-1 15,-7-10 0-15,0 10 2 16,0-5 2-16,-5 5 1 16,-1 0 1-16,-5 0-7 15,-1 0-2-15,1 0 4 16,0 0 5-16,-1 0-4 16,-5 0 0-16,0 0 0 0,-1 0 0 15,1 0 0 1,0 0 0-16,-6 0 2 15,5 0 3-15,-5 0-7 0,0 0 0 16,0 0 0-16,0 0 1 16,0 0-2-16,-6 0 2 15,0 0-1-15,0 0 0 16,0-16 2-16,-6 6 0 16,0-6-3-16,-6-10 2 15,0 0 1-15,1 0 2 16,-1 0-3-16,-6-5 0 15,-5-1 1-15,0-4 0 16,-1 5 0-16,1-1 0 16,-1 6 2-16,1 6 1 15,-1 4-4-15,-5 0 1 0,6 1-2 16,-1-1 0 0,7 16 0-16,-1-10 0 0,6 4 4 15,7 6 3-15,5 0-4 16,0 0-1-16,5 6 4 15,1 4 2-15,6 6-5 16,0-11 0-16,5 5 1 16,7 6 1-16,5-6-1 15,0 6 1-15,1 0-2 16,-1-1-1-16,0 6-2 16,0 0 1-16,1 0 1 15,-7 5 2-15,1-5-3 0,-1 5 0 16,-5-11-4-1,-1 6 1-15,1 0 4 0,-7-5 2 16,-5-1-3-16,-6-4-1 16,-6-1 1-16,-5 6 0 15,-1-1 1-15,-6 1 0 16,1 5 0-16,-1 0 0 16,-5 5 0-16,-1 0 0 15,1 0 2-15,0 5 1 16,-1 0-1-16,1-5-2 15,5 0 1-15,1 0 1 16,-1-10-1-16,0 0-1 16,7-1-2-16,-1 1 1 15,0-6-37-15,1 1-14 0,5 4-64 16,0 17-29-16,0 4 17 16</inkml:trace>
  <inkml:trace contextRef="#ctx0" brushRef="#br0" timeOffset="16770.607">14372 15487 88 0,'5'-5'35'0,"1"5"-27"0,0 0 7 0,0 5 0 15,0 1 0-15,6-1 4 16,-1 0-2-16,1 5-1 15,6 1 11-15,-1-1 5 16,1 6-16-16,5 0 4 0,-5-6 1 16,5 6 2-16,1-1 3 15,-1-10-8-15,-5 11 0 16,-1-6-5-16,7 6 0 16,5 0-1-16,0-6 0 15,6 1-2-15,0-1-1 16,6 0-5-16,6 1-1 15,12-1 1-15,-1 1 2 16,1-6 1-16,0 0 3 16,-1 0-1-16,1-5 0 15,-1 0-3-15,-5 0-1 0,0 0-3 16,-1-5 1-16,7 0 0 16,5-6 1-16,7-4-2 15,-1-1 1-15,6 1 0 16,0-1 1-16,-6-5 2 15,1 5 1-15,-7 1 1 16,-5-11 0-16,-1 5-2 16,1-5-1-16,5 0-3 15,7 0 1-15,5 0-4 16,0 0 0-16,6-6 1 16,-6 1 0-16,0 0 0 15,-6-5 0-15,-5-6 0 0,-1-10 2 16,-5 5-1-16,11-16-1 15,-5 1 1-15,5-1-1 16,0 1 0-16,0-1 2 16,1 6-1-16,-13 0-1 15,1 5 1-15,-1-6-1 16,-5 1 0-16,-6-11 0 16,-6 1-3-16,0-6 0 15,-12-5 2-15,12 0 2 16,-11 10 0-16,-1-10-1 15,12 0-2-15,-12 10 1 16,12 0 1-16,-12-10 0 16,12 0 0-16,-11-21 0 15,11 5 0-15,-12 6 0 0,12 4 0 16,-12 6 2-16,0 5-1 16,12 0-1-16,-11-5-2 15,-1 0 1-15,12-5 1 16,-12-1 0-16,1-20 2 15,-7 21 1-15,0 0-4 16,1 5 1-16,-1 5 0 16,-5 0 2-16,5-5-3 15,-5-1 0-15,5-4 1 16,1-26 0-16,-1 5 0 16,6 10 0-16,-5-5 0 0,5 21 0 15,0-6 0 1,7 11 0-16,-1-5 0 0,0-10 0 15,0-6-3-15,6-5 2 16,0 5 1-16,0 16 0 16,6 0 2-16,-6 10 1 15,0 6-1-15,-6-11 1 16,0 5-4-16,0-10 0 16,0 0 1-16,-11 5 2 15,-1-15-3-15,1 15-2 16,-1 0 2-16,1 10 2 15,-1 1 0-15,6 4-1 16,1 1 1-16,-1 10-1 16,6 6 0-16,0 4 0 0,6 1 0 15,6-1 2 1,0-4-1-16,0-1-1 16,0 0 1-16,-6 1-1 0,0-1-3 15,0 11 0-15,0-11 4 16,-6 11 3-16,0-1-1 15,-6 6 0-15,0 0-1 16,1 6-2-16,-7 4 1 16,1-10 1-16,-1 0-1 15,6 5-1-15,6 0 3 16,1 0 0-16,-1 1-6 16,0-1 0-16,-6 10 3 15,12-15 2-15,6 11-3 16,0-11 1-16,0 10-2 0,0 0 0 15,-1 1 2-15,1-1 0 16,-6 6 0 0,0-1 2-16,-6 1-1 15,1-1-1-15,-1 1 1 0,-6 5-1 16,0 0-3-16,1-6 2 16,-1 6 1-16,-6 0 2 15,12 0-3-15,0 5 0 16,6 0 1-16,-5-11 0 15,5 11 0-15,0-5 2 16,0 5-1-16,0-11-1 16,0 6 1-16,0 5-1 15,0 0-3-15,-6-15 2 16,0 4 1-16,0 6 0 0,-6-11-3 16,1 6 2-16,-1 5 1 15,-6-6 2-15,1 6-1 16,-1 0-1-16,1 0 1 15,-7 0 1-15,7 5-3 16,-1 0 0-16,0 0 1 16,1 0 0-16,5 0 4 15,0 0 2-15,1 0-5 16,-1 0 0-16,0 0-1 16,1 0 0-16,5 0-3 15,-6 0 0-15,0 0 2 16,1 0 2-16,-1 0-2 15,0-6 0-15,0 1 3 0,1 5 1 16,-7 0-1-16,1-5 1 16,5 5-4-16,-12 0-2 15,1 0 2-15,0 0 0 16,-1 0 1-16,1 0 2 16,-7 0-3-16,1 0 0 15,0 0 1-15,-6 0 0 16,0 0-3-16,-1 0 0 15,1 0 2-15,-6 0 0 16,0 0 3-16,6 0 3 16,-6 0-4-16,0 0-3 15,0 0 1-15,0-11 0 0,0 6-2 16,-6-5 2 0,0-6-1-16,-11-5 0 0,-1 1 0 15,-11-22 0-15,-6 5 2 16,-6-4 0-16,-6 4-3 15,0 1 2-15,0 10 1 16,0 5 0-16,6-5 0 16,0 10 2-16,12 6-1 15,0-1-1-15,0 1 3 16,5 5 0-16,7 0-4 16,5-1 1-16,6 6 0 15,6 0 2-15,0 0 1 16,0 0 1-16,0 0-2 0,6 0-2 15,6 0 1-15,-1 11 1 16,7-1-1-16,11 1 2 16,6 4-4-16,6 11-2 15,0-5 4-15,12 5 1 16,-24-5-3-16,24 21-1 16,0-1-2-16,-12 1 0 15,-6-11 3-15,-6 1 0 16,0-1 1-16,-17-5 0 15,6 0 0-15,-7-10 0 16,-5 4 0-16,0 6 2 16,-6-10-6-16,-6 15-1 15,-5-10 2-15,-1 5 3 0,-12 0-1 16,1 0-2-16,-6 0 2 16,-6-5 2-16,-6 0-2 15,0-5-2-15,0-6 4 16,5 6 1-16,1-16-20 15,12-16-10-15,5 16-68 16,18-26-27-16,12-11-12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EFE1C-A424-EF43-BFD1-0978FAE0A6B5}" type="datetimeFigureOut">
              <a:rPr lang="en-US" smtClean="0"/>
              <a:t>9/20/21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E2EF5B-C282-734F-B256-3C04FB339C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439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216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Draw arrows to show the mapping. From virtual pages to physical pages.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5654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32-bit example.  20 bits for the PFN, pages are 4K (12 bits)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E2EF5B-C282-734F-B256-3C04FB339C2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240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333" y="4716023"/>
            <a:ext cx="5439009" cy="4467934"/>
          </a:xfrm>
          <a:prstGeom prst="rect">
            <a:avLst/>
          </a:prstGeom>
        </p:spPr>
        <p:txBody>
          <a:bodyPr lIns="88230" tIns="44115" rIns="88230" bIns="44115"/>
          <a:lstStyle/>
          <a:p>
            <a:endParaRPr lang="ko-KR" altLang="en-US" noProof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ED1A8-8C93-4BD0-9402-1D92621696DA}" type="slidenum">
              <a:rPr lang="ko-KR" altLang="en-US" smtClean="0">
                <a:solidFill>
                  <a:prstClr val="black"/>
                </a:solidFill>
              </a:rPr>
              <a:pPr/>
              <a:t>15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2211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333" y="4716023"/>
            <a:ext cx="5439009" cy="4467934"/>
          </a:xfrm>
          <a:prstGeom prst="rect">
            <a:avLst/>
          </a:prstGeom>
        </p:spPr>
        <p:txBody>
          <a:bodyPr lIns="88230" tIns="44115" rIns="88230" bIns="44115"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ED1A8-8C93-4BD0-9402-1D92621696DA}" type="slidenum">
              <a:rPr lang="ko-KR" altLang="en-US" smtClean="0">
                <a:solidFill>
                  <a:prstClr val="black"/>
                </a:solidFill>
              </a:rPr>
              <a:pPr/>
              <a:t>17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6697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465" y="4715405"/>
            <a:ext cx="5438748" cy="4467471"/>
          </a:xfrm>
          <a:prstGeom prst="rect">
            <a:avLst/>
          </a:prstGeom>
        </p:spPr>
        <p:txBody>
          <a:bodyPr lIns="85133" tIns="42567" rIns="85133" bIns="42567"/>
          <a:lstStyle/>
          <a:p>
            <a:r>
              <a:rPr lang="ko-KR" altLang="en-US" dirty="0"/>
              <a:t>현재 프로세스 </a:t>
            </a:r>
            <a:r>
              <a:rPr lang="en-US" altLang="ko-KR" dirty="0"/>
              <a:t>A,</a:t>
            </a:r>
            <a:r>
              <a:rPr lang="en-US" altLang="ko-KR" baseline="0" dirty="0"/>
              <a:t> B</a:t>
            </a:r>
            <a:r>
              <a:rPr lang="ko-KR" altLang="en-US" baseline="0" dirty="0"/>
              <a:t>의 주소공간을 가상공간으로 변경 예정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ED1A8-8C93-4BD0-9402-1D92621696DA}" type="slidenum">
              <a:rPr lang="ko-KR" altLang="en-US" smtClean="0">
                <a:solidFill>
                  <a:prstClr val="black"/>
                </a:solidFill>
              </a:rPr>
              <a:pPr/>
              <a:t>20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568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465" y="4715405"/>
            <a:ext cx="5438748" cy="4467471"/>
          </a:xfrm>
          <a:prstGeom prst="rect">
            <a:avLst/>
          </a:prstGeom>
        </p:spPr>
        <p:txBody>
          <a:bodyPr lIns="85133" tIns="42567" rIns="85133" bIns="42567"/>
          <a:lstStyle/>
          <a:p>
            <a:r>
              <a:rPr lang="ko-KR" altLang="en-US" dirty="0"/>
              <a:t>현재 프로세스 </a:t>
            </a:r>
            <a:r>
              <a:rPr lang="en-US" altLang="ko-KR" dirty="0"/>
              <a:t>A,</a:t>
            </a:r>
            <a:r>
              <a:rPr lang="en-US" altLang="ko-KR" baseline="0" dirty="0"/>
              <a:t> B</a:t>
            </a:r>
            <a:r>
              <a:rPr lang="ko-KR" altLang="en-US" baseline="0" dirty="0"/>
              <a:t>의 주소공간을 가상공간으로 변경 예정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ED1A8-8C93-4BD0-9402-1D92621696DA}" type="slidenum">
              <a:rPr lang="ko-KR" altLang="en-US" smtClean="0">
                <a:solidFill>
                  <a:prstClr val="black"/>
                </a:solidFill>
              </a:rPr>
              <a:pPr/>
              <a:t>21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7732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465" y="4715405"/>
            <a:ext cx="5438748" cy="4467471"/>
          </a:xfrm>
          <a:prstGeom prst="rect">
            <a:avLst/>
          </a:prstGeom>
        </p:spPr>
        <p:txBody>
          <a:bodyPr lIns="85133" tIns="42567" rIns="85133" bIns="42567"/>
          <a:lstStyle/>
          <a:p>
            <a:r>
              <a:rPr lang="ko-KR" altLang="en-US" dirty="0"/>
              <a:t>현재 프로세스 </a:t>
            </a:r>
            <a:r>
              <a:rPr lang="en-US" altLang="ko-KR" dirty="0"/>
              <a:t>A,</a:t>
            </a:r>
            <a:r>
              <a:rPr lang="en-US" altLang="ko-KR" baseline="0" dirty="0"/>
              <a:t> B</a:t>
            </a:r>
            <a:r>
              <a:rPr lang="ko-KR" altLang="en-US" baseline="0" dirty="0"/>
              <a:t>의 주소공간을 가상공간으로 변경 예정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ED1A8-8C93-4BD0-9402-1D92621696DA}" type="slidenum">
              <a:rPr lang="ko-KR" altLang="en-US" smtClean="0">
                <a:solidFill>
                  <a:prstClr val="black"/>
                </a:solidFill>
              </a:rPr>
              <a:pPr/>
              <a:t>22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2951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465" y="4715405"/>
            <a:ext cx="5438748" cy="4467471"/>
          </a:xfrm>
          <a:prstGeom prst="rect">
            <a:avLst/>
          </a:prstGeom>
        </p:spPr>
        <p:txBody>
          <a:bodyPr lIns="85133" tIns="42567" rIns="85133" bIns="42567"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ED1A8-8C93-4BD0-9402-1D92621696DA}" type="slidenum">
              <a:rPr lang="ko-KR" altLang="en-US" smtClean="0">
                <a:solidFill>
                  <a:prstClr val="black"/>
                </a:solidFill>
              </a:rPr>
              <a:pPr/>
              <a:t>25</a:t>
            </a:fld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720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524000" y="3772693"/>
            <a:ext cx="411740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		</a:t>
            </a:r>
          </a:p>
          <a:p>
            <a:r>
              <a:rPr lang="en-US" sz="2400" dirty="0"/>
              <a:t>			</a:t>
            </a:r>
          </a:p>
          <a:p>
            <a:r>
              <a:rPr lang="en-US" sz="2400" dirty="0"/>
              <a:t>CMPU 334 – Operating</a:t>
            </a:r>
            <a:r>
              <a:rPr lang="en-US" sz="2400" baseline="0" dirty="0"/>
              <a:t> Systems</a:t>
            </a:r>
            <a:endParaRPr lang="en-US" sz="2400" dirty="0"/>
          </a:p>
          <a:p>
            <a:r>
              <a:rPr lang="en-US" sz="2400" dirty="0"/>
              <a:t>Jason Waterman</a:t>
            </a:r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BE461-3173-F643-A0B1-ED1F7150DD1F}" type="datetime1">
              <a:rPr lang="en-US" smtClean="0"/>
              <a:t>9/20/21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935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A5856-0DA3-EC44-875A-C9D8D27B8724}" type="datetime1">
              <a:rPr lang="en-US" smtClean="0"/>
              <a:t>9/20/21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69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74D22-8137-DE4B-B413-DF9850227F1B}" type="datetime1">
              <a:rPr lang="en-US" smtClean="0"/>
              <a:t>9/20/21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635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95485"/>
            <a:ext cx="5562600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095485"/>
            <a:ext cx="5559552" cy="508147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48C7-95D1-964E-8972-A5D74898825E}" type="datetime1">
              <a:rPr lang="en-US" smtClean="0"/>
              <a:t>9/20/21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83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5E7E1-B832-1E43-ACEE-1315E8027287}" type="datetime1">
              <a:rPr lang="en-US" smtClean="0"/>
              <a:t>9/20/21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81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A55C3-0143-C649-852D-CE4121BB61B5}" type="datetime1">
              <a:rPr lang="en-US" smtClean="0"/>
              <a:t>9/20/21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29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89B05-BB31-6144-A10C-EAFA8A56F97B}" type="datetime1">
              <a:rPr lang="en-US" smtClean="0"/>
              <a:t>9/20/21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618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228599"/>
            <a:ext cx="11274552" cy="597217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8B58E68-F91C-B24E-9C4F-BC5C4CCC9D1C}" type="datetime1">
              <a:rPr lang="en-US" smtClean="0"/>
              <a:t>9/20/21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672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7200" y="1100138"/>
            <a:ext cx="11274552" cy="5072064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charset="0"/>
              <a:buNone/>
              <a:defRPr sz="1400">
                <a:latin typeface="Courier" charset="0"/>
                <a:ea typeface="Courier" charset="0"/>
                <a:cs typeface="Courier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4AE2B9F-0218-CC49-B27C-FF6D5A4E8DF1}" type="datetime1">
              <a:rPr lang="en-US" smtClean="0"/>
              <a:t>9/20/21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840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1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10472792" cy="6874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1"/>
            <a:ext cx="11274552" cy="4986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0248" y="6356242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9C1431"/>
                </a:solidFill>
              </a:defRPr>
            </a:lvl1pPr>
          </a:lstStyle>
          <a:p>
            <a:fld id="{FBABCF4D-2818-514A-AFBF-90A0BA642DEC}" type="datetime1">
              <a:rPr lang="en-US" smtClean="0"/>
              <a:t>9/20/21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37380" y="6356241"/>
            <a:ext cx="34402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9C1431"/>
                </a:solidFill>
              </a:defRPr>
            </a:lvl1pPr>
          </a:lstStyle>
          <a:p>
            <a:fld id="{AF258EE5-C1BC-DE43-BFBA-383C466B32E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0005" y="148541"/>
            <a:ext cx="847615" cy="847615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9C1431"/>
                </a:solidFill>
              </a:defRPr>
            </a:lvl1pPr>
          </a:lstStyle>
          <a:p>
            <a:r>
              <a:rPr lang="en-US"/>
              <a:t>CMPU 334 -- Operating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512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rgbClr val="9C1431"/>
          </a:solidFill>
          <a:latin typeface="Calibri Light" charset="0"/>
          <a:ea typeface="Calibri Light" charset="0"/>
          <a:cs typeface="Calibri Light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9C1431"/>
        </a:buClr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C1431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ustomXml" Target="../ink/ink1.xm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story so far…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Virtualize memory so each process thinks it has access to entire address space</a:t>
            </a:r>
          </a:p>
          <a:p>
            <a:pPr lvl="1"/>
            <a:r>
              <a:rPr lang="en-US" dirty="0"/>
              <a:t>Ease of use to the programmer</a:t>
            </a:r>
          </a:p>
          <a:p>
            <a:pPr lvl="1"/>
            <a:r>
              <a:rPr lang="en-US" dirty="0"/>
              <a:t>Protection and isolation of processes</a:t>
            </a:r>
          </a:p>
          <a:p>
            <a:r>
              <a:rPr lang="en-US" dirty="0"/>
              <a:t>Base and bounds registers</a:t>
            </a:r>
          </a:p>
          <a:p>
            <a:pPr lvl="1"/>
            <a:r>
              <a:rPr lang="en-US" dirty="0"/>
              <a:t>Allows for dynamic relocation</a:t>
            </a:r>
          </a:p>
          <a:p>
            <a:pPr lvl="1"/>
            <a:r>
              <a:rPr lang="en-US" dirty="0"/>
              <a:t>Fast and easy to implement while providing isolation</a:t>
            </a:r>
          </a:p>
          <a:p>
            <a:pPr lvl="1"/>
            <a:r>
              <a:rPr lang="en-US" dirty="0"/>
              <a:t>Can be wasteful (e.g., large gap of unused memory between heap and stack) </a:t>
            </a:r>
          </a:p>
          <a:p>
            <a:pPr lvl="1"/>
            <a:r>
              <a:rPr lang="en-US" dirty="0"/>
              <a:t>Suffers from Internal fragmentation</a:t>
            </a:r>
          </a:p>
          <a:p>
            <a:r>
              <a:rPr lang="en-US" dirty="0"/>
              <a:t>Segments</a:t>
            </a:r>
          </a:p>
          <a:p>
            <a:pPr lvl="1"/>
            <a:r>
              <a:rPr lang="en-US" dirty="0"/>
              <a:t>Better support for sparse address spaces</a:t>
            </a:r>
          </a:p>
          <a:p>
            <a:pPr lvl="1"/>
            <a:r>
              <a:rPr lang="en-US" dirty="0"/>
              <a:t>Generalization of base and bounds registers</a:t>
            </a:r>
          </a:p>
          <a:p>
            <a:pPr lvl="2"/>
            <a:r>
              <a:rPr lang="en-US" dirty="0"/>
              <a:t>One base/bound for each segment</a:t>
            </a:r>
          </a:p>
          <a:p>
            <a:pPr lvl="1"/>
            <a:r>
              <a:rPr lang="en-US" dirty="0"/>
              <a:t>Reduces internal fragmentation but suffers from external fragmentation</a:t>
            </a:r>
          </a:p>
          <a:p>
            <a:pPr lvl="1"/>
            <a:r>
              <a:rPr lang="en-US" dirty="0"/>
              <a:t>Not completely flexible (e.g., support for a sparse heap)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9F510-7E9B-C949-94E3-3F6F8FD10B15}" type="datetime1">
              <a:rPr lang="en-US" smtClean="0"/>
              <a:t>9/20/21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09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Accessing Memory With Paging</a:t>
            </a:r>
            <a:endParaRPr lang="ko-KR" alt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F6B6C-0A32-B544-B4D0-34EBD7EB87CB}" type="datetime1">
              <a:rPr lang="en-US" smtClean="0"/>
              <a:t>9/20/21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직사각형 5"/>
          <p:cNvSpPr/>
          <p:nvPr/>
        </p:nvSpPr>
        <p:spPr>
          <a:xfrm>
            <a:off x="888191" y="1254334"/>
            <a:ext cx="10041801" cy="43924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36000" rIns="36000" rtlCol="0" anchor="ctr"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Extract the VPN from the virtual address </a:t>
            </a:r>
          </a:p>
          <a:p>
            <a:r>
              <a:rPr lang="en-US" altLang="ko-KR" sz="1400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VPN = (</a:t>
            </a:r>
            <a:r>
              <a:rPr lang="en-US" altLang="ko-KR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VirtualAddress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&amp; VPN_MASK) &gt;&gt; SHIFT </a:t>
            </a:r>
          </a:p>
          <a:p>
            <a:r>
              <a:rPr lang="en-US" altLang="ko-KR" sz="1400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altLang="ko-KR" sz="1400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Form the address of the page-table entry (PTE) </a:t>
            </a:r>
          </a:p>
          <a:p>
            <a:r>
              <a:rPr lang="en-US" altLang="ko-KR" sz="1400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PTEAddr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PTBR + (VPN * </a:t>
            </a:r>
            <a:r>
              <a:rPr lang="en-US" altLang="ko-KR" sz="1400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(PTE)) </a:t>
            </a:r>
          </a:p>
          <a:p>
            <a:r>
              <a:rPr lang="en-US" altLang="ko-KR" sz="1400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altLang="ko-KR" sz="1400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Fetch the PTE </a:t>
            </a:r>
          </a:p>
          <a:p>
            <a:r>
              <a:rPr lang="en-US" altLang="ko-KR" sz="1400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PTE = </a:t>
            </a:r>
            <a:r>
              <a:rPr lang="en-US" altLang="ko-KR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AccessMemory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PTEAddr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r>
              <a:rPr lang="en-US" altLang="ko-KR" sz="1400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altLang="ko-KR" sz="1400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Check if process can access the page </a:t>
            </a:r>
          </a:p>
          <a:p>
            <a:r>
              <a:rPr lang="en-US" altLang="ko-KR" sz="1400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400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altLang="ko-KR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PTE.Valid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False) </a:t>
            </a:r>
          </a:p>
          <a:p>
            <a:r>
              <a:rPr lang="en-US" altLang="ko-KR" sz="1400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12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	</a:t>
            </a:r>
            <a:r>
              <a:rPr lang="en-US" altLang="ko-KR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RaiseException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(SEGMENTATION_FAULT) </a:t>
            </a:r>
          </a:p>
          <a:p>
            <a:r>
              <a:rPr lang="en-US" altLang="ko-KR" sz="1400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13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400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 if 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CanAccess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PTE.ProtectBits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== False) </a:t>
            </a:r>
          </a:p>
          <a:p>
            <a:r>
              <a:rPr lang="en-US" altLang="ko-KR" sz="1400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14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	</a:t>
            </a:r>
            <a:r>
              <a:rPr lang="en-US" altLang="ko-KR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RaiseException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(PROTECTION_FAULT) </a:t>
            </a:r>
          </a:p>
          <a:p>
            <a:r>
              <a:rPr lang="en-US" altLang="ko-KR" sz="1400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15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</a:t>
            </a:r>
            <a:r>
              <a:rPr lang="en-US" altLang="ko-KR" sz="1400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altLang="ko-KR" sz="1400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16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	</a:t>
            </a:r>
            <a:r>
              <a:rPr lang="en-US" altLang="ko-KR" sz="1400" dirty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Access is OK: form physical address and fetch it </a:t>
            </a:r>
          </a:p>
          <a:p>
            <a:r>
              <a:rPr lang="en-US" altLang="ko-KR" sz="1400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17 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offset = </a:t>
            </a:r>
            <a:r>
              <a:rPr lang="en-US" altLang="ko-KR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VirtualAddress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&amp; OFFSET_MASK </a:t>
            </a:r>
          </a:p>
          <a:p>
            <a:r>
              <a:rPr lang="en-US" altLang="ko-KR" sz="1400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18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	</a:t>
            </a:r>
            <a:r>
              <a:rPr lang="en-US" altLang="ko-KR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PhysAddr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(PTE.PFN &lt;&lt; PFN_SHIFT) | offset </a:t>
            </a:r>
          </a:p>
          <a:p>
            <a:r>
              <a:rPr lang="en-US" altLang="ko-KR" sz="1400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19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		Register = </a:t>
            </a:r>
            <a:r>
              <a:rPr lang="en-US" altLang="ko-KR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AccessMemory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ko-KR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PhysAddr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altLang="ko-KR" sz="1400" dirty="0">
              <a:solidFill>
                <a:schemeClr val="tx1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3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 Memory Trace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Example: A Simple Memory Access</a:t>
            </a:r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Compile and execute</a:t>
            </a:r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Resulting Assembly code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765418" y="1673933"/>
            <a:ext cx="7387982" cy="100811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Ins="36000" rtlCol="0" anchor="ctr"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n-NO" altLang="ko-KR" sz="14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nn-NO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array[</a:t>
            </a:r>
            <a:r>
              <a:rPr lang="nn-NO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1000</a:t>
            </a:r>
            <a:r>
              <a:rPr lang="nn-NO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]; </a:t>
            </a:r>
          </a:p>
          <a:p>
            <a:r>
              <a:rPr lang="nn-NO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 </a:t>
            </a:r>
          </a:p>
          <a:p>
            <a:r>
              <a:rPr lang="nn-NO" altLang="ko-KR" sz="1400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nn-NO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(i = </a:t>
            </a:r>
            <a:r>
              <a:rPr lang="nn-NO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nn-NO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i &lt; </a:t>
            </a:r>
            <a:r>
              <a:rPr lang="nn-NO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1000</a:t>
            </a:r>
            <a:r>
              <a:rPr lang="nn-NO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i++) </a:t>
            </a:r>
          </a:p>
          <a:p>
            <a:r>
              <a:rPr lang="nn-NO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array[i] = </a:t>
            </a:r>
            <a:r>
              <a:rPr lang="nn-NO" altLang="ko-KR" sz="1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nn-NO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altLang="ko-KR" sz="1400" dirty="0">
              <a:solidFill>
                <a:schemeClr val="tx1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765418" y="3212977"/>
            <a:ext cx="7387982" cy="7920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Ins="36000" rtlCol="0" anchor="ctr"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n-NO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prompt&gt; gcc –o array array.c –Wall –o</a:t>
            </a:r>
          </a:p>
          <a:p>
            <a:r>
              <a:rPr lang="nn-NO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prompt&gt;./array</a:t>
            </a:r>
          </a:p>
        </p:txBody>
      </p:sp>
      <p:sp>
        <p:nvSpPr>
          <p:cNvPr id="8" name="직사각형 7"/>
          <p:cNvSpPr/>
          <p:nvPr/>
        </p:nvSpPr>
        <p:spPr>
          <a:xfrm>
            <a:off x="765418" y="4702629"/>
            <a:ext cx="7387982" cy="142671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Ins="36000" rtlCol="0" anchor="ctr"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altLang="ko-KR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 %</a:t>
            </a:r>
            <a:r>
              <a:rPr lang="en-US" altLang="ko-KR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eax</a:t>
            </a:r>
            <a:endParaRPr lang="en-US" altLang="ko-KR" sz="1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array in %</a:t>
            </a:r>
            <a:r>
              <a:rPr lang="en-US" altLang="ko-KR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edi</a:t>
            </a:r>
            <a:endParaRPr lang="en-US" altLang="ko-KR" sz="1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0x1024 </a:t>
            </a:r>
            <a:r>
              <a:rPr lang="en-US" altLang="ko-KR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movl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$0x0,(%edi,%eax,4)</a:t>
            </a:r>
          </a:p>
          <a:p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0x1028 </a:t>
            </a:r>
            <a:r>
              <a:rPr lang="en-US" altLang="ko-KR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incl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altLang="ko-KR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eax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0x102c </a:t>
            </a:r>
            <a:r>
              <a:rPr lang="en-US" altLang="ko-KR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cmpl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$1000,%eax </a:t>
            </a:r>
          </a:p>
          <a:p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0x1030 </a:t>
            </a:r>
            <a:r>
              <a:rPr lang="en-US" altLang="ko-KR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jne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0x1024 </a:t>
            </a:r>
            <a:endParaRPr lang="nn-NO" altLang="ko-KR" sz="1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26148-937F-2C42-BAB2-066B8E334EE3}" type="datetime1">
              <a:rPr lang="en-US" smtClean="0"/>
              <a:t>9/20/21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38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 Virtual(And Physical) Memory Trace</a:t>
            </a:r>
            <a:endParaRPr lang="ko-KR" alt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540788" y="916098"/>
            <a:ext cx="6995623" cy="5540328"/>
            <a:chOff x="2356241" y="997438"/>
            <a:chExt cx="6995623" cy="5540328"/>
          </a:xfrm>
        </p:grpSpPr>
        <p:grpSp>
          <p:nvGrpSpPr>
            <p:cNvPr id="118" name="그룹 117"/>
            <p:cNvGrpSpPr/>
            <p:nvPr/>
          </p:nvGrpSpPr>
          <p:grpSpPr>
            <a:xfrm>
              <a:off x="2356241" y="997438"/>
              <a:ext cx="6995622" cy="1999514"/>
              <a:chOff x="832241" y="775737"/>
              <a:chExt cx="6995622" cy="1999514"/>
            </a:xfrm>
          </p:grpSpPr>
          <p:grpSp>
            <p:nvGrpSpPr>
              <p:cNvPr id="47" name="그룹 46"/>
              <p:cNvGrpSpPr/>
              <p:nvPr/>
            </p:nvGrpSpPr>
            <p:grpSpPr>
              <a:xfrm>
                <a:off x="2138561" y="1196752"/>
                <a:ext cx="4788520" cy="1440000"/>
                <a:chOff x="2138561" y="1052896"/>
                <a:chExt cx="4788520" cy="1440000"/>
              </a:xfrm>
            </p:grpSpPr>
            <p:grpSp>
              <p:nvGrpSpPr>
                <p:cNvPr id="38" name="그룹 37"/>
                <p:cNvGrpSpPr/>
                <p:nvPr/>
              </p:nvGrpSpPr>
              <p:grpSpPr>
                <a:xfrm>
                  <a:off x="2138561" y="1052896"/>
                  <a:ext cx="4788520" cy="1440000"/>
                  <a:chOff x="2138561" y="1052896"/>
                  <a:chExt cx="4788520" cy="1440000"/>
                </a:xfrm>
              </p:grpSpPr>
              <p:cxnSp>
                <p:nvCxnSpPr>
                  <p:cNvPr id="22" name="직선 화살표 연결선 21"/>
                  <p:cNvCxnSpPr/>
                  <p:nvPr/>
                </p:nvCxnSpPr>
                <p:spPr>
                  <a:xfrm>
                    <a:off x="2138561" y="2492896"/>
                    <a:ext cx="4788520" cy="0"/>
                  </a:xfrm>
                  <a:prstGeom prst="straightConnector1">
                    <a:avLst/>
                  </a:prstGeom>
                  <a:ln w="12700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37" name="그룹 36"/>
                  <p:cNvGrpSpPr/>
                  <p:nvPr/>
                </p:nvGrpSpPr>
                <p:grpSpPr>
                  <a:xfrm>
                    <a:off x="6818262" y="1052896"/>
                    <a:ext cx="108819" cy="1440000"/>
                    <a:chOff x="6818262" y="1052896"/>
                    <a:chExt cx="108819" cy="1440000"/>
                  </a:xfrm>
                </p:grpSpPr>
                <p:cxnSp>
                  <p:nvCxnSpPr>
                    <p:cNvPr id="23" name="직선 화살표 연결선 22"/>
                    <p:cNvCxnSpPr/>
                    <p:nvPr/>
                  </p:nvCxnSpPr>
                  <p:spPr>
                    <a:xfrm>
                      <a:off x="6818262" y="1052896"/>
                      <a:ext cx="0" cy="1440000"/>
                    </a:xfrm>
                    <a:prstGeom prst="straightConnector1">
                      <a:avLst/>
                    </a:prstGeom>
                    <a:ln w="12700">
                      <a:solidFill>
                        <a:schemeClr val="tx1"/>
                      </a:solidFill>
                      <a:tailEnd type="non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" name="직선 연결선 30"/>
                    <p:cNvCxnSpPr/>
                    <p:nvPr/>
                  </p:nvCxnSpPr>
                  <p:spPr>
                    <a:xfrm>
                      <a:off x="6819081" y="1414232"/>
                      <a:ext cx="108000" cy="0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  <a:tailEnd type="none" w="lg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" name="직선 연결선 32"/>
                    <p:cNvCxnSpPr/>
                    <p:nvPr/>
                  </p:nvCxnSpPr>
                  <p:spPr>
                    <a:xfrm>
                      <a:off x="6819081" y="1774232"/>
                      <a:ext cx="108000" cy="0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  <a:tailEnd type="none" w="lg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5" name="직선 연결선 34"/>
                    <p:cNvCxnSpPr/>
                    <p:nvPr/>
                  </p:nvCxnSpPr>
                  <p:spPr>
                    <a:xfrm>
                      <a:off x="6819081" y="2134232"/>
                      <a:ext cx="108000" cy="0"/>
                    </a:xfrm>
                    <a:prstGeom prst="line">
                      <a:avLst/>
                    </a:prstGeom>
                    <a:ln w="12700">
                      <a:solidFill>
                        <a:schemeClr val="tx1"/>
                      </a:solidFill>
                      <a:tailEnd type="none" w="lg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46" name="직선 연결선 45"/>
                <p:cNvCxnSpPr/>
                <p:nvPr/>
              </p:nvCxnSpPr>
              <p:spPr>
                <a:xfrm>
                  <a:off x="6819081" y="1057428"/>
                  <a:ext cx="1080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7" name="직사각형 66"/>
              <p:cNvSpPr/>
              <p:nvPr/>
            </p:nvSpPr>
            <p:spPr>
              <a:xfrm>
                <a:off x="2138562" y="2536264"/>
                <a:ext cx="108000" cy="115104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36000" rIns="36000" rtlCol="0" anchor="ctr">
                <a:noAutofit/>
              </a:bodyPr>
              <a:lstStyle/>
              <a:p>
                <a:pPr algn="ctr"/>
                <a:endParaRPr lang="ko-KR" altLang="en-US" sz="1400" dirty="0" err="1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78" name="직사각형 77"/>
              <p:cNvSpPr/>
              <p:nvPr/>
            </p:nvSpPr>
            <p:spPr>
              <a:xfrm>
                <a:off x="2555776" y="2536264"/>
                <a:ext cx="108000" cy="115104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36000" rIns="36000" rtlCol="0" anchor="ctr">
                <a:noAutofit/>
              </a:bodyPr>
              <a:lstStyle/>
              <a:p>
                <a:pPr algn="ctr"/>
                <a:endParaRPr lang="ko-KR" altLang="en-US" sz="1400" dirty="0" err="1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79" name="직사각형 78"/>
              <p:cNvSpPr/>
              <p:nvPr/>
            </p:nvSpPr>
            <p:spPr>
              <a:xfrm>
                <a:off x="2735808" y="2536570"/>
                <a:ext cx="108000" cy="115104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36000" rIns="36000" rtlCol="0" anchor="ctr">
                <a:noAutofit/>
              </a:bodyPr>
              <a:lstStyle/>
              <a:p>
                <a:pPr algn="ctr"/>
                <a:endParaRPr lang="ko-KR" altLang="en-US" sz="1400" dirty="0" err="1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80" name="직사각형 79"/>
              <p:cNvSpPr/>
              <p:nvPr/>
            </p:nvSpPr>
            <p:spPr>
              <a:xfrm>
                <a:off x="2915816" y="2536570"/>
                <a:ext cx="108000" cy="115104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36000" rIns="36000" rtlCol="0" anchor="ctr">
                <a:noAutofit/>
              </a:bodyPr>
              <a:lstStyle/>
              <a:p>
                <a:pPr algn="ctr"/>
                <a:endParaRPr lang="ko-KR" altLang="en-US" sz="1400" dirty="0" err="1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81" name="직사각형 80"/>
              <p:cNvSpPr/>
              <p:nvPr/>
            </p:nvSpPr>
            <p:spPr>
              <a:xfrm>
                <a:off x="3095848" y="2536264"/>
                <a:ext cx="108000" cy="115104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36000" rIns="36000" rtlCol="0" anchor="ctr">
                <a:noAutofit/>
              </a:bodyPr>
              <a:lstStyle/>
              <a:p>
                <a:pPr algn="ctr"/>
                <a:endParaRPr lang="ko-KR" altLang="en-US" sz="1400" dirty="0" err="1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83" name="직사각형 82"/>
              <p:cNvSpPr/>
              <p:nvPr/>
            </p:nvSpPr>
            <p:spPr>
              <a:xfrm>
                <a:off x="3491880" y="2536570"/>
                <a:ext cx="108000" cy="115104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36000" rIns="36000" rtlCol="0" anchor="ctr">
                <a:noAutofit/>
              </a:bodyPr>
              <a:lstStyle/>
              <a:p>
                <a:pPr algn="ctr"/>
                <a:endParaRPr lang="ko-KR" altLang="en-US" sz="1400" dirty="0" err="1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84" name="직사각형 83"/>
              <p:cNvSpPr/>
              <p:nvPr/>
            </p:nvSpPr>
            <p:spPr>
              <a:xfrm>
                <a:off x="3671912" y="2536876"/>
                <a:ext cx="108000" cy="115104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36000" rIns="36000" rtlCol="0" anchor="ctr">
                <a:noAutofit/>
              </a:bodyPr>
              <a:lstStyle/>
              <a:p>
                <a:pPr algn="ctr"/>
                <a:endParaRPr lang="ko-KR" altLang="en-US" sz="1400" dirty="0" err="1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85" name="직사각형 84"/>
              <p:cNvSpPr/>
              <p:nvPr/>
            </p:nvSpPr>
            <p:spPr>
              <a:xfrm>
                <a:off x="3851920" y="2536876"/>
                <a:ext cx="108000" cy="115104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36000" rIns="36000" rtlCol="0" anchor="ctr">
                <a:noAutofit/>
              </a:bodyPr>
              <a:lstStyle/>
              <a:p>
                <a:pPr algn="ctr"/>
                <a:endParaRPr lang="ko-KR" altLang="en-US" sz="1400" dirty="0" err="1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86" name="직사각형 85"/>
              <p:cNvSpPr/>
              <p:nvPr/>
            </p:nvSpPr>
            <p:spPr>
              <a:xfrm>
                <a:off x="4031952" y="2536570"/>
                <a:ext cx="108000" cy="115104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36000" rIns="36000" rtlCol="0" anchor="ctr">
                <a:noAutofit/>
              </a:bodyPr>
              <a:lstStyle/>
              <a:p>
                <a:pPr algn="ctr"/>
                <a:endParaRPr lang="ko-KR" altLang="en-US" sz="1400" dirty="0" err="1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87" name="직사각형 86"/>
              <p:cNvSpPr/>
              <p:nvPr/>
            </p:nvSpPr>
            <p:spPr>
              <a:xfrm>
                <a:off x="4381897" y="2536570"/>
                <a:ext cx="108000" cy="115104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36000" rIns="36000" rtlCol="0" anchor="ctr">
                <a:noAutofit/>
              </a:bodyPr>
              <a:lstStyle/>
              <a:p>
                <a:pPr algn="ctr"/>
                <a:endParaRPr lang="ko-KR" altLang="en-US" sz="1400" dirty="0" err="1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88" name="직사각형 87"/>
              <p:cNvSpPr/>
              <p:nvPr/>
            </p:nvSpPr>
            <p:spPr>
              <a:xfrm>
                <a:off x="4561929" y="2536876"/>
                <a:ext cx="108000" cy="115104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36000" rIns="36000" rtlCol="0" anchor="ctr">
                <a:noAutofit/>
              </a:bodyPr>
              <a:lstStyle/>
              <a:p>
                <a:pPr algn="ctr"/>
                <a:endParaRPr lang="ko-KR" altLang="en-US" sz="1400" dirty="0" err="1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89" name="직사각형 88"/>
              <p:cNvSpPr/>
              <p:nvPr/>
            </p:nvSpPr>
            <p:spPr>
              <a:xfrm>
                <a:off x="4741937" y="2536876"/>
                <a:ext cx="108000" cy="115104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36000" rIns="36000" rtlCol="0" anchor="ctr">
                <a:noAutofit/>
              </a:bodyPr>
              <a:lstStyle/>
              <a:p>
                <a:pPr algn="ctr"/>
                <a:endParaRPr lang="ko-KR" altLang="en-US" sz="1400" dirty="0" err="1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0" name="직사각형 89"/>
              <p:cNvSpPr/>
              <p:nvPr/>
            </p:nvSpPr>
            <p:spPr>
              <a:xfrm>
                <a:off x="4921969" y="2536570"/>
                <a:ext cx="108000" cy="115104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36000" rIns="36000" rtlCol="0" anchor="ctr">
                <a:noAutofit/>
              </a:bodyPr>
              <a:lstStyle/>
              <a:p>
                <a:pPr algn="ctr"/>
                <a:endParaRPr lang="ko-KR" altLang="en-US" sz="1400" dirty="0" err="1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1" name="직사각형 90"/>
              <p:cNvSpPr/>
              <p:nvPr/>
            </p:nvSpPr>
            <p:spPr>
              <a:xfrm>
                <a:off x="6192168" y="2537182"/>
                <a:ext cx="108000" cy="115104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36000" rIns="36000" rtlCol="0" anchor="ctr">
                <a:noAutofit/>
              </a:bodyPr>
              <a:lstStyle/>
              <a:p>
                <a:pPr algn="ctr"/>
                <a:endParaRPr lang="ko-KR" altLang="en-US" sz="1400" dirty="0" err="1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2" name="직사각형 91"/>
              <p:cNvSpPr/>
              <p:nvPr/>
            </p:nvSpPr>
            <p:spPr>
              <a:xfrm>
                <a:off x="6372200" y="2537488"/>
                <a:ext cx="108000" cy="115104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36000" rIns="36000" rtlCol="0" anchor="ctr">
                <a:noAutofit/>
              </a:bodyPr>
              <a:lstStyle/>
              <a:p>
                <a:pPr algn="ctr"/>
                <a:endParaRPr lang="ko-KR" altLang="en-US" sz="1400" dirty="0" err="1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3" name="직사각형 92"/>
              <p:cNvSpPr/>
              <p:nvPr/>
            </p:nvSpPr>
            <p:spPr>
              <a:xfrm>
                <a:off x="6552208" y="2537488"/>
                <a:ext cx="108000" cy="115104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36000" rIns="36000" rtlCol="0" anchor="ctr">
                <a:noAutofit/>
              </a:bodyPr>
              <a:lstStyle/>
              <a:p>
                <a:pPr algn="ctr"/>
                <a:endParaRPr lang="ko-KR" altLang="en-US" sz="1400" dirty="0" err="1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5" name="직사각형 94"/>
              <p:cNvSpPr/>
              <p:nvPr/>
            </p:nvSpPr>
            <p:spPr>
              <a:xfrm>
                <a:off x="5292080" y="2536876"/>
                <a:ext cx="108000" cy="115104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36000" rIns="36000" rtlCol="0" anchor="ctr">
                <a:noAutofit/>
              </a:bodyPr>
              <a:lstStyle/>
              <a:p>
                <a:pPr algn="ctr"/>
                <a:endParaRPr lang="ko-KR" altLang="en-US" sz="1400" dirty="0" err="1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6" name="직사각형 95"/>
              <p:cNvSpPr/>
              <p:nvPr/>
            </p:nvSpPr>
            <p:spPr>
              <a:xfrm>
                <a:off x="5472112" y="2537182"/>
                <a:ext cx="108000" cy="115104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36000" rIns="36000" rtlCol="0" anchor="ctr">
                <a:noAutofit/>
              </a:bodyPr>
              <a:lstStyle/>
              <a:p>
                <a:pPr algn="ctr"/>
                <a:endParaRPr lang="ko-KR" altLang="en-US" sz="1400" dirty="0" err="1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7" name="직사각형 96"/>
              <p:cNvSpPr/>
              <p:nvPr/>
            </p:nvSpPr>
            <p:spPr>
              <a:xfrm>
                <a:off x="5652120" y="2537182"/>
                <a:ext cx="108000" cy="115104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36000" rIns="36000" rtlCol="0" anchor="ctr">
                <a:noAutofit/>
              </a:bodyPr>
              <a:lstStyle/>
              <a:p>
                <a:pPr algn="ctr"/>
                <a:endParaRPr lang="ko-KR" altLang="en-US" sz="1400" dirty="0" err="1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8" name="직사각형 97"/>
              <p:cNvSpPr/>
              <p:nvPr/>
            </p:nvSpPr>
            <p:spPr>
              <a:xfrm>
                <a:off x="5832152" y="2536876"/>
                <a:ext cx="108000" cy="115104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36000" rIns="36000" rtlCol="0" anchor="ctr">
                <a:noAutofit/>
              </a:bodyPr>
              <a:lstStyle/>
              <a:p>
                <a:pPr algn="ctr"/>
                <a:endParaRPr lang="ko-KR" altLang="en-US" sz="1400" dirty="0" err="1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9" name="직사각형 98"/>
              <p:cNvSpPr/>
              <p:nvPr/>
            </p:nvSpPr>
            <p:spPr>
              <a:xfrm>
                <a:off x="2321768" y="1500536"/>
                <a:ext cx="108000" cy="115104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36000" rIns="36000" rtlCol="0" anchor="ctr">
                <a:noAutofit/>
              </a:bodyPr>
              <a:lstStyle/>
              <a:p>
                <a:pPr algn="ctr"/>
                <a:endParaRPr lang="ko-KR" altLang="en-US" sz="1400" dirty="0" err="1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0" name="직사각형 99"/>
              <p:cNvSpPr/>
              <p:nvPr/>
            </p:nvSpPr>
            <p:spPr>
              <a:xfrm>
                <a:off x="3275856" y="1500536"/>
                <a:ext cx="108000" cy="115104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36000" rIns="36000" rtlCol="0" anchor="ctr">
                <a:noAutofit/>
              </a:bodyPr>
              <a:lstStyle/>
              <a:p>
                <a:pPr algn="ctr"/>
                <a:endParaRPr lang="ko-KR" altLang="en-US" sz="1400" dirty="0" err="1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1" name="직사각형 100"/>
              <p:cNvSpPr/>
              <p:nvPr/>
            </p:nvSpPr>
            <p:spPr>
              <a:xfrm>
                <a:off x="4153520" y="1503552"/>
                <a:ext cx="108000" cy="115104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36000" rIns="36000" rtlCol="0" anchor="ctr">
                <a:noAutofit/>
              </a:bodyPr>
              <a:lstStyle/>
              <a:p>
                <a:pPr algn="ctr"/>
                <a:endParaRPr lang="ko-KR" altLang="en-US" sz="1400" dirty="0" err="1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2" name="직사각형 101"/>
              <p:cNvSpPr/>
              <p:nvPr/>
            </p:nvSpPr>
            <p:spPr>
              <a:xfrm>
                <a:off x="5054109" y="1500536"/>
                <a:ext cx="108000" cy="115104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36000" rIns="36000" rtlCol="0" anchor="ctr">
                <a:noAutofit/>
              </a:bodyPr>
              <a:lstStyle/>
              <a:p>
                <a:pPr algn="ctr"/>
                <a:endParaRPr lang="ko-KR" altLang="en-US" sz="1400" dirty="0" err="1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3" name="직사각형 102"/>
              <p:cNvSpPr/>
              <p:nvPr/>
            </p:nvSpPr>
            <p:spPr>
              <a:xfrm>
                <a:off x="6012160" y="1503552"/>
                <a:ext cx="108000" cy="115104"/>
              </a:xfrm>
              <a:prstGeom prst="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36000" rIns="36000" rtlCol="0" anchor="ctr">
                <a:noAutofit/>
              </a:bodyPr>
              <a:lstStyle/>
              <a:p>
                <a:pPr algn="ctr"/>
                <a:endParaRPr lang="ko-KR" altLang="en-US" sz="1400" dirty="0" err="1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4" name="TextBox 103"/>
              <p:cNvSpPr txBox="1"/>
              <p:nvPr/>
            </p:nvSpPr>
            <p:spPr>
              <a:xfrm>
                <a:off x="1268109" y="775737"/>
                <a:ext cx="115212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>
                    <a:latin typeface="맑은 고딕" pitchFamily="50" charset="-127"/>
                    <a:ea typeface="맑은 고딕" pitchFamily="50" charset="-127"/>
                  </a:rPr>
                  <a:t>Page Table[39]</a:t>
                </a:r>
                <a:endParaRPr lang="ko-KR" altLang="en-US" sz="120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106" name="직선 화살표 연결선 105"/>
              <p:cNvCxnSpPr>
                <a:stCxn id="104" idx="2"/>
              </p:cNvCxnSpPr>
              <p:nvPr/>
            </p:nvCxnSpPr>
            <p:spPr>
              <a:xfrm>
                <a:off x="1844173" y="1052736"/>
                <a:ext cx="402389" cy="450816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8" name="TextBox 107"/>
              <p:cNvSpPr txBox="1"/>
              <p:nvPr/>
            </p:nvSpPr>
            <p:spPr>
              <a:xfrm>
                <a:off x="832241" y="1809673"/>
                <a:ext cx="115212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>
                    <a:latin typeface="맑은 고딕" pitchFamily="50" charset="-127"/>
                    <a:ea typeface="맑은 고딕" pitchFamily="50" charset="-127"/>
                  </a:rPr>
                  <a:t>Page Table[1]</a:t>
                </a:r>
                <a:endParaRPr lang="ko-KR" altLang="en-US" sz="120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  <p:cxnSp>
            <p:nvCxnSpPr>
              <p:cNvPr id="109" name="직선 화살표 연결선 108"/>
              <p:cNvCxnSpPr>
                <a:stCxn id="108" idx="2"/>
              </p:cNvCxnSpPr>
              <p:nvPr/>
            </p:nvCxnSpPr>
            <p:spPr>
              <a:xfrm>
                <a:off x="1408305" y="2086672"/>
                <a:ext cx="684065" cy="450816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stealt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2" name="TextBox 111"/>
              <p:cNvSpPr txBox="1"/>
              <p:nvPr/>
            </p:nvSpPr>
            <p:spPr>
              <a:xfrm>
                <a:off x="6932761" y="2498252"/>
                <a:ext cx="57606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>
                    <a:latin typeface="맑은 고딕" pitchFamily="50" charset="-127"/>
                    <a:ea typeface="맑은 고딕" pitchFamily="50" charset="-127"/>
                  </a:rPr>
                  <a:t>1024</a:t>
                </a:r>
                <a:endParaRPr lang="ko-KR" altLang="en-US" sz="120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113" name="TextBox 112"/>
              <p:cNvSpPr txBox="1"/>
              <p:nvPr/>
            </p:nvSpPr>
            <p:spPr>
              <a:xfrm>
                <a:off x="6932761" y="2139588"/>
                <a:ext cx="57606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>
                    <a:latin typeface="맑은 고딕" pitchFamily="50" charset="-127"/>
                    <a:ea typeface="맑은 고딕" pitchFamily="50" charset="-127"/>
                  </a:rPr>
                  <a:t>1074</a:t>
                </a:r>
                <a:endParaRPr lang="ko-KR" altLang="en-US" sz="120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114" name="TextBox 113"/>
              <p:cNvSpPr txBox="1"/>
              <p:nvPr/>
            </p:nvSpPr>
            <p:spPr>
              <a:xfrm>
                <a:off x="6932761" y="1778252"/>
                <a:ext cx="57606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>
                    <a:latin typeface="맑은 고딕" pitchFamily="50" charset="-127"/>
                    <a:ea typeface="맑은 고딕" pitchFamily="50" charset="-127"/>
                  </a:rPr>
                  <a:t>1124</a:t>
                </a:r>
                <a:endParaRPr lang="ko-KR" altLang="en-US" sz="120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115" name="TextBox 114"/>
              <p:cNvSpPr txBox="1"/>
              <p:nvPr/>
            </p:nvSpPr>
            <p:spPr>
              <a:xfrm>
                <a:off x="6932761" y="1422604"/>
                <a:ext cx="57606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>
                    <a:latin typeface="맑은 고딕" pitchFamily="50" charset="-127"/>
                    <a:ea typeface="맑은 고딕" pitchFamily="50" charset="-127"/>
                  </a:rPr>
                  <a:t>1174</a:t>
                </a:r>
                <a:endParaRPr lang="ko-KR" altLang="en-US" sz="120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6932761" y="1062784"/>
                <a:ext cx="57606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>
                    <a:latin typeface="맑은 고딕" pitchFamily="50" charset="-127"/>
                    <a:ea typeface="맑은 고딕" pitchFamily="50" charset="-127"/>
                  </a:rPr>
                  <a:t>1224</a:t>
                </a:r>
                <a:endParaRPr lang="ko-KR" altLang="en-US" sz="120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117" name="TextBox 116"/>
              <p:cNvSpPr txBox="1"/>
              <p:nvPr/>
            </p:nvSpPr>
            <p:spPr>
              <a:xfrm>
                <a:off x="7452320" y="1305979"/>
                <a:ext cx="375543" cy="1224217"/>
              </a:xfrm>
              <a:prstGeom prst="rect">
                <a:avLst/>
              </a:prstGeom>
              <a:noFill/>
            </p:spPr>
            <p:txBody>
              <a:bodyPr vert="vert270" wrap="square" rtlCol="0">
                <a:noAutofit/>
              </a:bodyPr>
              <a:lstStyle/>
              <a:p>
                <a:r>
                  <a:rPr lang="en-US" altLang="ko-KR" sz="1200" dirty="0">
                    <a:latin typeface="맑은 고딕" pitchFamily="50" charset="-127"/>
                    <a:ea typeface="맑은 고딕" pitchFamily="50" charset="-127"/>
                  </a:rPr>
                  <a:t>Page Table(PA)</a:t>
                </a:r>
                <a:endParaRPr lang="ko-KR" altLang="en-US" sz="120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</p:grpSp>
        <p:sp>
          <p:nvSpPr>
            <p:cNvPr id="134" name="직사각형 133"/>
            <p:cNvSpPr/>
            <p:nvPr/>
          </p:nvSpPr>
          <p:spPr>
            <a:xfrm>
              <a:off x="3845768" y="5527388"/>
              <a:ext cx="108000" cy="115104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grpSp>
          <p:nvGrpSpPr>
            <p:cNvPr id="168" name="그룹 167"/>
            <p:cNvGrpSpPr/>
            <p:nvPr/>
          </p:nvGrpSpPr>
          <p:grpSpPr>
            <a:xfrm>
              <a:off x="2704599" y="4726440"/>
              <a:ext cx="6647265" cy="1250758"/>
              <a:chOff x="1180598" y="4946444"/>
              <a:chExt cx="6647265" cy="1250758"/>
            </a:xfrm>
          </p:grpSpPr>
          <p:sp>
            <p:nvSpPr>
              <p:cNvPr id="135" name="TextBox 134"/>
              <p:cNvSpPr txBox="1"/>
              <p:nvPr/>
            </p:nvSpPr>
            <p:spPr>
              <a:xfrm>
                <a:off x="7452320" y="5084667"/>
                <a:ext cx="375543" cy="720276"/>
              </a:xfrm>
              <a:prstGeom prst="rect">
                <a:avLst/>
              </a:prstGeom>
              <a:noFill/>
            </p:spPr>
            <p:txBody>
              <a:bodyPr vert="vert270" wrap="square" rtlCol="0">
                <a:noAutofit/>
              </a:bodyPr>
              <a:lstStyle/>
              <a:p>
                <a:r>
                  <a:rPr lang="en-US" altLang="ko-KR" sz="1200" dirty="0">
                    <a:latin typeface="맑은 고딕" pitchFamily="50" charset="-127"/>
                    <a:ea typeface="맑은 고딕" pitchFamily="50" charset="-127"/>
                  </a:rPr>
                  <a:t>Code(PA)</a:t>
                </a:r>
                <a:endParaRPr lang="ko-KR" altLang="en-US" sz="120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136" name="TextBox 135"/>
              <p:cNvSpPr txBox="1"/>
              <p:nvPr/>
            </p:nvSpPr>
            <p:spPr>
              <a:xfrm>
                <a:off x="6960274" y="5666444"/>
                <a:ext cx="57606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>
                    <a:latin typeface="맑은 고딕" pitchFamily="50" charset="-127"/>
                    <a:ea typeface="맑은 고딕" pitchFamily="50" charset="-127"/>
                  </a:rPr>
                  <a:t>4096</a:t>
                </a:r>
                <a:endParaRPr lang="ko-KR" altLang="en-US" sz="120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960274" y="5307780"/>
                <a:ext cx="57606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>
                    <a:latin typeface="맑은 고딕" pitchFamily="50" charset="-127"/>
                    <a:ea typeface="맑은 고딕" pitchFamily="50" charset="-127"/>
                  </a:rPr>
                  <a:t>4146</a:t>
                </a:r>
                <a:endParaRPr lang="ko-KR" altLang="en-US" sz="120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138" name="TextBox 137"/>
              <p:cNvSpPr txBox="1"/>
              <p:nvPr/>
            </p:nvSpPr>
            <p:spPr>
              <a:xfrm>
                <a:off x="6960274" y="4946444"/>
                <a:ext cx="57606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>
                    <a:latin typeface="맑은 고딕" pitchFamily="50" charset="-127"/>
                    <a:ea typeface="맑은 고딕" pitchFamily="50" charset="-127"/>
                  </a:rPr>
                  <a:t>4196</a:t>
                </a:r>
                <a:endParaRPr lang="ko-KR" altLang="en-US" sz="120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139" name="TextBox 138"/>
              <p:cNvSpPr txBox="1"/>
              <p:nvPr/>
            </p:nvSpPr>
            <p:spPr>
              <a:xfrm>
                <a:off x="1556141" y="5680344"/>
                <a:ext cx="57606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altLang="ko-KR" sz="1200" dirty="0">
                    <a:latin typeface="맑은 고딕" pitchFamily="50" charset="-127"/>
                    <a:ea typeface="맑은 고딕" pitchFamily="50" charset="-127"/>
                  </a:rPr>
                  <a:t>1024</a:t>
                </a:r>
                <a:endParaRPr lang="ko-KR" altLang="en-US" sz="120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140" name="TextBox 139"/>
              <p:cNvSpPr txBox="1"/>
              <p:nvPr/>
            </p:nvSpPr>
            <p:spPr>
              <a:xfrm>
                <a:off x="1556141" y="5321680"/>
                <a:ext cx="57606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altLang="ko-KR" sz="1200" dirty="0">
                    <a:latin typeface="맑은 고딕" pitchFamily="50" charset="-127"/>
                    <a:ea typeface="맑은 고딕" pitchFamily="50" charset="-127"/>
                  </a:rPr>
                  <a:t>1074</a:t>
                </a:r>
                <a:endParaRPr lang="ko-KR" altLang="en-US" sz="120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141" name="TextBox 140"/>
              <p:cNvSpPr txBox="1"/>
              <p:nvPr/>
            </p:nvSpPr>
            <p:spPr>
              <a:xfrm>
                <a:off x="1556141" y="4960344"/>
                <a:ext cx="57606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altLang="ko-KR" sz="1200" dirty="0">
                    <a:latin typeface="맑은 고딕" pitchFamily="50" charset="-127"/>
                    <a:ea typeface="맑은 고딕" pitchFamily="50" charset="-127"/>
                  </a:rPr>
                  <a:t>1124</a:t>
                </a:r>
                <a:endParaRPr lang="ko-KR" altLang="en-US" sz="120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142" name="TextBox 141"/>
              <p:cNvSpPr txBox="1"/>
              <p:nvPr/>
            </p:nvSpPr>
            <p:spPr>
              <a:xfrm>
                <a:off x="1180598" y="5070766"/>
                <a:ext cx="375543" cy="720276"/>
              </a:xfrm>
              <a:prstGeom prst="rect">
                <a:avLst/>
              </a:prstGeom>
              <a:noFill/>
            </p:spPr>
            <p:txBody>
              <a:bodyPr vert="vert270" wrap="square" rtlCol="0">
                <a:noAutofit/>
              </a:bodyPr>
              <a:lstStyle/>
              <a:p>
                <a:r>
                  <a:rPr lang="en-US" altLang="ko-KR" sz="1200" dirty="0">
                    <a:latin typeface="맑은 고딕" pitchFamily="50" charset="-127"/>
                    <a:ea typeface="맑은 고딕" pitchFamily="50" charset="-127"/>
                  </a:rPr>
                  <a:t>Code(VA)</a:t>
                </a:r>
                <a:endParaRPr lang="ko-KR" altLang="en-US" sz="120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  <p:grpSp>
            <p:nvGrpSpPr>
              <p:cNvPr id="160" name="그룹 159"/>
              <p:cNvGrpSpPr/>
              <p:nvPr/>
            </p:nvGrpSpPr>
            <p:grpSpPr>
              <a:xfrm>
                <a:off x="2138561" y="5085024"/>
                <a:ext cx="4788520" cy="796119"/>
                <a:chOff x="2138561" y="5085024"/>
                <a:chExt cx="4788520" cy="796119"/>
              </a:xfrm>
            </p:grpSpPr>
            <p:cxnSp>
              <p:nvCxnSpPr>
                <p:cNvPr id="63" name="직선 화살표 연결선 62"/>
                <p:cNvCxnSpPr/>
                <p:nvPr/>
              </p:nvCxnSpPr>
              <p:spPr>
                <a:xfrm>
                  <a:off x="2138561" y="5804944"/>
                  <a:ext cx="4788520" cy="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직선 화살표 연결선 63"/>
                <p:cNvCxnSpPr/>
                <p:nvPr/>
              </p:nvCxnSpPr>
              <p:spPr>
                <a:xfrm>
                  <a:off x="6819081" y="5085024"/>
                  <a:ext cx="0" cy="796119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직선 연결선 64"/>
                <p:cNvCxnSpPr/>
                <p:nvPr/>
              </p:nvCxnSpPr>
              <p:spPr>
                <a:xfrm>
                  <a:off x="6819081" y="5086280"/>
                  <a:ext cx="1080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직선 연결선 65"/>
                <p:cNvCxnSpPr/>
                <p:nvPr/>
              </p:nvCxnSpPr>
              <p:spPr>
                <a:xfrm>
                  <a:off x="6819081" y="5446280"/>
                  <a:ext cx="1080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직선 화살표 연결선 59"/>
                <p:cNvCxnSpPr/>
                <p:nvPr/>
              </p:nvCxnSpPr>
              <p:spPr>
                <a:xfrm flipH="1">
                  <a:off x="2245742" y="5085024"/>
                  <a:ext cx="818" cy="796119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직선 연결선 60"/>
                <p:cNvCxnSpPr/>
                <p:nvPr/>
              </p:nvCxnSpPr>
              <p:spPr>
                <a:xfrm>
                  <a:off x="2138561" y="5088677"/>
                  <a:ext cx="1080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직선 연결선 61"/>
                <p:cNvCxnSpPr/>
                <p:nvPr/>
              </p:nvCxnSpPr>
              <p:spPr>
                <a:xfrm>
                  <a:off x="2138561" y="5446280"/>
                  <a:ext cx="1080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9" name="직선 연결선 148"/>
                <p:cNvCxnSpPr/>
                <p:nvPr/>
              </p:nvCxnSpPr>
              <p:spPr>
                <a:xfrm>
                  <a:off x="3160962" y="5804944"/>
                  <a:ext cx="0" cy="76199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2" name="직선 연결선 151"/>
                <p:cNvCxnSpPr/>
                <p:nvPr/>
              </p:nvCxnSpPr>
              <p:spPr>
                <a:xfrm>
                  <a:off x="4075362" y="5804944"/>
                  <a:ext cx="0" cy="76199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4" name="직선 연결선 153"/>
                <p:cNvCxnSpPr/>
                <p:nvPr/>
              </p:nvCxnSpPr>
              <p:spPr>
                <a:xfrm>
                  <a:off x="4989762" y="5804944"/>
                  <a:ext cx="0" cy="76199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" name="직선 연결선 155"/>
                <p:cNvCxnSpPr/>
                <p:nvPr/>
              </p:nvCxnSpPr>
              <p:spPr>
                <a:xfrm>
                  <a:off x="5904162" y="5804944"/>
                  <a:ext cx="0" cy="76199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61" name="TextBox 160"/>
              <p:cNvSpPr txBox="1"/>
              <p:nvPr/>
            </p:nvSpPr>
            <p:spPr>
              <a:xfrm>
                <a:off x="2102546" y="5897664"/>
                <a:ext cx="28803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>
                    <a:latin typeface="맑은 고딕" pitchFamily="50" charset="-127"/>
                    <a:ea typeface="맑은 고딕" pitchFamily="50" charset="-127"/>
                  </a:rPr>
                  <a:t>0</a:t>
                </a:r>
                <a:endParaRPr lang="ko-KR" altLang="en-US" sz="120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162" name="TextBox 161"/>
              <p:cNvSpPr txBox="1"/>
              <p:nvPr/>
            </p:nvSpPr>
            <p:spPr>
              <a:xfrm>
                <a:off x="2969816" y="5897664"/>
                <a:ext cx="36004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>
                    <a:latin typeface="맑은 고딕" pitchFamily="50" charset="-127"/>
                    <a:ea typeface="맑은 고딕" pitchFamily="50" charset="-127"/>
                  </a:rPr>
                  <a:t>10</a:t>
                </a:r>
                <a:endParaRPr lang="ko-KR" altLang="en-US" sz="120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163" name="TextBox 162"/>
              <p:cNvSpPr txBox="1"/>
              <p:nvPr/>
            </p:nvSpPr>
            <p:spPr>
              <a:xfrm>
                <a:off x="3895342" y="5897664"/>
                <a:ext cx="36004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>
                    <a:latin typeface="맑은 고딕" pitchFamily="50" charset="-127"/>
                    <a:ea typeface="맑은 고딕" pitchFamily="50" charset="-127"/>
                  </a:rPr>
                  <a:t>20</a:t>
                </a:r>
                <a:endParaRPr lang="ko-KR" altLang="en-US" sz="120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164" name="TextBox 163"/>
              <p:cNvSpPr txBox="1"/>
              <p:nvPr/>
            </p:nvSpPr>
            <p:spPr>
              <a:xfrm>
                <a:off x="4795949" y="5897663"/>
                <a:ext cx="36004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>
                    <a:latin typeface="맑은 고딕" pitchFamily="50" charset="-127"/>
                    <a:ea typeface="맑은 고딕" pitchFamily="50" charset="-127"/>
                  </a:rPr>
                  <a:t>30</a:t>
                </a:r>
                <a:endParaRPr lang="ko-KR" altLang="en-US" sz="120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165" name="TextBox 164"/>
              <p:cNvSpPr txBox="1"/>
              <p:nvPr/>
            </p:nvSpPr>
            <p:spPr>
              <a:xfrm>
                <a:off x="5724142" y="5920203"/>
                <a:ext cx="36004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>
                    <a:latin typeface="맑은 고딕" pitchFamily="50" charset="-127"/>
                    <a:ea typeface="맑은 고딕" pitchFamily="50" charset="-127"/>
                  </a:rPr>
                  <a:t>40</a:t>
                </a:r>
                <a:endParaRPr lang="ko-KR" altLang="en-US" sz="120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166" name="TextBox 165"/>
              <p:cNvSpPr txBox="1"/>
              <p:nvPr/>
            </p:nvSpPr>
            <p:spPr>
              <a:xfrm>
                <a:off x="6638242" y="5904130"/>
                <a:ext cx="36004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>
                    <a:latin typeface="맑은 고딕" pitchFamily="50" charset="-127"/>
                    <a:ea typeface="맑은 고딕" pitchFamily="50" charset="-127"/>
                  </a:rPr>
                  <a:t>50</a:t>
                </a:r>
                <a:endParaRPr lang="ko-KR" altLang="en-US" sz="120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</p:grpSp>
        <p:sp>
          <p:nvSpPr>
            <p:cNvPr id="170" name="직사각형 169"/>
            <p:cNvSpPr/>
            <p:nvPr/>
          </p:nvSpPr>
          <p:spPr>
            <a:xfrm>
              <a:off x="4193157" y="5486704"/>
              <a:ext cx="108000" cy="115104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71" name="직사각형 170"/>
            <p:cNvSpPr/>
            <p:nvPr/>
          </p:nvSpPr>
          <p:spPr>
            <a:xfrm>
              <a:off x="4373736" y="5446440"/>
              <a:ext cx="108000" cy="115104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72" name="직사각형 171"/>
            <p:cNvSpPr/>
            <p:nvPr/>
          </p:nvSpPr>
          <p:spPr>
            <a:xfrm>
              <a:off x="4547816" y="5402788"/>
              <a:ext cx="108000" cy="115104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73" name="직사각형 172"/>
            <p:cNvSpPr/>
            <p:nvPr/>
          </p:nvSpPr>
          <p:spPr>
            <a:xfrm>
              <a:off x="4745856" y="5527996"/>
              <a:ext cx="108000" cy="115104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74" name="직사각형 173"/>
            <p:cNvSpPr/>
            <p:nvPr/>
          </p:nvSpPr>
          <p:spPr>
            <a:xfrm>
              <a:off x="5093245" y="5487312"/>
              <a:ext cx="108000" cy="115104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75" name="직사각형 174"/>
            <p:cNvSpPr/>
            <p:nvPr/>
          </p:nvSpPr>
          <p:spPr>
            <a:xfrm>
              <a:off x="5273824" y="5447048"/>
              <a:ext cx="108000" cy="115104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76" name="직사각형 175"/>
            <p:cNvSpPr/>
            <p:nvPr/>
          </p:nvSpPr>
          <p:spPr>
            <a:xfrm>
              <a:off x="5447904" y="5403396"/>
              <a:ext cx="108000" cy="115104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81" name="직사각형 180"/>
            <p:cNvSpPr/>
            <p:nvPr/>
          </p:nvSpPr>
          <p:spPr>
            <a:xfrm>
              <a:off x="5653707" y="5527996"/>
              <a:ext cx="108000" cy="115104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82" name="직사각형 181"/>
            <p:cNvSpPr/>
            <p:nvPr/>
          </p:nvSpPr>
          <p:spPr>
            <a:xfrm>
              <a:off x="6001096" y="5487312"/>
              <a:ext cx="108000" cy="115104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83" name="직사각형 182"/>
            <p:cNvSpPr/>
            <p:nvPr/>
          </p:nvSpPr>
          <p:spPr>
            <a:xfrm>
              <a:off x="6181675" y="5447048"/>
              <a:ext cx="108000" cy="115104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84" name="직사각형 183"/>
            <p:cNvSpPr/>
            <p:nvPr/>
          </p:nvSpPr>
          <p:spPr>
            <a:xfrm>
              <a:off x="6355755" y="5403396"/>
              <a:ext cx="108000" cy="115104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85" name="직사각형 184"/>
            <p:cNvSpPr/>
            <p:nvPr/>
          </p:nvSpPr>
          <p:spPr>
            <a:xfrm>
              <a:off x="6578109" y="5522467"/>
              <a:ext cx="108000" cy="115104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86" name="직사각형 185"/>
            <p:cNvSpPr/>
            <p:nvPr/>
          </p:nvSpPr>
          <p:spPr>
            <a:xfrm>
              <a:off x="6925498" y="5481783"/>
              <a:ext cx="108000" cy="115104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87" name="직사각형 186"/>
            <p:cNvSpPr/>
            <p:nvPr/>
          </p:nvSpPr>
          <p:spPr>
            <a:xfrm>
              <a:off x="7106077" y="5441519"/>
              <a:ext cx="108000" cy="115104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88" name="직사각형 187"/>
            <p:cNvSpPr/>
            <p:nvPr/>
          </p:nvSpPr>
          <p:spPr>
            <a:xfrm>
              <a:off x="7280157" y="5397867"/>
              <a:ext cx="108000" cy="115104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89" name="직사각형 188"/>
            <p:cNvSpPr/>
            <p:nvPr/>
          </p:nvSpPr>
          <p:spPr>
            <a:xfrm>
              <a:off x="7500182" y="5517892"/>
              <a:ext cx="108000" cy="115104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90" name="직사각형 189"/>
            <p:cNvSpPr/>
            <p:nvPr/>
          </p:nvSpPr>
          <p:spPr>
            <a:xfrm>
              <a:off x="7847571" y="5477208"/>
              <a:ext cx="108000" cy="115104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91" name="직사각형 190"/>
            <p:cNvSpPr/>
            <p:nvPr/>
          </p:nvSpPr>
          <p:spPr>
            <a:xfrm>
              <a:off x="8028150" y="5436944"/>
              <a:ext cx="108000" cy="115104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92" name="직사각형 191"/>
            <p:cNvSpPr/>
            <p:nvPr/>
          </p:nvSpPr>
          <p:spPr>
            <a:xfrm>
              <a:off x="8202230" y="5393292"/>
              <a:ext cx="108000" cy="115104"/>
            </a:xfrm>
            <a:prstGeom prst="rect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grpSp>
          <p:nvGrpSpPr>
            <p:cNvPr id="198" name="그룹 197"/>
            <p:cNvGrpSpPr/>
            <p:nvPr/>
          </p:nvGrpSpPr>
          <p:grpSpPr>
            <a:xfrm>
              <a:off x="2704598" y="3284985"/>
              <a:ext cx="6647265" cy="998295"/>
              <a:chOff x="1180597" y="3284984"/>
              <a:chExt cx="6647265" cy="998295"/>
            </a:xfrm>
          </p:grpSpPr>
          <p:grpSp>
            <p:nvGrpSpPr>
              <p:cNvPr id="57" name="그룹 56"/>
              <p:cNvGrpSpPr/>
              <p:nvPr/>
            </p:nvGrpSpPr>
            <p:grpSpPr>
              <a:xfrm>
                <a:off x="2138561" y="3424860"/>
                <a:ext cx="4788520" cy="719920"/>
                <a:chOff x="2138561" y="3501008"/>
                <a:chExt cx="4788520" cy="719920"/>
              </a:xfrm>
            </p:grpSpPr>
            <p:grpSp>
              <p:nvGrpSpPr>
                <p:cNvPr id="53" name="그룹 52"/>
                <p:cNvGrpSpPr/>
                <p:nvPr/>
              </p:nvGrpSpPr>
              <p:grpSpPr>
                <a:xfrm>
                  <a:off x="2138561" y="3501008"/>
                  <a:ext cx="4788520" cy="719920"/>
                  <a:chOff x="2138561" y="3501008"/>
                  <a:chExt cx="4788520" cy="719920"/>
                </a:xfrm>
              </p:grpSpPr>
              <p:cxnSp>
                <p:nvCxnSpPr>
                  <p:cNvPr id="40" name="직선 화살표 연결선 39"/>
                  <p:cNvCxnSpPr/>
                  <p:nvPr/>
                </p:nvCxnSpPr>
                <p:spPr>
                  <a:xfrm>
                    <a:off x="2138561" y="4220928"/>
                    <a:ext cx="4788520" cy="0"/>
                  </a:xfrm>
                  <a:prstGeom prst="straightConnector1">
                    <a:avLst/>
                  </a:prstGeom>
                  <a:ln w="12700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직선 화살표 연결선 41"/>
                  <p:cNvCxnSpPr/>
                  <p:nvPr/>
                </p:nvCxnSpPr>
                <p:spPr>
                  <a:xfrm flipH="1">
                    <a:off x="6818263" y="3501008"/>
                    <a:ext cx="818" cy="719920"/>
                  </a:xfrm>
                  <a:prstGeom prst="straightConnector1">
                    <a:avLst/>
                  </a:prstGeom>
                  <a:ln w="12700">
                    <a:solidFill>
                      <a:schemeClr val="tx1"/>
                    </a:solidFill>
                    <a:tailEnd type="none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4" name="직선 연결선 43"/>
                  <p:cNvCxnSpPr/>
                  <p:nvPr/>
                </p:nvCxnSpPr>
                <p:spPr>
                  <a:xfrm>
                    <a:off x="6819081" y="3502264"/>
                    <a:ext cx="108000" cy="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" name="직선 연결선 44"/>
                  <p:cNvCxnSpPr/>
                  <p:nvPr/>
                </p:nvCxnSpPr>
                <p:spPr>
                  <a:xfrm>
                    <a:off x="6819081" y="3862264"/>
                    <a:ext cx="108000" cy="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  <a:tailEnd type="non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4" name="직선 화살표 연결선 53"/>
                <p:cNvCxnSpPr/>
                <p:nvPr/>
              </p:nvCxnSpPr>
              <p:spPr>
                <a:xfrm flipH="1">
                  <a:off x="2245742" y="3501008"/>
                  <a:ext cx="818" cy="719920"/>
                </a:xfrm>
                <a:prstGeom prst="straightConnector1">
                  <a:avLst/>
                </a:prstGeom>
                <a:ln w="12700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직선 연결선 54"/>
                <p:cNvCxnSpPr/>
                <p:nvPr/>
              </p:nvCxnSpPr>
              <p:spPr>
                <a:xfrm>
                  <a:off x="2138561" y="3504661"/>
                  <a:ext cx="1080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직선 연결선 55"/>
                <p:cNvCxnSpPr/>
                <p:nvPr/>
              </p:nvCxnSpPr>
              <p:spPr>
                <a:xfrm>
                  <a:off x="2138561" y="3862264"/>
                  <a:ext cx="108000" cy="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20" name="TextBox 119"/>
              <p:cNvSpPr txBox="1"/>
              <p:nvPr/>
            </p:nvSpPr>
            <p:spPr>
              <a:xfrm>
                <a:off x="7452319" y="3424860"/>
                <a:ext cx="375543" cy="720276"/>
              </a:xfrm>
              <a:prstGeom prst="rect">
                <a:avLst/>
              </a:prstGeom>
              <a:noFill/>
            </p:spPr>
            <p:txBody>
              <a:bodyPr vert="vert270" wrap="square" rtlCol="0">
                <a:noAutofit/>
              </a:bodyPr>
              <a:lstStyle/>
              <a:p>
                <a:r>
                  <a:rPr lang="en-US" altLang="ko-KR" sz="1200" dirty="0">
                    <a:latin typeface="맑은 고딕" pitchFamily="50" charset="-127"/>
                    <a:ea typeface="맑은 고딕" pitchFamily="50" charset="-127"/>
                  </a:rPr>
                  <a:t>Array(PA)</a:t>
                </a:r>
                <a:endParaRPr lang="ko-KR" altLang="en-US" sz="120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121" name="TextBox 120"/>
              <p:cNvSpPr txBox="1"/>
              <p:nvPr/>
            </p:nvSpPr>
            <p:spPr>
              <a:xfrm>
                <a:off x="6960274" y="4006280"/>
                <a:ext cx="57606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>
                    <a:latin typeface="맑은 고딕" pitchFamily="50" charset="-127"/>
                    <a:ea typeface="맑은 고딕" pitchFamily="50" charset="-127"/>
                  </a:rPr>
                  <a:t>7232</a:t>
                </a:r>
                <a:endParaRPr lang="ko-KR" altLang="en-US" sz="120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122" name="TextBox 121"/>
              <p:cNvSpPr txBox="1"/>
              <p:nvPr/>
            </p:nvSpPr>
            <p:spPr>
              <a:xfrm>
                <a:off x="6960274" y="3647616"/>
                <a:ext cx="57606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>
                    <a:latin typeface="맑은 고딕" pitchFamily="50" charset="-127"/>
                    <a:ea typeface="맑은 고딕" pitchFamily="50" charset="-127"/>
                  </a:rPr>
                  <a:t>7282</a:t>
                </a:r>
                <a:endParaRPr lang="ko-KR" altLang="en-US" sz="120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123" name="TextBox 122"/>
              <p:cNvSpPr txBox="1"/>
              <p:nvPr/>
            </p:nvSpPr>
            <p:spPr>
              <a:xfrm>
                <a:off x="6960274" y="3286280"/>
                <a:ext cx="57606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>
                    <a:latin typeface="맑은 고딕" pitchFamily="50" charset="-127"/>
                    <a:ea typeface="맑은 고딕" pitchFamily="50" charset="-127"/>
                  </a:rPr>
                  <a:t>7132</a:t>
                </a:r>
                <a:endParaRPr lang="ko-KR" altLang="en-US" sz="120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124" name="TextBox 123"/>
              <p:cNvSpPr txBox="1"/>
              <p:nvPr/>
            </p:nvSpPr>
            <p:spPr>
              <a:xfrm>
                <a:off x="1180597" y="3404135"/>
                <a:ext cx="375543" cy="720276"/>
              </a:xfrm>
              <a:prstGeom prst="rect">
                <a:avLst/>
              </a:prstGeom>
              <a:noFill/>
            </p:spPr>
            <p:txBody>
              <a:bodyPr vert="vert270" wrap="square" rtlCol="0">
                <a:noAutofit/>
              </a:bodyPr>
              <a:lstStyle/>
              <a:p>
                <a:r>
                  <a:rPr lang="en-US" altLang="ko-KR" sz="1200" dirty="0">
                    <a:latin typeface="맑은 고딕" pitchFamily="50" charset="-127"/>
                    <a:ea typeface="맑은 고딕" pitchFamily="50" charset="-127"/>
                  </a:rPr>
                  <a:t>Array(VA)</a:t>
                </a:r>
                <a:endParaRPr lang="ko-KR" altLang="en-US" sz="120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125" name="TextBox 124"/>
              <p:cNvSpPr txBox="1"/>
              <p:nvPr/>
            </p:nvSpPr>
            <p:spPr>
              <a:xfrm>
                <a:off x="1455880" y="4004984"/>
                <a:ext cx="63363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altLang="ko-KR" sz="1200" dirty="0">
                    <a:latin typeface="맑은 고딕" pitchFamily="50" charset="-127"/>
                    <a:ea typeface="맑은 고딕" pitchFamily="50" charset="-127"/>
                  </a:rPr>
                  <a:t>40000</a:t>
                </a:r>
                <a:endParaRPr lang="ko-KR" altLang="en-US" sz="120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126" name="TextBox 125"/>
              <p:cNvSpPr txBox="1"/>
              <p:nvPr/>
            </p:nvSpPr>
            <p:spPr>
              <a:xfrm>
                <a:off x="1455880" y="3646320"/>
                <a:ext cx="63363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altLang="ko-KR" sz="1200" dirty="0">
                    <a:latin typeface="맑은 고딕" pitchFamily="50" charset="-127"/>
                    <a:ea typeface="맑은 고딕" pitchFamily="50" charset="-127"/>
                  </a:rPr>
                  <a:t>40050</a:t>
                </a:r>
                <a:endParaRPr lang="ko-KR" altLang="en-US" sz="120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127" name="TextBox 126"/>
              <p:cNvSpPr txBox="1"/>
              <p:nvPr/>
            </p:nvSpPr>
            <p:spPr>
              <a:xfrm>
                <a:off x="1455880" y="3284984"/>
                <a:ext cx="63363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altLang="ko-KR" sz="1200" dirty="0">
                    <a:latin typeface="맑은 고딕" pitchFamily="50" charset="-127"/>
                    <a:ea typeface="맑은 고딕" pitchFamily="50" charset="-127"/>
                  </a:rPr>
                  <a:t>40100</a:t>
                </a:r>
                <a:endParaRPr lang="ko-KR" altLang="en-US" sz="1200" dirty="0">
                  <a:latin typeface="맑은 고딕" pitchFamily="50" charset="-127"/>
                  <a:ea typeface="맑은 고딕" pitchFamily="50" charset="-127"/>
                </a:endParaRPr>
              </a:p>
            </p:txBody>
          </p:sp>
          <p:sp>
            <p:nvSpPr>
              <p:cNvPr id="128" name="직사각형 127"/>
              <p:cNvSpPr/>
              <p:nvPr/>
            </p:nvSpPr>
            <p:spPr>
              <a:xfrm>
                <a:off x="2528168" y="4085931"/>
                <a:ext cx="108000" cy="115104"/>
              </a:xfrm>
              <a:prstGeom prst="rect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36000" rIns="36000" rtlCol="0" anchor="ctr">
                <a:noAutofit/>
              </a:bodyPr>
              <a:lstStyle/>
              <a:p>
                <a:pPr algn="ctr"/>
                <a:endParaRPr lang="ko-KR" altLang="en-US" sz="1400" dirty="0" err="1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29" name="직사각형 128"/>
              <p:cNvSpPr/>
              <p:nvPr/>
            </p:nvSpPr>
            <p:spPr>
              <a:xfrm>
                <a:off x="3275856" y="4045628"/>
                <a:ext cx="108000" cy="115104"/>
              </a:xfrm>
              <a:prstGeom prst="rect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36000" rIns="36000" rtlCol="0" anchor="ctr">
                <a:noAutofit/>
              </a:bodyPr>
              <a:lstStyle/>
              <a:p>
                <a:pPr algn="ctr"/>
                <a:endParaRPr lang="ko-KR" altLang="en-US" sz="1400" dirty="0" err="1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31" name="직사각형 130"/>
              <p:cNvSpPr/>
              <p:nvPr/>
            </p:nvSpPr>
            <p:spPr>
              <a:xfrm>
                <a:off x="4224616" y="4012647"/>
                <a:ext cx="108000" cy="115104"/>
              </a:xfrm>
              <a:prstGeom prst="rect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36000" rIns="36000" rtlCol="0" anchor="ctr">
                <a:noAutofit/>
              </a:bodyPr>
              <a:lstStyle/>
              <a:p>
                <a:pPr algn="ctr"/>
                <a:endParaRPr lang="ko-KR" altLang="en-US" sz="1400" dirty="0" err="1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32" name="직사각형 131"/>
              <p:cNvSpPr/>
              <p:nvPr/>
            </p:nvSpPr>
            <p:spPr>
              <a:xfrm>
                <a:off x="5054109" y="3964283"/>
                <a:ext cx="108000" cy="115104"/>
              </a:xfrm>
              <a:prstGeom prst="rect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36000" rIns="36000" rtlCol="0" anchor="ctr">
                <a:noAutofit/>
              </a:bodyPr>
              <a:lstStyle/>
              <a:p>
                <a:pPr algn="ctr"/>
                <a:endParaRPr lang="ko-KR" altLang="en-US" sz="1400" dirty="0" err="1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33" name="직사각형 132"/>
              <p:cNvSpPr/>
              <p:nvPr/>
            </p:nvSpPr>
            <p:spPr>
              <a:xfrm>
                <a:off x="6012076" y="3889880"/>
                <a:ext cx="108000" cy="115104"/>
              </a:xfrm>
              <a:prstGeom prst="rect">
                <a:avLst/>
              </a:prstGeom>
              <a:solidFill>
                <a:schemeClr val="tx2"/>
              </a:solidFill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square" lIns="36000" rIns="36000" rtlCol="0" anchor="ctr">
                <a:noAutofit/>
              </a:bodyPr>
              <a:lstStyle/>
              <a:p>
                <a:pPr algn="ctr"/>
                <a:endParaRPr lang="ko-KR" altLang="en-US" sz="1400" dirty="0" err="1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93" name="TextBox 192"/>
              <p:cNvSpPr txBox="1"/>
              <p:nvPr/>
            </p:nvSpPr>
            <p:spPr>
              <a:xfrm>
                <a:off x="2450952" y="3392841"/>
                <a:ext cx="229397" cy="401003"/>
              </a:xfrm>
              <a:prstGeom prst="rect">
                <a:avLst/>
              </a:prstGeom>
              <a:noFill/>
            </p:spPr>
            <p:txBody>
              <a:bodyPr vert="vert270" wrap="square" rtlCol="0" anchor="ctr" anchorCtr="0">
                <a:noAutofit/>
              </a:bodyPr>
              <a:lstStyle/>
              <a:p>
                <a:r>
                  <a:rPr lang="en-US" altLang="ko-KR" sz="1100" dirty="0" err="1">
                    <a:latin typeface="Courier New" pitchFamily="49" charset="0"/>
                    <a:ea typeface="맑은 고딕" pitchFamily="50" charset="-127"/>
                    <a:cs typeface="Courier New" pitchFamily="49" charset="0"/>
                  </a:rPr>
                  <a:t>mov</a:t>
                </a:r>
                <a:endParaRPr lang="ko-KR" altLang="en-US" sz="1100" dirty="0">
                  <a:latin typeface="Courier New" pitchFamily="49" charset="0"/>
                  <a:ea typeface="맑은 고딕" pitchFamily="50" charset="-127"/>
                  <a:cs typeface="Courier New" pitchFamily="49" charset="0"/>
                </a:endParaRPr>
              </a:p>
            </p:txBody>
          </p:sp>
        </p:grpSp>
        <p:sp>
          <p:nvSpPr>
            <p:cNvPr id="194" name="TextBox 193"/>
            <p:cNvSpPr txBox="1"/>
            <p:nvPr/>
          </p:nvSpPr>
          <p:spPr>
            <a:xfrm>
              <a:off x="3785070" y="4793173"/>
              <a:ext cx="229397" cy="401003"/>
            </a:xfrm>
            <a:prstGeom prst="rect">
              <a:avLst/>
            </a:prstGeom>
            <a:noFill/>
          </p:spPr>
          <p:txBody>
            <a:bodyPr vert="vert270" wrap="square" rtlCol="0" anchor="ctr" anchorCtr="0">
              <a:noAutofit/>
            </a:bodyPr>
            <a:lstStyle/>
            <a:p>
              <a:r>
                <a:rPr lang="en-US" altLang="ko-KR" sz="1100" dirty="0" err="1"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mov</a:t>
              </a:r>
              <a:endParaRPr lang="ko-KR" altLang="en-US" sz="1100" dirty="0"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95" name="TextBox 194"/>
            <p:cNvSpPr txBox="1"/>
            <p:nvPr/>
          </p:nvSpPr>
          <p:spPr>
            <a:xfrm>
              <a:off x="4144340" y="4793173"/>
              <a:ext cx="229397" cy="401003"/>
            </a:xfrm>
            <a:prstGeom prst="rect">
              <a:avLst/>
            </a:prstGeom>
            <a:noFill/>
          </p:spPr>
          <p:txBody>
            <a:bodyPr vert="vert270" wrap="square" rtlCol="0" anchor="ctr" anchorCtr="0">
              <a:noAutofit/>
            </a:bodyPr>
            <a:lstStyle/>
            <a:p>
              <a:r>
                <a:rPr lang="en-US" altLang="ko-KR" sz="1100" dirty="0" err="1"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inc</a:t>
              </a:r>
              <a:endParaRPr lang="ko-KR" altLang="en-US" sz="1100" dirty="0"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96" name="TextBox 195"/>
            <p:cNvSpPr txBox="1"/>
            <p:nvPr/>
          </p:nvSpPr>
          <p:spPr>
            <a:xfrm>
              <a:off x="4325118" y="4793172"/>
              <a:ext cx="229397" cy="401003"/>
            </a:xfrm>
            <a:prstGeom prst="rect">
              <a:avLst/>
            </a:prstGeom>
            <a:noFill/>
          </p:spPr>
          <p:txBody>
            <a:bodyPr vert="vert270" wrap="square" rtlCol="0" anchor="ctr" anchorCtr="0">
              <a:noAutofit/>
            </a:bodyPr>
            <a:lstStyle/>
            <a:p>
              <a:r>
                <a:rPr lang="en-US" altLang="ko-KR" sz="1100" dirty="0" err="1"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cmp</a:t>
              </a:r>
              <a:endParaRPr lang="ko-KR" altLang="en-US" sz="1100" dirty="0"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97" name="TextBox 196"/>
            <p:cNvSpPr txBox="1"/>
            <p:nvPr/>
          </p:nvSpPr>
          <p:spPr>
            <a:xfrm>
              <a:off x="4517266" y="4793173"/>
              <a:ext cx="229397" cy="401003"/>
            </a:xfrm>
            <a:prstGeom prst="rect">
              <a:avLst/>
            </a:prstGeom>
            <a:noFill/>
          </p:spPr>
          <p:txBody>
            <a:bodyPr vert="vert270" wrap="square" rtlCol="0" anchor="ctr" anchorCtr="0">
              <a:noAutofit/>
            </a:bodyPr>
            <a:lstStyle/>
            <a:p>
              <a:r>
                <a:rPr lang="en-US" altLang="ko-KR" sz="1100" dirty="0" err="1">
                  <a:latin typeface="Courier New" pitchFamily="49" charset="0"/>
                  <a:ea typeface="맑은 고딕" pitchFamily="50" charset="-127"/>
                  <a:cs typeface="Courier New" pitchFamily="49" charset="0"/>
                </a:rPr>
                <a:t>jne</a:t>
              </a:r>
              <a:endParaRPr lang="ko-KR" altLang="en-US" sz="1100" dirty="0"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99" name="TextBox 198"/>
            <p:cNvSpPr txBox="1"/>
            <p:nvPr/>
          </p:nvSpPr>
          <p:spPr>
            <a:xfrm>
              <a:off x="4342665" y="6014546"/>
              <a:ext cx="348150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latin typeface="맑은 고딕" pitchFamily="50" charset="-127"/>
                  <a:ea typeface="맑은 고딕" pitchFamily="50" charset="-127"/>
                </a:rPr>
                <a:t>Memory Access (5 iterations of loop</a:t>
              </a:r>
              <a:r>
                <a:rPr lang="en-US" altLang="ko-KR" sz="1400" b="1" dirty="0" smtClean="0">
                  <a:latin typeface="맑은 고딕" pitchFamily="50" charset="-127"/>
                  <a:ea typeface="맑은 고딕" pitchFamily="50" charset="-127"/>
                </a:rPr>
                <a:t>) = 50 memory accesses!</a:t>
              </a:r>
              <a:endParaRPr lang="ko-KR" altLang="en-US" sz="1400" b="1" dirty="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14EF-8BDE-0844-835D-0A0C231DD74C}" type="datetime1">
              <a:rPr lang="en-US" smtClean="0"/>
              <a:t>9/20/21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CMPU 334 -- Operating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43" name="직사각형 7"/>
          <p:cNvSpPr/>
          <p:nvPr/>
        </p:nvSpPr>
        <p:spPr>
          <a:xfrm>
            <a:off x="8273736" y="2381831"/>
            <a:ext cx="3567611" cy="142671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Ins="36000" rtlCol="0" anchor="ctr"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altLang="ko-KR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in %</a:t>
            </a:r>
            <a:r>
              <a:rPr lang="en-US" altLang="ko-KR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eax</a:t>
            </a:r>
            <a:endParaRPr lang="en-US" altLang="ko-KR" sz="1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array in %</a:t>
            </a:r>
            <a:r>
              <a:rPr lang="en-US" altLang="ko-KR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edi</a:t>
            </a:r>
            <a:endParaRPr lang="en-US" altLang="ko-KR" sz="1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0x1024 </a:t>
            </a:r>
            <a:r>
              <a:rPr lang="en-US" altLang="ko-KR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movl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$0x0,(%edi,%eax,4)</a:t>
            </a:r>
          </a:p>
          <a:p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0x1028 </a:t>
            </a:r>
            <a:r>
              <a:rPr lang="en-US" altLang="ko-KR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incl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altLang="ko-KR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eax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0x102c </a:t>
            </a:r>
            <a:r>
              <a:rPr lang="en-US" altLang="ko-KR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cmpl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$1000,%eax </a:t>
            </a:r>
          </a:p>
          <a:p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0x1030 </a:t>
            </a:r>
            <a:r>
              <a:rPr lang="en-US" altLang="ko-KR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jne</a:t>
            </a:r>
            <a:r>
              <a:rPr lang="en-US" altLang="ko-KR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0x1024 </a:t>
            </a:r>
            <a:endParaRPr lang="nn-NO" altLang="ko-KR" sz="1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229600" y="1404257"/>
            <a:ext cx="20981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Assume 1k page size</a:t>
            </a:r>
          </a:p>
        </p:txBody>
      </p:sp>
    </p:spTree>
    <p:extLst>
      <p:ext uri="{BB962C8B-B14F-4D97-AF65-F5344CB8AC3E}">
        <p14:creationId xmlns:p14="http://schemas.microsoft.com/office/powerpoint/2010/main" val="127912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Paging: Too Slow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To find a location of the desired PTE, the </a:t>
            </a:r>
            <a:r>
              <a:rPr lang="en-US" altLang="ko-KR" b="1" dirty="0"/>
              <a:t>starting location</a:t>
            </a:r>
            <a:r>
              <a:rPr lang="en-US" altLang="ko-KR" dirty="0"/>
              <a:t> of the page table is </a:t>
            </a:r>
            <a:r>
              <a:rPr lang="en-US" altLang="ko-KR" b="1" dirty="0"/>
              <a:t>needed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For every memory reference, paging requires the OS to perform one </a:t>
            </a:r>
            <a:r>
              <a:rPr lang="en-US" altLang="ko-KR" b="1" dirty="0"/>
              <a:t>extra memory reference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How do we speed up memory access?</a:t>
            </a:r>
          </a:p>
          <a:p>
            <a:pPr lvl="1"/>
            <a:r>
              <a:rPr lang="en-US" altLang="ko-KR" dirty="0"/>
              <a:t>Caching to the rescue!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Next up:  Introducing the TLB (Translation Lookaside Buffer)</a:t>
            </a:r>
          </a:p>
          <a:p>
            <a:pPr lvl="1"/>
            <a:r>
              <a:rPr lang="en-US" altLang="ko-KR" dirty="0"/>
              <a:t>A purpose-built cache for page table lookups</a:t>
            </a:r>
            <a:endParaRPr lang="ko-KR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C7D8E-882C-CA45-9C5D-42DD8CC5419E}" type="datetime1">
              <a:rPr lang="en-US" smtClean="0"/>
              <a:t>9/20/21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08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Faster Translations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Paging can lead to high performance overheads</a:t>
            </a:r>
          </a:p>
          <a:p>
            <a:pPr lvl="1"/>
            <a:r>
              <a:rPr lang="en-US" dirty="0"/>
              <a:t>Every memory access needs to read an entry in the page table</a:t>
            </a:r>
          </a:p>
          <a:p>
            <a:pPr lvl="2"/>
            <a:r>
              <a:rPr lang="en-US" dirty="0"/>
              <a:t>Stored in memory!</a:t>
            </a:r>
          </a:p>
          <a:p>
            <a:pPr lvl="2"/>
            <a:r>
              <a:rPr lang="en-US" dirty="0"/>
              <a:t>Doubles the number of memory accesses in the system!</a:t>
            </a:r>
          </a:p>
          <a:p>
            <a:r>
              <a:rPr lang="en-US" dirty="0"/>
              <a:t>Need to make page table lookups go faster</a:t>
            </a:r>
          </a:p>
          <a:p>
            <a:pPr lvl="1"/>
            <a:r>
              <a:rPr lang="en-US" dirty="0"/>
              <a:t>What techniques have we seen before to speed up memory access?</a:t>
            </a:r>
          </a:p>
          <a:p>
            <a:pPr lvl="2"/>
            <a:r>
              <a:rPr lang="en-US" dirty="0"/>
              <a:t>Caching to the rescue!</a:t>
            </a:r>
          </a:p>
          <a:p>
            <a:pPr lvl="2"/>
            <a:r>
              <a:rPr lang="en-US" dirty="0"/>
              <a:t>Smaller and faster memory that holds a portion of the page table for a process</a:t>
            </a:r>
          </a:p>
          <a:p>
            <a:r>
              <a:rPr lang="en-US" dirty="0"/>
              <a:t>Making page table access is so important to overall system performance, a dedicated purpose-built cache us used</a:t>
            </a:r>
          </a:p>
          <a:p>
            <a:pPr lvl="1"/>
            <a:r>
              <a:rPr lang="en-US" dirty="0"/>
              <a:t>Called Translation Lookaside Buffer (TLB) for historic reasons</a:t>
            </a:r>
          </a:p>
          <a:p>
            <a:pPr lvl="1"/>
            <a:r>
              <a:rPr lang="en-US" dirty="0"/>
              <a:t>A better name would be address-translation cache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252B6-85AD-1545-A089-70AE282D5D3D}" type="datetime1">
              <a:rPr lang="en-US" smtClean="0"/>
              <a:t>9/20/21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Part of the chip’s memory-management unit(MMU)</a:t>
            </a:r>
          </a:p>
          <a:p>
            <a:r>
              <a:rPr lang="en-US" altLang="ko-KR" dirty="0"/>
              <a:t>A hardware cache of </a:t>
            </a:r>
            <a:r>
              <a:rPr lang="en-US" altLang="ko-KR" b="1" dirty="0"/>
              <a:t>popular</a:t>
            </a:r>
            <a:r>
              <a:rPr lang="en-US" altLang="ko-KR" dirty="0"/>
              <a:t> virtual-to-physical address translation</a:t>
            </a:r>
          </a:p>
          <a:p>
            <a:pPr lvl="1"/>
            <a:endParaRPr lang="ko-KR" altLang="en-US" dirty="0"/>
          </a:p>
        </p:txBody>
      </p:sp>
      <p:sp>
        <p:nvSpPr>
          <p:cNvPr id="7" name="모서리가 둥근 직사각형 6"/>
          <p:cNvSpPr/>
          <p:nvPr/>
        </p:nvSpPr>
        <p:spPr>
          <a:xfrm>
            <a:off x="4650361" y="2716647"/>
            <a:ext cx="2286327" cy="2497450"/>
          </a:xfrm>
          <a:prstGeom prst="roundRect">
            <a:avLst>
              <a:gd name="adj" fmla="val 5556"/>
            </a:avLst>
          </a:prstGeom>
          <a:solidFill>
            <a:schemeClr val="accent3"/>
          </a:solidFill>
          <a:ln w="12700">
            <a:solidFill>
              <a:schemeClr val="accent3">
                <a:lumMod val="75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altLang="ko-KR" sz="2000" b="1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MMU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TLB</a:t>
            </a:r>
            <a:endParaRPr lang="ko-KR" altLang="en-US" dirty="0"/>
          </a:p>
        </p:txBody>
      </p:sp>
      <p:sp>
        <p:nvSpPr>
          <p:cNvPr id="6" name="모서리가 둥근 직사각형 5"/>
          <p:cNvSpPr/>
          <p:nvPr/>
        </p:nvSpPr>
        <p:spPr>
          <a:xfrm>
            <a:off x="2391273" y="4014457"/>
            <a:ext cx="1080120" cy="724345"/>
          </a:xfrm>
          <a:prstGeom prst="roundRect">
            <a:avLst/>
          </a:prstGeom>
          <a:solidFill>
            <a:schemeClr val="accent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b="1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CPU</a:t>
            </a:r>
            <a:endParaRPr lang="ko-KR" altLang="en-US" sz="2000" b="1" dirty="0">
              <a:solidFill>
                <a:prstClr val="white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8232340" y="3916901"/>
            <a:ext cx="1080120" cy="1656184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8278531" y="3988909"/>
            <a:ext cx="972108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0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2" name="모서리가 둥근 직사각형 11"/>
          <p:cNvSpPr/>
          <p:nvPr/>
        </p:nvSpPr>
        <p:spPr>
          <a:xfrm>
            <a:off x="4755430" y="3123467"/>
            <a:ext cx="2084123" cy="658203"/>
          </a:xfrm>
          <a:prstGeom prst="roundRect">
            <a:avLst>
              <a:gd name="adj" fmla="val 10966"/>
            </a:avLst>
          </a:prstGeom>
          <a:solidFill>
            <a:schemeClr val="accent3">
              <a:lumMod val="50000"/>
            </a:schemeClr>
          </a:solidFill>
          <a:ln w="12700">
            <a:solidFill>
              <a:schemeClr val="accent3">
                <a:lumMod val="75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r>
              <a:rPr lang="en-US" altLang="ko-KR" sz="2000" b="1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TLB</a:t>
            </a:r>
          </a:p>
          <a:p>
            <a:pPr algn="ctr"/>
            <a:r>
              <a:rPr lang="en-US" altLang="ko-KR" sz="1600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popular VPN to PFN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8278531" y="4316016"/>
            <a:ext cx="972108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1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8278531" y="4658419"/>
            <a:ext cx="972108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2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21" name="Straight Arrow Connector 20"/>
          <p:cNvCxnSpPr>
            <a:stCxn id="6" idx="0"/>
            <a:endCxn id="16" idx="2"/>
          </p:cNvCxnSpPr>
          <p:nvPr/>
        </p:nvCxnSpPr>
        <p:spPr>
          <a:xfrm flipH="1" flipV="1">
            <a:off x="2926920" y="3529883"/>
            <a:ext cx="4413" cy="484574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lg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0"/>
          <p:cNvCxnSpPr/>
          <p:nvPr/>
        </p:nvCxnSpPr>
        <p:spPr>
          <a:xfrm>
            <a:off x="6801635" y="3205678"/>
            <a:ext cx="1256510" cy="0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lg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959280" y="2814382"/>
            <a:ext cx="1800678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1600" i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TLB Hit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380393" y="5441108"/>
            <a:ext cx="49685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Address Translation with MMU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889752" y="5573086"/>
            <a:ext cx="1782749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Physical Memory</a:t>
            </a:r>
          </a:p>
        </p:txBody>
      </p:sp>
      <p:sp>
        <p:nvSpPr>
          <p:cNvPr id="22" name="직사각형 21"/>
          <p:cNvSpPr/>
          <p:nvPr/>
        </p:nvSpPr>
        <p:spPr>
          <a:xfrm>
            <a:off x="8278531" y="5214558"/>
            <a:ext cx="972108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n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613722" y="4876004"/>
            <a:ext cx="1058779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…</a:t>
            </a:r>
          </a:p>
        </p:txBody>
      </p:sp>
      <p:sp>
        <p:nvSpPr>
          <p:cNvPr id="16" name="직사각형 15"/>
          <p:cNvSpPr/>
          <p:nvPr/>
        </p:nvSpPr>
        <p:spPr>
          <a:xfrm>
            <a:off x="2382446" y="2945108"/>
            <a:ext cx="1088947" cy="5847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Virtual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Address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27" name="Straight Arrow Connector 20"/>
          <p:cNvCxnSpPr>
            <a:stCxn id="16" idx="3"/>
          </p:cNvCxnSpPr>
          <p:nvPr/>
        </p:nvCxnSpPr>
        <p:spPr>
          <a:xfrm>
            <a:off x="3471393" y="3237496"/>
            <a:ext cx="1221369" cy="0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lg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665657" y="2652721"/>
            <a:ext cx="933336" cy="58477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TLB </a:t>
            </a:r>
          </a:p>
          <a:p>
            <a:pPr algn="ctr"/>
            <a:r>
              <a:rPr lang="en-US" sz="1600" i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Lookup</a:t>
            </a:r>
          </a:p>
        </p:txBody>
      </p:sp>
      <p:cxnSp>
        <p:nvCxnSpPr>
          <p:cNvPr id="33" name="Straight Arrow Connector 20"/>
          <p:cNvCxnSpPr/>
          <p:nvPr/>
        </p:nvCxnSpPr>
        <p:spPr>
          <a:xfrm>
            <a:off x="5813126" y="3788460"/>
            <a:ext cx="0" cy="292138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lg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923142" y="4079879"/>
            <a:ext cx="1779811" cy="830997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TLB Miss </a:t>
            </a:r>
          </a:p>
          <a:p>
            <a:pPr algn="ctr"/>
            <a:r>
              <a:rPr 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Request Page Table Entry</a:t>
            </a:r>
          </a:p>
        </p:txBody>
      </p:sp>
      <p:sp>
        <p:nvSpPr>
          <p:cNvPr id="41" name="직사각형 40"/>
          <p:cNvSpPr/>
          <p:nvPr/>
        </p:nvSpPr>
        <p:spPr>
          <a:xfrm>
            <a:off x="8147891" y="3048752"/>
            <a:ext cx="1224136" cy="5847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>
            <a:outerShdw sx="1000" sy="1000" rotWithShape="0">
              <a:srgbClr val="000000"/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/>
          <a:p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Physical Address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cxnSp>
        <p:nvCxnSpPr>
          <p:cNvPr id="43" name="Straight Arrow Connector 20"/>
          <p:cNvCxnSpPr>
            <a:endCxn id="9" idx="0"/>
          </p:cNvCxnSpPr>
          <p:nvPr/>
        </p:nvCxnSpPr>
        <p:spPr>
          <a:xfrm flipH="1">
            <a:off x="8772401" y="3633733"/>
            <a:ext cx="2173" cy="283168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lg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직선 연결선 46"/>
          <p:cNvCxnSpPr/>
          <p:nvPr/>
        </p:nvCxnSpPr>
        <p:spPr>
          <a:xfrm flipV="1">
            <a:off x="6702953" y="4216973"/>
            <a:ext cx="851137" cy="1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직선 연결선 47"/>
          <p:cNvCxnSpPr/>
          <p:nvPr/>
        </p:nvCxnSpPr>
        <p:spPr>
          <a:xfrm>
            <a:off x="7554089" y="3521741"/>
            <a:ext cx="0" cy="695233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20"/>
          <p:cNvCxnSpPr/>
          <p:nvPr/>
        </p:nvCxnSpPr>
        <p:spPr>
          <a:xfrm>
            <a:off x="7554089" y="3521741"/>
            <a:ext cx="504056" cy="1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lg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29AAB-F804-E244-97C7-7A617A73E1A0}" type="datetime1">
              <a:rPr lang="en-US" smtClean="0"/>
              <a:t>9/20/21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34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An 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3919928" cy="4986338"/>
          </a:xfrm>
        </p:spPr>
        <p:txBody>
          <a:bodyPr/>
          <a:lstStyle/>
          <a:p>
            <a:r>
              <a:rPr lang="en-US" dirty="0"/>
              <a:t>10 4-byte integers starting at virtual address 100</a:t>
            </a:r>
          </a:p>
          <a:p>
            <a:r>
              <a:rPr lang="en-US" dirty="0"/>
              <a:t>8-bit virtual address space</a:t>
            </a:r>
          </a:p>
          <a:p>
            <a:r>
              <a:rPr lang="en-US" dirty="0"/>
              <a:t>16 byte pages</a:t>
            </a:r>
          </a:p>
          <a:p>
            <a:pPr lvl="1"/>
            <a:r>
              <a:rPr lang="en-US" dirty="0"/>
              <a:t>4-bits offset</a:t>
            </a:r>
          </a:p>
          <a:p>
            <a:pPr lvl="1"/>
            <a:r>
              <a:rPr lang="en-US" dirty="0"/>
              <a:t>4-bits VPN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252B6-85AD-1545-A089-70AE282D5D3D}" type="datetime1">
              <a:rPr lang="en-US" smtClean="0"/>
              <a:t>9/20/21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7" name="내용 개체 틀 6"/>
          <p:cNvGraphicFramePr>
            <a:graphicFrameLocks/>
          </p:cNvGraphicFramePr>
          <p:nvPr>
            <p:extLst/>
          </p:nvPr>
        </p:nvGraphicFramePr>
        <p:xfrm>
          <a:off x="4545927" y="1338948"/>
          <a:ext cx="2448273" cy="4594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94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47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2470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2470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2470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4144">
                <a:tc gridSpan="5"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            OFFSET</a:t>
                      </a:r>
                    </a:p>
                    <a:p>
                      <a:pPr algn="r" latinLnBrk="1"/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00</a:t>
                      </a:r>
                      <a:r>
                        <a:rPr lang="en-US" altLang="ko-KR" sz="900" b="1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     04      08      12      16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0381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900" b="1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= 00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gridSpan="4"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0381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900" b="1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= 01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4"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0381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900" b="1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= 03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4"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0381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900" b="1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= 04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4">
                  <a:txBody>
                    <a:bodyPr/>
                    <a:lstStyle/>
                    <a:p>
                      <a:pPr latinLnBrk="1"/>
                      <a:endParaRPr lang="ko-KR" altLang="en-US" sz="900" b="1" kern="1200" baseline="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0381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900" b="1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= 05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4"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0381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900" b="1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= 06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1" dirty="0">
                          <a:latin typeface="맑은 고딕" pitchFamily="50" charset="-127"/>
                          <a:ea typeface="맑은 고딕" pitchFamily="50" charset="-127"/>
                        </a:rPr>
                        <a:t>a[0]</a:t>
                      </a:r>
                      <a:endParaRPr lang="ko-KR" altLang="en-US" sz="9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1" dirty="0">
                          <a:latin typeface="맑은 고딕" pitchFamily="50" charset="-127"/>
                          <a:ea typeface="맑은 고딕" pitchFamily="50" charset="-127"/>
                        </a:rPr>
                        <a:t>a[1]</a:t>
                      </a:r>
                      <a:endParaRPr lang="ko-KR" altLang="en-US" sz="9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1" dirty="0">
                          <a:latin typeface="맑은 고딕" pitchFamily="50" charset="-127"/>
                          <a:ea typeface="맑은 고딕" pitchFamily="50" charset="-127"/>
                        </a:rPr>
                        <a:t>a[2]</a:t>
                      </a:r>
                      <a:endParaRPr lang="ko-KR" altLang="en-US" sz="9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0381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900" b="1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= 07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1" dirty="0">
                          <a:latin typeface="맑은 고딕" pitchFamily="50" charset="-127"/>
                          <a:ea typeface="맑은 고딕" pitchFamily="50" charset="-127"/>
                        </a:rPr>
                        <a:t>a[3]</a:t>
                      </a:r>
                      <a:endParaRPr lang="ko-KR" altLang="en-US" sz="9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1" dirty="0">
                          <a:latin typeface="맑은 고딕" pitchFamily="50" charset="-127"/>
                          <a:ea typeface="맑은 고딕" pitchFamily="50" charset="-127"/>
                        </a:rPr>
                        <a:t>a[4]</a:t>
                      </a:r>
                      <a:endParaRPr lang="ko-KR" altLang="en-US" sz="9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1" dirty="0">
                          <a:latin typeface="맑은 고딕" pitchFamily="50" charset="-127"/>
                          <a:ea typeface="맑은 고딕" pitchFamily="50" charset="-127"/>
                        </a:rPr>
                        <a:t>a[5]</a:t>
                      </a:r>
                      <a:endParaRPr lang="ko-KR" altLang="en-US" sz="9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1" dirty="0">
                          <a:latin typeface="맑은 고딕" pitchFamily="50" charset="-127"/>
                          <a:ea typeface="맑은 고딕" pitchFamily="50" charset="-127"/>
                        </a:rPr>
                        <a:t>a[6]</a:t>
                      </a:r>
                      <a:endParaRPr lang="ko-KR" altLang="en-US" sz="9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80381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900" b="1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= 08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1" dirty="0">
                          <a:latin typeface="맑은 고딕" pitchFamily="50" charset="-127"/>
                          <a:ea typeface="맑은 고딕" pitchFamily="50" charset="-127"/>
                        </a:rPr>
                        <a:t>a[7]</a:t>
                      </a:r>
                      <a:endParaRPr lang="ko-KR" altLang="en-US" sz="9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1" dirty="0">
                          <a:latin typeface="맑은 고딕" pitchFamily="50" charset="-127"/>
                          <a:ea typeface="맑은 고딕" pitchFamily="50" charset="-127"/>
                        </a:rPr>
                        <a:t>a[8]</a:t>
                      </a:r>
                      <a:endParaRPr lang="ko-KR" altLang="en-US" sz="9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b="1" dirty="0">
                          <a:latin typeface="맑은 고딕" pitchFamily="50" charset="-127"/>
                          <a:ea typeface="맑은 고딕" pitchFamily="50" charset="-127"/>
                        </a:rPr>
                        <a:t>a[9]</a:t>
                      </a:r>
                      <a:endParaRPr lang="ko-KR" altLang="en-US" sz="9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80381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900" b="1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= 09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4"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80381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900" b="1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= 10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4"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80381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900" b="1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= 11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4"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80381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900" b="1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= 12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4"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80381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900" b="1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= 13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4"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80381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900" b="1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= 14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4"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80381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900" b="1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r>
                        <a:rPr lang="en-US" altLang="ko-KR" sz="900" b="1" baseline="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 = 15</a:t>
                      </a:r>
                      <a:endParaRPr lang="ko-KR" altLang="en-US" sz="900" b="1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gridSpan="4">
                  <a:txBody>
                    <a:bodyPr/>
                    <a:lstStyle/>
                    <a:p>
                      <a:pPr latinLnBrk="1"/>
                      <a:endParaRPr lang="ko-KR" altLang="en-US" sz="9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</a:tbl>
          </a:graphicData>
        </a:graphic>
      </p:graphicFrame>
      <p:sp>
        <p:nvSpPr>
          <p:cNvPr id="8" name="직사각형 8"/>
          <p:cNvSpPr/>
          <p:nvPr/>
        </p:nvSpPr>
        <p:spPr>
          <a:xfrm>
            <a:off x="7591522" y="1773251"/>
            <a:ext cx="4176464" cy="138499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0: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sum = 0 ; 	</a:t>
            </a: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1: 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for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=0;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&lt;10;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++){</a:t>
            </a: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2:   sum+=a[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];</a:t>
            </a:r>
          </a:p>
          <a:p>
            <a:pPr>
              <a:lnSpc>
                <a:spcPct val="150000"/>
              </a:lnSpc>
            </a:pP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3: }</a:t>
            </a:r>
          </a:p>
        </p:txBody>
      </p:sp>
      <p:sp>
        <p:nvSpPr>
          <p:cNvPr id="9" name="모서리가 둥근 직사각형 9"/>
          <p:cNvSpPr/>
          <p:nvPr/>
        </p:nvSpPr>
        <p:spPr>
          <a:xfrm>
            <a:off x="8491622" y="3973349"/>
            <a:ext cx="2664296" cy="621678"/>
          </a:xfrm>
          <a:prstGeom prst="roundRect">
            <a:avLst/>
          </a:prstGeom>
          <a:noFill/>
          <a:ln w="15875">
            <a:noFill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3 misses and 7 hits. </a:t>
            </a:r>
          </a:p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Thus </a:t>
            </a:r>
            <a:r>
              <a:rPr lang="en-US" altLang="ko-KR" sz="1600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TLB hit rate </a:t>
            </a:r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is 70%.</a:t>
            </a:r>
          </a:p>
        </p:txBody>
      </p:sp>
      <p:sp>
        <p:nvSpPr>
          <p:cNvPr id="10" name="모서리가 둥근 직사각형 13"/>
          <p:cNvSpPr/>
          <p:nvPr/>
        </p:nvSpPr>
        <p:spPr>
          <a:xfrm>
            <a:off x="8023570" y="3325277"/>
            <a:ext cx="3600400" cy="621678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sz="16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The TLB improves performance</a:t>
            </a:r>
          </a:p>
          <a:p>
            <a:pPr algn="ctr"/>
            <a:r>
              <a:rPr lang="en-US" altLang="ko-KR" sz="16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 due to </a:t>
            </a:r>
            <a:r>
              <a:rPr lang="en-US" altLang="ko-KR" sz="1600" b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spatial locality</a:t>
            </a:r>
          </a:p>
        </p:txBody>
      </p:sp>
    </p:spTree>
    <p:extLst>
      <p:ext uri="{BB962C8B-B14F-4D97-AF65-F5344CB8AC3E}">
        <p14:creationId xmlns:p14="http://schemas.microsoft.com/office/powerpoint/2010/main" val="149549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Locality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Temporal Locality</a:t>
            </a:r>
          </a:p>
          <a:p>
            <a:pPr lvl="1"/>
            <a:r>
              <a:rPr lang="en-US" altLang="ko-KR" dirty="0"/>
              <a:t>An instruction or data item that has been recently accessed will likely be re-accessed soon in the future</a:t>
            </a:r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Spatial Locality</a:t>
            </a:r>
            <a:endParaRPr lang="en-US" altLang="ko-KR" i="1" dirty="0"/>
          </a:p>
          <a:p>
            <a:pPr lvl="1"/>
            <a:r>
              <a:rPr lang="en-US" altLang="ko-KR" dirty="0"/>
              <a:t>If a program accesses memory at address </a:t>
            </a:r>
            <a:r>
              <a:rPr lang="en-US" altLang="ko-KR" dirty="0">
                <a:latin typeface="Courier" pitchFamily="49" charset="0"/>
              </a:rPr>
              <a:t>x</a:t>
            </a:r>
            <a:r>
              <a:rPr lang="en-US" altLang="ko-KR" dirty="0"/>
              <a:t>, it will likely soon access memory near </a:t>
            </a:r>
            <a:r>
              <a:rPr lang="en-US" altLang="ko-KR" dirty="0">
                <a:latin typeface="Courier" pitchFamily="49" charset="0"/>
              </a:rPr>
              <a:t>x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28FD6-A3E4-B24A-9FFC-0FB0C59D4909}" type="datetime1">
              <a:rPr lang="en-US" smtClean="0"/>
              <a:t>9/20/21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67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Who Handles The TLB Miss?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Hardware handles the TLB miss entirely (e.g., X86)</a:t>
            </a:r>
            <a:endParaRPr lang="en-US" altLang="ko-KR" dirty="0">
              <a:solidFill>
                <a:schemeClr val="accent6"/>
              </a:solidFill>
            </a:endParaRPr>
          </a:p>
          <a:p>
            <a:pPr lvl="1"/>
            <a:r>
              <a:rPr lang="en-US" altLang="ko-KR" dirty="0"/>
              <a:t>Known as a </a:t>
            </a:r>
            <a:r>
              <a:rPr lang="en-US" altLang="ko-KR" b="1" dirty="0"/>
              <a:t>hardware-managed TLB</a:t>
            </a:r>
          </a:p>
          <a:p>
            <a:pPr lvl="1"/>
            <a:r>
              <a:rPr lang="en-US" altLang="ko-KR" dirty="0"/>
              <a:t>The hardware knows exactly where the page tables are located in memory</a:t>
            </a:r>
          </a:p>
          <a:p>
            <a:pPr lvl="1"/>
            <a:r>
              <a:rPr lang="en-US" altLang="ko-KR" dirty="0"/>
              <a:t>The hardware finds the correct page-table entry, and extracts the desired translation</a:t>
            </a:r>
          </a:p>
          <a:p>
            <a:pPr lvl="1"/>
            <a:r>
              <a:rPr lang="en-US" altLang="ko-KR" dirty="0"/>
              <a:t>Updates TLB and retries the instruction</a:t>
            </a:r>
          </a:p>
          <a:p>
            <a:r>
              <a:rPr lang="en-US" altLang="ko-KR" dirty="0"/>
              <a:t>OS handles the TLB miss (e.g., ARM) </a:t>
            </a:r>
          </a:p>
          <a:p>
            <a:pPr lvl="1"/>
            <a:r>
              <a:rPr lang="en-US" altLang="ko-KR" dirty="0"/>
              <a:t>Known as a </a:t>
            </a:r>
            <a:r>
              <a:rPr lang="en-US" altLang="ko-KR" b="1" dirty="0"/>
              <a:t>software-managed TLB</a:t>
            </a:r>
          </a:p>
          <a:p>
            <a:pPr lvl="1"/>
            <a:r>
              <a:rPr lang="en-US" altLang="ko-KR" dirty="0"/>
              <a:t>On a TLB miss, the hardware raises exception (trap handler)</a:t>
            </a:r>
          </a:p>
          <a:p>
            <a:pPr lvl="2"/>
            <a:r>
              <a:rPr lang="en-US" altLang="ko-KR" dirty="0"/>
              <a:t>Code within the OS that is written with the express purpose of handling TLB miss</a:t>
            </a:r>
          </a:p>
          <a:p>
            <a:pPr lvl="2"/>
            <a:r>
              <a:rPr lang="en-US" altLang="ko-KR" dirty="0"/>
              <a:t>Can be a more flexible solution</a:t>
            </a:r>
          </a:p>
          <a:p>
            <a:pPr lvl="1"/>
            <a:endParaRPr lang="ko-KR" altLang="en-US" dirty="0"/>
          </a:p>
          <a:p>
            <a:endParaRPr lang="ko-KR" altLang="en-US" b="1" u="sng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F7917-29C4-1A42-876F-CB0454528FBA}" type="datetime1">
              <a:rPr lang="en-US" smtClean="0"/>
              <a:t>9/20/21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429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TLB entry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TLB is typically </a:t>
            </a:r>
            <a:r>
              <a:rPr lang="en-US" altLang="ko-KR" b="1" dirty="0"/>
              <a:t>Fully Associative</a:t>
            </a:r>
          </a:p>
          <a:p>
            <a:pPr lvl="1"/>
            <a:r>
              <a:rPr lang="en-US" altLang="ko-KR" dirty="0"/>
              <a:t>Entries can go anywhere in the TLB</a:t>
            </a:r>
          </a:p>
          <a:p>
            <a:r>
              <a:rPr lang="en-US" altLang="ko-KR" dirty="0"/>
              <a:t> A typical TLB might have 32,64, or 128 entries</a:t>
            </a:r>
          </a:p>
          <a:p>
            <a:pPr lvl="1"/>
            <a:r>
              <a:rPr lang="en-US" altLang="ko-KR" dirty="0"/>
              <a:t>Hardware searches the entire TLB in parallel to find the desired translation</a:t>
            </a:r>
          </a:p>
          <a:p>
            <a:pPr lvl="1"/>
            <a:r>
              <a:rPr lang="en-US" altLang="ko-KR" dirty="0"/>
              <a:t>Other bits: valid bits , protection bits, address-space identifier, dirty bit</a:t>
            </a:r>
          </a:p>
        </p:txBody>
      </p:sp>
      <p:grpSp>
        <p:nvGrpSpPr>
          <p:cNvPr id="12" name="그룹 11"/>
          <p:cNvGrpSpPr/>
          <p:nvPr/>
        </p:nvGrpSpPr>
        <p:grpSpPr>
          <a:xfrm>
            <a:off x="2594921" y="4196441"/>
            <a:ext cx="6154412" cy="792088"/>
            <a:chOff x="580855" y="2636912"/>
            <a:chExt cx="6154412" cy="792088"/>
          </a:xfrm>
          <a:effectLst/>
        </p:grpSpPr>
        <p:sp>
          <p:nvSpPr>
            <p:cNvPr id="6" name="직사각형 5"/>
            <p:cNvSpPr/>
            <p:nvPr/>
          </p:nvSpPr>
          <p:spPr>
            <a:xfrm>
              <a:off x="580855" y="2636912"/>
              <a:ext cx="6151386" cy="79208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7" name="직사각형 6"/>
            <p:cNvSpPr/>
            <p:nvPr/>
          </p:nvSpPr>
          <p:spPr>
            <a:xfrm>
              <a:off x="580856" y="2636912"/>
              <a:ext cx="1830905" cy="792088"/>
            </a:xfrm>
            <a:prstGeom prst="rect">
              <a:avLst/>
            </a:prstGeom>
            <a:solidFill>
              <a:schemeClr val="tx2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600" dirty="0">
                  <a:solidFill>
                    <a:prstClr val="white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VPN</a:t>
              </a:r>
              <a:endParaRPr lang="ko-KR" altLang="en-US" sz="1600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2411761" y="2636912"/>
              <a:ext cx="2451298" cy="79208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PFN</a:t>
              </a:r>
              <a:endParaRPr lang="ko-KR" altLang="en-US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4863059" y="2636912"/>
              <a:ext cx="1872208" cy="79208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other bits</a:t>
              </a:r>
              <a:endParaRPr lang="ko-KR" altLang="en-US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3098977" y="5060537"/>
            <a:ext cx="49685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Typical TLB entry look like this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0F7-FB42-2A49-964B-39305223286E}" type="datetime1">
              <a:rPr lang="en-US" smtClean="0"/>
              <a:t>9/20/21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833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+mn-lt"/>
              </a:rPr>
              <a:t>Concept of Paging</a:t>
            </a:r>
            <a:endParaRPr lang="ko-KR" altLang="en-US" dirty="0">
              <a:latin typeface="+mn-lt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199" y="1143001"/>
            <a:ext cx="6225225" cy="4986338"/>
          </a:xfrm>
        </p:spPr>
        <p:txBody>
          <a:bodyPr>
            <a:normAutofit/>
          </a:bodyPr>
          <a:lstStyle/>
          <a:p>
            <a:r>
              <a:rPr lang="en-US" altLang="ko-KR" dirty="0"/>
              <a:t>Paging splits up the virtual address space into fixed-sized units called </a:t>
            </a:r>
            <a:r>
              <a:rPr lang="en-US" altLang="ko-KR" b="1" dirty="0"/>
              <a:t>pages</a:t>
            </a:r>
            <a:endParaRPr lang="en-US" altLang="ko-KR" dirty="0"/>
          </a:p>
          <a:p>
            <a:pPr lvl="1"/>
            <a:r>
              <a:rPr lang="en-US" altLang="ko-KR" dirty="0"/>
              <a:t>Compare to segmentation: variable size of logical segments(code, stack, heap, etc.)</a:t>
            </a:r>
          </a:p>
          <a:p>
            <a:r>
              <a:rPr lang="en-US" altLang="ko-KR" dirty="0"/>
              <a:t>Physical memory is also split into some number of pages called a </a:t>
            </a:r>
            <a:r>
              <a:rPr lang="en-US" altLang="ko-KR" b="1" dirty="0"/>
              <a:t>page frame</a:t>
            </a:r>
          </a:p>
          <a:p>
            <a:pPr lvl="1"/>
            <a:r>
              <a:rPr lang="en-US" altLang="ko-KR" dirty="0"/>
              <a:t>Virtual pages and page frames are all the </a:t>
            </a:r>
            <a:r>
              <a:rPr lang="en-US" altLang="ko-KR" b="1" dirty="0"/>
              <a:t>same size</a:t>
            </a:r>
          </a:p>
          <a:p>
            <a:r>
              <a:rPr lang="en-US" altLang="ko-KR" b="1" dirty="0"/>
              <a:t>Page table</a:t>
            </a:r>
            <a:endParaRPr lang="en-US" altLang="ko-KR" dirty="0"/>
          </a:p>
          <a:p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CE950-9659-5F46-8F52-17EE24030ED1}" type="datetime1">
              <a:rPr lang="en-US" smtClean="0"/>
              <a:t>9/20/21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</a:t>
            </a:fld>
            <a:endParaRPr lang="en-US"/>
          </a:p>
        </p:txBody>
      </p:sp>
      <p:grpSp>
        <p:nvGrpSpPr>
          <p:cNvPr id="60" name="Group 59"/>
          <p:cNvGrpSpPr/>
          <p:nvPr/>
        </p:nvGrpSpPr>
        <p:grpSpPr>
          <a:xfrm>
            <a:off x="6671737" y="1466446"/>
            <a:ext cx="2350886" cy="2453810"/>
            <a:chOff x="6279841" y="1499104"/>
            <a:chExt cx="2350886" cy="2453810"/>
          </a:xfrm>
        </p:grpSpPr>
        <p:sp>
          <p:nvSpPr>
            <p:cNvPr id="14" name="TextBox 13"/>
            <p:cNvSpPr txBox="1"/>
            <p:nvPr/>
          </p:nvSpPr>
          <p:spPr>
            <a:xfrm>
              <a:off x="6351020" y="1499104"/>
              <a:ext cx="355895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ea typeface="맑은 고딕" panose="020B0503020000020004" pitchFamily="50" charset="-127"/>
                </a:rPr>
                <a:t>0</a:t>
              </a:r>
              <a:endParaRPr lang="ko-KR" altLang="en-US" sz="1600" dirty="0">
                <a:ea typeface="맑은 고딕" panose="020B0503020000020004" pitchFamily="50" charset="-127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279841" y="1892577"/>
              <a:ext cx="427074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ea typeface="맑은 고딕" panose="020B0503020000020004" pitchFamily="50" charset="-127"/>
                </a:rPr>
                <a:t>16</a:t>
              </a:r>
              <a:endParaRPr lang="ko-KR" altLang="en-US" sz="1600" dirty="0">
                <a:ea typeface="맑은 고딕" panose="020B0503020000020004" pitchFamily="50" charset="-127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279841" y="2359400"/>
              <a:ext cx="427074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ea typeface="맑은 고딕" panose="020B0503020000020004" pitchFamily="50" charset="-127"/>
                </a:rPr>
                <a:t>32</a:t>
              </a:r>
              <a:endParaRPr lang="ko-KR" altLang="en-US" sz="1600" dirty="0">
                <a:ea typeface="맑은 고딕" panose="020B0503020000020004" pitchFamily="50" charset="-127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279841" y="2791448"/>
              <a:ext cx="427074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ea typeface="맑은 고딕" panose="020B0503020000020004" pitchFamily="50" charset="-127"/>
                </a:rPr>
                <a:t>48</a:t>
              </a:r>
              <a:endParaRPr lang="ko-KR" altLang="en-US" sz="1600" dirty="0">
                <a:ea typeface="맑은 고딕" panose="020B0503020000020004" pitchFamily="50" charset="-127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279841" y="3223496"/>
              <a:ext cx="427074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ea typeface="맑은 고딕" panose="020B0503020000020004" pitchFamily="50" charset="-127"/>
                </a:rPr>
                <a:t>64</a:t>
              </a:r>
              <a:endParaRPr lang="ko-KR" altLang="en-US" sz="1600" dirty="0">
                <a:ea typeface="맑은 고딕" panose="020B0503020000020004" pitchFamily="50" charset="-127"/>
              </a:endParaRPr>
            </a:p>
          </p:txBody>
        </p:sp>
        <p:grpSp>
          <p:nvGrpSpPr>
            <p:cNvPr id="59" name="Group 58"/>
            <p:cNvGrpSpPr/>
            <p:nvPr/>
          </p:nvGrpSpPr>
          <p:grpSpPr>
            <a:xfrm>
              <a:off x="6318688" y="1659264"/>
              <a:ext cx="2312039" cy="2293650"/>
              <a:chOff x="6073753" y="1642935"/>
              <a:chExt cx="2312039" cy="2293650"/>
            </a:xfrm>
          </p:grpSpPr>
          <p:sp>
            <p:nvSpPr>
              <p:cNvPr id="19" name="TextBox 18"/>
              <p:cNvSpPr txBox="1"/>
              <p:nvPr/>
            </p:nvSpPr>
            <p:spPr>
              <a:xfrm>
                <a:off x="7509251" y="1692003"/>
                <a:ext cx="876541" cy="310298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en-US" altLang="ko-KR" sz="1400" dirty="0">
                    <a:ea typeface="맑은 고딕" panose="020B0503020000020004" pitchFamily="50" charset="-127"/>
                  </a:rPr>
                  <a:t>(page 0)</a:t>
                </a:r>
                <a:endParaRPr lang="ko-KR" altLang="en-US" sz="1600" dirty="0">
                  <a:ea typeface="맑은 고딕" panose="020B0503020000020004" pitchFamily="50" charset="-127"/>
                </a:endParaRPr>
              </a:p>
            </p:txBody>
          </p:sp>
          <p:grpSp>
            <p:nvGrpSpPr>
              <p:cNvPr id="53" name="Group 52"/>
              <p:cNvGrpSpPr/>
              <p:nvPr/>
            </p:nvGrpSpPr>
            <p:grpSpPr>
              <a:xfrm>
                <a:off x="6412993" y="1642935"/>
                <a:ext cx="1132323" cy="1724387"/>
                <a:chOff x="6412993" y="1642935"/>
                <a:chExt cx="1565939" cy="1724387"/>
              </a:xfrm>
            </p:grpSpPr>
            <p:sp>
              <p:nvSpPr>
                <p:cNvPr id="10" name="직사각형 5"/>
                <p:cNvSpPr/>
                <p:nvPr/>
              </p:nvSpPr>
              <p:spPr>
                <a:xfrm>
                  <a:off x="6412993" y="1642935"/>
                  <a:ext cx="1565939" cy="432048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endParaRPr lang="ko-KR" altLang="en-US" sz="1400" dirty="0" err="1">
                    <a:solidFill>
                      <a:schemeClr val="tx1"/>
                    </a:solidFill>
                    <a:cs typeface="Courier New" panose="02070309020205020404" pitchFamily="49" charset="0"/>
                  </a:endParaRPr>
                </a:p>
              </p:txBody>
            </p:sp>
            <p:sp>
              <p:nvSpPr>
                <p:cNvPr id="11" name="직사각형 6"/>
                <p:cNvSpPr/>
                <p:nvPr/>
              </p:nvSpPr>
              <p:spPr>
                <a:xfrm>
                  <a:off x="6412993" y="2074978"/>
                  <a:ext cx="1565939" cy="432048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endParaRPr lang="ko-KR" altLang="en-US" sz="1400" dirty="0" err="1">
                    <a:solidFill>
                      <a:schemeClr val="tx1"/>
                    </a:solidFill>
                    <a:cs typeface="Courier New" panose="02070309020205020404" pitchFamily="49" charset="0"/>
                  </a:endParaRPr>
                </a:p>
              </p:txBody>
            </p:sp>
            <p:sp>
              <p:nvSpPr>
                <p:cNvPr id="12" name="직사각형 7"/>
                <p:cNvSpPr/>
                <p:nvPr/>
              </p:nvSpPr>
              <p:spPr>
                <a:xfrm>
                  <a:off x="6412993" y="2503226"/>
                  <a:ext cx="1565939" cy="432048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endParaRPr lang="ko-KR" altLang="en-US" sz="1400" dirty="0" err="1">
                    <a:solidFill>
                      <a:schemeClr val="tx1"/>
                    </a:solidFill>
                    <a:cs typeface="Courier New" panose="02070309020205020404" pitchFamily="49" charset="0"/>
                  </a:endParaRPr>
                </a:p>
              </p:txBody>
            </p:sp>
            <p:sp>
              <p:nvSpPr>
                <p:cNvPr id="13" name="직사각형 8"/>
                <p:cNvSpPr/>
                <p:nvPr/>
              </p:nvSpPr>
              <p:spPr>
                <a:xfrm>
                  <a:off x="6412993" y="2935274"/>
                  <a:ext cx="1565939" cy="432048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solidFill>
                    <a:schemeClr val="tx1"/>
                  </a:solidFill>
                </a:ln>
                <a:effectLst>
                  <a:outerShdw sx="1000" sy="1000" rotWithShape="0">
                    <a:srgbClr val="000000"/>
                  </a:outerShdw>
                </a:effectLst>
              </p:spPr>
              <p:style>
                <a:lnRef idx="3">
                  <a:schemeClr val="lt1"/>
                </a:lnRef>
                <a:fillRef idx="1">
                  <a:schemeClr val="accent1"/>
                </a:fillRef>
                <a:effectRef idx="1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36000" rIns="36000" rtlCol="0" anchor="ctr">
                  <a:noAutofit/>
                </a:bodyPr>
                <a:lstStyle/>
                <a:p>
                  <a:pPr algn="ctr"/>
                  <a:endParaRPr lang="ko-KR" altLang="en-US" sz="1400" dirty="0" err="1">
                    <a:solidFill>
                      <a:schemeClr val="tx1"/>
                    </a:solidFill>
                    <a:cs typeface="Courier New" panose="02070309020205020404" pitchFamily="49" charset="0"/>
                  </a:endParaRPr>
                </a:p>
              </p:txBody>
            </p:sp>
          </p:grpSp>
          <p:sp>
            <p:nvSpPr>
              <p:cNvPr id="20" name="TextBox 19"/>
              <p:cNvSpPr txBox="1"/>
              <p:nvPr/>
            </p:nvSpPr>
            <p:spPr>
              <a:xfrm>
                <a:off x="7532943" y="2130847"/>
                <a:ext cx="843595" cy="320309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en-US" altLang="ko-KR" sz="1400" dirty="0">
                    <a:ea typeface="맑은 고딕" panose="020B0503020000020004" pitchFamily="50" charset="-127"/>
                  </a:rPr>
                  <a:t>(page 1)</a:t>
                </a:r>
                <a:endParaRPr lang="ko-KR" altLang="en-US" sz="1600" dirty="0">
                  <a:ea typeface="맑은 고딕" panose="020B0503020000020004" pitchFamily="50" charset="-127"/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7522390" y="2559094"/>
                <a:ext cx="843595" cy="320309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en-US" altLang="ko-KR" sz="1400" dirty="0">
                    <a:ea typeface="맑은 고딕" panose="020B0503020000020004" pitchFamily="50" charset="-127"/>
                  </a:rPr>
                  <a:t>(page 2)</a:t>
                </a:r>
                <a:endParaRPr lang="ko-KR" altLang="en-US" sz="1600" dirty="0">
                  <a:ea typeface="맑은 고딕" panose="020B0503020000020004" pitchFamily="50" charset="-127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7532943" y="2991142"/>
                <a:ext cx="843595" cy="320309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en-US" altLang="ko-KR" sz="1400" dirty="0">
                    <a:ea typeface="맑은 고딕" panose="020B0503020000020004" pitchFamily="50" charset="-127"/>
                  </a:rPr>
                  <a:t>(page 3)</a:t>
                </a:r>
                <a:endParaRPr lang="ko-KR" altLang="en-US" sz="1600" dirty="0">
                  <a:ea typeface="맑은 고딕" panose="020B0503020000020004" pitchFamily="50" charset="-127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6073753" y="3427357"/>
                <a:ext cx="1834841" cy="509228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algn="ctr"/>
                <a:r>
                  <a:rPr lang="en-US" altLang="ko-KR" sz="1400" b="1" dirty="0">
                    <a:ea typeface="맑은 고딕" panose="020B0503020000020004" pitchFamily="50" charset="-127"/>
                  </a:rPr>
                  <a:t>A 64-byte Virtual</a:t>
                </a:r>
              </a:p>
              <a:p>
                <a:pPr algn="ctr"/>
                <a:r>
                  <a:rPr lang="en-US" altLang="ko-KR" sz="1400" b="1" dirty="0">
                    <a:ea typeface="맑은 고딕" panose="020B0503020000020004" pitchFamily="50" charset="-127"/>
                  </a:rPr>
                  <a:t>Address Space</a:t>
                </a:r>
                <a:endParaRPr lang="ko-KR" altLang="en-US" sz="1600" b="1" dirty="0">
                  <a:ea typeface="맑은 고딕" panose="020B0503020000020004" pitchFamily="50" charset="-127"/>
                </a:endParaRPr>
              </a:p>
            </p:txBody>
          </p:sp>
        </p:grpSp>
      </p:grpSp>
      <p:grpSp>
        <p:nvGrpSpPr>
          <p:cNvPr id="62" name="Group 61"/>
          <p:cNvGrpSpPr/>
          <p:nvPr/>
        </p:nvGrpSpPr>
        <p:grpSpPr>
          <a:xfrm>
            <a:off x="8733705" y="1482775"/>
            <a:ext cx="3446213" cy="4865789"/>
            <a:chOff x="8488771" y="1482775"/>
            <a:chExt cx="3446213" cy="4865789"/>
          </a:xfrm>
        </p:grpSpPr>
        <p:sp>
          <p:nvSpPr>
            <p:cNvPr id="26" name="TextBox 25"/>
            <p:cNvSpPr txBox="1"/>
            <p:nvPr/>
          </p:nvSpPr>
          <p:spPr>
            <a:xfrm>
              <a:off x="8519745" y="1482775"/>
              <a:ext cx="55754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prstClr val="black"/>
                  </a:solidFill>
                  <a:ea typeface="맑은 고딕" pitchFamily="50" charset="-127"/>
                </a:rPr>
                <a:t>0</a:t>
              </a:r>
              <a:endParaRPr lang="ko-KR" altLang="en-US" sz="1200" dirty="0">
                <a:solidFill>
                  <a:prstClr val="black"/>
                </a:solidFill>
                <a:ea typeface="맑은 고딕" pitchFamily="50" charset="-127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488772" y="1967086"/>
              <a:ext cx="61949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prstClr val="black"/>
                  </a:solidFill>
                  <a:ea typeface="맑은 고딕" pitchFamily="50" charset="-127"/>
                </a:rPr>
                <a:t>16</a:t>
              </a:r>
              <a:endParaRPr lang="ko-KR" altLang="en-US" sz="1200" dirty="0">
                <a:solidFill>
                  <a:prstClr val="black"/>
                </a:solidFill>
                <a:ea typeface="맑은 고딕" pitchFamily="50" charset="-127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8488772" y="2469562"/>
              <a:ext cx="61949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prstClr val="black"/>
                  </a:solidFill>
                  <a:ea typeface="맑은 고딕" pitchFamily="50" charset="-127"/>
                </a:rPr>
                <a:t>32</a:t>
              </a:r>
              <a:endParaRPr lang="ko-KR" altLang="en-US" sz="1200" dirty="0">
                <a:solidFill>
                  <a:prstClr val="black"/>
                </a:solidFill>
                <a:ea typeface="맑은 고딕" pitchFamily="50" charset="-127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8488773" y="3000459"/>
              <a:ext cx="61949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prstClr val="black"/>
                  </a:solidFill>
                  <a:ea typeface="맑은 고딕" pitchFamily="50" charset="-127"/>
                </a:rPr>
                <a:t>48</a:t>
              </a:r>
              <a:endParaRPr lang="ko-KR" altLang="en-US" sz="1200" dirty="0">
                <a:solidFill>
                  <a:prstClr val="black"/>
                </a:solidFill>
                <a:ea typeface="맑은 고딕" pitchFamily="50" charset="-127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8488771" y="3499336"/>
              <a:ext cx="61949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prstClr val="black"/>
                  </a:solidFill>
                  <a:ea typeface="맑은 고딕" pitchFamily="50" charset="-127"/>
                </a:rPr>
                <a:t>64</a:t>
              </a:r>
              <a:endParaRPr lang="ko-KR" altLang="en-US" sz="1200" dirty="0">
                <a:solidFill>
                  <a:prstClr val="black"/>
                </a:solidFill>
                <a:ea typeface="맑은 고딕" pitchFamily="50" charset="-127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8488775" y="4003392"/>
              <a:ext cx="61949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prstClr val="black"/>
                  </a:solidFill>
                  <a:ea typeface="맑은 고딕" pitchFamily="50" charset="-127"/>
                </a:rPr>
                <a:t>80</a:t>
              </a:r>
              <a:endParaRPr lang="ko-KR" altLang="en-US" sz="1200" dirty="0">
                <a:solidFill>
                  <a:prstClr val="black"/>
                </a:solidFill>
                <a:ea typeface="맑은 고딕" pitchFamily="50" charset="-127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8488775" y="4502269"/>
              <a:ext cx="61949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prstClr val="black"/>
                  </a:solidFill>
                  <a:ea typeface="맑은 고딕" pitchFamily="50" charset="-127"/>
                </a:rPr>
                <a:t>96</a:t>
              </a:r>
              <a:endParaRPr lang="ko-KR" altLang="en-US" sz="1200" dirty="0">
                <a:solidFill>
                  <a:prstClr val="black"/>
                </a:solidFill>
                <a:ea typeface="맑은 고딕" pitchFamily="50" charset="-127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8488772" y="5009587"/>
              <a:ext cx="61949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prstClr val="black"/>
                  </a:solidFill>
                  <a:ea typeface="맑은 고딕" pitchFamily="50" charset="-127"/>
                </a:rPr>
                <a:t>112</a:t>
              </a:r>
              <a:endParaRPr lang="ko-KR" altLang="en-US" sz="1200" dirty="0">
                <a:solidFill>
                  <a:prstClr val="black"/>
                </a:solidFill>
                <a:ea typeface="맑은 고딕" pitchFamily="50" charset="-127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8488771" y="5473993"/>
              <a:ext cx="61949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prstClr val="black"/>
                  </a:solidFill>
                  <a:ea typeface="맑은 고딕" pitchFamily="50" charset="-127"/>
                </a:rPr>
                <a:t>128</a:t>
              </a:r>
              <a:endParaRPr lang="ko-KR" altLang="en-US" sz="1200" dirty="0">
                <a:solidFill>
                  <a:prstClr val="black"/>
                </a:solidFill>
                <a:ea typeface="맑은 고딕" pitchFamily="50" charset="-127"/>
              </a:endParaRP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8816862" y="1633149"/>
              <a:ext cx="3118122" cy="4715415"/>
              <a:chOff x="8849520" y="1633149"/>
              <a:chExt cx="3118122" cy="4715415"/>
            </a:xfrm>
          </p:grpSpPr>
          <p:sp>
            <p:nvSpPr>
              <p:cNvPr id="29" name="직사각형 51"/>
              <p:cNvSpPr/>
              <p:nvPr/>
            </p:nvSpPr>
            <p:spPr>
              <a:xfrm>
                <a:off x="9135199" y="2640082"/>
                <a:ext cx="1348307" cy="49887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endParaRPr lang="ko-KR" altLang="en-US" sz="1200" dirty="0">
                  <a:solidFill>
                    <a:prstClr val="black"/>
                  </a:solidFill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31" name="직사각형 53"/>
              <p:cNvSpPr/>
              <p:nvPr/>
            </p:nvSpPr>
            <p:spPr>
              <a:xfrm>
                <a:off x="9135199" y="3138959"/>
                <a:ext cx="1348307" cy="49887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endParaRPr lang="ko-KR" altLang="en-US" sz="1200" dirty="0">
                  <a:solidFill>
                    <a:prstClr val="black"/>
                  </a:solidFill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32" name="직사각형 54"/>
              <p:cNvSpPr/>
              <p:nvPr/>
            </p:nvSpPr>
            <p:spPr>
              <a:xfrm>
                <a:off x="9135199" y="3637836"/>
                <a:ext cx="1348307" cy="50405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endParaRPr lang="ko-KR" altLang="en-US" sz="1400" dirty="0">
                  <a:solidFill>
                    <a:prstClr val="black"/>
                  </a:solidFill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33" name="직사각형 55"/>
              <p:cNvSpPr/>
              <p:nvPr/>
            </p:nvSpPr>
            <p:spPr>
              <a:xfrm>
                <a:off x="9135199" y="4141892"/>
                <a:ext cx="1348307" cy="49887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endParaRPr lang="ko-KR" altLang="en-US" sz="1200" dirty="0">
                  <a:solidFill>
                    <a:prstClr val="black"/>
                  </a:solidFill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8849520" y="5825344"/>
                <a:ext cx="190713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400" b="1">
                    <a:ea typeface="맑은 고딕" panose="020B0503020000020004" pitchFamily="50" charset="-127"/>
                  </a:rPr>
                  <a:t>128-Byte Physical </a:t>
                </a:r>
              </a:p>
              <a:p>
                <a:pPr algn="ctr"/>
                <a:r>
                  <a:rPr lang="en-US" altLang="ko-KR" sz="1400" b="1" dirty="0">
                    <a:ea typeface="맑은 고딕" panose="020B0503020000020004" pitchFamily="50" charset="-127"/>
                  </a:rPr>
                  <a:t>Memory</a:t>
                </a:r>
                <a:endParaRPr lang="ko-KR" altLang="en-US" sz="1400" b="1" dirty="0">
                  <a:solidFill>
                    <a:prstClr val="black"/>
                  </a:solidFill>
                  <a:ea typeface="맑은 고딕" pitchFamily="50" charset="-127"/>
                </a:endParaRPr>
              </a:p>
            </p:txBody>
          </p:sp>
          <p:sp>
            <p:nvSpPr>
              <p:cNvPr id="35" name="직사각형 57"/>
              <p:cNvSpPr/>
              <p:nvPr/>
            </p:nvSpPr>
            <p:spPr>
              <a:xfrm>
                <a:off x="9135198" y="4640769"/>
                <a:ext cx="1347574" cy="50405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endParaRPr lang="ko-KR" altLang="en-US" sz="1400" dirty="0">
                  <a:solidFill>
                    <a:prstClr val="black"/>
                  </a:solidFill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36" name="직사각형 58"/>
              <p:cNvSpPr/>
              <p:nvPr/>
            </p:nvSpPr>
            <p:spPr>
              <a:xfrm>
                <a:off x="9135199" y="5144825"/>
                <a:ext cx="1348306" cy="50405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  <a:effectLst>
                <a:outerShdw sx="1000" sy="1000" rotWithShape="0">
                  <a:srgbClr val="000000"/>
                </a:outerShdw>
              </a:effectLst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endParaRPr lang="ko-KR" altLang="en-US" sz="1200" dirty="0">
                  <a:solidFill>
                    <a:prstClr val="black"/>
                  </a:solidFill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10564706" y="1751223"/>
                <a:ext cx="1191065" cy="288316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en-US" altLang="ko-KR" sz="1400" dirty="0">
                    <a:ea typeface="맑은 고딕" panose="020B0503020000020004" pitchFamily="50" charset="-127"/>
                  </a:rPr>
                  <a:t>page </a:t>
                </a:r>
                <a:r>
                  <a:rPr lang="en-US" altLang="ko-KR" sz="1400">
                    <a:ea typeface="맑은 고딕" panose="020B0503020000020004" pitchFamily="50" charset="-127"/>
                  </a:rPr>
                  <a:t>frame 0</a:t>
                </a:r>
                <a:endParaRPr lang="ko-KR" altLang="en-US" sz="1600" dirty="0">
                  <a:ea typeface="맑은 고딕" panose="020B0503020000020004" pitchFamily="50" charset="-127"/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10568076" y="2227899"/>
                <a:ext cx="1399566" cy="320309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en-US" altLang="ko-KR" sz="1400" dirty="0">
                    <a:ea typeface="맑은 고딕" panose="020B0503020000020004" pitchFamily="50" charset="-127"/>
                  </a:rPr>
                  <a:t>page frame 1</a:t>
                </a:r>
                <a:endParaRPr lang="ko-KR" altLang="en-US" sz="1600" dirty="0">
                  <a:ea typeface="맑은 고딕" panose="020B0503020000020004" pitchFamily="50" charset="-127"/>
                </a:endParaRP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10568076" y="2729364"/>
                <a:ext cx="1399566" cy="320309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en-US" altLang="ko-KR" sz="1400" dirty="0">
                    <a:ea typeface="맑은 고딕" panose="020B0503020000020004" pitchFamily="50" charset="-127"/>
                  </a:rPr>
                  <a:t>page frame 2</a:t>
                </a:r>
                <a:endParaRPr lang="ko-KR" altLang="en-US" sz="1600" dirty="0">
                  <a:ea typeface="맑은 고딕" panose="020B0503020000020004" pitchFamily="50" charset="-127"/>
                </a:endParaRPr>
              </a:p>
            </p:txBody>
          </p:sp>
          <p:sp>
            <p:nvSpPr>
              <p:cNvPr id="47" name="TextBox 46"/>
              <p:cNvSpPr txBox="1"/>
              <p:nvPr/>
            </p:nvSpPr>
            <p:spPr>
              <a:xfrm>
                <a:off x="10568076" y="3228241"/>
                <a:ext cx="1399566" cy="320309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en-US" altLang="ko-KR" sz="1400" dirty="0">
                    <a:ea typeface="맑은 고딕" panose="020B0503020000020004" pitchFamily="50" charset="-127"/>
                  </a:rPr>
                  <a:t>page frame 3</a:t>
                </a:r>
                <a:endParaRPr lang="ko-KR" altLang="en-US" sz="1600" dirty="0">
                  <a:ea typeface="맑은 고딕" panose="020B0503020000020004" pitchFamily="50" charset="-127"/>
                </a:endParaRP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10568076" y="3729708"/>
                <a:ext cx="1399566" cy="320309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en-US" altLang="ko-KR" sz="1400" dirty="0">
                    <a:ea typeface="맑은 고딕" panose="020B0503020000020004" pitchFamily="50" charset="-127"/>
                  </a:rPr>
                  <a:t>page frame 4</a:t>
                </a:r>
                <a:endParaRPr lang="ko-KR" altLang="en-US" sz="1600" dirty="0">
                  <a:ea typeface="맑은 고딕" panose="020B0503020000020004" pitchFamily="50" charset="-127"/>
                </a:endParaRP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10568076" y="4231175"/>
                <a:ext cx="1399566" cy="320309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en-US" altLang="ko-KR" sz="1400" dirty="0">
                    <a:ea typeface="맑은 고딕" panose="020B0503020000020004" pitchFamily="50" charset="-127"/>
                  </a:rPr>
                  <a:t>page frame 5</a:t>
                </a:r>
                <a:endParaRPr lang="ko-KR" altLang="en-US" sz="1600" dirty="0">
                  <a:ea typeface="맑은 고딕" panose="020B0503020000020004" pitchFamily="50" charset="-127"/>
                </a:endParaRPr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10568076" y="4732642"/>
                <a:ext cx="1399566" cy="320309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en-US" altLang="ko-KR" sz="1400" dirty="0">
                    <a:ea typeface="맑은 고딕" panose="020B0503020000020004" pitchFamily="50" charset="-127"/>
                  </a:rPr>
                  <a:t>page frame 6</a:t>
                </a:r>
                <a:endParaRPr lang="ko-KR" altLang="en-US" sz="1600" dirty="0">
                  <a:ea typeface="맑은 고딕" panose="020B0503020000020004" pitchFamily="50" charset="-127"/>
                </a:endParaRP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10568076" y="5236698"/>
                <a:ext cx="1399566" cy="320309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r>
                  <a:rPr lang="en-US" altLang="ko-KR" sz="1400" dirty="0">
                    <a:ea typeface="맑은 고딕" panose="020B0503020000020004" pitchFamily="50" charset="-127"/>
                  </a:rPr>
                  <a:t>page frame 7</a:t>
                </a:r>
                <a:endParaRPr lang="ko-KR" altLang="en-US" sz="1600" dirty="0">
                  <a:ea typeface="맑은 고딕" panose="020B0503020000020004" pitchFamily="50" charset="-127"/>
                </a:endParaRPr>
              </a:p>
            </p:txBody>
          </p:sp>
          <p:sp>
            <p:nvSpPr>
              <p:cNvPr id="54" name="직사각형 51"/>
              <p:cNvSpPr/>
              <p:nvPr/>
            </p:nvSpPr>
            <p:spPr>
              <a:xfrm>
                <a:off x="9129963" y="2138913"/>
                <a:ext cx="1348307" cy="49887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endParaRPr lang="ko-KR" altLang="en-US" sz="1200" dirty="0">
                  <a:solidFill>
                    <a:prstClr val="black"/>
                  </a:solidFill>
                  <a:ea typeface="맑은 고딕" pitchFamily="50" charset="-127"/>
                  <a:cs typeface="Courier New" pitchFamily="49" charset="0"/>
                </a:endParaRPr>
              </a:p>
            </p:txBody>
          </p:sp>
          <p:sp>
            <p:nvSpPr>
              <p:cNvPr id="58" name="직사각형 51"/>
              <p:cNvSpPr/>
              <p:nvPr/>
            </p:nvSpPr>
            <p:spPr>
              <a:xfrm>
                <a:off x="9129963" y="1633149"/>
                <a:ext cx="1346252" cy="49887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  <a:effectLst/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endParaRPr lang="ko-KR" altLang="en-US" sz="1200" dirty="0">
                  <a:solidFill>
                    <a:prstClr val="black"/>
                  </a:solidFill>
                  <a:ea typeface="맑은 고딕" pitchFamily="50" charset="-127"/>
                  <a:cs typeface="Courier New" pitchFamily="49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0395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altLang="ko-KR" dirty="0"/>
              <a:t>TLB Issue: Context Switching</a:t>
            </a:r>
            <a:endParaRPr lang="ko-KR" altLang="en-US" dirty="0"/>
          </a:p>
        </p:txBody>
      </p:sp>
      <p:sp>
        <p:nvSpPr>
          <p:cNvPr id="7" name="모서리가 둥근 직사각형 6"/>
          <p:cNvSpPr/>
          <p:nvPr/>
        </p:nvSpPr>
        <p:spPr>
          <a:xfrm>
            <a:off x="2063552" y="1916832"/>
            <a:ext cx="1584176" cy="936104"/>
          </a:xfrm>
          <a:prstGeom prst="roundRect">
            <a:avLst/>
          </a:prstGeom>
          <a:solidFill>
            <a:schemeClr val="accent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Process A</a:t>
            </a:r>
            <a:endParaRPr lang="ko-KR" altLang="en-US" sz="2000" dirty="0">
              <a:solidFill>
                <a:prstClr val="white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2063552" y="4092307"/>
            <a:ext cx="1584176" cy="936104"/>
          </a:xfrm>
          <a:prstGeom prst="roundRect">
            <a:avLst/>
          </a:prstGeom>
          <a:ln/>
          <a:effec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Process B</a:t>
            </a:r>
            <a:endParaRPr lang="ko-KR" altLang="en-US" sz="2000" dirty="0">
              <a:solidFill>
                <a:prstClr val="white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816080" y="2420888"/>
            <a:ext cx="1404156" cy="338554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TLB Table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5132709" y="1195118"/>
            <a:ext cx="1080120" cy="1656184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5178900" y="1267126"/>
            <a:ext cx="972108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0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5186788" y="1594233"/>
            <a:ext cx="972108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1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5186788" y="1936636"/>
            <a:ext cx="972108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2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44678" y="2851303"/>
            <a:ext cx="1755379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Virtual Memory</a:t>
            </a:r>
          </a:p>
        </p:txBody>
      </p:sp>
      <p:sp>
        <p:nvSpPr>
          <p:cNvPr id="25" name="직사각형 24"/>
          <p:cNvSpPr/>
          <p:nvPr/>
        </p:nvSpPr>
        <p:spPr>
          <a:xfrm>
            <a:off x="5191699" y="2492775"/>
            <a:ext cx="972108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n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514091" y="2154221"/>
            <a:ext cx="1058779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…</a:t>
            </a:r>
          </a:p>
        </p:txBody>
      </p:sp>
      <p:cxnSp>
        <p:nvCxnSpPr>
          <p:cNvPr id="27" name="Straight Arrow Connector 20"/>
          <p:cNvCxnSpPr>
            <a:stCxn id="7" idx="3"/>
          </p:cNvCxnSpPr>
          <p:nvPr/>
        </p:nvCxnSpPr>
        <p:spPr>
          <a:xfrm>
            <a:off x="3647729" y="2384884"/>
            <a:ext cx="1484981" cy="0"/>
          </a:xfrm>
          <a:prstGeom prst="straightConnector1">
            <a:avLst/>
          </a:prstGeom>
          <a:ln w="15875">
            <a:solidFill>
              <a:schemeClr val="tx2"/>
            </a:solidFill>
            <a:tailEnd type="stealth" w="lg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359696" y="2060849"/>
            <a:ext cx="2003352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rgbClr val="1F497D"/>
                </a:solidFill>
                <a:latin typeface="맑은 고딕" pitchFamily="50" charset="-127"/>
                <a:ea typeface="맑은 고딕" pitchFamily="50" charset="-127"/>
              </a:rPr>
              <a:t>access </a:t>
            </a:r>
            <a:r>
              <a:rPr lang="en-US" altLang="ko-KR" sz="1400" b="1" dirty="0" err="1">
                <a:solidFill>
                  <a:srgbClr val="1F497D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VPN10</a:t>
            </a:r>
            <a:endParaRPr lang="ko-KR" altLang="en-US" sz="1400" b="1" dirty="0">
              <a:solidFill>
                <a:srgbClr val="1F497D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2" name="직사각형 31"/>
          <p:cNvSpPr/>
          <p:nvPr/>
        </p:nvSpPr>
        <p:spPr>
          <a:xfrm>
            <a:off x="5132709" y="3708321"/>
            <a:ext cx="1080120" cy="1656184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3" name="직사각형 32"/>
          <p:cNvSpPr/>
          <p:nvPr/>
        </p:nvSpPr>
        <p:spPr>
          <a:xfrm>
            <a:off x="5178900" y="3780329"/>
            <a:ext cx="972108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0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5186788" y="4107436"/>
            <a:ext cx="972108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1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5" name="직사각형 34"/>
          <p:cNvSpPr/>
          <p:nvPr/>
        </p:nvSpPr>
        <p:spPr>
          <a:xfrm>
            <a:off x="5186788" y="4449839"/>
            <a:ext cx="972108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2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5191699" y="5005978"/>
            <a:ext cx="972108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n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514091" y="4667424"/>
            <a:ext cx="1058779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…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817491" y="5364506"/>
            <a:ext cx="1755379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Virtual Memory</a:t>
            </a:r>
          </a:p>
        </p:txBody>
      </p:sp>
      <p:graphicFrame>
        <p:nvGraphicFramePr>
          <p:cNvPr id="30" name="내용 개체 틀 5"/>
          <p:cNvGraphicFramePr>
            <a:graphicFrameLocks/>
          </p:cNvGraphicFramePr>
          <p:nvPr>
            <p:extLst/>
          </p:nvPr>
        </p:nvGraphicFramePr>
        <p:xfrm>
          <a:off x="6888088" y="2760712"/>
          <a:ext cx="3600400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1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001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001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001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721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bg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endParaRPr lang="ko-KR" altLang="en-US" sz="1600" dirty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bg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PFN</a:t>
                      </a:r>
                      <a:endParaRPr lang="ko-KR" altLang="en-US" sz="1600" dirty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bg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valid</a:t>
                      </a:r>
                      <a:endParaRPr lang="ko-KR" altLang="en-US" sz="1600" dirty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err="1">
                          <a:solidFill>
                            <a:schemeClr val="bg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prot</a:t>
                      </a:r>
                      <a:endParaRPr lang="ko-KR" altLang="en-US" sz="1600" dirty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21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10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100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rwx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21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21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21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6600056" y="2010326"/>
            <a:ext cx="2003352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1F497D"/>
                </a:solidFill>
                <a:latin typeface="맑은 고딕" pitchFamily="50" charset="-127"/>
                <a:ea typeface="맑은 고딕" pitchFamily="50" charset="-127"/>
              </a:rPr>
              <a:t>Insert TLB Entry</a:t>
            </a:r>
            <a:endParaRPr lang="ko-KR" altLang="en-US" sz="1600" b="1" dirty="0">
              <a:solidFill>
                <a:srgbClr val="1F497D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8D116-B627-5649-8823-E5057BBB2D38}" type="datetime1">
              <a:rPr lang="en-US" smtClean="0"/>
              <a:t>9/20/21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20</a:t>
            </a:fld>
            <a:endParaRPr lang="en-US"/>
          </a:p>
        </p:txBody>
      </p:sp>
      <p:cxnSp>
        <p:nvCxnSpPr>
          <p:cNvPr id="42" name="Elbow Connector 41"/>
          <p:cNvCxnSpPr/>
          <p:nvPr/>
        </p:nvCxnSpPr>
        <p:spPr>
          <a:xfrm>
            <a:off x="6212829" y="2348880"/>
            <a:ext cx="914400" cy="9144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89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altLang="ko-KR" dirty="0"/>
              <a:t>TLB Issue: Context Switching</a:t>
            </a:r>
            <a:endParaRPr lang="ko-KR" altLang="en-US" dirty="0"/>
          </a:p>
        </p:txBody>
      </p:sp>
      <p:sp>
        <p:nvSpPr>
          <p:cNvPr id="7" name="모서리가 둥근 직사각형 6"/>
          <p:cNvSpPr/>
          <p:nvPr/>
        </p:nvSpPr>
        <p:spPr>
          <a:xfrm>
            <a:off x="2063552" y="1916832"/>
            <a:ext cx="1584176" cy="936104"/>
          </a:xfrm>
          <a:prstGeom prst="roundRect">
            <a:avLst/>
          </a:prstGeom>
          <a:solidFill>
            <a:schemeClr val="accent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Process A</a:t>
            </a:r>
            <a:endParaRPr lang="ko-KR" altLang="en-US" sz="2000" dirty="0">
              <a:solidFill>
                <a:prstClr val="white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2063552" y="4092307"/>
            <a:ext cx="1584176" cy="936104"/>
          </a:xfrm>
          <a:prstGeom prst="roundRect">
            <a:avLst/>
          </a:prstGeom>
          <a:ln/>
          <a:effec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Process B</a:t>
            </a:r>
            <a:endParaRPr lang="ko-KR" altLang="en-US" sz="2000" dirty="0">
              <a:solidFill>
                <a:prstClr val="white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816080" y="2420888"/>
            <a:ext cx="1404156" cy="338554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TLB Table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5132709" y="1195118"/>
            <a:ext cx="1080120" cy="1656184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5178900" y="1267126"/>
            <a:ext cx="972108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0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5186788" y="1594233"/>
            <a:ext cx="972108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1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5186788" y="1936636"/>
            <a:ext cx="972108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2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44678" y="2851303"/>
            <a:ext cx="1755379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Virtual Memory</a:t>
            </a:r>
          </a:p>
        </p:txBody>
      </p:sp>
      <p:sp>
        <p:nvSpPr>
          <p:cNvPr id="25" name="직사각형 24"/>
          <p:cNvSpPr/>
          <p:nvPr/>
        </p:nvSpPr>
        <p:spPr>
          <a:xfrm>
            <a:off x="5191699" y="2492775"/>
            <a:ext cx="972108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n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514091" y="2154221"/>
            <a:ext cx="1058779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…</a:t>
            </a:r>
          </a:p>
        </p:txBody>
      </p:sp>
      <p:cxnSp>
        <p:nvCxnSpPr>
          <p:cNvPr id="27" name="Straight Arrow Connector 20"/>
          <p:cNvCxnSpPr/>
          <p:nvPr/>
        </p:nvCxnSpPr>
        <p:spPr>
          <a:xfrm>
            <a:off x="3647729" y="4581128"/>
            <a:ext cx="1484981" cy="0"/>
          </a:xfrm>
          <a:prstGeom prst="straightConnector1">
            <a:avLst/>
          </a:prstGeom>
          <a:ln w="19050">
            <a:solidFill>
              <a:schemeClr val="accent3">
                <a:lumMod val="75000"/>
              </a:schemeClr>
            </a:solidFill>
            <a:tailEnd type="stealth" w="lg" len="lg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직사각형 31"/>
          <p:cNvSpPr/>
          <p:nvPr/>
        </p:nvSpPr>
        <p:spPr>
          <a:xfrm>
            <a:off x="5132709" y="3708321"/>
            <a:ext cx="1080120" cy="1656184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3" name="직사각형 32"/>
          <p:cNvSpPr/>
          <p:nvPr/>
        </p:nvSpPr>
        <p:spPr>
          <a:xfrm>
            <a:off x="5178900" y="3780329"/>
            <a:ext cx="972108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0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5186788" y="4107436"/>
            <a:ext cx="972108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1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5" name="직사각형 34"/>
          <p:cNvSpPr/>
          <p:nvPr/>
        </p:nvSpPr>
        <p:spPr>
          <a:xfrm>
            <a:off x="5186788" y="4449839"/>
            <a:ext cx="972108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2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5191699" y="5005978"/>
            <a:ext cx="972108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n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514091" y="4667424"/>
            <a:ext cx="1058779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…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817491" y="5364506"/>
            <a:ext cx="1755379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Virtual Memory</a:t>
            </a:r>
          </a:p>
        </p:txBody>
      </p:sp>
      <p:graphicFrame>
        <p:nvGraphicFramePr>
          <p:cNvPr id="30" name="내용 개체 틀 5"/>
          <p:cNvGraphicFramePr>
            <a:graphicFrameLocks/>
          </p:cNvGraphicFramePr>
          <p:nvPr>
            <p:extLst/>
          </p:nvPr>
        </p:nvGraphicFramePr>
        <p:xfrm>
          <a:off x="6888088" y="2760712"/>
          <a:ext cx="3600400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1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001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001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001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721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bg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endParaRPr lang="ko-KR" altLang="en-US" sz="1600" dirty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bg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PFN</a:t>
                      </a:r>
                      <a:endParaRPr lang="ko-KR" altLang="en-US" sz="1600" dirty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bg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valid</a:t>
                      </a:r>
                      <a:endParaRPr lang="ko-KR" altLang="en-US" sz="1600" dirty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err="1">
                          <a:solidFill>
                            <a:schemeClr val="bg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prot</a:t>
                      </a:r>
                      <a:endParaRPr lang="ko-KR" altLang="en-US" sz="1600" dirty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21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10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100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rwx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21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21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10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170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rwx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21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cxnSp>
        <p:nvCxnSpPr>
          <p:cNvPr id="14" name="꺾인 연결선 13"/>
          <p:cNvCxnSpPr>
            <a:stCxn id="32" idx="3"/>
          </p:cNvCxnSpPr>
          <p:nvPr/>
        </p:nvCxnSpPr>
        <p:spPr>
          <a:xfrm flipV="1">
            <a:off x="6212830" y="3936319"/>
            <a:ext cx="675259" cy="600095"/>
          </a:xfrm>
          <a:prstGeom prst="bentConnector3">
            <a:avLst/>
          </a:prstGeom>
          <a:ln w="19050">
            <a:solidFill>
              <a:schemeClr val="accent3">
                <a:lumMod val="75000"/>
              </a:schemeClr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775521" y="3159080"/>
            <a:ext cx="1350211" cy="584775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Context</a:t>
            </a:r>
          </a:p>
          <a:p>
            <a:r>
              <a:rPr lang="en-US" sz="16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Switching</a:t>
            </a:r>
          </a:p>
        </p:txBody>
      </p:sp>
      <p:cxnSp>
        <p:nvCxnSpPr>
          <p:cNvPr id="36" name="구부러진 연결선 35"/>
          <p:cNvCxnSpPr/>
          <p:nvPr/>
        </p:nvCxnSpPr>
        <p:spPr>
          <a:xfrm rot="10800000" flipV="1">
            <a:off x="2050529" y="2384884"/>
            <a:ext cx="12700" cy="2175475"/>
          </a:xfrm>
          <a:prstGeom prst="curvedConnector3">
            <a:avLst>
              <a:gd name="adj1" fmla="val 2475000"/>
            </a:avLst>
          </a:prstGeom>
          <a:ln w="158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359696" y="4221088"/>
            <a:ext cx="2003352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>
                <a:solidFill>
                  <a:srgbClr val="9BBB59">
                    <a:lumMod val="75000"/>
                  </a:srgbClr>
                </a:solidFill>
                <a:latin typeface="맑은 고딕" pitchFamily="50" charset="-127"/>
                <a:ea typeface="맑은 고딕" pitchFamily="50" charset="-127"/>
              </a:rPr>
              <a:t>access </a:t>
            </a:r>
            <a:r>
              <a:rPr lang="en-US" altLang="ko-KR" sz="1600" b="1" dirty="0" err="1">
                <a:solidFill>
                  <a:srgbClr val="9BBB59">
                    <a:lumMod val="75000"/>
                  </a:srgbClr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VPN10</a:t>
            </a:r>
            <a:endParaRPr lang="ko-KR" altLang="en-US" sz="1600" b="1" dirty="0">
              <a:solidFill>
                <a:srgbClr val="9BBB59">
                  <a:lumMod val="75000"/>
                </a:srgbClr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456040" y="4530606"/>
            <a:ext cx="2003352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altLang="ko-KR" sz="1600" b="1" dirty="0">
                <a:solidFill>
                  <a:srgbClr val="9BBB59">
                    <a:lumMod val="75000"/>
                  </a:srgbClr>
                </a:solidFill>
                <a:latin typeface="맑은 고딕" pitchFamily="50" charset="-127"/>
                <a:ea typeface="맑은 고딕" pitchFamily="50" charset="-127"/>
              </a:rPr>
              <a:t>Insert TLB Entry</a:t>
            </a:r>
            <a:endParaRPr lang="ko-KR" altLang="en-US" sz="1600" b="1" dirty="0">
              <a:solidFill>
                <a:srgbClr val="9BBB59">
                  <a:lumMod val="75000"/>
                </a:srgbClr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9A81-EB6B-2F40-AAD9-584AA87D2D09}" type="datetime1">
              <a:rPr lang="en-US" smtClean="0"/>
              <a:t>9/20/21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19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altLang="ko-KR" dirty="0"/>
              <a:t>TLB Issue: Context Switching</a:t>
            </a:r>
            <a:endParaRPr lang="ko-KR" altLang="en-US" dirty="0"/>
          </a:p>
        </p:txBody>
      </p:sp>
      <p:sp>
        <p:nvSpPr>
          <p:cNvPr id="7" name="모서리가 둥근 직사각형 6"/>
          <p:cNvSpPr/>
          <p:nvPr/>
        </p:nvSpPr>
        <p:spPr>
          <a:xfrm>
            <a:off x="2063552" y="1916832"/>
            <a:ext cx="1584176" cy="936104"/>
          </a:xfrm>
          <a:prstGeom prst="roundRect">
            <a:avLst/>
          </a:prstGeom>
          <a:solidFill>
            <a:schemeClr val="accent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Process A</a:t>
            </a:r>
            <a:endParaRPr lang="ko-KR" altLang="en-US" sz="2000" dirty="0">
              <a:solidFill>
                <a:prstClr val="white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2063552" y="4092307"/>
            <a:ext cx="1584176" cy="936104"/>
          </a:xfrm>
          <a:prstGeom prst="roundRect">
            <a:avLst/>
          </a:prstGeom>
          <a:ln/>
          <a:effec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Process B</a:t>
            </a:r>
            <a:endParaRPr lang="ko-KR" altLang="en-US" sz="2000" dirty="0">
              <a:solidFill>
                <a:prstClr val="white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816080" y="2420888"/>
            <a:ext cx="1404156" cy="338554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TLB Table</a:t>
            </a:r>
          </a:p>
        </p:txBody>
      </p:sp>
      <p:grpSp>
        <p:nvGrpSpPr>
          <p:cNvPr id="6" name="그룹 5"/>
          <p:cNvGrpSpPr/>
          <p:nvPr/>
        </p:nvGrpSpPr>
        <p:grpSpPr>
          <a:xfrm>
            <a:off x="4844678" y="1195119"/>
            <a:ext cx="1755379" cy="1963961"/>
            <a:chOff x="3320677" y="1195118"/>
            <a:chExt cx="1755379" cy="1963961"/>
          </a:xfrm>
        </p:grpSpPr>
        <p:sp>
          <p:nvSpPr>
            <p:cNvPr id="19" name="직사각형 18"/>
            <p:cNvSpPr/>
            <p:nvPr/>
          </p:nvSpPr>
          <p:spPr>
            <a:xfrm>
              <a:off x="3608709" y="1195118"/>
              <a:ext cx="1080120" cy="165618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21" name="직사각형 20"/>
            <p:cNvSpPr/>
            <p:nvPr/>
          </p:nvSpPr>
          <p:spPr>
            <a:xfrm>
              <a:off x="3654900" y="1267126"/>
              <a:ext cx="972108" cy="2880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0</a:t>
              </a:r>
              <a:endParaRPr lang="ko-KR" altLang="en-US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22" name="직사각형 21"/>
            <p:cNvSpPr/>
            <p:nvPr/>
          </p:nvSpPr>
          <p:spPr>
            <a:xfrm>
              <a:off x="3662788" y="1594233"/>
              <a:ext cx="972108" cy="2880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1</a:t>
              </a:r>
              <a:endParaRPr lang="ko-KR" altLang="en-US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23" name="직사각형 22"/>
            <p:cNvSpPr/>
            <p:nvPr/>
          </p:nvSpPr>
          <p:spPr>
            <a:xfrm>
              <a:off x="3662788" y="1936636"/>
              <a:ext cx="972108" cy="2880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2</a:t>
              </a:r>
              <a:endParaRPr lang="ko-KR" altLang="en-US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320677" y="2851302"/>
              <a:ext cx="1755379" cy="307777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Virtual Memory</a:t>
              </a:r>
            </a:p>
          </p:txBody>
        </p:sp>
        <p:sp>
          <p:nvSpPr>
            <p:cNvPr id="25" name="직사각형 24"/>
            <p:cNvSpPr/>
            <p:nvPr/>
          </p:nvSpPr>
          <p:spPr>
            <a:xfrm>
              <a:off x="3667699" y="2492775"/>
              <a:ext cx="972108" cy="2880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n</a:t>
              </a:r>
              <a:endParaRPr lang="ko-KR" altLang="en-US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990090" y="2154221"/>
              <a:ext cx="1058779" cy="338554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…</a:t>
              </a:r>
            </a:p>
          </p:txBody>
        </p:sp>
      </p:grpSp>
      <p:sp>
        <p:nvSpPr>
          <p:cNvPr id="32" name="직사각형 31"/>
          <p:cNvSpPr/>
          <p:nvPr/>
        </p:nvSpPr>
        <p:spPr>
          <a:xfrm>
            <a:off x="5132709" y="3708321"/>
            <a:ext cx="1080120" cy="1656184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3" name="직사각형 32"/>
          <p:cNvSpPr/>
          <p:nvPr/>
        </p:nvSpPr>
        <p:spPr>
          <a:xfrm>
            <a:off x="5178900" y="3780329"/>
            <a:ext cx="972108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0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5186788" y="4107436"/>
            <a:ext cx="972108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1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5" name="직사각형 34"/>
          <p:cNvSpPr/>
          <p:nvPr/>
        </p:nvSpPr>
        <p:spPr>
          <a:xfrm>
            <a:off x="5186788" y="4449839"/>
            <a:ext cx="972108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2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5191699" y="5005978"/>
            <a:ext cx="972108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n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514091" y="4667424"/>
            <a:ext cx="1058779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…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817491" y="5364506"/>
            <a:ext cx="1755379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Virtual Memory</a:t>
            </a:r>
          </a:p>
        </p:txBody>
      </p:sp>
      <p:graphicFrame>
        <p:nvGraphicFramePr>
          <p:cNvPr id="30" name="내용 개체 틀 5"/>
          <p:cNvGraphicFramePr>
            <a:graphicFrameLocks/>
          </p:cNvGraphicFramePr>
          <p:nvPr>
            <p:extLst/>
          </p:nvPr>
        </p:nvGraphicFramePr>
        <p:xfrm>
          <a:off x="6888088" y="2760712"/>
          <a:ext cx="3600400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1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001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001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001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721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bg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endParaRPr lang="ko-KR" altLang="en-US" sz="1600" dirty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bg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PFN</a:t>
                      </a:r>
                      <a:endParaRPr lang="ko-KR" altLang="en-US" sz="1600" dirty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bg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valid</a:t>
                      </a:r>
                      <a:endParaRPr lang="ko-KR" altLang="en-US" sz="1600" dirty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err="1">
                          <a:solidFill>
                            <a:schemeClr val="bg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prot</a:t>
                      </a:r>
                      <a:endParaRPr lang="ko-KR" altLang="en-US" sz="1600" dirty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21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10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100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rwx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21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21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10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170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rwx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21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3" name="직사각형 2"/>
          <p:cNvSpPr/>
          <p:nvPr/>
        </p:nvSpPr>
        <p:spPr>
          <a:xfrm>
            <a:off x="6873949" y="3100951"/>
            <a:ext cx="3614539" cy="338554"/>
          </a:xfrm>
          <a:prstGeom prst="rect">
            <a:avLst/>
          </a:prstGeom>
          <a:noFill/>
          <a:ln w="19050">
            <a:solidFill>
              <a:srgbClr val="FF0000"/>
            </a:solidFill>
            <a:prstDash val="dash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/>
          <a:p>
            <a:pPr algn="ctr"/>
            <a:endParaRPr lang="ko-KR" altLang="en-US" sz="16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6873949" y="3749837"/>
            <a:ext cx="3614539" cy="338554"/>
          </a:xfrm>
          <a:prstGeom prst="rect">
            <a:avLst/>
          </a:prstGeom>
          <a:noFill/>
          <a:ln w="19050">
            <a:solidFill>
              <a:srgbClr val="FF0000"/>
            </a:solidFill>
            <a:prstDash val="dash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/>
          <a:p>
            <a:pPr algn="ctr"/>
            <a:endParaRPr lang="ko-KR" altLang="en-US" sz="16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3" name="모서리가 둥근 직사각형 12"/>
          <p:cNvSpPr/>
          <p:nvPr/>
        </p:nvSpPr>
        <p:spPr>
          <a:xfrm>
            <a:off x="6734814" y="4637569"/>
            <a:ext cx="3825682" cy="880825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Can’t </a:t>
            </a:r>
            <a:r>
              <a:rPr lang="en-US" altLang="ko-KR" b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Distinguish </a:t>
            </a:r>
            <a:r>
              <a:rPr lang="en-US" altLang="ko-KR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which entry is </a:t>
            </a:r>
          </a:p>
          <a:p>
            <a:pPr algn="ctr"/>
            <a:r>
              <a:rPr lang="en-US" altLang="ko-KR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meant for which process</a:t>
            </a:r>
            <a:endParaRPr lang="ko-KR" altLang="en-US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2F670-B07E-554C-985E-BA9D0AC78DD3}" type="datetime1">
              <a:rPr lang="en-US" smtClean="0"/>
              <a:t>9/20/21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62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Address Space Identifier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Provide an address space identifier(ASID) field in the TLB</a:t>
            </a:r>
          </a:p>
          <a:p>
            <a:pPr lvl="1"/>
            <a:endParaRPr lang="ko-KR" altLang="en-US" dirty="0"/>
          </a:p>
        </p:txBody>
      </p:sp>
      <p:sp>
        <p:nvSpPr>
          <p:cNvPr id="6" name="모서리가 둥근 직사각형 5"/>
          <p:cNvSpPr/>
          <p:nvPr/>
        </p:nvSpPr>
        <p:spPr>
          <a:xfrm>
            <a:off x="2135560" y="2426720"/>
            <a:ext cx="1584176" cy="936104"/>
          </a:xfrm>
          <a:prstGeom prst="roundRect">
            <a:avLst/>
          </a:prstGeom>
          <a:solidFill>
            <a:schemeClr val="accent1"/>
          </a:solidFill>
          <a:ln w="12700">
            <a:solidFill>
              <a:schemeClr val="accent1">
                <a:lumMod val="75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Process A</a:t>
            </a:r>
            <a:endParaRPr lang="ko-KR" altLang="en-US" sz="2000" dirty="0">
              <a:solidFill>
                <a:prstClr val="white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7" name="모서리가 둥근 직사각형 6"/>
          <p:cNvSpPr/>
          <p:nvPr/>
        </p:nvSpPr>
        <p:spPr>
          <a:xfrm>
            <a:off x="2135560" y="4654313"/>
            <a:ext cx="1584176" cy="936104"/>
          </a:xfrm>
          <a:prstGeom prst="roundRect">
            <a:avLst/>
          </a:prstGeom>
          <a:ln/>
          <a:effectLst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000" dirty="0">
                <a:solidFill>
                  <a:prstClr val="white"/>
                </a:solidFill>
                <a:latin typeface="맑은 고딕" pitchFamily="50" charset="-127"/>
                <a:ea typeface="맑은 고딕" pitchFamily="50" charset="-127"/>
              </a:rPr>
              <a:t>Process B</a:t>
            </a:r>
            <a:endParaRPr lang="ko-KR" altLang="en-US" sz="2000" dirty="0">
              <a:solidFill>
                <a:prstClr val="white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76120" y="2838289"/>
            <a:ext cx="1404156" cy="338554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TLB Table</a:t>
            </a:r>
          </a:p>
        </p:txBody>
      </p:sp>
      <p:grpSp>
        <p:nvGrpSpPr>
          <p:cNvPr id="9" name="그룹 8"/>
          <p:cNvGrpSpPr/>
          <p:nvPr/>
        </p:nvGrpSpPr>
        <p:grpSpPr>
          <a:xfrm>
            <a:off x="4448339" y="1739574"/>
            <a:ext cx="1755379" cy="1963961"/>
            <a:chOff x="3320677" y="1195118"/>
            <a:chExt cx="1755379" cy="1963961"/>
          </a:xfrm>
        </p:grpSpPr>
        <p:sp>
          <p:nvSpPr>
            <p:cNvPr id="10" name="직사각형 9"/>
            <p:cNvSpPr/>
            <p:nvPr/>
          </p:nvSpPr>
          <p:spPr>
            <a:xfrm>
              <a:off x="3608709" y="1195118"/>
              <a:ext cx="1080120" cy="165618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252000" rtlCol="0" anchor="ctr"/>
            <a:lstStyle/>
            <a:p>
              <a:pPr algn="ctr"/>
              <a:endParaRPr lang="ko-KR" altLang="en-US" sz="16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3654900" y="1267126"/>
              <a:ext cx="972108" cy="2880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0</a:t>
              </a:r>
              <a:endParaRPr lang="ko-KR" altLang="en-US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2" name="직사각형 11"/>
            <p:cNvSpPr/>
            <p:nvPr/>
          </p:nvSpPr>
          <p:spPr>
            <a:xfrm>
              <a:off x="3662788" y="1594233"/>
              <a:ext cx="972108" cy="2880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1</a:t>
              </a:r>
              <a:endParaRPr lang="ko-KR" altLang="en-US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3" name="직사각형 12"/>
            <p:cNvSpPr/>
            <p:nvPr/>
          </p:nvSpPr>
          <p:spPr>
            <a:xfrm>
              <a:off x="3662788" y="1936636"/>
              <a:ext cx="972108" cy="2880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2</a:t>
              </a:r>
              <a:endParaRPr lang="ko-KR" altLang="en-US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320677" y="2851302"/>
              <a:ext cx="1755379" cy="307777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Virtual Memory</a:t>
              </a:r>
            </a:p>
          </p:txBody>
        </p:sp>
        <p:sp>
          <p:nvSpPr>
            <p:cNvPr id="15" name="직사각형 14"/>
            <p:cNvSpPr/>
            <p:nvPr/>
          </p:nvSpPr>
          <p:spPr>
            <a:xfrm>
              <a:off x="3667699" y="2492775"/>
              <a:ext cx="972108" cy="28803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6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n</a:t>
              </a:r>
              <a:endParaRPr lang="ko-KR" altLang="en-US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990090" y="2154221"/>
              <a:ext cx="1058779" cy="338554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prstClr val="black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</a:rPr>
                <a:t>…</a:t>
              </a:r>
            </a:p>
          </p:txBody>
        </p:sp>
      </p:grpSp>
      <p:sp>
        <p:nvSpPr>
          <p:cNvPr id="17" name="직사각형 16"/>
          <p:cNvSpPr/>
          <p:nvPr/>
        </p:nvSpPr>
        <p:spPr>
          <a:xfrm>
            <a:off x="4763557" y="4270327"/>
            <a:ext cx="1080120" cy="1656184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4809748" y="4342335"/>
            <a:ext cx="972108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0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4817636" y="4669442"/>
            <a:ext cx="972108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1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4817636" y="5011845"/>
            <a:ext cx="972108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2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4822547" y="5567984"/>
            <a:ext cx="972108" cy="28803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Page n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44939" y="5229430"/>
            <a:ext cx="1058779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…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448339" y="5926512"/>
            <a:ext cx="1755379" cy="30777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Virtual Memory</a:t>
            </a:r>
          </a:p>
        </p:txBody>
      </p:sp>
      <p:graphicFrame>
        <p:nvGraphicFramePr>
          <p:cNvPr id="24" name="내용 개체 틀 5"/>
          <p:cNvGraphicFramePr>
            <a:graphicFrameLocks/>
          </p:cNvGraphicFramePr>
          <p:nvPr>
            <p:extLst/>
          </p:nvPr>
        </p:nvGraphicFramePr>
        <p:xfrm>
          <a:off x="6780076" y="3161692"/>
          <a:ext cx="3600400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721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bg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endParaRPr lang="ko-KR" altLang="en-US" sz="1600" dirty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bg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PFN</a:t>
                      </a:r>
                      <a:endParaRPr lang="ko-KR" altLang="en-US" sz="1600" dirty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bg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valid</a:t>
                      </a:r>
                      <a:endParaRPr lang="ko-KR" altLang="en-US" sz="1600" dirty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err="1">
                          <a:solidFill>
                            <a:schemeClr val="bg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prot</a:t>
                      </a:r>
                      <a:endParaRPr lang="ko-KR" altLang="en-US" sz="1600" dirty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bg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ASID</a:t>
                      </a:r>
                      <a:endParaRPr lang="ko-KR" altLang="en-US" sz="1600" dirty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21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10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100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rwx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21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21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10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170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rwx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690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72" name="모서리가 둥근 직사각형 71"/>
          <p:cNvSpPr/>
          <p:nvPr/>
        </p:nvSpPr>
        <p:spPr>
          <a:xfrm>
            <a:off x="9643615" y="3140281"/>
            <a:ext cx="753645" cy="1695169"/>
          </a:xfrm>
          <a:prstGeom prst="roundRect">
            <a:avLst>
              <a:gd name="adj" fmla="val 0"/>
            </a:avLst>
          </a:prstGeom>
          <a:noFill/>
          <a:ln w="28575">
            <a:solidFill>
              <a:srgbClr val="FF0000"/>
            </a:solidFill>
            <a:prstDash val="dash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 dirty="0">
              <a:solidFill>
                <a:prstClr val="white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9F4BA-03E1-4A45-AC47-F51E8194BA02}" type="datetime1">
              <a:rPr lang="en-US" smtClean="0"/>
              <a:t>9/20/21</a:t>
            </a:fld>
            <a:endParaRPr lang="en-US" dirty="0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7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Sharing Pages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Two processes </a:t>
            </a:r>
            <a:r>
              <a:rPr lang="en-US" altLang="ko-KR" dirty="0">
                <a:solidFill>
                  <a:schemeClr val="accent6"/>
                </a:solidFill>
              </a:rPr>
              <a:t>share a page</a:t>
            </a:r>
            <a:endParaRPr lang="en-US" altLang="ko-KR" dirty="0"/>
          </a:p>
          <a:p>
            <a:pPr lvl="1"/>
            <a:r>
              <a:rPr lang="en-US" altLang="ko-KR" dirty="0"/>
              <a:t>Process 1 is sharing physical page 101 with Process 2</a:t>
            </a:r>
          </a:p>
          <a:p>
            <a:pPr lvl="1"/>
            <a:r>
              <a:rPr lang="en-US" altLang="ko-KR" dirty="0"/>
              <a:t>P1 maps this page into the 10</a:t>
            </a:r>
            <a:r>
              <a:rPr lang="en-US" altLang="ko-KR" baseline="30000" dirty="0"/>
              <a:t>th</a:t>
            </a:r>
            <a:r>
              <a:rPr lang="en-US" altLang="ko-KR" dirty="0"/>
              <a:t> page of its address space</a:t>
            </a:r>
          </a:p>
          <a:p>
            <a:pPr lvl="1"/>
            <a:r>
              <a:rPr lang="en-US" altLang="ko-KR" dirty="0"/>
              <a:t>P2 maps this page to the 50</a:t>
            </a:r>
            <a:r>
              <a:rPr lang="en-US" altLang="ko-KR" baseline="30000" dirty="0"/>
              <a:t>th</a:t>
            </a:r>
            <a:r>
              <a:rPr lang="en-US" altLang="ko-KR" dirty="0"/>
              <a:t> page of its address space</a:t>
            </a:r>
          </a:p>
        </p:txBody>
      </p:sp>
      <p:graphicFrame>
        <p:nvGraphicFramePr>
          <p:cNvPr id="6" name="내용 개체 틀 5"/>
          <p:cNvGraphicFramePr>
            <a:graphicFrameLocks/>
          </p:cNvGraphicFramePr>
          <p:nvPr>
            <p:extLst/>
          </p:nvPr>
        </p:nvGraphicFramePr>
        <p:xfrm>
          <a:off x="2462980" y="3269986"/>
          <a:ext cx="3600400" cy="167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721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bg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VPN</a:t>
                      </a:r>
                      <a:endParaRPr lang="ko-KR" altLang="en-US" sz="1600" dirty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bg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PFN</a:t>
                      </a:r>
                      <a:endParaRPr lang="ko-KR" altLang="en-US" sz="1600" dirty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bg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valid</a:t>
                      </a:r>
                      <a:endParaRPr lang="ko-KR" altLang="en-US" sz="1600" dirty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err="1">
                          <a:solidFill>
                            <a:schemeClr val="bg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prot</a:t>
                      </a:r>
                      <a:endParaRPr lang="ko-KR" altLang="en-US" sz="1600" dirty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bg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ASID</a:t>
                      </a:r>
                      <a:endParaRPr lang="ko-KR" altLang="en-US" sz="1600" dirty="0">
                        <a:solidFill>
                          <a:schemeClr val="bg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21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10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101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rwx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21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21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50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101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1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err="1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rwx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2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690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solidFill>
                            <a:schemeClr val="tx1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-</a:t>
                      </a:r>
                      <a:endParaRPr lang="ko-KR" altLang="en-US" sz="1600" dirty="0">
                        <a:solidFill>
                          <a:schemeClr val="tx1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7" name="모서리가 둥근 직사각형 6"/>
          <p:cNvSpPr/>
          <p:nvPr/>
        </p:nvSpPr>
        <p:spPr>
          <a:xfrm>
            <a:off x="3177172" y="3252692"/>
            <a:ext cx="724238" cy="1678385"/>
          </a:xfrm>
          <a:prstGeom prst="roundRect">
            <a:avLst>
              <a:gd name="adj" fmla="val 0"/>
            </a:avLst>
          </a:prstGeom>
          <a:noFill/>
          <a:ln w="28575">
            <a:solidFill>
              <a:srgbClr val="FF0000"/>
            </a:solidFill>
            <a:prstDash val="dash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 dirty="0">
              <a:solidFill>
                <a:prstClr val="white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6560244" y="3212977"/>
            <a:ext cx="3064149" cy="1760201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Sharing of pages is </a:t>
            </a:r>
            <a:r>
              <a:rPr lang="en-US" altLang="ko-KR" b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useful</a:t>
            </a:r>
            <a:r>
              <a:rPr lang="en-US" altLang="ko-KR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rPr>
              <a:t> as it reduces the number of physical pages in use</a:t>
            </a:r>
            <a:endParaRPr lang="ko-KR" altLang="en-US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B4BFF-63A2-F146-9871-23DC4863746D}" type="datetime1">
              <a:rPr lang="en-US" smtClean="0"/>
              <a:t>9/20/21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7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Least Recently Used (LRU)</a:t>
            </a:r>
          </a:p>
          <a:p>
            <a:pPr lvl="1"/>
            <a:r>
              <a:rPr lang="en-US" altLang="ko-KR" dirty="0"/>
              <a:t>Evict an entry that has not recently been used</a:t>
            </a:r>
          </a:p>
          <a:p>
            <a:pPr lvl="1"/>
            <a:r>
              <a:rPr lang="en-US" altLang="ko-KR" dirty="0"/>
              <a:t>Take advantage of </a:t>
            </a:r>
            <a:r>
              <a:rPr lang="en-US" altLang="ko-KR" i="1" dirty="0"/>
              <a:t>locality</a:t>
            </a:r>
            <a:r>
              <a:rPr lang="en-US" altLang="ko-KR" dirty="0"/>
              <a:t> in the memory-reference stream</a:t>
            </a:r>
          </a:p>
          <a:p>
            <a:pPr lvl="1"/>
            <a:r>
              <a:rPr lang="en-US" altLang="ko-KR" dirty="0"/>
              <a:t>Requires keeping track of what was used when</a:t>
            </a:r>
          </a:p>
          <a:p>
            <a:r>
              <a:rPr lang="en-US" altLang="ko-KR" dirty="0"/>
              <a:t>First In First Out (FIFO)</a:t>
            </a:r>
          </a:p>
          <a:p>
            <a:pPr lvl="1"/>
            <a:r>
              <a:rPr lang="en-US" altLang="ko-KR" dirty="0"/>
              <a:t>Evicts the block that was accessed first</a:t>
            </a:r>
          </a:p>
          <a:p>
            <a:r>
              <a:rPr lang="en-US" altLang="ko-KR" dirty="0"/>
              <a:t>Random</a:t>
            </a:r>
          </a:p>
          <a:p>
            <a:pPr lvl="1"/>
            <a:r>
              <a:rPr lang="en-US" altLang="ko-KR" dirty="0"/>
              <a:t>Evict a random block</a:t>
            </a:r>
          </a:p>
          <a:p>
            <a:pPr lvl="1"/>
            <a:r>
              <a:rPr lang="en-US" altLang="ko-KR" dirty="0"/>
              <a:t>Simple to implement</a:t>
            </a:r>
          </a:p>
          <a:p>
            <a:pPr lvl="1"/>
            <a:r>
              <a:rPr lang="en-US" altLang="ko-KR" dirty="0"/>
              <a:t>Can avoid corner-cases (e.g., looping over </a:t>
            </a:r>
            <a:r>
              <a:rPr lang="en-US" altLang="ko-KR" dirty="0">
                <a:latin typeface="Courier" charset="0"/>
                <a:ea typeface="Courier" charset="0"/>
                <a:cs typeface="Courier" charset="0"/>
              </a:rPr>
              <a:t>n+1</a:t>
            </a:r>
            <a:r>
              <a:rPr lang="en-US" altLang="ko-KR" dirty="0"/>
              <a:t> pages with </a:t>
            </a:r>
            <a:r>
              <a:rPr lang="en-US" altLang="ko-KR" dirty="0">
                <a:latin typeface="Courier" charset="0"/>
                <a:ea typeface="Courier" charset="0"/>
                <a:cs typeface="Courier" charset="0"/>
              </a:rPr>
              <a:t>n</a:t>
            </a:r>
            <a:r>
              <a:rPr lang="en-US" altLang="ko-KR" dirty="0"/>
              <a:t> TLB entries)</a:t>
            </a: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TLB Replacement Policy</a:t>
            </a:r>
            <a:endParaRPr lang="ko-KR" alt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96A5E-9113-8B41-AECC-5C37DD5B09B1}" type="datetime1">
              <a:rPr lang="en-US" smtClean="0"/>
              <a:t>9/20/21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38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Real TLB Entry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3581400" cy="4986338"/>
          </a:xfrm>
        </p:spPr>
        <p:txBody>
          <a:bodyPr/>
          <a:lstStyle/>
          <a:p>
            <a:r>
              <a:rPr lang="en-US" dirty="0"/>
              <a:t>MIPS R4000</a:t>
            </a:r>
          </a:p>
          <a:p>
            <a:r>
              <a:rPr lang="en-US" dirty="0"/>
              <a:t>64-bit TLB entries</a:t>
            </a:r>
          </a:p>
          <a:p>
            <a:r>
              <a:rPr lang="en-US" dirty="0"/>
              <a:t>32-bit virtual address space</a:t>
            </a:r>
          </a:p>
          <a:p>
            <a:r>
              <a:rPr lang="en-US" dirty="0"/>
              <a:t>4KB pages</a:t>
            </a:r>
          </a:p>
          <a:p>
            <a:r>
              <a:rPr lang="en-US" dirty="0"/>
              <a:t>Why 19-bit VPN?</a:t>
            </a:r>
          </a:p>
          <a:p>
            <a:pPr lvl="1"/>
            <a:r>
              <a:rPr lang="en-US" dirty="0"/>
              <a:t>Address space is split between kernel and user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252B6-85AD-1545-A089-70AE282D5D3D}" type="datetime1">
              <a:rPr lang="en-US" smtClean="0"/>
              <a:t>9/20/21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26</a:t>
            </a:fld>
            <a:endParaRPr lang="en-US"/>
          </a:p>
        </p:txBody>
      </p:sp>
      <p:graphicFrame>
        <p:nvGraphicFramePr>
          <p:cNvPr id="7" name="내용 개체 틀 11"/>
          <p:cNvGraphicFramePr>
            <a:graphicFrameLocks/>
          </p:cNvGraphicFramePr>
          <p:nvPr>
            <p:extLst/>
          </p:nvPr>
        </p:nvGraphicFramePr>
        <p:xfrm>
          <a:off x="4372324" y="2167041"/>
          <a:ext cx="702945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6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96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967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967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1967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1967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1967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21967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21967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219671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219671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219670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219670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219671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219671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219670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  <a:gridCol w="219670">
                  <a:extLst>
                    <a:ext uri="{9D8B030D-6E8A-4147-A177-3AD203B41FA5}">
                      <a16:colId xmlns:a16="http://schemas.microsoft.com/office/drawing/2014/main" xmlns="" val="20016"/>
                    </a:ext>
                  </a:extLst>
                </a:gridCol>
                <a:gridCol w="219671">
                  <a:extLst>
                    <a:ext uri="{9D8B030D-6E8A-4147-A177-3AD203B41FA5}">
                      <a16:colId xmlns:a16="http://schemas.microsoft.com/office/drawing/2014/main" xmlns="" val="20017"/>
                    </a:ext>
                  </a:extLst>
                </a:gridCol>
                <a:gridCol w="219671">
                  <a:extLst>
                    <a:ext uri="{9D8B030D-6E8A-4147-A177-3AD203B41FA5}">
                      <a16:colId xmlns:a16="http://schemas.microsoft.com/office/drawing/2014/main" xmlns="" val="20018"/>
                    </a:ext>
                  </a:extLst>
                </a:gridCol>
                <a:gridCol w="219670">
                  <a:extLst>
                    <a:ext uri="{9D8B030D-6E8A-4147-A177-3AD203B41FA5}">
                      <a16:colId xmlns:a16="http://schemas.microsoft.com/office/drawing/2014/main" xmlns="" val="20019"/>
                    </a:ext>
                  </a:extLst>
                </a:gridCol>
                <a:gridCol w="219670">
                  <a:extLst>
                    <a:ext uri="{9D8B030D-6E8A-4147-A177-3AD203B41FA5}">
                      <a16:colId xmlns:a16="http://schemas.microsoft.com/office/drawing/2014/main" xmlns="" val="20020"/>
                    </a:ext>
                  </a:extLst>
                </a:gridCol>
                <a:gridCol w="219671">
                  <a:extLst>
                    <a:ext uri="{9D8B030D-6E8A-4147-A177-3AD203B41FA5}">
                      <a16:colId xmlns:a16="http://schemas.microsoft.com/office/drawing/2014/main" xmlns="" val="20021"/>
                    </a:ext>
                  </a:extLst>
                </a:gridCol>
                <a:gridCol w="219671">
                  <a:extLst>
                    <a:ext uri="{9D8B030D-6E8A-4147-A177-3AD203B41FA5}">
                      <a16:colId xmlns:a16="http://schemas.microsoft.com/office/drawing/2014/main" xmlns="" val="20022"/>
                    </a:ext>
                  </a:extLst>
                </a:gridCol>
                <a:gridCol w="219670">
                  <a:extLst>
                    <a:ext uri="{9D8B030D-6E8A-4147-A177-3AD203B41FA5}">
                      <a16:colId xmlns:a16="http://schemas.microsoft.com/office/drawing/2014/main" xmlns="" val="20023"/>
                    </a:ext>
                  </a:extLst>
                </a:gridCol>
                <a:gridCol w="219670">
                  <a:extLst>
                    <a:ext uri="{9D8B030D-6E8A-4147-A177-3AD203B41FA5}">
                      <a16:colId xmlns:a16="http://schemas.microsoft.com/office/drawing/2014/main" xmlns="" val="20024"/>
                    </a:ext>
                  </a:extLst>
                </a:gridCol>
                <a:gridCol w="219671">
                  <a:extLst>
                    <a:ext uri="{9D8B030D-6E8A-4147-A177-3AD203B41FA5}">
                      <a16:colId xmlns:a16="http://schemas.microsoft.com/office/drawing/2014/main" xmlns="" val="20025"/>
                    </a:ext>
                  </a:extLst>
                </a:gridCol>
                <a:gridCol w="219671">
                  <a:extLst>
                    <a:ext uri="{9D8B030D-6E8A-4147-A177-3AD203B41FA5}">
                      <a16:colId xmlns:a16="http://schemas.microsoft.com/office/drawing/2014/main" xmlns="" val="20026"/>
                    </a:ext>
                  </a:extLst>
                </a:gridCol>
                <a:gridCol w="219670">
                  <a:extLst>
                    <a:ext uri="{9D8B030D-6E8A-4147-A177-3AD203B41FA5}">
                      <a16:colId xmlns:a16="http://schemas.microsoft.com/office/drawing/2014/main" xmlns="" val="20027"/>
                    </a:ext>
                  </a:extLst>
                </a:gridCol>
                <a:gridCol w="219670">
                  <a:extLst>
                    <a:ext uri="{9D8B030D-6E8A-4147-A177-3AD203B41FA5}">
                      <a16:colId xmlns:a16="http://schemas.microsoft.com/office/drawing/2014/main" xmlns="" val="20028"/>
                    </a:ext>
                  </a:extLst>
                </a:gridCol>
                <a:gridCol w="219671">
                  <a:extLst>
                    <a:ext uri="{9D8B030D-6E8A-4147-A177-3AD203B41FA5}">
                      <a16:colId xmlns:a16="http://schemas.microsoft.com/office/drawing/2014/main" xmlns="" val="20029"/>
                    </a:ext>
                  </a:extLst>
                </a:gridCol>
                <a:gridCol w="219671">
                  <a:extLst>
                    <a:ext uri="{9D8B030D-6E8A-4147-A177-3AD203B41FA5}">
                      <a16:colId xmlns:a16="http://schemas.microsoft.com/office/drawing/2014/main" xmlns="" val="20030"/>
                    </a:ext>
                  </a:extLst>
                </a:gridCol>
                <a:gridCol w="219670">
                  <a:extLst>
                    <a:ext uri="{9D8B030D-6E8A-4147-A177-3AD203B41FA5}">
                      <a16:colId xmlns:a16="http://schemas.microsoft.com/office/drawing/2014/main" xmlns="" val="200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8" name="내용 개체 틀 11"/>
          <p:cNvGraphicFramePr>
            <a:graphicFrameLocks/>
          </p:cNvGraphicFramePr>
          <p:nvPr>
            <p:extLst/>
          </p:nvPr>
        </p:nvGraphicFramePr>
        <p:xfrm>
          <a:off x="4372324" y="2527081"/>
          <a:ext cx="702945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6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967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967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967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1967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1967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21967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21967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21967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219671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219671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219670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  <a:gridCol w="219670">
                  <a:extLst>
                    <a:ext uri="{9D8B030D-6E8A-4147-A177-3AD203B41FA5}">
                      <a16:colId xmlns:a16="http://schemas.microsoft.com/office/drawing/2014/main" xmlns="" val="20012"/>
                    </a:ext>
                  </a:extLst>
                </a:gridCol>
                <a:gridCol w="219671">
                  <a:extLst>
                    <a:ext uri="{9D8B030D-6E8A-4147-A177-3AD203B41FA5}">
                      <a16:colId xmlns:a16="http://schemas.microsoft.com/office/drawing/2014/main" xmlns="" val="20013"/>
                    </a:ext>
                  </a:extLst>
                </a:gridCol>
                <a:gridCol w="219671">
                  <a:extLst>
                    <a:ext uri="{9D8B030D-6E8A-4147-A177-3AD203B41FA5}">
                      <a16:colId xmlns:a16="http://schemas.microsoft.com/office/drawing/2014/main" xmlns="" val="20014"/>
                    </a:ext>
                  </a:extLst>
                </a:gridCol>
                <a:gridCol w="219670">
                  <a:extLst>
                    <a:ext uri="{9D8B030D-6E8A-4147-A177-3AD203B41FA5}">
                      <a16:colId xmlns:a16="http://schemas.microsoft.com/office/drawing/2014/main" xmlns="" val="20015"/>
                    </a:ext>
                  </a:extLst>
                </a:gridCol>
                <a:gridCol w="219670">
                  <a:extLst>
                    <a:ext uri="{9D8B030D-6E8A-4147-A177-3AD203B41FA5}">
                      <a16:colId xmlns:a16="http://schemas.microsoft.com/office/drawing/2014/main" xmlns="" val="20016"/>
                    </a:ext>
                  </a:extLst>
                </a:gridCol>
                <a:gridCol w="219671">
                  <a:extLst>
                    <a:ext uri="{9D8B030D-6E8A-4147-A177-3AD203B41FA5}">
                      <a16:colId xmlns:a16="http://schemas.microsoft.com/office/drawing/2014/main" xmlns="" val="20017"/>
                    </a:ext>
                  </a:extLst>
                </a:gridCol>
                <a:gridCol w="219671">
                  <a:extLst>
                    <a:ext uri="{9D8B030D-6E8A-4147-A177-3AD203B41FA5}">
                      <a16:colId xmlns:a16="http://schemas.microsoft.com/office/drawing/2014/main" xmlns="" val="20018"/>
                    </a:ext>
                  </a:extLst>
                </a:gridCol>
                <a:gridCol w="219670">
                  <a:extLst>
                    <a:ext uri="{9D8B030D-6E8A-4147-A177-3AD203B41FA5}">
                      <a16:colId xmlns:a16="http://schemas.microsoft.com/office/drawing/2014/main" xmlns="" val="20019"/>
                    </a:ext>
                  </a:extLst>
                </a:gridCol>
                <a:gridCol w="219670">
                  <a:extLst>
                    <a:ext uri="{9D8B030D-6E8A-4147-A177-3AD203B41FA5}">
                      <a16:colId xmlns:a16="http://schemas.microsoft.com/office/drawing/2014/main" xmlns="" val="20020"/>
                    </a:ext>
                  </a:extLst>
                </a:gridCol>
                <a:gridCol w="219671">
                  <a:extLst>
                    <a:ext uri="{9D8B030D-6E8A-4147-A177-3AD203B41FA5}">
                      <a16:colId xmlns:a16="http://schemas.microsoft.com/office/drawing/2014/main" xmlns="" val="20021"/>
                    </a:ext>
                  </a:extLst>
                </a:gridCol>
                <a:gridCol w="219671">
                  <a:extLst>
                    <a:ext uri="{9D8B030D-6E8A-4147-A177-3AD203B41FA5}">
                      <a16:colId xmlns:a16="http://schemas.microsoft.com/office/drawing/2014/main" xmlns="" val="20022"/>
                    </a:ext>
                  </a:extLst>
                </a:gridCol>
                <a:gridCol w="219670">
                  <a:extLst>
                    <a:ext uri="{9D8B030D-6E8A-4147-A177-3AD203B41FA5}">
                      <a16:colId xmlns:a16="http://schemas.microsoft.com/office/drawing/2014/main" xmlns="" val="20023"/>
                    </a:ext>
                  </a:extLst>
                </a:gridCol>
                <a:gridCol w="219670">
                  <a:extLst>
                    <a:ext uri="{9D8B030D-6E8A-4147-A177-3AD203B41FA5}">
                      <a16:colId xmlns:a16="http://schemas.microsoft.com/office/drawing/2014/main" xmlns="" val="20024"/>
                    </a:ext>
                  </a:extLst>
                </a:gridCol>
                <a:gridCol w="219671">
                  <a:extLst>
                    <a:ext uri="{9D8B030D-6E8A-4147-A177-3AD203B41FA5}">
                      <a16:colId xmlns:a16="http://schemas.microsoft.com/office/drawing/2014/main" xmlns="" val="20025"/>
                    </a:ext>
                  </a:extLst>
                </a:gridCol>
                <a:gridCol w="219671">
                  <a:extLst>
                    <a:ext uri="{9D8B030D-6E8A-4147-A177-3AD203B41FA5}">
                      <a16:colId xmlns:a16="http://schemas.microsoft.com/office/drawing/2014/main" xmlns="" val="20026"/>
                    </a:ext>
                  </a:extLst>
                </a:gridCol>
                <a:gridCol w="219670">
                  <a:extLst>
                    <a:ext uri="{9D8B030D-6E8A-4147-A177-3AD203B41FA5}">
                      <a16:colId xmlns:a16="http://schemas.microsoft.com/office/drawing/2014/main" xmlns="" val="20027"/>
                    </a:ext>
                  </a:extLst>
                </a:gridCol>
                <a:gridCol w="219670">
                  <a:extLst>
                    <a:ext uri="{9D8B030D-6E8A-4147-A177-3AD203B41FA5}">
                      <a16:colId xmlns:a16="http://schemas.microsoft.com/office/drawing/2014/main" xmlns="" val="20028"/>
                    </a:ext>
                  </a:extLst>
                </a:gridCol>
                <a:gridCol w="219671">
                  <a:extLst>
                    <a:ext uri="{9D8B030D-6E8A-4147-A177-3AD203B41FA5}">
                      <a16:colId xmlns:a16="http://schemas.microsoft.com/office/drawing/2014/main" xmlns="" val="20029"/>
                    </a:ext>
                  </a:extLst>
                </a:gridCol>
                <a:gridCol w="219671">
                  <a:extLst>
                    <a:ext uri="{9D8B030D-6E8A-4147-A177-3AD203B41FA5}">
                      <a16:colId xmlns:a16="http://schemas.microsoft.com/office/drawing/2014/main" xmlns="" val="20030"/>
                    </a:ext>
                  </a:extLst>
                </a:gridCol>
                <a:gridCol w="219670">
                  <a:extLst>
                    <a:ext uri="{9D8B030D-6E8A-4147-A177-3AD203B41FA5}">
                      <a16:colId xmlns:a16="http://schemas.microsoft.com/office/drawing/2014/main" xmlns="" val="200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244532" y="2213612"/>
            <a:ext cx="504056" cy="261610"/>
          </a:xfrm>
          <a:prstGeom prst="rect">
            <a:avLst/>
          </a:prstGeom>
          <a:solidFill>
            <a:schemeClr val="bg1">
              <a:lumMod val="85000"/>
            </a:schemeClr>
          </a:solidFill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VPN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346643" y="1855542"/>
            <a:ext cx="23968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0  1  2  3  4  5  6  7  8  9 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92384" y="1849923"/>
            <a:ext cx="52774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10 11  …                     19     …                                  31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554894" y="2213612"/>
            <a:ext cx="203812" cy="261610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G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348988" y="2207426"/>
            <a:ext cx="648072" cy="26161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ASID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036620" y="2574767"/>
            <a:ext cx="648072" cy="2616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PFN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145176" y="2568581"/>
            <a:ext cx="527848" cy="261610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C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751890" y="2568581"/>
            <a:ext cx="203812" cy="261610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0972704" y="2567679"/>
            <a:ext cx="203812" cy="261610"/>
          </a:xfrm>
          <a:prstGeom prst="rect">
            <a:avLst/>
          </a:prstGeom>
          <a:solidFill>
            <a:schemeClr val="bg1"/>
          </a:solidFill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V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9" name="표 2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4347324" y="3053694"/>
              <a:ext cx="7226653" cy="21945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82037">
                      <a:extLst>
                        <a:ext uri="{9D8B030D-6E8A-4147-A177-3AD203B41FA5}">
                          <a16:colId xmlns:a16="http://schemas.microsoft.com/office/drawing/2014/main" xmlns="" val="20000"/>
                        </a:ext>
                      </a:extLst>
                    </a:gridCol>
                    <a:gridCol w="5544616">
                      <a:extLst>
                        <a:ext uri="{9D8B030D-6E8A-4147-A177-3AD203B41FA5}">
                          <a16:colId xmlns:a16="http://schemas.microsoft.com/office/drawing/2014/main" xmlns="" val="20001"/>
                        </a:ext>
                      </a:extLst>
                    </a:gridCol>
                  </a:tblGrid>
                  <a:tr h="144016">
                    <a:tc>
                      <a:txBody>
                        <a:bodyPr/>
                        <a:lstStyle/>
                        <a:p>
                          <a:pPr marL="0" marR="0" lvl="1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>
                              <a:solidFill>
                                <a:schemeClr val="bg1"/>
                              </a:solidFill>
                              <a:latin typeface="맑은 고딕" pitchFamily="50" charset="-127"/>
                              <a:ea typeface="맑은 고딕" pitchFamily="50" charset="-127"/>
                            </a:rPr>
                            <a:t>Flag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2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>
                              <a:solidFill>
                                <a:schemeClr val="bg1"/>
                              </a:solidFill>
                              <a:latin typeface="맑은 고딕" pitchFamily="50" charset="-127"/>
                              <a:ea typeface="맑은 고딕" pitchFamily="50" charset="-127"/>
                            </a:rPr>
                            <a:t>Content</a:t>
                          </a:r>
                          <a:endParaRPr lang="ko-KR" altLang="en-US" sz="1200" dirty="0">
                            <a:solidFill>
                              <a:schemeClr val="bg1"/>
                            </a:solidFill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0"/>
                      </a:ext>
                    </a:extLst>
                  </a:tr>
                  <a:tr h="144016">
                    <a:tc>
                      <a:txBody>
                        <a:bodyPr/>
                        <a:lstStyle/>
                        <a:p>
                          <a:pPr marL="0" marR="0" lvl="1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>
                              <a:solidFill>
                                <a:schemeClr val="tx1"/>
                              </a:solidFill>
                              <a:latin typeface="맑은 고딕" pitchFamily="50" charset="-127"/>
                              <a:ea typeface="맑은 고딕" pitchFamily="50" charset="-127"/>
                            </a:rPr>
                            <a:t>19-bit VPN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2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>
                              <a:solidFill>
                                <a:schemeClr val="tx1"/>
                              </a:solidFill>
                              <a:latin typeface="맑은 고딕" pitchFamily="50" charset="-127"/>
                              <a:ea typeface="맑은 고딕" pitchFamily="50" charset="-127"/>
                            </a:rPr>
                            <a:t>The rest reserved for the kernel.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1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 lvl="1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>
                              <a:latin typeface="맑은 고딕" pitchFamily="50" charset="-127"/>
                              <a:ea typeface="맑은 고딕" pitchFamily="50" charset="-127"/>
                            </a:rPr>
                            <a:t>24-bit PFN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2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>
                              <a:latin typeface="맑은 고딕" pitchFamily="50" charset="-127"/>
                              <a:ea typeface="맑은 고딕" pitchFamily="50" charset="-127"/>
                            </a:rPr>
                            <a:t>Systems can support with up to 64GB of main memory( 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altLang="ko-KR" sz="1200" i="1" dirty="0" smtClean="0">
                                      <a:latin typeface="Cambria Math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ko-KR" sz="1200" b="0" i="1" dirty="0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altLang="ko-KR" sz="1200" b="0" i="1" dirty="0" smtClean="0">
                                      <a:latin typeface="Cambria Math"/>
                                    </a:rPr>
                                    <m:t>24</m:t>
                                  </m:r>
                                </m:sup>
                              </m:sSup>
                              <m:r>
                                <a:rPr lang="en-US" altLang="ko-KR" sz="1200" b="0" i="1" dirty="0" smtClean="0">
                                  <a:latin typeface="Cambria Math"/>
                                </a:rPr>
                                <m:t>∗4</m:t>
                              </m:r>
                              <m:r>
                                <a:rPr lang="en-US" altLang="ko-KR" sz="1200" b="0" i="1" dirty="0" smtClean="0">
                                  <a:latin typeface="Cambria Math"/>
                                </a:rPr>
                                <m:t>𝐾𝐵</m:t>
                              </m:r>
                            </m:oMath>
                          </a14:m>
                          <a:r>
                            <a:rPr lang="en-US" altLang="ko-KR" sz="1200" dirty="0">
                              <a:latin typeface="맑은 고딕" pitchFamily="50" charset="-127"/>
                              <a:ea typeface="맑은 고딕" pitchFamily="50" charset="-127"/>
                            </a:rPr>
                            <a:t> pages ).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2"/>
                      </a:ext>
                    </a:extLst>
                  </a:tr>
                  <a:tr h="165720">
                    <a:tc>
                      <a:txBody>
                        <a:bodyPr/>
                        <a:lstStyle/>
                        <a:p>
                          <a:pPr marL="0" marR="0" lvl="1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>
                              <a:latin typeface="맑은 고딕" pitchFamily="50" charset="-127"/>
                              <a:ea typeface="맑은 고딕" pitchFamily="50" charset="-127"/>
                            </a:rPr>
                            <a:t>Global bit(G)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2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>
                              <a:latin typeface="맑은 고딕" pitchFamily="50" charset="-127"/>
                              <a:ea typeface="맑은 고딕" pitchFamily="50" charset="-127"/>
                            </a:rPr>
                            <a:t>Used for pages that are globally-shared among processes.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3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 lvl="1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>
                              <a:latin typeface="맑은 고딕" pitchFamily="50" charset="-127"/>
                              <a:ea typeface="맑은 고딕" pitchFamily="50" charset="-127"/>
                            </a:rPr>
                            <a:t>ASID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2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>
                              <a:latin typeface="맑은 고딕" pitchFamily="50" charset="-127"/>
                              <a:ea typeface="맑은 고딕" pitchFamily="50" charset="-127"/>
                            </a:rPr>
                            <a:t>OS can use to distinguish between address spaces.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4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 lvl="1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>
                              <a:latin typeface="맑은 고딕" pitchFamily="50" charset="-127"/>
                              <a:ea typeface="맑은 고딕" pitchFamily="50" charset="-127"/>
                            </a:rPr>
                            <a:t>Coherence bit(C)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2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>
                              <a:latin typeface="맑은 고딕" pitchFamily="50" charset="-127"/>
                              <a:ea typeface="맑은 고딕" pitchFamily="50" charset="-127"/>
                            </a:rPr>
                            <a:t>determine how a page is cached by the hardware.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5"/>
                      </a:ext>
                    </a:extLst>
                  </a:tr>
                  <a:tr h="157851">
                    <a:tc>
                      <a:txBody>
                        <a:bodyPr/>
                        <a:lstStyle/>
                        <a:p>
                          <a:pPr marL="0" marR="0" lvl="1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>
                              <a:latin typeface="맑은 고딕" pitchFamily="50" charset="-127"/>
                              <a:ea typeface="맑은 고딕" pitchFamily="50" charset="-127"/>
                            </a:rPr>
                            <a:t>Dirty bit(D)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2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>
                              <a:latin typeface="맑은 고딕" pitchFamily="50" charset="-127"/>
                              <a:ea typeface="맑은 고딕" pitchFamily="50" charset="-127"/>
                            </a:rPr>
                            <a:t>marking when the page has been written.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6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marL="0" marR="0" lvl="1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>
                              <a:latin typeface="맑은 고딕" pitchFamily="50" charset="-127"/>
                              <a:ea typeface="맑은 고딕" pitchFamily="50" charset="-127"/>
                            </a:rPr>
                            <a:t>Valid bit(V)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2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>
                              <a:latin typeface="맑은 고딕" pitchFamily="50" charset="-127"/>
                              <a:ea typeface="맑은 고딕" pitchFamily="50" charset="-127"/>
                            </a:rPr>
                            <a:t>tells the hardware if there is a valid translation present in the entry.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val="1000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9" name="표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8639574"/>
                  </p:ext>
                </p:extLst>
              </p:nvPr>
            </p:nvGraphicFramePr>
            <p:xfrm>
              <a:off x="4347324" y="3053694"/>
              <a:ext cx="7226653" cy="21945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82037"/>
                    <a:gridCol w="5544616"/>
                  </a:tblGrid>
                  <a:tr h="274320">
                    <a:tc>
                      <a:txBody>
                        <a:bodyPr/>
                        <a:lstStyle/>
                        <a:p>
                          <a:pPr marL="0" marR="0" lvl="1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solidFill>
                                <a:schemeClr val="bg1"/>
                              </a:solidFill>
                              <a:latin typeface="맑은 고딕" pitchFamily="50" charset="-127"/>
                              <a:ea typeface="맑은 고딕" pitchFamily="50" charset="-127"/>
                            </a:rPr>
                            <a:t>Flag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2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solidFill>
                                <a:schemeClr val="bg1"/>
                              </a:solidFill>
                              <a:latin typeface="맑은 고딕" pitchFamily="50" charset="-127"/>
                              <a:ea typeface="맑은 고딕" pitchFamily="50" charset="-127"/>
                            </a:rPr>
                            <a:t>Content</a:t>
                          </a:r>
                          <a:endParaRPr lang="ko-KR" altLang="en-US" sz="1200" dirty="0">
                            <a:solidFill>
                              <a:schemeClr val="bg1"/>
                            </a:solidFill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marL="0" marR="0" lvl="1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itchFamily="50" charset="-127"/>
                              <a:ea typeface="맑은 고딕" pitchFamily="50" charset="-127"/>
                            </a:rPr>
                            <a:t>19-bit VPN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2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solidFill>
                                <a:schemeClr val="tx1"/>
                              </a:solidFill>
                              <a:latin typeface="맑은 고딕" pitchFamily="50" charset="-127"/>
                              <a:ea typeface="맑은 고딕" pitchFamily="50" charset="-127"/>
                            </a:rPr>
                            <a:t>The rest reserved for the kernel.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marL="0" marR="0" lvl="1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24-bit PFN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30440" t="-202222" r="-220" b="-520000"/>
                          </a:stretch>
                        </a:blipFill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marL="0" marR="0" lvl="1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Global bit(G)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2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Used for pages that are globally-shared among processes.</a:t>
                          </a:r>
                          <a:endParaRPr lang="ko-KR" altLang="en-US" sz="1200" dirty="0">
                            <a:solidFill>
                              <a:schemeClr val="tx1"/>
                            </a:solidFill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marL="0" marR="0" lvl="1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ASID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2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OS can use to distinguish between address spaces.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marL="0" marR="0" lvl="1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Coherence bit(C)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2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determine how a page is cached by the hardware.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marL="0" marR="0" lvl="1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Dirty bit(D)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2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marking when the page has been written.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  <a:tr h="274320">
                    <a:tc>
                      <a:txBody>
                        <a:bodyPr/>
                        <a:lstStyle/>
                        <a:p>
                          <a:pPr marL="0" marR="0" lvl="1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Valid bit(V)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2" indent="0" algn="l" defTabSz="9144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tells the hardware if there is a valid translation present in the entry.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85606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TLB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Solves the problem of needing to access the page table on every memory access</a:t>
            </a:r>
          </a:p>
          <a:p>
            <a:pPr lvl="1"/>
            <a:r>
              <a:rPr lang="en-US" dirty="0"/>
              <a:t>TLB miss rates are on the range of 0.01% to 1%</a:t>
            </a:r>
          </a:p>
          <a:p>
            <a:r>
              <a:rPr lang="en-US" dirty="0"/>
              <a:t>TLBs literally make paging possible</a:t>
            </a:r>
          </a:p>
          <a:p>
            <a:r>
              <a:rPr lang="en-US" dirty="0"/>
              <a:t>However</a:t>
            </a:r>
          </a:p>
          <a:p>
            <a:pPr lvl="1"/>
            <a:r>
              <a:rPr lang="en-US" dirty="0"/>
              <a:t>Page tables are huge and take up a lot of memory</a:t>
            </a:r>
          </a:p>
          <a:p>
            <a:pPr lvl="1"/>
            <a:r>
              <a:rPr lang="en-US" dirty="0"/>
              <a:t>We’ll tackle this challenge next time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252B6-85AD-1545-A089-70AE282D5D3D}" type="datetime1">
              <a:rPr lang="en-US" smtClean="0"/>
              <a:t>9/20/21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99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Paging Advantages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/>
              <a:t>Flexibility</a:t>
            </a:r>
          </a:p>
          <a:p>
            <a:pPr lvl="1"/>
            <a:r>
              <a:rPr lang="en-US" altLang="ko-KR" dirty="0"/>
              <a:t>Supports the abstraction of address effectively</a:t>
            </a:r>
          </a:p>
          <a:p>
            <a:pPr lvl="1"/>
            <a:r>
              <a:rPr lang="en-US" altLang="ko-KR" dirty="0"/>
              <a:t>No assumptions on how the heap and stack are used</a:t>
            </a:r>
          </a:p>
          <a:p>
            <a:endParaRPr lang="en-US" altLang="ko-KR" dirty="0"/>
          </a:p>
          <a:p>
            <a:r>
              <a:rPr lang="en-US" altLang="ko-KR" b="1" dirty="0"/>
              <a:t>Simplicity</a:t>
            </a:r>
            <a:endParaRPr lang="en-US" altLang="ko-KR" dirty="0"/>
          </a:p>
          <a:p>
            <a:pPr lvl="1"/>
            <a:r>
              <a:rPr lang="en-US" altLang="ko-KR" dirty="0"/>
              <a:t>The page in the address space and the page frame are the same size</a:t>
            </a:r>
          </a:p>
          <a:p>
            <a:pPr lvl="1"/>
            <a:r>
              <a:rPr lang="en-US" altLang="ko-KR" dirty="0"/>
              <a:t>Ease of free-space management</a:t>
            </a:r>
          </a:p>
          <a:p>
            <a:pPr lvl="1"/>
            <a:r>
              <a:rPr lang="en-US" altLang="ko-KR" dirty="0"/>
              <a:t>Easy to allocate and keep a free list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A5856-0DA3-EC44-875A-C9D8D27B8724}" type="datetime1">
              <a:rPr lang="en-US" smtClean="0"/>
              <a:t>9/20/21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9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Paging Example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1"/>
            <a:ext cx="7306574" cy="4986338"/>
          </a:xfrm>
        </p:spPr>
        <p:txBody>
          <a:bodyPr/>
          <a:lstStyle/>
          <a:p>
            <a:r>
              <a:rPr lang="en-US" altLang="ko-KR" dirty="0"/>
              <a:t>128-byte physical memory with 16 bytes </a:t>
            </a:r>
            <a:r>
              <a:rPr lang="en-US" altLang="ko-KR" b="1" dirty="0"/>
              <a:t>page frames</a:t>
            </a:r>
            <a:endParaRPr lang="ko-KR" altLang="en-US" b="1" dirty="0"/>
          </a:p>
          <a:p>
            <a:r>
              <a:rPr lang="en-US" altLang="ko-KR" dirty="0"/>
              <a:t>64-byte address space with 16 bytes pages</a:t>
            </a:r>
          </a:p>
          <a:p>
            <a:r>
              <a:rPr lang="en-US" altLang="ko-KR" b="1" dirty="0"/>
              <a:t>Page table</a:t>
            </a:r>
            <a:r>
              <a:rPr lang="en-US" altLang="ko-KR" dirty="0"/>
              <a:t> maps virtual pages to physical pages</a:t>
            </a:r>
          </a:p>
          <a:p>
            <a:pPr lvl="1"/>
            <a:r>
              <a:rPr lang="en-US" altLang="ko-KR" b="1" dirty="0"/>
              <a:t>Per process </a:t>
            </a:r>
            <a:r>
              <a:rPr lang="en-US" altLang="ko-KR" dirty="0"/>
              <a:t>data structure that maps virtual pages to physical pages</a:t>
            </a:r>
          </a:p>
          <a:p>
            <a:pPr lvl="1"/>
            <a:endParaRPr lang="en-US" altLang="ko-KR" dirty="0"/>
          </a:p>
        </p:txBody>
      </p:sp>
      <p:grpSp>
        <p:nvGrpSpPr>
          <p:cNvPr id="21" name="그룹 20"/>
          <p:cNvGrpSpPr/>
          <p:nvPr/>
        </p:nvGrpSpPr>
        <p:grpSpPr>
          <a:xfrm>
            <a:off x="3462178" y="3928751"/>
            <a:ext cx="3748180" cy="2350737"/>
            <a:chOff x="2294211" y="3207007"/>
            <a:chExt cx="3791832" cy="2350737"/>
          </a:xfrm>
        </p:grpSpPr>
        <p:sp>
          <p:nvSpPr>
            <p:cNvPr id="6" name="직사각형 5"/>
            <p:cNvSpPr/>
            <p:nvPr/>
          </p:nvSpPr>
          <p:spPr>
            <a:xfrm>
              <a:off x="2726259" y="3367167"/>
              <a:ext cx="1584176" cy="43204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7" name="직사각형 6"/>
            <p:cNvSpPr/>
            <p:nvPr/>
          </p:nvSpPr>
          <p:spPr>
            <a:xfrm>
              <a:off x="2726259" y="3799210"/>
              <a:ext cx="1584176" cy="43204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8" name="직사각형 7"/>
            <p:cNvSpPr/>
            <p:nvPr/>
          </p:nvSpPr>
          <p:spPr>
            <a:xfrm>
              <a:off x="2726259" y="4227458"/>
              <a:ext cx="1584176" cy="43204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2726259" y="4659506"/>
              <a:ext cx="1584176" cy="43204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366219" y="3207007"/>
              <a:ext cx="360040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0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294211" y="3600480"/>
              <a:ext cx="432048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16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294211" y="4067303"/>
              <a:ext cx="432048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32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294211" y="4499351"/>
              <a:ext cx="432048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48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294211" y="4931399"/>
              <a:ext cx="432048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64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371043" y="3357219"/>
              <a:ext cx="1715000" cy="497758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(page 0 of                            the address space)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404373" y="3855079"/>
              <a:ext cx="853420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(page 1)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393697" y="4283326"/>
              <a:ext cx="853420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(page 2)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404373" y="4715374"/>
              <a:ext cx="853420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(page 3)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596107" y="5237435"/>
              <a:ext cx="3001828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US" altLang="ko-KR" sz="1400" b="1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64-byte Address Space</a:t>
              </a:r>
              <a:endParaRPr lang="ko-KR" altLang="en-US" sz="1600" b="1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grpSp>
        <p:nvGrpSpPr>
          <p:cNvPr id="48" name="그룹 47"/>
          <p:cNvGrpSpPr/>
          <p:nvPr/>
        </p:nvGrpSpPr>
        <p:grpSpPr>
          <a:xfrm>
            <a:off x="7300961" y="1729575"/>
            <a:ext cx="4116218" cy="4552688"/>
            <a:chOff x="2385718" y="1733326"/>
            <a:chExt cx="4447388" cy="4552688"/>
          </a:xfrm>
        </p:grpSpPr>
        <p:sp>
          <p:nvSpPr>
            <p:cNvPr id="49" name="TextBox 48"/>
            <p:cNvSpPr txBox="1"/>
            <p:nvPr/>
          </p:nvSpPr>
          <p:spPr>
            <a:xfrm>
              <a:off x="2746987" y="1733326"/>
              <a:ext cx="6024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0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713522" y="2217637"/>
              <a:ext cx="669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16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1" name="직사각형 50"/>
            <p:cNvSpPr/>
            <p:nvPr/>
          </p:nvSpPr>
          <p:spPr>
            <a:xfrm>
              <a:off x="3411957" y="1887700"/>
              <a:ext cx="1456785" cy="49887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reserved for OS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2" name="직사각형 51"/>
            <p:cNvSpPr/>
            <p:nvPr/>
          </p:nvSpPr>
          <p:spPr>
            <a:xfrm>
              <a:off x="3411957" y="2890633"/>
              <a:ext cx="1456785" cy="498877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3 of AS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3" name="직사각형 52"/>
            <p:cNvSpPr/>
            <p:nvPr/>
          </p:nvSpPr>
          <p:spPr>
            <a:xfrm>
              <a:off x="3411957" y="2386577"/>
              <a:ext cx="1456785" cy="504056"/>
            </a:xfrm>
            <a:prstGeom prst="rect">
              <a:avLst/>
            </a:prstGeom>
            <a:pattFill prst="dkUpDiag">
              <a:fgClr>
                <a:schemeClr val="tx2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(unused)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4" name="직사각형 53"/>
            <p:cNvSpPr/>
            <p:nvPr/>
          </p:nvSpPr>
          <p:spPr>
            <a:xfrm>
              <a:off x="3411957" y="3389510"/>
              <a:ext cx="1456785" cy="498877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0 of AS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5" name="직사각형 54"/>
            <p:cNvSpPr/>
            <p:nvPr/>
          </p:nvSpPr>
          <p:spPr>
            <a:xfrm>
              <a:off x="3411957" y="3888387"/>
              <a:ext cx="1456785" cy="504056"/>
            </a:xfrm>
            <a:prstGeom prst="rect">
              <a:avLst/>
            </a:prstGeom>
            <a:pattFill prst="dkUpDiag">
              <a:fgClr>
                <a:schemeClr val="tx2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(unused)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6" name="직사각형 55"/>
            <p:cNvSpPr/>
            <p:nvPr/>
          </p:nvSpPr>
          <p:spPr>
            <a:xfrm>
              <a:off x="3411957" y="4392443"/>
              <a:ext cx="1456785" cy="498877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2 of AS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2385718" y="5978237"/>
              <a:ext cx="44473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128-Byte Physical Memory</a:t>
              </a:r>
              <a:endParaRPr lang="ko-KR" altLang="en-US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8" name="직사각형 57"/>
            <p:cNvSpPr/>
            <p:nvPr/>
          </p:nvSpPr>
          <p:spPr>
            <a:xfrm>
              <a:off x="3411956" y="4891320"/>
              <a:ext cx="1455993" cy="504056"/>
            </a:xfrm>
            <a:prstGeom prst="rect">
              <a:avLst/>
            </a:prstGeom>
            <a:pattFill prst="dkUpDiag">
              <a:fgClr>
                <a:schemeClr val="tx2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(unused)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59" name="직사각형 58"/>
            <p:cNvSpPr/>
            <p:nvPr/>
          </p:nvSpPr>
          <p:spPr>
            <a:xfrm>
              <a:off x="3411957" y="5395376"/>
              <a:ext cx="1456784" cy="504056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1 of AS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2713522" y="2720113"/>
              <a:ext cx="669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32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2713523" y="3251010"/>
              <a:ext cx="669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48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2713521" y="3749887"/>
              <a:ext cx="669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64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2713525" y="4253943"/>
              <a:ext cx="669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80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2713525" y="4752820"/>
              <a:ext cx="669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96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2713522" y="5260138"/>
              <a:ext cx="669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112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2713521" y="5724544"/>
              <a:ext cx="669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128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903546" y="1838483"/>
              <a:ext cx="1685014" cy="517653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page frame 0 of                           physical memory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4960116" y="2478450"/>
              <a:ext cx="1512168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page frame 1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4960116" y="2979915"/>
              <a:ext cx="1512168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page frame 2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4960116" y="3478792"/>
              <a:ext cx="1512168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page frame 3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960116" y="3980259"/>
              <a:ext cx="1512168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page frame 4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4960116" y="4481726"/>
              <a:ext cx="1512168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page frame 5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4960116" y="4983193"/>
              <a:ext cx="1512168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page frame 6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4960116" y="5487249"/>
              <a:ext cx="1512168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page frame 7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7997A0-E76B-1845-8381-85DCA2CBCF1B}" type="datetime1">
              <a:rPr lang="en-US" smtClean="0"/>
              <a:t>9/20/21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4997962"/>
              </p:ext>
            </p:extLst>
          </p:nvPr>
        </p:nvGraphicFramePr>
        <p:xfrm>
          <a:off x="884727" y="3953839"/>
          <a:ext cx="1661658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28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7884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VPN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PFN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75" name="TextBox 74"/>
          <p:cNvSpPr txBox="1"/>
          <p:nvPr/>
        </p:nvSpPr>
        <p:spPr>
          <a:xfrm>
            <a:off x="798482" y="5891493"/>
            <a:ext cx="2389026" cy="39076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ko-KR" sz="14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Page table for a process</a:t>
            </a:r>
            <a:endParaRPr lang="ko-KR" altLang="en-US" sz="16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xmlns="" id="{0D6E08DD-403C-4AA5-A521-11E7788EBD8C}"/>
                  </a:ext>
                </a:extLst>
              </p14:cNvPr>
              <p14:cNvContentPartPr/>
              <p14:nvPr/>
            </p14:nvContentPartPr>
            <p14:xfrm>
              <a:off x="5173920" y="2974680"/>
              <a:ext cx="3080520" cy="27680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D6E08DD-403C-4AA5-A521-11E7788EBD8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164560" y="2965320"/>
                <a:ext cx="3099240" cy="2786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874755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Address Translation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143001"/>
            <a:ext cx="7331529" cy="4986338"/>
          </a:xfrm>
        </p:spPr>
        <p:txBody>
          <a:bodyPr/>
          <a:lstStyle/>
          <a:p>
            <a:r>
              <a:rPr lang="en-US" altLang="ko-KR" dirty="0"/>
              <a:t>Two components in the virtual address</a:t>
            </a:r>
          </a:p>
          <a:p>
            <a:pPr lvl="1"/>
            <a:r>
              <a:rPr lang="en-US" altLang="ko-KR" dirty="0"/>
              <a:t>VPN: virtual page number</a:t>
            </a:r>
          </a:p>
          <a:p>
            <a:pPr lvl="1"/>
            <a:r>
              <a:rPr lang="en-US" altLang="ko-KR" dirty="0"/>
              <a:t>Offset: offset within the page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r>
              <a:rPr lang="en-US" altLang="ko-KR" dirty="0"/>
              <a:t>Example: virtual address 21 in 64-byte address space</a:t>
            </a:r>
          </a:p>
          <a:p>
            <a:pPr lvl="1"/>
            <a:endParaRPr lang="ko-KR" alt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0E354-BBA1-5A4C-B17D-857839B0348E}" type="datetime1">
              <a:rPr lang="en-US" smtClean="0"/>
              <a:t>9/20/21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7" name="그룹 6"/>
          <p:cNvGrpSpPr/>
          <p:nvPr/>
        </p:nvGrpSpPr>
        <p:grpSpPr>
          <a:xfrm>
            <a:off x="1014264" y="2327892"/>
            <a:ext cx="3024336" cy="1063610"/>
            <a:chOff x="2915816" y="3429000"/>
            <a:chExt cx="3024336" cy="1063610"/>
          </a:xfrm>
        </p:grpSpPr>
        <p:sp>
          <p:nvSpPr>
            <p:cNvPr id="13" name="직사각형 12"/>
            <p:cNvSpPr/>
            <p:nvPr/>
          </p:nvSpPr>
          <p:spPr>
            <a:xfrm>
              <a:off x="2915816" y="3988554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Va5</a:t>
              </a:r>
              <a:endParaRPr lang="ko-KR" altLang="en-US" sz="1400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14" name="직사각형 13"/>
            <p:cNvSpPr/>
            <p:nvPr/>
          </p:nvSpPr>
          <p:spPr>
            <a:xfrm>
              <a:off x="3419872" y="3988554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Va4</a:t>
              </a:r>
              <a:endParaRPr lang="ko-KR" altLang="en-US" sz="1400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15" name="직사각형 14"/>
            <p:cNvSpPr/>
            <p:nvPr/>
          </p:nvSpPr>
          <p:spPr>
            <a:xfrm>
              <a:off x="3923928" y="3988554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Va3</a:t>
              </a:r>
              <a:endParaRPr lang="ko-KR" altLang="en-US" sz="1400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16" name="직사각형 15"/>
            <p:cNvSpPr/>
            <p:nvPr/>
          </p:nvSpPr>
          <p:spPr>
            <a:xfrm>
              <a:off x="4427984" y="3988554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Va2</a:t>
              </a:r>
              <a:endParaRPr lang="ko-KR" altLang="en-US" sz="1400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17" name="직사각형 16"/>
            <p:cNvSpPr/>
            <p:nvPr/>
          </p:nvSpPr>
          <p:spPr>
            <a:xfrm>
              <a:off x="4932040" y="3988554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Va1</a:t>
              </a:r>
              <a:endParaRPr lang="ko-KR" altLang="en-US" sz="1400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18" name="직사각형 17"/>
            <p:cNvSpPr/>
            <p:nvPr/>
          </p:nvSpPr>
          <p:spPr>
            <a:xfrm>
              <a:off x="5436096" y="3988554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Va0</a:t>
              </a:r>
              <a:endParaRPr lang="ko-KR" altLang="en-US" sz="1400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grpSp>
          <p:nvGrpSpPr>
            <p:cNvPr id="27" name="그룹 26"/>
            <p:cNvGrpSpPr/>
            <p:nvPr/>
          </p:nvGrpSpPr>
          <p:grpSpPr>
            <a:xfrm>
              <a:off x="2915816" y="3754529"/>
              <a:ext cx="936104" cy="162022"/>
              <a:chOff x="1763688" y="3699031"/>
              <a:chExt cx="1008112" cy="162022"/>
            </a:xfrm>
          </p:grpSpPr>
          <p:sp>
            <p:nvSpPr>
              <p:cNvPr id="19" name="왼쪽 대괄호 18"/>
              <p:cNvSpPr/>
              <p:nvPr/>
            </p:nvSpPr>
            <p:spPr>
              <a:xfrm rot="5400000">
                <a:off x="2213736" y="3302990"/>
                <a:ext cx="108015" cy="1008112"/>
              </a:xfrm>
              <a:prstGeom prst="leftBracket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22" name="직선 연결선 21"/>
              <p:cNvCxnSpPr>
                <a:stCxn id="19" idx="1"/>
              </p:cNvCxnSpPr>
              <p:nvPr/>
            </p:nvCxnSpPr>
            <p:spPr>
              <a:xfrm flipH="1" flipV="1">
                <a:off x="2267743" y="3699031"/>
                <a:ext cx="1" cy="54008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그룹 27"/>
            <p:cNvGrpSpPr/>
            <p:nvPr/>
          </p:nvGrpSpPr>
          <p:grpSpPr>
            <a:xfrm>
              <a:off x="3995936" y="3754529"/>
              <a:ext cx="1944216" cy="162023"/>
              <a:chOff x="2771800" y="3700791"/>
              <a:chExt cx="2016224" cy="160263"/>
            </a:xfrm>
          </p:grpSpPr>
          <p:sp>
            <p:nvSpPr>
              <p:cNvPr id="20" name="왼쪽 대괄호 19"/>
              <p:cNvSpPr/>
              <p:nvPr/>
            </p:nvSpPr>
            <p:spPr>
              <a:xfrm rot="5400000">
                <a:off x="3725905" y="2798935"/>
                <a:ext cx="108014" cy="2016224"/>
              </a:xfrm>
              <a:prstGeom prst="leftBracket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25" name="직선 연결선 24"/>
              <p:cNvCxnSpPr>
                <a:stCxn id="20" idx="1"/>
              </p:cNvCxnSpPr>
              <p:nvPr/>
            </p:nvCxnSpPr>
            <p:spPr>
              <a:xfrm flipV="1">
                <a:off x="3779912" y="3700791"/>
                <a:ext cx="0" cy="52249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9" name="TextBox 28"/>
            <p:cNvSpPr txBox="1"/>
            <p:nvPr/>
          </p:nvSpPr>
          <p:spPr>
            <a:xfrm>
              <a:off x="3059832" y="3429000"/>
              <a:ext cx="648072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VPN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644988" y="3429000"/>
              <a:ext cx="648072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offset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014263" y="4481937"/>
            <a:ext cx="3024336" cy="1117616"/>
            <a:chOff x="4439816" y="4365105"/>
            <a:chExt cx="3024336" cy="1117616"/>
          </a:xfrm>
        </p:grpSpPr>
        <p:sp>
          <p:nvSpPr>
            <p:cNvPr id="88" name="직사각형 87"/>
            <p:cNvSpPr/>
            <p:nvPr/>
          </p:nvSpPr>
          <p:spPr>
            <a:xfrm>
              <a:off x="4439816" y="4978665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0</a:t>
              </a:r>
              <a:endParaRPr lang="ko-KR" altLang="en-US" sz="1400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89" name="직사각형 88"/>
            <p:cNvSpPr/>
            <p:nvPr/>
          </p:nvSpPr>
          <p:spPr>
            <a:xfrm>
              <a:off x="4943872" y="4978665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1</a:t>
              </a:r>
              <a:endParaRPr lang="ko-KR" altLang="en-US" sz="1400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90" name="직사각형 89"/>
            <p:cNvSpPr/>
            <p:nvPr/>
          </p:nvSpPr>
          <p:spPr>
            <a:xfrm>
              <a:off x="5447928" y="4978665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0</a:t>
              </a:r>
              <a:endParaRPr lang="ko-KR" altLang="en-US" sz="1400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91" name="직사각형 90"/>
            <p:cNvSpPr/>
            <p:nvPr/>
          </p:nvSpPr>
          <p:spPr>
            <a:xfrm>
              <a:off x="5951984" y="4978665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1</a:t>
              </a:r>
              <a:endParaRPr lang="ko-KR" altLang="en-US" sz="1400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92" name="직사각형 91"/>
            <p:cNvSpPr/>
            <p:nvPr/>
          </p:nvSpPr>
          <p:spPr>
            <a:xfrm>
              <a:off x="6456040" y="4978665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0</a:t>
              </a:r>
              <a:endParaRPr lang="ko-KR" altLang="en-US" sz="1400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93" name="직사각형 92"/>
            <p:cNvSpPr/>
            <p:nvPr/>
          </p:nvSpPr>
          <p:spPr>
            <a:xfrm>
              <a:off x="6960096" y="4978665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1</a:t>
              </a:r>
              <a:endParaRPr lang="ko-KR" altLang="en-US" sz="1400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grpSp>
          <p:nvGrpSpPr>
            <p:cNvPr id="94" name="그룹 93"/>
            <p:cNvGrpSpPr/>
            <p:nvPr/>
          </p:nvGrpSpPr>
          <p:grpSpPr>
            <a:xfrm>
              <a:off x="4439816" y="4744640"/>
              <a:ext cx="936104" cy="162022"/>
              <a:chOff x="1763688" y="3699031"/>
              <a:chExt cx="1008112" cy="162022"/>
            </a:xfrm>
          </p:grpSpPr>
          <p:sp>
            <p:nvSpPr>
              <p:cNvPr id="95" name="왼쪽 대괄호 94"/>
              <p:cNvSpPr/>
              <p:nvPr/>
            </p:nvSpPr>
            <p:spPr>
              <a:xfrm rot="5400000">
                <a:off x="2213736" y="3302990"/>
                <a:ext cx="108015" cy="1008112"/>
              </a:xfrm>
              <a:prstGeom prst="leftBracket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96" name="직선 연결선 95"/>
              <p:cNvCxnSpPr>
                <a:stCxn id="95" idx="1"/>
              </p:cNvCxnSpPr>
              <p:nvPr/>
            </p:nvCxnSpPr>
            <p:spPr>
              <a:xfrm flipH="1" flipV="1">
                <a:off x="2267743" y="3699031"/>
                <a:ext cx="1" cy="54008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7" name="그룹 96"/>
            <p:cNvGrpSpPr/>
            <p:nvPr/>
          </p:nvGrpSpPr>
          <p:grpSpPr>
            <a:xfrm>
              <a:off x="5519936" y="4744641"/>
              <a:ext cx="1944216" cy="162023"/>
              <a:chOff x="2771800" y="3700791"/>
              <a:chExt cx="2016224" cy="160263"/>
            </a:xfrm>
          </p:grpSpPr>
          <p:sp>
            <p:nvSpPr>
              <p:cNvPr id="98" name="왼쪽 대괄호 97"/>
              <p:cNvSpPr/>
              <p:nvPr/>
            </p:nvSpPr>
            <p:spPr>
              <a:xfrm rot="5400000">
                <a:off x="3725905" y="2798935"/>
                <a:ext cx="108014" cy="2016224"/>
              </a:xfrm>
              <a:prstGeom prst="leftBracket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99" name="직선 연결선 98"/>
              <p:cNvCxnSpPr>
                <a:stCxn id="98" idx="1"/>
              </p:cNvCxnSpPr>
              <p:nvPr/>
            </p:nvCxnSpPr>
            <p:spPr>
              <a:xfrm flipV="1">
                <a:off x="3779912" y="3700791"/>
                <a:ext cx="0" cy="52249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0" name="TextBox 99"/>
            <p:cNvSpPr txBox="1"/>
            <p:nvPr/>
          </p:nvSpPr>
          <p:spPr>
            <a:xfrm>
              <a:off x="4583832" y="4365105"/>
              <a:ext cx="648072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VPN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6168988" y="4365105"/>
              <a:ext cx="648072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offset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grpSp>
        <p:nvGrpSpPr>
          <p:cNvPr id="38" name="그룹 20"/>
          <p:cNvGrpSpPr/>
          <p:nvPr/>
        </p:nvGrpSpPr>
        <p:grpSpPr>
          <a:xfrm>
            <a:off x="7959959" y="2539388"/>
            <a:ext cx="3748180" cy="2316595"/>
            <a:chOff x="2294211" y="3207007"/>
            <a:chExt cx="3791832" cy="2316595"/>
          </a:xfrm>
        </p:grpSpPr>
        <p:sp>
          <p:nvSpPr>
            <p:cNvPr id="39" name="직사각형 5"/>
            <p:cNvSpPr/>
            <p:nvPr/>
          </p:nvSpPr>
          <p:spPr>
            <a:xfrm>
              <a:off x="2726259" y="3367167"/>
              <a:ext cx="1584176" cy="43204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40" name="직사각형 6"/>
            <p:cNvSpPr/>
            <p:nvPr/>
          </p:nvSpPr>
          <p:spPr>
            <a:xfrm>
              <a:off x="2726259" y="3799210"/>
              <a:ext cx="1584176" cy="43204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41" name="직사각형 7"/>
            <p:cNvSpPr/>
            <p:nvPr/>
          </p:nvSpPr>
          <p:spPr>
            <a:xfrm>
              <a:off x="2726259" y="4227458"/>
              <a:ext cx="1584176" cy="43204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42" name="직사각형 8"/>
            <p:cNvSpPr/>
            <p:nvPr/>
          </p:nvSpPr>
          <p:spPr>
            <a:xfrm>
              <a:off x="2726259" y="4659506"/>
              <a:ext cx="1584176" cy="43204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366219" y="3207007"/>
              <a:ext cx="360040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0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294211" y="3600480"/>
              <a:ext cx="432048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16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294211" y="4067303"/>
              <a:ext cx="432048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32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294211" y="4499351"/>
              <a:ext cx="432048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48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294211" y="4931399"/>
              <a:ext cx="432048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64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371043" y="3357219"/>
              <a:ext cx="1715000" cy="497758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(page 0 of                            the address space)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4404373" y="3855079"/>
              <a:ext cx="853420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(page 1)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393697" y="4283326"/>
              <a:ext cx="853420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(page 2)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4404373" y="4715374"/>
              <a:ext cx="853420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(page 3)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2628656" y="5203293"/>
              <a:ext cx="3001828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US" altLang="ko-KR" sz="1400" b="1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64-byte Address Space with 16-byte Pages</a:t>
              </a:r>
              <a:endParaRPr lang="ko-KR" altLang="en-US" sz="1600" b="1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2832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Example: Address Translation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virtual address 21 in 64-byte address space</a:t>
            </a:r>
          </a:p>
          <a:p>
            <a:pPr lvl="1"/>
            <a:endParaRPr lang="ko-KR" altLang="en-US" dirty="0"/>
          </a:p>
        </p:txBody>
      </p:sp>
      <p:grpSp>
        <p:nvGrpSpPr>
          <p:cNvPr id="45" name="그룹 44"/>
          <p:cNvGrpSpPr/>
          <p:nvPr/>
        </p:nvGrpSpPr>
        <p:grpSpPr>
          <a:xfrm>
            <a:off x="250142" y="1878709"/>
            <a:ext cx="4680520" cy="3979936"/>
            <a:chOff x="1403648" y="1465288"/>
            <a:chExt cx="4680520" cy="3979936"/>
          </a:xfrm>
        </p:grpSpPr>
        <p:sp>
          <p:nvSpPr>
            <p:cNvPr id="46" name="직사각형 45"/>
            <p:cNvSpPr/>
            <p:nvPr/>
          </p:nvSpPr>
          <p:spPr>
            <a:xfrm>
              <a:off x="3059832" y="2078849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0</a:t>
              </a:r>
              <a:endParaRPr lang="ko-KR" altLang="en-US" sz="1400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47" name="직사각형 46"/>
            <p:cNvSpPr/>
            <p:nvPr/>
          </p:nvSpPr>
          <p:spPr>
            <a:xfrm>
              <a:off x="3563888" y="2078849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1</a:t>
              </a:r>
              <a:endParaRPr lang="ko-KR" altLang="en-US" sz="1400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48" name="직사각형 47"/>
            <p:cNvSpPr/>
            <p:nvPr/>
          </p:nvSpPr>
          <p:spPr>
            <a:xfrm>
              <a:off x="4067944" y="2078849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0</a:t>
              </a:r>
              <a:endParaRPr lang="ko-KR" altLang="en-US" sz="1400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49" name="직사각형 48"/>
            <p:cNvSpPr/>
            <p:nvPr/>
          </p:nvSpPr>
          <p:spPr>
            <a:xfrm>
              <a:off x="4572000" y="2078849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1</a:t>
              </a:r>
              <a:endParaRPr lang="ko-KR" altLang="en-US" sz="1400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50" name="직사각형 49"/>
            <p:cNvSpPr/>
            <p:nvPr/>
          </p:nvSpPr>
          <p:spPr>
            <a:xfrm>
              <a:off x="5076056" y="2078849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0</a:t>
              </a:r>
              <a:endParaRPr lang="ko-KR" altLang="en-US" sz="1400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51" name="직사각형 50"/>
            <p:cNvSpPr/>
            <p:nvPr/>
          </p:nvSpPr>
          <p:spPr>
            <a:xfrm>
              <a:off x="5580112" y="2078849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1</a:t>
              </a:r>
              <a:endParaRPr lang="ko-KR" altLang="en-US" sz="1400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grpSp>
          <p:nvGrpSpPr>
            <p:cNvPr id="52" name="그룹 51"/>
            <p:cNvGrpSpPr/>
            <p:nvPr/>
          </p:nvGrpSpPr>
          <p:grpSpPr>
            <a:xfrm>
              <a:off x="3059832" y="1844824"/>
              <a:ext cx="936104" cy="162022"/>
              <a:chOff x="1763688" y="3699031"/>
              <a:chExt cx="1008112" cy="162022"/>
            </a:xfrm>
          </p:grpSpPr>
          <p:sp>
            <p:nvSpPr>
              <p:cNvPr id="85" name="왼쪽 대괄호 84"/>
              <p:cNvSpPr/>
              <p:nvPr/>
            </p:nvSpPr>
            <p:spPr>
              <a:xfrm rot="5400000">
                <a:off x="2213736" y="3302990"/>
                <a:ext cx="108015" cy="1008112"/>
              </a:xfrm>
              <a:prstGeom prst="leftBracket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86" name="직선 연결선 85"/>
              <p:cNvCxnSpPr>
                <a:stCxn id="85" idx="1"/>
              </p:cNvCxnSpPr>
              <p:nvPr/>
            </p:nvCxnSpPr>
            <p:spPr>
              <a:xfrm flipH="1" flipV="1">
                <a:off x="2267743" y="3699031"/>
                <a:ext cx="1" cy="54008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3" name="그룹 52"/>
            <p:cNvGrpSpPr/>
            <p:nvPr/>
          </p:nvGrpSpPr>
          <p:grpSpPr>
            <a:xfrm>
              <a:off x="4139952" y="1844824"/>
              <a:ext cx="1944216" cy="162023"/>
              <a:chOff x="2771800" y="3700791"/>
              <a:chExt cx="2016224" cy="160263"/>
            </a:xfrm>
          </p:grpSpPr>
          <p:sp>
            <p:nvSpPr>
              <p:cNvPr id="83" name="왼쪽 대괄호 82"/>
              <p:cNvSpPr/>
              <p:nvPr/>
            </p:nvSpPr>
            <p:spPr>
              <a:xfrm rot="5400000">
                <a:off x="3725905" y="2798935"/>
                <a:ext cx="108014" cy="2016224"/>
              </a:xfrm>
              <a:prstGeom prst="leftBracket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84" name="직선 연결선 83"/>
              <p:cNvCxnSpPr>
                <a:stCxn id="83" idx="1"/>
              </p:cNvCxnSpPr>
              <p:nvPr/>
            </p:nvCxnSpPr>
            <p:spPr>
              <a:xfrm flipV="1">
                <a:off x="3779912" y="3700791"/>
                <a:ext cx="0" cy="52249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4" name="TextBox 53"/>
            <p:cNvSpPr txBox="1"/>
            <p:nvPr/>
          </p:nvSpPr>
          <p:spPr>
            <a:xfrm>
              <a:off x="3203848" y="1465288"/>
              <a:ext cx="648072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VPN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4789004" y="1465288"/>
              <a:ext cx="648072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offset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56" name="직사각형 55"/>
            <p:cNvSpPr/>
            <p:nvPr/>
          </p:nvSpPr>
          <p:spPr>
            <a:xfrm>
              <a:off x="3059832" y="4344935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1</a:t>
              </a:r>
              <a:endParaRPr lang="ko-KR" altLang="en-US" sz="1400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57" name="직사각형 56"/>
            <p:cNvSpPr/>
            <p:nvPr/>
          </p:nvSpPr>
          <p:spPr>
            <a:xfrm>
              <a:off x="3563888" y="4344935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1</a:t>
              </a:r>
              <a:endParaRPr lang="ko-KR" altLang="en-US" sz="1400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58" name="직사각형 57"/>
            <p:cNvSpPr/>
            <p:nvPr/>
          </p:nvSpPr>
          <p:spPr>
            <a:xfrm>
              <a:off x="4067944" y="4344935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0</a:t>
              </a:r>
              <a:endParaRPr lang="ko-KR" altLang="en-US" sz="1400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59" name="직사각형 58"/>
            <p:cNvSpPr/>
            <p:nvPr/>
          </p:nvSpPr>
          <p:spPr>
            <a:xfrm>
              <a:off x="4572000" y="4344935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1</a:t>
              </a:r>
              <a:endParaRPr lang="ko-KR" altLang="en-US" sz="1400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60" name="직사각형 59"/>
            <p:cNvSpPr/>
            <p:nvPr/>
          </p:nvSpPr>
          <p:spPr>
            <a:xfrm>
              <a:off x="5076056" y="4344935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0</a:t>
              </a:r>
              <a:endParaRPr lang="ko-KR" altLang="en-US" sz="1400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61" name="직사각형 60"/>
            <p:cNvSpPr/>
            <p:nvPr/>
          </p:nvSpPr>
          <p:spPr>
            <a:xfrm>
              <a:off x="5580112" y="4344935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1</a:t>
              </a:r>
              <a:endParaRPr lang="ko-KR" altLang="en-US" sz="1400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grpSp>
          <p:nvGrpSpPr>
            <p:cNvPr id="62" name="그룹 61"/>
            <p:cNvGrpSpPr/>
            <p:nvPr/>
          </p:nvGrpSpPr>
          <p:grpSpPr>
            <a:xfrm rot="10800000">
              <a:off x="2555776" y="4902990"/>
              <a:ext cx="1440160" cy="180518"/>
              <a:chOff x="1763688" y="3699031"/>
              <a:chExt cx="1008112" cy="162022"/>
            </a:xfrm>
          </p:grpSpPr>
          <p:sp>
            <p:nvSpPr>
              <p:cNvPr id="81" name="왼쪽 대괄호 80"/>
              <p:cNvSpPr/>
              <p:nvPr/>
            </p:nvSpPr>
            <p:spPr>
              <a:xfrm rot="5400000">
                <a:off x="2213736" y="3302990"/>
                <a:ext cx="108015" cy="1008112"/>
              </a:xfrm>
              <a:prstGeom prst="leftBracket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82" name="직선 연결선 81"/>
              <p:cNvCxnSpPr>
                <a:stCxn id="81" idx="1"/>
              </p:cNvCxnSpPr>
              <p:nvPr/>
            </p:nvCxnSpPr>
            <p:spPr>
              <a:xfrm flipH="1" flipV="1">
                <a:off x="2267743" y="3699031"/>
                <a:ext cx="1" cy="54008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3" name="그룹 62"/>
            <p:cNvGrpSpPr/>
            <p:nvPr/>
          </p:nvGrpSpPr>
          <p:grpSpPr>
            <a:xfrm rot="10800000">
              <a:off x="4139952" y="4902991"/>
              <a:ext cx="1944216" cy="162023"/>
              <a:chOff x="2771800" y="3700791"/>
              <a:chExt cx="2016224" cy="160263"/>
            </a:xfrm>
          </p:grpSpPr>
          <p:sp>
            <p:nvSpPr>
              <p:cNvPr id="79" name="왼쪽 대괄호 78"/>
              <p:cNvSpPr/>
              <p:nvPr/>
            </p:nvSpPr>
            <p:spPr>
              <a:xfrm rot="5400000">
                <a:off x="3725905" y="2798935"/>
                <a:ext cx="108014" cy="2016224"/>
              </a:xfrm>
              <a:prstGeom prst="leftBracket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80" name="직선 연결선 79"/>
              <p:cNvCxnSpPr>
                <a:stCxn id="79" idx="1"/>
              </p:cNvCxnSpPr>
              <p:nvPr/>
            </p:nvCxnSpPr>
            <p:spPr>
              <a:xfrm flipV="1">
                <a:off x="3779912" y="3700791"/>
                <a:ext cx="0" cy="52249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4" name="TextBox 63"/>
            <p:cNvSpPr txBox="1"/>
            <p:nvPr/>
          </p:nvSpPr>
          <p:spPr>
            <a:xfrm>
              <a:off x="2951821" y="5124915"/>
              <a:ext cx="648072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PFN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789004" y="5119965"/>
              <a:ext cx="648072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offset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66" name="직사각형 65"/>
            <p:cNvSpPr/>
            <p:nvPr/>
          </p:nvSpPr>
          <p:spPr>
            <a:xfrm>
              <a:off x="2555776" y="4346443"/>
              <a:ext cx="504056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1</a:t>
              </a:r>
              <a:endParaRPr lang="ko-KR" altLang="en-US" sz="1400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1979713" y="2061778"/>
              <a:ext cx="972108" cy="538198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Virtual</a:t>
              </a:r>
            </a:p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Address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403648" y="4327864"/>
              <a:ext cx="972108" cy="538198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Physical</a:t>
              </a:r>
            </a:p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Address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69" name="직사각형 68"/>
            <p:cNvSpPr/>
            <p:nvPr/>
          </p:nvSpPr>
          <p:spPr>
            <a:xfrm>
              <a:off x="2555777" y="2996952"/>
              <a:ext cx="1440160" cy="93610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600" b="1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Address Translation</a:t>
              </a:r>
              <a:endParaRPr lang="ko-KR" altLang="en-US" sz="1600" b="1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cxnSp>
          <p:nvCxnSpPr>
            <p:cNvPr id="70" name="직선 화살표 연결선 69"/>
            <p:cNvCxnSpPr>
              <a:stCxn id="51" idx="2"/>
              <a:endCxn id="61" idx="0"/>
            </p:cNvCxnSpPr>
            <p:nvPr/>
          </p:nvCxnSpPr>
          <p:spPr>
            <a:xfrm>
              <a:off x="5832140" y="2662998"/>
              <a:ext cx="0" cy="160184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직선 화살표 연결선 70"/>
            <p:cNvCxnSpPr>
              <a:stCxn id="50" idx="2"/>
              <a:endCxn id="60" idx="0"/>
            </p:cNvCxnSpPr>
            <p:nvPr/>
          </p:nvCxnSpPr>
          <p:spPr>
            <a:xfrm>
              <a:off x="5328084" y="2662998"/>
              <a:ext cx="0" cy="160184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직선 화살표 연결선 71"/>
            <p:cNvCxnSpPr>
              <a:stCxn id="49" idx="2"/>
              <a:endCxn id="59" idx="0"/>
            </p:cNvCxnSpPr>
            <p:nvPr/>
          </p:nvCxnSpPr>
          <p:spPr>
            <a:xfrm>
              <a:off x="4824028" y="2662998"/>
              <a:ext cx="0" cy="160184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직선 화살표 연결선 72"/>
            <p:cNvCxnSpPr>
              <a:stCxn id="48" idx="2"/>
              <a:endCxn id="58" idx="0"/>
            </p:cNvCxnSpPr>
            <p:nvPr/>
          </p:nvCxnSpPr>
          <p:spPr>
            <a:xfrm>
              <a:off x="4319972" y="2662998"/>
              <a:ext cx="0" cy="160184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직선 화살표 연결선 73"/>
            <p:cNvCxnSpPr/>
            <p:nvPr/>
          </p:nvCxnSpPr>
          <p:spPr>
            <a:xfrm>
              <a:off x="3815916" y="2635529"/>
              <a:ext cx="0" cy="31691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직선 화살표 연결선 74"/>
            <p:cNvCxnSpPr/>
            <p:nvPr/>
          </p:nvCxnSpPr>
          <p:spPr>
            <a:xfrm>
              <a:off x="3311860" y="2635529"/>
              <a:ext cx="0" cy="31691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직선 화살표 연결선 75"/>
            <p:cNvCxnSpPr/>
            <p:nvPr/>
          </p:nvCxnSpPr>
          <p:spPr>
            <a:xfrm>
              <a:off x="2807804" y="3976634"/>
              <a:ext cx="0" cy="30139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직선 화살표 연결선 76"/>
            <p:cNvCxnSpPr/>
            <p:nvPr/>
          </p:nvCxnSpPr>
          <p:spPr>
            <a:xfrm>
              <a:off x="3311860" y="3976181"/>
              <a:ext cx="0" cy="31691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직선 화살표 연결선 77"/>
            <p:cNvCxnSpPr/>
            <p:nvPr/>
          </p:nvCxnSpPr>
          <p:spPr>
            <a:xfrm>
              <a:off x="3815916" y="3975516"/>
              <a:ext cx="0" cy="31691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CB5B6-C7A0-F349-A61C-E3A21794052C}" type="datetime1">
              <a:rPr lang="en-US" smtClean="0"/>
              <a:t>9/20/21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87" name="그룹 20"/>
          <p:cNvGrpSpPr/>
          <p:nvPr/>
        </p:nvGrpSpPr>
        <p:grpSpPr>
          <a:xfrm>
            <a:off x="5483712" y="3762468"/>
            <a:ext cx="3356332" cy="2351515"/>
            <a:chOff x="2294211" y="3207007"/>
            <a:chExt cx="3395420" cy="2351515"/>
          </a:xfrm>
        </p:grpSpPr>
        <p:sp>
          <p:nvSpPr>
            <p:cNvPr id="88" name="직사각형 5"/>
            <p:cNvSpPr/>
            <p:nvPr/>
          </p:nvSpPr>
          <p:spPr>
            <a:xfrm>
              <a:off x="2726259" y="3367167"/>
              <a:ext cx="1584176" cy="43204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89" name="직사각형 6"/>
            <p:cNvSpPr/>
            <p:nvPr/>
          </p:nvSpPr>
          <p:spPr>
            <a:xfrm>
              <a:off x="2726259" y="3799210"/>
              <a:ext cx="1584176" cy="43204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90" name="직사각형 7"/>
            <p:cNvSpPr/>
            <p:nvPr/>
          </p:nvSpPr>
          <p:spPr>
            <a:xfrm>
              <a:off x="2726259" y="4227458"/>
              <a:ext cx="1584176" cy="43204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91" name="직사각형 8"/>
            <p:cNvSpPr/>
            <p:nvPr/>
          </p:nvSpPr>
          <p:spPr>
            <a:xfrm>
              <a:off x="2726259" y="4659506"/>
              <a:ext cx="1584176" cy="432048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2366219" y="3207007"/>
              <a:ext cx="360040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0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2294211" y="3600480"/>
              <a:ext cx="432048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16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2294211" y="4067303"/>
              <a:ext cx="432048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32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2294211" y="4499351"/>
              <a:ext cx="432048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48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2294211" y="4931399"/>
              <a:ext cx="432048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64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4404082" y="3438864"/>
              <a:ext cx="853205" cy="36136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(page 0)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4404373" y="3855079"/>
              <a:ext cx="853420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(page 1)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4393697" y="4283326"/>
              <a:ext cx="853420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(page 2)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4404373" y="4715374"/>
              <a:ext cx="853420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(page 3)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2687803" y="5238213"/>
              <a:ext cx="3001828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US" altLang="ko-KR" sz="1400" b="1">
                  <a:latin typeface="맑은 고딕" panose="020B0503020000020004" pitchFamily="50" charset="-127"/>
                  <a:ea typeface="맑은 고딕" panose="020B0503020000020004" pitchFamily="50" charset="-127"/>
                </a:rPr>
                <a:t>64-byte </a:t>
              </a:r>
              <a:r>
                <a:rPr lang="en-US" altLang="ko-KR" sz="1400" b="1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Address Space</a:t>
              </a:r>
              <a:endParaRPr lang="ko-KR" altLang="en-US" sz="1600" b="1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graphicFrame>
        <p:nvGraphicFramePr>
          <p:cNvPr id="102" name="Table 10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131444"/>
              </p:ext>
            </p:extLst>
          </p:nvPr>
        </p:nvGraphicFramePr>
        <p:xfrm>
          <a:off x="5938773" y="1824863"/>
          <a:ext cx="1661658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517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064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103" name="TextBox 102"/>
          <p:cNvSpPr txBox="1"/>
          <p:nvPr/>
        </p:nvSpPr>
        <p:spPr>
          <a:xfrm>
            <a:off x="6065995" y="3379641"/>
            <a:ext cx="1483636" cy="27109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ko-KR" sz="14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A page table</a:t>
            </a:r>
            <a:endParaRPr lang="ko-KR" altLang="en-US" sz="16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pSp>
        <p:nvGrpSpPr>
          <p:cNvPr id="104" name="그룹 47"/>
          <p:cNvGrpSpPr/>
          <p:nvPr/>
        </p:nvGrpSpPr>
        <p:grpSpPr>
          <a:xfrm>
            <a:off x="7924611" y="1592835"/>
            <a:ext cx="4531929" cy="4536504"/>
            <a:chOff x="2024895" y="1733326"/>
            <a:chExt cx="4896544" cy="4536504"/>
          </a:xfrm>
        </p:grpSpPr>
        <p:sp>
          <p:nvSpPr>
            <p:cNvPr id="105" name="TextBox 104"/>
            <p:cNvSpPr txBox="1"/>
            <p:nvPr/>
          </p:nvSpPr>
          <p:spPr>
            <a:xfrm>
              <a:off x="2746987" y="1733326"/>
              <a:ext cx="60240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0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2713522" y="2217637"/>
              <a:ext cx="669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16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07" name="직사각형 50"/>
            <p:cNvSpPr/>
            <p:nvPr/>
          </p:nvSpPr>
          <p:spPr>
            <a:xfrm>
              <a:off x="3411957" y="1887700"/>
              <a:ext cx="1456785" cy="498877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reserved for OS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08" name="직사각형 51"/>
            <p:cNvSpPr/>
            <p:nvPr/>
          </p:nvSpPr>
          <p:spPr>
            <a:xfrm>
              <a:off x="3411957" y="2890633"/>
              <a:ext cx="1456785" cy="498877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3 of AS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09" name="직사각형 52"/>
            <p:cNvSpPr/>
            <p:nvPr/>
          </p:nvSpPr>
          <p:spPr>
            <a:xfrm>
              <a:off x="3411957" y="2386577"/>
              <a:ext cx="1456785" cy="504056"/>
            </a:xfrm>
            <a:prstGeom prst="rect">
              <a:avLst/>
            </a:prstGeom>
            <a:pattFill prst="dkUpDiag">
              <a:fgClr>
                <a:schemeClr val="tx2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(unused)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10" name="직사각형 53"/>
            <p:cNvSpPr/>
            <p:nvPr/>
          </p:nvSpPr>
          <p:spPr>
            <a:xfrm>
              <a:off x="3411957" y="3389510"/>
              <a:ext cx="1456785" cy="498877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0 of AS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11" name="직사각형 54"/>
            <p:cNvSpPr/>
            <p:nvPr/>
          </p:nvSpPr>
          <p:spPr>
            <a:xfrm>
              <a:off x="3411957" y="3888387"/>
              <a:ext cx="1456785" cy="504056"/>
            </a:xfrm>
            <a:prstGeom prst="rect">
              <a:avLst/>
            </a:prstGeom>
            <a:pattFill prst="dkUpDiag">
              <a:fgClr>
                <a:schemeClr val="tx2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(unused)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12" name="직사각형 55"/>
            <p:cNvSpPr/>
            <p:nvPr/>
          </p:nvSpPr>
          <p:spPr>
            <a:xfrm>
              <a:off x="3411957" y="4392443"/>
              <a:ext cx="1456785" cy="498877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2 of AS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2024895" y="5962053"/>
              <a:ext cx="48965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128-Byte Physical Memory</a:t>
              </a:r>
              <a:endParaRPr lang="ko-KR" altLang="en-US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14" name="직사각형 57"/>
            <p:cNvSpPr/>
            <p:nvPr/>
          </p:nvSpPr>
          <p:spPr>
            <a:xfrm>
              <a:off x="3411956" y="4891320"/>
              <a:ext cx="1455993" cy="504056"/>
            </a:xfrm>
            <a:prstGeom prst="rect">
              <a:avLst/>
            </a:prstGeom>
            <a:pattFill prst="dkUpDiag">
              <a:fgClr>
                <a:schemeClr val="tx2">
                  <a:lumMod val="20000"/>
                  <a:lumOff val="80000"/>
                </a:schemeClr>
              </a:fgClr>
              <a:bgClr>
                <a:schemeClr val="bg1"/>
              </a:bgClr>
            </a:patt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(unused)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15" name="직사각형 58"/>
            <p:cNvSpPr/>
            <p:nvPr/>
          </p:nvSpPr>
          <p:spPr>
            <a:xfrm>
              <a:off x="3411957" y="5395376"/>
              <a:ext cx="1456784" cy="504056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page 1 of AS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2713522" y="2720113"/>
              <a:ext cx="669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32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2713523" y="3251010"/>
              <a:ext cx="669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48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2713521" y="3749887"/>
              <a:ext cx="669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64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2713525" y="4253943"/>
              <a:ext cx="669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80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2713525" y="4752820"/>
              <a:ext cx="669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96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2713522" y="5260138"/>
              <a:ext cx="669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112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2713521" y="5724544"/>
              <a:ext cx="66933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128</a:t>
              </a:r>
              <a:endParaRPr lang="ko-KR" altLang="en-US" sz="12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4956474" y="1969116"/>
              <a:ext cx="1685014" cy="3781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page frame 0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4960116" y="2478450"/>
              <a:ext cx="1512168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page frame 1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4960116" y="2979915"/>
              <a:ext cx="1512168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page frame 2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4960116" y="3478792"/>
              <a:ext cx="1512168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page frame 3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4960116" y="3980259"/>
              <a:ext cx="1512168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page frame 4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4960116" y="4481726"/>
              <a:ext cx="1512168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page frame 5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4960116" y="4983193"/>
              <a:ext cx="1512168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page frame 6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4960116" y="5487249"/>
              <a:ext cx="1512168" cy="320309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US" altLang="ko-KR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page frame 7</a:t>
              </a:r>
              <a:endParaRPr lang="ko-KR" altLang="en-US" sz="16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8570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What Is In The Page Table?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page table is just a </a:t>
            </a:r>
            <a:r>
              <a:rPr lang="en-US" altLang="ko-KR" b="1" dirty="0"/>
              <a:t>data structure</a:t>
            </a:r>
            <a:r>
              <a:rPr lang="en-US" altLang="ko-KR" dirty="0"/>
              <a:t> that is used to map the virtual address to physical address</a:t>
            </a:r>
          </a:p>
          <a:p>
            <a:pPr lvl="1"/>
            <a:r>
              <a:rPr lang="en-US" altLang="ko-KR" dirty="0"/>
              <a:t>Simplest form: a linear page </a:t>
            </a:r>
            <a:r>
              <a:rPr lang="en-US" altLang="ko-KR" dirty="0" smtClean="0"/>
              <a:t>table (i.e., an array)</a:t>
            </a:r>
            <a:endParaRPr lang="en-US" altLang="ko-KR" dirty="0"/>
          </a:p>
          <a:p>
            <a:pPr lvl="1"/>
            <a:r>
              <a:rPr lang="en-US" altLang="ko-KR" dirty="0" smtClean="0"/>
              <a:t>One for each process, located </a:t>
            </a:r>
            <a:r>
              <a:rPr lang="en-US" altLang="ko-KR" dirty="0" smtClean="0"/>
              <a:t>in memory</a:t>
            </a:r>
            <a:endParaRPr lang="en-US" altLang="ko-KR" dirty="0" smtClean="0"/>
          </a:p>
          <a:p>
            <a:r>
              <a:rPr lang="en-US" altLang="ko-KR" dirty="0" smtClean="0"/>
              <a:t>The </a:t>
            </a:r>
            <a:r>
              <a:rPr lang="en-US" altLang="ko-KR" dirty="0"/>
              <a:t>OS </a:t>
            </a:r>
            <a:r>
              <a:rPr lang="en-US" altLang="ko-KR" b="1" dirty="0"/>
              <a:t>indexes</a:t>
            </a:r>
            <a:r>
              <a:rPr lang="en-US" altLang="ko-KR" dirty="0"/>
              <a:t> the array by VPN, and looks up the page table entry</a:t>
            </a:r>
          </a:p>
          <a:p>
            <a:r>
              <a:rPr lang="en-US" altLang="ko-KR" dirty="0"/>
              <a:t>In addition to the Physical Frame Number, each page table entry has some status flags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8CF34-05FA-2543-8573-B8BA512075CC}" type="datetime1">
              <a:rPr lang="en-US" smtClean="0"/>
              <a:t>9/20/21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437588" y="5976780"/>
            <a:ext cx="1483636" cy="27109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ko-KR" sz="14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A page table</a:t>
            </a:r>
            <a:endParaRPr lang="ko-KR" altLang="en-US" sz="1600" b="1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7683555"/>
              </p:ext>
            </p:extLst>
          </p:nvPr>
        </p:nvGraphicFramePr>
        <p:xfrm>
          <a:off x="5259566" y="4031224"/>
          <a:ext cx="1661658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28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7884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VPN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PFN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4322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Common Page Table Entry Flags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/>
              <a:t>Valid Bit</a:t>
            </a:r>
            <a:r>
              <a:rPr lang="en-US" altLang="ko-KR" dirty="0"/>
              <a:t>: Indicating whether the particular translation is valid</a:t>
            </a:r>
          </a:p>
          <a:p>
            <a:r>
              <a:rPr lang="en-US" altLang="ko-KR" b="1" dirty="0"/>
              <a:t>Protection Bits</a:t>
            </a:r>
            <a:r>
              <a:rPr lang="en-US" altLang="ko-KR" dirty="0"/>
              <a:t>: Indicating whether the page could be read from, written to, or executed from</a:t>
            </a:r>
          </a:p>
          <a:p>
            <a:r>
              <a:rPr lang="en-US" altLang="ko-KR" b="1" dirty="0"/>
              <a:t>Present Bit</a:t>
            </a:r>
            <a:r>
              <a:rPr lang="en-US" altLang="ko-KR" dirty="0"/>
              <a:t>: Indicating whether this page is in physical memory or on disk (swapped out)</a:t>
            </a:r>
          </a:p>
          <a:p>
            <a:r>
              <a:rPr lang="en-US" altLang="ko-KR" b="1" dirty="0"/>
              <a:t>Dirty Bit</a:t>
            </a:r>
            <a:r>
              <a:rPr lang="en-US" altLang="ko-KR" dirty="0"/>
              <a:t>: Indicating whether the page has been modified since it was brought into memory</a:t>
            </a:r>
          </a:p>
          <a:p>
            <a:r>
              <a:rPr lang="en-US" altLang="ko-KR" b="1" dirty="0"/>
              <a:t>Reference Bit (Accessed Bit): </a:t>
            </a:r>
            <a:r>
              <a:rPr lang="en-US" altLang="ko-KR" dirty="0"/>
              <a:t>Indicating that a page has been accessed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B260B-8247-7144-80BA-589CDB1F57A0}" type="datetime1">
              <a:rPr lang="en-US" smtClean="0"/>
              <a:t>9/20/21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97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Example: x86 Page Table Entry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P: present</a:t>
            </a:r>
          </a:p>
          <a:p>
            <a:r>
              <a:rPr lang="en-US" altLang="ko-KR" dirty="0"/>
              <a:t>R/W: read/write bit</a:t>
            </a:r>
          </a:p>
          <a:p>
            <a:r>
              <a:rPr lang="en-US" altLang="ko-KR" dirty="0"/>
              <a:t>U/S: supervisor</a:t>
            </a:r>
          </a:p>
          <a:p>
            <a:r>
              <a:rPr lang="en-US" altLang="ko-KR" dirty="0"/>
              <a:t>A: accessed bit</a:t>
            </a:r>
          </a:p>
          <a:p>
            <a:r>
              <a:rPr lang="en-US" altLang="ko-KR" dirty="0"/>
              <a:t>D: dirty bit</a:t>
            </a:r>
          </a:p>
          <a:p>
            <a:r>
              <a:rPr lang="en-US" altLang="ko-KR" dirty="0"/>
              <a:t>G, PAT, PCD, PWT: Used for caching</a:t>
            </a:r>
          </a:p>
          <a:p>
            <a:r>
              <a:rPr lang="en-US" altLang="ko-KR" dirty="0"/>
              <a:t>PFN: the page frame number</a:t>
            </a:r>
          </a:p>
        </p:txBody>
      </p:sp>
      <p:grpSp>
        <p:nvGrpSpPr>
          <p:cNvPr id="31" name="그룹 30"/>
          <p:cNvGrpSpPr/>
          <p:nvPr/>
        </p:nvGrpSpPr>
        <p:grpSpPr>
          <a:xfrm>
            <a:off x="2567608" y="1340768"/>
            <a:ext cx="7029456" cy="763136"/>
            <a:chOff x="899592" y="1657752"/>
            <a:chExt cx="7029456" cy="763136"/>
          </a:xfrm>
        </p:grpSpPr>
        <p:graphicFrame>
          <p:nvGraphicFramePr>
            <p:cNvPr id="18" name="내용 개체 틀 11"/>
            <p:cNvGraphicFramePr>
              <a:graphicFrameLocks/>
            </p:cNvGraphicFramePr>
            <p:nvPr>
              <p:extLst/>
            </p:nvPr>
          </p:nvGraphicFramePr>
          <p:xfrm>
            <a:off x="899592" y="1657752"/>
            <a:ext cx="7029456" cy="274320"/>
          </p:xfrm>
          <a:graphic>
            <a:graphicData uri="http://schemas.openxmlformats.org/drawingml/2006/table">
              <a:tbl>
                <a:tblPr firstRow="1" bandRow="1">
                  <a:tableStyleId>{5C22544A-7EE6-4342-B048-85BDC9FD1C3A}</a:tableStyleId>
                </a:tblPr>
                <a:tblGrid>
                  <a:gridCol w="219670">
                    <a:extLst>
                      <a:ext uri="{9D8B030D-6E8A-4147-A177-3AD203B41FA5}">
                        <a16:colId xmlns:a16="http://schemas.microsoft.com/office/drawing/2014/main" xmlns="" val="20000"/>
                      </a:ext>
                    </a:extLst>
                  </a:gridCol>
                  <a:gridCol w="219671">
                    <a:extLst>
                      <a:ext uri="{9D8B030D-6E8A-4147-A177-3AD203B41FA5}">
                        <a16:colId xmlns:a16="http://schemas.microsoft.com/office/drawing/2014/main" xmlns="" val="20001"/>
                      </a:ext>
                    </a:extLst>
                  </a:gridCol>
                  <a:gridCol w="219671">
                    <a:extLst>
                      <a:ext uri="{9D8B030D-6E8A-4147-A177-3AD203B41FA5}">
                        <a16:colId xmlns:a16="http://schemas.microsoft.com/office/drawing/2014/main" xmlns="" val="20002"/>
                      </a:ext>
                    </a:extLst>
                  </a:gridCol>
                  <a:gridCol w="219670">
                    <a:extLst>
                      <a:ext uri="{9D8B030D-6E8A-4147-A177-3AD203B41FA5}">
                        <a16:colId xmlns:a16="http://schemas.microsoft.com/office/drawing/2014/main" xmlns="" val="20003"/>
                      </a:ext>
                    </a:extLst>
                  </a:gridCol>
                  <a:gridCol w="219670">
                    <a:extLst>
                      <a:ext uri="{9D8B030D-6E8A-4147-A177-3AD203B41FA5}">
                        <a16:colId xmlns:a16="http://schemas.microsoft.com/office/drawing/2014/main" xmlns="" val="20004"/>
                      </a:ext>
                    </a:extLst>
                  </a:gridCol>
                  <a:gridCol w="219671">
                    <a:extLst>
                      <a:ext uri="{9D8B030D-6E8A-4147-A177-3AD203B41FA5}">
                        <a16:colId xmlns:a16="http://schemas.microsoft.com/office/drawing/2014/main" xmlns="" val="20005"/>
                      </a:ext>
                    </a:extLst>
                  </a:gridCol>
                  <a:gridCol w="219671">
                    <a:extLst>
                      <a:ext uri="{9D8B030D-6E8A-4147-A177-3AD203B41FA5}">
                        <a16:colId xmlns:a16="http://schemas.microsoft.com/office/drawing/2014/main" xmlns="" val="20006"/>
                      </a:ext>
                    </a:extLst>
                  </a:gridCol>
                  <a:gridCol w="219670">
                    <a:extLst>
                      <a:ext uri="{9D8B030D-6E8A-4147-A177-3AD203B41FA5}">
                        <a16:colId xmlns:a16="http://schemas.microsoft.com/office/drawing/2014/main" xmlns="" val="20007"/>
                      </a:ext>
                    </a:extLst>
                  </a:gridCol>
                  <a:gridCol w="219670">
                    <a:extLst>
                      <a:ext uri="{9D8B030D-6E8A-4147-A177-3AD203B41FA5}">
                        <a16:colId xmlns:a16="http://schemas.microsoft.com/office/drawing/2014/main" xmlns="" val="20008"/>
                      </a:ext>
                    </a:extLst>
                  </a:gridCol>
                  <a:gridCol w="219671">
                    <a:extLst>
                      <a:ext uri="{9D8B030D-6E8A-4147-A177-3AD203B41FA5}">
                        <a16:colId xmlns:a16="http://schemas.microsoft.com/office/drawing/2014/main" xmlns="" val="20009"/>
                      </a:ext>
                    </a:extLst>
                  </a:gridCol>
                  <a:gridCol w="219671">
                    <a:extLst>
                      <a:ext uri="{9D8B030D-6E8A-4147-A177-3AD203B41FA5}">
                        <a16:colId xmlns:a16="http://schemas.microsoft.com/office/drawing/2014/main" xmlns="" val="20010"/>
                      </a:ext>
                    </a:extLst>
                  </a:gridCol>
                  <a:gridCol w="219670">
                    <a:extLst>
                      <a:ext uri="{9D8B030D-6E8A-4147-A177-3AD203B41FA5}">
                        <a16:colId xmlns:a16="http://schemas.microsoft.com/office/drawing/2014/main" xmlns="" val="20011"/>
                      </a:ext>
                    </a:extLst>
                  </a:gridCol>
                  <a:gridCol w="219670">
                    <a:extLst>
                      <a:ext uri="{9D8B030D-6E8A-4147-A177-3AD203B41FA5}">
                        <a16:colId xmlns:a16="http://schemas.microsoft.com/office/drawing/2014/main" xmlns="" val="20012"/>
                      </a:ext>
                    </a:extLst>
                  </a:gridCol>
                  <a:gridCol w="219671">
                    <a:extLst>
                      <a:ext uri="{9D8B030D-6E8A-4147-A177-3AD203B41FA5}">
                        <a16:colId xmlns:a16="http://schemas.microsoft.com/office/drawing/2014/main" xmlns="" val="20013"/>
                      </a:ext>
                    </a:extLst>
                  </a:gridCol>
                  <a:gridCol w="219671">
                    <a:extLst>
                      <a:ext uri="{9D8B030D-6E8A-4147-A177-3AD203B41FA5}">
                        <a16:colId xmlns:a16="http://schemas.microsoft.com/office/drawing/2014/main" xmlns="" val="20014"/>
                      </a:ext>
                    </a:extLst>
                  </a:gridCol>
                  <a:gridCol w="219670">
                    <a:extLst>
                      <a:ext uri="{9D8B030D-6E8A-4147-A177-3AD203B41FA5}">
                        <a16:colId xmlns:a16="http://schemas.microsoft.com/office/drawing/2014/main" xmlns="" val="20015"/>
                      </a:ext>
                    </a:extLst>
                  </a:gridCol>
                  <a:gridCol w="219670">
                    <a:extLst>
                      <a:ext uri="{9D8B030D-6E8A-4147-A177-3AD203B41FA5}">
                        <a16:colId xmlns:a16="http://schemas.microsoft.com/office/drawing/2014/main" xmlns="" val="20016"/>
                      </a:ext>
                    </a:extLst>
                  </a:gridCol>
                  <a:gridCol w="219671">
                    <a:extLst>
                      <a:ext uri="{9D8B030D-6E8A-4147-A177-3AD203B41FA5}">
                        <a16:colId xmlns:a16="http://schemas.microsoft.com/office/drawing/2014/main" xmlns="" val="20017"/>
                      </a:ext>
                    </a:extLst>
                  </a:gridCol>
                  <a:gridCol w="219671">
                    <a:extLst>
                      <a:ext uri="{9D8B030D-6E8A-4147-A177-3AD203B41FA5}">
                        <a16:colId xmlns:a16="http://schemas.microsoft.com/office/drawing/2014/main" xmlns="" val="20018"/>
                      </a:ext>
                    </a:extLst>
                  </a:gridCol>
                  <a:gridCol w="219670">
                    <a:extLst>
                      <a:ext uri="{9D8B030D-6E8A-4147-A177-3AD203B41FA5}">
                        <a16:colId xmlns:a16="http://schemas.microsoft.com/office/drawing/2014/main" xmlns="" val="20019"/>
                      </a:ext>
                    </a:extLst>
                  </a:gridCol>
                  <a:gridCol w="219670">
                    <a:extLst>
                      <a:ext uri="{9D8B030D-6E8A-4147-A177-3AD203B41FA5}">
                        <a16:colId xmlns:a16="http://schemas.microsoft.com/office/drawing/2014/main" xmlns="" val="20020"/>
                      </a:ext>
                    </a:extLst>
                  </a:gridCol>
                  <a:gridCol w="219671">
                    <a:extLst>
                      <a:ext uri="{9D8B030D-6E8A-4147-A177-3AD203B41FA5}">
                        <a16:colId xmlns:a16="http://schemas.microsoft.com/office/drawing/2014/main" xmlns="" val="20021"/>
                      </a:ext>
                    </a:extLst>
                  </a:gridCol>
                  <a:gridCol w="219671">
                    <a:extLst>
                      <a:ext uri="{9D8B030D-6E8A-4147-A177-3AD203B41FA5}">
                        <a16:colId xmlns:a16="http://schemas.microsoft.com/office/drawing/2014/main" xmlns="" val="20022"/>
                      </a:ext>
                    </a:extLst>
                  </a:gridCol>
                  <a:gridCol w="219670">
                    <a:extLst>
                      <a:ext uri="{9D8B030D-6E8A-4147-A177-3AD203B41FA5}">
                        <a16:colId xmlns:a16="http://schemas.microsoft.com/office/drawing/2014/main" xmlns="" val="20023"/>
                      </a:ext>
                    </a:extLst>
                  </a:gridCol>
                  <a:gridCol w="219670">
                    <a:extLst>
                      <a:ext uri="{9D8B030D-6E8A-4147-A177-3AD203B41FA5}">
                        <a16:colId xmlns:a16="http://schemas.microsoft.com/office/drawing/2014/main" xmlns="" val="20024"/>
                      </a:ext>
                    </a:extLst>
                  </a:gridCol>
                  <a:gridCol w="219671">
                    <a:extLst>
                      <a:ext uri="{9D8B030D-6E8A-4147-A177-3AD203B41FA5}">
                        <a16:colId xmlns:a16="http://schemas.microsoft.com/office/drawing/2014/main" xmlns="" val="20025"/>
                      </a:ext>
                    </a:extLst>
                  </a:gridCol>
                  <a:gridCol w="219671">
                    <a:extLst>
                      <a:ext uri="{9D8B030D-6E8A-4147-A177-3AD203B41FA5}">
                        <a16:colId xmlns:a16="http://schemas.microsoft.com/office/drawing/2014/main" xmlns="" val="20026"/>
                      </a:ext>
                    </a:extLst>
                  </a:gridCol>
                  <a:gridCol w="219670">
                    <a:extLst>
                      <a:ext uri="{9D8B030D-6E8A-4147-A177-3AD203B41FA5}">
                        <a16:colId xmlns:a16="http://schemas.microsoft.com/office/drawing/2014/main" xmlns="" val="20027"/>
                      </a:ext>
                    </a:extLst>
                  </a:gridCol>
                  <a:gridCol w="219670">
                    <a:extLst>
                      <a:ext uri="{9D8B030D-6E8A-4147-A177-3AD203B41FA5}">
                        <a16:colId xmlns:a16="http://schemas.microsoft.com/office/drawing/2014/main" xmlns="" val="20028"/>
                      </a:ext>
                    </a:extLst>
                  </a:gridCol>
                  <a:gridCol w="219671">
                    <a:extLst>
                      <a:ext uri="{9D8B030D-6E8A-4147-A177-3AD203B41FA5}">
                        <a16:colId xmlns:a16="http://schemas.microsoft.com/office/drawing/2014/main" xmlns="" val="20029"/>
                      </a:ext>
                    </a:extLst>
                  </a:gridCol>
                  <a:gridCol w="219671">
                    <a:extLst>
                      <a:ext uri="{9D8B030D-6E8A-4147-A177-3AD203B41FA5}">
                        <a16:colId xmlns:a16="http://schemas.microsoft.com/office/drawing/2014/main" xmlns="" val="20030"/>
                      </a:ext>
                    </a:extLst>
                  </a:gridCol>
                  <a:gridCol w="219670">
                    <a:extLst>
                      <a:ext uri="{9D8B030D-6E8A-4147-A177-3AD203B41FA5}">
                        <a16:colId xmlns:a16="http://schemas.microsoft.com/office/drawing/2014/main" xmlns="" val="20031"/>
                      </a:ext>
                    </a:extLst>
                  </a:gridCol>
                </a:tblGrid>
                <a:tr h="216024">
                  <a:tc>
                    <a:txBody>
                      <a:bodyPr/>
                      <a:lstStyle/>
                      <a:p>
                        <a:pPr algn="ctr" latinLnBrk="1"/>
                        <a:r>
                          <a:rPr lang="en-US" altLang="ko-KR" sz="1200" b="0" spc="-15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rPr>
                          <a:t>31</a:t>
                        </a:r>
                        <a:endParaRPr lang="ko-KR" altLang="en-US" sz="1200" b="0" spc="-1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endParaRPr>
                      </a:p>
                    </a:txBody>
                    <a:tcPr marL="36000" marR="36000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 latinLnBrk="1"/>
                        <a:r>
                          <a:rPr lang="en-US" altLang="ko-KR" sz="1200" b="0" spc="-15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rPr>
                          <a:t>30</a:t>
                        </a:r>
                        <a:endParaRPr lang="ko-KR" altLang="en-US" sz="1200" b="0" spc="-1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endParaRPr>
                      </a:p>
                    </a:txBody>
                    <a:tcPr marL="36000" marR="36000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 latinLnBrk="1"/>
                        <a:r>
                          <a:rPr lang="en-US" altLang="ko-KR" sz="1200" b="0" spc="-15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rPr>
                          <a:t>29</a:t>
                        </a:r>
                        <a:endParaRPr lang="ko-KR" altLang="en-US" sz="1200" b="0" spc="-1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endParaRPr>
                      </a:p>
                    </a:txBody>
                    <a:tcPr marL="36000" marR="36000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 latinLnBrk="1"/>
                        <a:r>
                          <a:rPr lang="en-US" altLang="ko-KR" sz="1200" b="0" spc="-15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rPr>
                          <a:t>28</a:t>
                        </a:r>
                        <a:endParaRPr lang="ko-KR" altLang="en-US" sz="1200" b="0" spc="-1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endParaRPr>
                      </a:p>
                    </a:txBody>
                    <a:tcPr marL="36000" marR="36000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 latinLnBrk="1"/>
                        <a:r>
                          <a:rPr lang="en-US" altLang="ko-KR" sz="1200" b="0" spc="-15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rPr>
                          <a:t>27</a:t>
                        </a:r>
                        <a:endParaRPr lang="ko-KR" altLang="en-US" sz="1200" b="0" spc="-1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endParaRPr>
                      </a:p>
                    </a:txBody>
                    <a:tcPr marL="36000" marR="36000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 latinLnBrk="1"/>
                        <a:r>
                          <a:rPr lang="en-US" altLang="ko-KR" sz="1200" b="0" spc="-15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rPr>
                          <a:t>26</a:t>
                        </a:r>
                        <a:endParaRPr lang="ko-KR" altLang="en-US" sz="1200" b="0" spc="-1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endParaRPr>
                      </a:p>
                    </a:txBody>
                    <a:tcPr marL="36000" marR="36000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 latinLnBrk="1"/>
                        <a:r>
                          <a:rPr lang="en-US" altLang="ko-KR" sz="1200" b="0" spc="-15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rPr>
                          <a:t>25</a:t>
                        </a:r>
                        <a:endParaRPr lang="ko-KR" altLang="en-US" sz="1200" b="0" spc="-1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endParaRPr>
                      </a:p>
                    </a:txBody>
                    <a:tcPr marL="36000" marR="36000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 latinLnBrk="1"/>
                        <a:r>
                          <a:rPr lang="en-US" altLang="ko-KR" sz="1200" b="0" spc="-15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rPr>
                          <a:t>24</a:t>
                        </a:r>
                        <a:endParaRPr lang="ko-KR" altLang="en-US" sz="1200" b="0" spc="-1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endParaRPr>
                      </a:p>
                    </a:txBody>
                    <a:tcPr marL="36000" marR="36000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 latinLnBrk="1"/>
                        <a:r>
                          <a:rPr lang="en-US" altLang="ko-KR" sz="1200" b="0" spc="-15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rPr>
                          <a:t>23</a:t>
                        </a:r>
                        <a:endParaRPr lang="ko-KR" altLang="en-US" sz="1200" b="0" spc="-1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endParaRPr>
                      </a:p>
                    </a:txBody>
                    <a:tcPr marL="36000" marR="36000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 latinLnBrk="1"/>
                        <a:r>
                          <a:rPr lang="en-US" altLang="ko-KR" sz="1200" b="0" spc="-15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rPr>
                          <a:t>22</a:t>
                        </a:r>
                        <a:endParaRPr lang="ko-KR" altLang="en-US" sz="1200" b="0" spc="-1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endParaRPr>
                      </a:p>
                    </a:txBody>
                    <a:tcPr marL="36000" marR="36000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 latinLnBrk="1"/>
                        <a:r>
                          <a:rPr lang="en-US" altLang="ko-KR" sz="1200" b="0" spc="-15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rPr>
                          <a:t>21</a:t>
                        </a:r>
                        <a:endParaRPr lang="ko-KR" altLang="en-US" sz="1200" b="0" spc="-1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endParaRPr>
                      </a:p>
                    </a:txBody>
                    <a:tcPr marL="36000" marR="36000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 latinLnBrk="1"/>
                        <a:r>
                          <a:rPr lang="en-US" altLang="ko-KR" sz="1200" b="0" spc="-15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rPr>
                          <a:t>20</a:t>
                        </a:r>
                        <a:endParaRPr lang="ko-KR" altLang="en-US" sz="1200" b="0" spc="-1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endParaRPr>
                      </a:p>
                    </a:txBody>
                    <a:tcPr marL="36000" marR="36000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 latinLnBrk="1"/>
                        <a:r>
                          <a:rPr lang="en-US" altLang="ko-KR" sz="1200" b="0" spc="-15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rPr>
                          <a:t>19</a:t>
                        </a:r>
                        <a:endParaRPr lang="ko-KR" altLang="en-US" sz="1200" b="0" spc="-1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endParaRPr>
                      </a:p>
                    </a:txBody>
                    <a:tcPr marL="36000" marR="36000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 latinLnBrk="1"/>
                        <a:r>
                          <a:rPr lang="en-US" altLang="ko-KR" sz="1200" b="0" spc="-15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rPr>
                          <a:t>18</a:t>
                        </a:r>
                        <a:endParaRPr lang="ko-KR" altLang="en-US" sz="1200" b="0" spc="-1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endParaRPr>
                      </a:p>
                    </a:txBody>
                    <a:tcPr marL="36000" marR="36000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 latinLnBrk="1"/>
                        <a:r>
                          <a:rPr lang="en-US" altLang="ko-KR" sz="1200" b="0" spc="-15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rPr>
                          <a:t>17</a:t>
                        </a:r>
                        <a:endParaRPr lang="ko-KR" altLang="en-US" sz="1200" b="0" spc="-1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endParaRPr>
                      </a:p>
                    </a:txBody>
                    <a:tcPr marL="36000" marR="36000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 latinLnBrk="1"/>
                        <a:r>
                          <a:rPr lang="en-US" altLang="ko-KR" sz="1200" b="0" spc="-15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rPr>
                          <a:t>16</a:t>
                        </a:r>
                        <a:endParaRPr lang="ko-KR" altLang="en-US" sz="1200" b="0" spc="-1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endParaRPr>
                      </a:p>
                    </a:txBody>
                    <a:tcPr marL="36000" marR="36000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 latinLnBrk="1"/>
                        <a:r>
                          <a:rPr lang="en-US" altLang="ko-KR" sz="1200" b="0" spc="-15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rPr>
                          <a:t>15</a:t>
                        </a:r>
                        <a:endParaRPr lang="ko-KR" altLang="en-US" sz="1200" b="0" spc="-1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endParaRPr>
                      </a:p>
                    </a:txBody>
                    <a:tcPr marL="36000" marR="36000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 latinLnBrk="1"/>
                        <a:r>
                          <a:rPr lang="en-US" altLang="ko-KR" sz="1200" b="0" spc="-15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rPr>
                          <a:t>14</a:t>
                        </a:r>
                        <a:endParaRPr lang="ko-KR" altLang="en-US" sz="1200" b="0" spc="-1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endParaRPr>
                      </a:p>
                    </a:txBody>
                    <a:tcPr marL="36000" marR="36000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 latinLnBrk="1"/>
                        <a:r>
                          <a:rPr lang="en-US" altLang="ko-KR" sz="1200" b="0" spc="-15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rPr>
                          <a:t>13</a:t>
                        </a:r>
                        <a:endParaRPr lang="ko-KR" altLang="en-US" sz="1200" b="0" spc="-1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endParaRPr>
                      </a:p>
                    </a:txBody>
                    <a:tcPr marL="36000" marR="36000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 latinLnBrk="1"/>
                        <a:r>
                          <a:rPr lang="en-US" altLang="ko-KR" sz="1200" b="0" spc="-15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rPr>
                          <a:t>12</a:t>
                        </a:r>
                        <a:endParaRPr lang="ko-KR" altLang="en-US" sz="1200" b="0" spc="-1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endParaRPr>
                      </a:p>
                    </a:txBody>
                    <a:tcPr marL="36000" marR="36000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altLang="ko-KR" sz="1200" b="0" spc="-15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rPr>
                          <a:t>11</a:t>
                        </a:r>
                        <a:endParaRPr lang="ko-KR" altLang="en-US" sz="1200" b="0" spc="-1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endParaRPr>
                      </a:p>
                    </a:txBody>
                    <a:tcPr marL="36000" marR="36000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 latinLnBrk="1"/>
                        <a:r>
                          <a:rPr lang="en-US" altLang="ko-KR" sz="1200" b="0" spc="-15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rPr>
                          <a:t>10</a:t>
                        </a:r>
                        <a:endParaRPr lang="ko-KR" altLang="en-US" sz="1200" b="0" spc="-1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endParaRPr>
                      </a:p>
                    </a:txBody>
                    <a:tcPr marL="36000" marR="36000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 latinLnBrk="1"/>
                        <a:r>
                          <a:rPr lang="en-US" altLang="ko-KR" sz="1200" b="0" spc="-15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rPr>
                          <a:t>9</a:t>
                        </a:r>
                        <a:endParaRPr lang="ko-KR" altLang="en-US" sz="1200" b="0" spc="-1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endParaRPr>
                      </a:p>
                    </a:txBody>
                    <a:tcPr marL="36000" marR="36000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 latinLnBrk="1"/>
                        <a:r>
                          <a:rPr lang="en-US" altLang="ko-KR" sz="1200" b="0" spc="-15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rPr>
                          <a:t>8</a:t>
                        </a:r>
                        <a:endParaRPr lang="ko-KR" altLang="en-US" sz="1200" b="0" spc="-1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endParaRPr>
                      </a:p>
                    </a:txBody>
                    <a:tcPr marL="36000" marR="36000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 latinLnBrk="1"/>
                        <a:r>
                          <a:rPr lang="en-US" altLang="ko-KR" sz="1200" b="0" spc="-15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rPr>
                          <a:t>7</a:t>
                        </a:r>
                        <a:endParaRPr lang="ko-KR" altLang="en-US" sz="1200" b="0" spc="-1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endParaRPr>
                      </a:p>
                    </a:txBody>
                    <a:tcPr marL="36000" marR="36000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 latinLnBrk="1"/>
                        <a:r>
                          <a:rPr lang="en-US" altLang="ko-KR" sz="1200" b="0" spc="-15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rPr>
                          <a:t>6</a:t>
                        </a:r>
                        <a:endParaRPr lang="ko-KR" altLang="en-US" sz="1200" b="0" spc="-1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endParaRPr>
                      </a:p>
                    </a:txBody>
                    <a:tcPr marL="36000" marR="36000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 latinLnBrk="1"/>
                        <a:r>
                          <a:rPr lang="en-US" altLang="ko-KR" sz="1200" b="0" spc="-15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rPr>
                          <a:t>5</a:t>
                        </a:r>
                        <a:endParaRPr lang="ko-KR" altLang="en-US" sz="1200" b="0" spc="-1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endParaRPr>
                      </a:p>
                    </a:txBody>
                    <a:tcPr marL="36000" marR="36000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 latinLnBrk="1"/>
                        <a:r>
                          <a:rPr lang="en-US" altLang="ko-KR" sz="1200" b="0" spc="-15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rPr>
                          <a:t>4</a:t>
                        </a:r>
                        <a:endParaRPr lang="ko-KR" altLang="en-US" sz="1200" b="0" spc="-1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endParaRPr>
                      </a:p>
                    </a:txBody>
                    <a:tcPr marL="36000" marR="36000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 latinLnBrk="1"/>
                        <a:r>
                          <a:rPr lang="en-US" altLang="ko-KR" sz="1200" b="0" spc="-15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rPr>
                          <a:t>3</a:t>
                        </a:r>
                        <a:endParaRPr lang="ko-KR" altLang="en-US" sz="1200" b="0" spc="-1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endParaRPr>
                      </a:p>
                    </a:txBody>
                    <a:tcPr marL="36000" marR="36000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 latinLnBrk="1"/>
                        <a:r>
                          <a:rPr lang="en-US" altLang="ko-KR" sz="1200" b="0" spc="-15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rPr>
                          <a:t>2</a:t>
                        </a:r>
                        <a:endParaRPr lang="ko-KR" altLang="en-US" sz="1200" b="0" spc="-1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endParaRPr>
                      </a:p>
                    </a:txBody>
                    <a:tcPr marL="36000" marR="36000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 latinLnBrk="1"/>
                        <a:r>
                          <a:rPr lang="en-US" altLang="ko-KR" sz="1200" b="0" spc="-15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rPr>
                          <a:t>1</a:t>
                        </a:r>
                        <a:endParaRPr lang="ko-KR" altLang="en-US" sz="1200" b="0" spc="-1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endParaRPr>
                      </a:p>
                    </a:txBody>
                    <a:tcPr marL="36000" marR="36000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ctr" latinLnBrk="1"/>
                        <a:r>
                          <a:rPr lang="en-US" altLang="ko-KR" sz="1200" b="0" spc="-150" dirty="0">
                            <a:solidFill>
                              <a:schemeClr val="tx1"/>
                            </a:solidFill>
                            <a:latin typeface="맑은 고딕" panose="020B0503020000020004" pitchFamily="50" charset="-127"/>
                            <a:ea typeface="맑은 고딕" panose="020B0503020000020004" pitchFamily="50" charset="-127"/>
                          </a:rPr>
                          <a:t>0</a:t>
                        </a:r>
                        <a:endParaRPr lang="ko-KR" altLang="en-US" sz="1200" b="0" spc="-150" dirty="0">
                          <a:solidFill>
                            <a:schemeClr val="tx1"/>
                          </a:solidFill>
                          <a:latin typeface="맑은 고딕" panose="020B0503020000020004" pitchFamily="50" charset="-127"/>
                          <a:ea typeface="맑은 고딕" panose="020B0503020000020004" pitchFamily="50" charset="-127"/>
                        </a:endParaRPr>
                      </a:p>
                    </a:txBody>
                    <a:tcPr marL="36000" marR="36000">
                      <a:lnL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noFill/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xmlns="" val="10000"/>
                    </a:ext>
                  </a:extLst>
                </a:tr>
              </a:tbl>
            </a:graphicData>
          </a:graphic>
        </p:graphicFrame>
        <p:sp>
          <p:nvSpPr>
            <p:cNvPr id="19" name="직사각형 18"/>
            <p:cNvSpPr/>
            <p:nvPr/>
          </p:nvSpPr>
          <p:spPr>
            <a:xfrm>
              <a:off x="899592" y="1916832"/>
              <a:ext cx="4392488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PFN</a:t>
              </a:r>
              <a:endParaRPr lang="ko-KR" altLang="en-US" sz="1400" b="1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20" name="직사각형 19"/>
            <p:cNvSpPr/>
            <p:nvPr/>
          </p:nvSpPr>
          <p:spPr>
            <a:xfrm>
              <a:off x="5292079" y="1916832"/>
              <a:ext cx="658800" cy="504056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lIns="36000" rIns="36000" rtlCol="0" anchor="ctr">
              <a:noAutofit/>
            </a:bodyPr>
            <a:lstStyle/>
            <a:p>
              <a:pPr algn="ctr"/>
              <a:endParaRPr lang="ko-KR" altLang="en-US" sz="1400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21" name="직사각형 20"/>
            <p:cNvSpPr/>
            <p:nvPr/>
          </p:nvSpPr>
          <p:spPr>
            <a:xfrm>
              <a:off x="5950879" y="1916832"/>
              <a:ext cx="219600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vert270" wrap="square" lIns="0" rIns="0" rtlCol="0" anchor="ctr">
              <a:noAutofit/>
            </a:bodyPr>
            <a:lstStyle/>
            <a:p>
              <a:pPr algn="ctr"/>
              <a:r>
                <a:rPr lang="en-US" altLang="ko-KR" sz="13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G</a:t>
              </a:r>
              <a:endParaRPr lang="ko-KR" altLang="en-US" sz="1300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23" name="직사각형 22"/>
            <p:cNvSpPr/>
            <p:nvPr/>
          </p:nvSpPr>
          <p:spPr>
            <a:xfrm>
              <a:off x="6170479" y="1916832"/>
              <a:ext cx="219600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vert270" wrap="square" lIns="0" rIns="0" rtlCol="0" anchor="ctr">
              <a:noAutofit/>
            </a:bodyPr>
            <a:lstStyle/>
            <a:p>
              <a:pPr algn="ctr"/>
              <a:r>
                <a:rPr lang="en-US" altLang="ko-KR" sz="13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PAT</a:t>
              </a:r>
              <a:endParaRPr lang="ko-KR" altLang="en-US" sz="1300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24" name="직사각형 23"/>
            <p:cNvSpPr/>
            <p:nvPr/>
          </p:nvSpPr>
          <p:spPr>
            <a:xfrm>
              <a:off x="6390079" y="1916832"/>
              <a:ext cx="219600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vert270" wrap="square" lIns="0" rIns="0" rtlCol="0" anchor="ctr">
              <a:noAutofit/>
            </a:bodyPr>
            <a:lstStyle/>
            <a:p>
              <a:pPr algn="ctr"/>
              <a:r>
                <a:rPr lang="en-US" altLang="ko-KR" sz="13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D</a:t>
              </a:r>
              <a:endParaRPr lang="ko-KR" altLang="en-US" sz="1300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25" name="직사각형 24"/>
            <p:cNvSpPr/>
            <p:nvPr/>
          </p:nvSpPr>
          <p:spPr>
            <a:xfrm>
              <a:off x="6609679" y="1916832"/>
              <a:ext cx="219600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vert270" wrap="square" lIns="0" rIns="0" rtlCol="0" anchor="ctr">
              <a:noAutofit/>
            </a:bodyPr>
            <a:lstStyle/>
            <a:p>
              <a:pPr algn="ctr"/>
              <a:r>
                <a:rPr lang="en-US" altLang="ko-KR" sz="13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A</a:t>
              </a:r>
              <a:endParaRPr lang="ko-KR" altLang="en-US" sz="1300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26" name="직사각형 25"/>
            <p:cNvSpPr/>
            <p:nvPr/>
          </p:nvSpPr>
          <p:spPr>
            <a:xfrm>
              <a:off x="6829279" y="1916832"/>
              <a:ext cx="219600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vert270" wrap="square" lIns="0" rIns="0" rtlCol="0" anchor="ctr">
              <a:noAutofit/>
            </a:bodyPr>
            <a:lstStyle/>
            <a:p>
              <a:pPr algn="ctr"/>
              <a:r>
                <a:rPr lang="en-US" altLang="ko-KR" sz="13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PCD</a:t>
              </a:r>
              <a:endParaRPr lang="ko-KR" altLang="en-US" sz="1300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27" name="직사각형 26"/>
            <p:cNvSpPr/>
            <p:nvPr/>
          </p:nvSpPr>
          <p:spPr>
            <a:xfrm>
              <a:off x="7048879" y="1916832"/>
              <a:ext cx="219600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vert270" wrap="square" lIns="0" rIns="0" rtlCol="0" anchor="ctr">
              <a:noAutofit/>
            </a:bodyPr>
            <a:lstStyle/>
            <a:p>
              <a:pPr algn="ctr"/>
              <a:r>
                <a:rPr lang="en-US" altLang="ko-KR" sz="13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PWT</a:t>
              </a:r>
              <a:endParaRPr lang="ko-KR" altLang="en-US" sz="1300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28" name="직사각형 27"/>
            <p:cNvSpPr/>
            <p:nvPr/>
          </p:nvSpPr>
          <p:spPr>
            <a:xfrm>
              <a:off x="7268479" y="1916832"/>
              <a:ext cx="219600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vert270" wrap="square" lIns="0" rIns="0" rtlCol="0" anchor="ctr">
              <a:noAutofit/>
            </a:bodyPr>
            <a:lstStyle/>
            <a:p>
              <a:pPr algn="ctr"/>
              <a:r>
                <a:rPr lang="en-US" altLang="ko-KR" sz="13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U/S</a:t>
              </a:r>
              <a:endParaRPr lang="ko-KR" altLang="en-US" sz="1300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29" name="직사각형 28"/>
            <p:cNvSpPr/>
            <p:nvPr/>
          </p:nvSpPr>
          <p:spPr>
            <a:xfrm>
              <a:off x="7488079" y="1916832"/>
              <a:ext cx="219600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vert270" wrap="square" lIns="0" rIns="0" rtlCol="0" anchor="ctr">
              <a:noAutofit/>
            </a:bodyPr>
            <a:lstStyle/>
            <a:p>
              <a:pPr algn="ctr"/>
              <a:r>
                <a:rPr lang="en-US" altLang="ko-KR" sz="13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R/W</a:t>
              </a:r>
              <a:endParaRPr lang="ko-KR" altLang="en-US" sz="1300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  <p:sp>
          <p:nvSpPr>
            <p:cNvPr id="30" name="직사각형 29"/>
            <p:cNvSpPr/>
            <p:nvPr/>
          </p:nvSpPr>
          <p:spPr>
            <a:xfrm>
              <a:off x="7707679" y="1916832"/>
              <a:ext cx="219600" cy="5040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  <a:effectLst>
              <a:outerShdw sx="1000" sy="1000" rotWithShape="0">
                <a:srgbClr val="000000"/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vert270" wrap="square" lIns="0" rIns="0" rtlCol="0" anchor="ctr">
              <a:noAutofit/>
            </a:bodyPr>
            <a:lstStyle/>
            <a:p>
              <a:pPr algn="ctr"/>
              <a:r>
                <a:rPr lang="en-US" altLang="ko-KR" sz="1300" dirty="0">
                  <a:solidFill>
                    <a:schemeClr val="tx1"/>
                  </a:solidFill>
                  <a:latin typeface="맑은 고딕" panose="020B0503020000020004" pitchFamily="50" charset="-127"/>
                  <a:ea typeface="맑은 고딕" panose="020B0503020000020004" pitchFamily="50" charset="-127"/>
                  <a:cs typeface="Courier New" panose="02070309020205020404" pitchFamily="49" charset="0"/>
                </a:rPr>
                <a:t>P</a:t>
              </a:r>
              <a:endParaRPr lang="ko-KR" altLang="en-US" sz="1300" dirty="0" err="1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Courier New" panose="02070309020205020404" pitchFamily="49" charset="0"/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4450781" y="2320544"/>
            <a:ext cx="3281639" cy="32030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altLang="ko-KR" dirty="0">
                <a:latin typeface="맑은 고딕" pitchFamily="50" charset="-127"/>
                <a:ea typeface="맑은 고딕" pitchFamily="50" charset="-127"/>
              </a:rPr>
              <a:t>An x86 Page Table Entry(PTE)</a:t>
            </a:r>
            <a:endParaRPr lang="ko-KR" altLang="en-US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E7B6C-02DB-C044-9F08-98DED2AE8764}" type="datetime1">
              <a:rPr lang="en-US" smtClean="0"/>
              <a:t>9/20/21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CMPU 334 -- Operating Systems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8EE5-C1BC-DE43-BFBA-383C466B32E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23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MPU_334_Template" id="{8F6E39A0-55EE-2D42-BC22-D51586ECA54C}" vid="{FB9C0877-6406-8C4B-A463-95D6C2A148A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CMPU_334_Template</Template>
  <TotalTime>21973</TotalTime>
  <Words>2467</Words>
  <Application>Microsoft Macintosh PowerPoint</Application>
  <PresentationFormat>Widescreen</PresentationFormat>
  <Paragraphs>825</Paragraphs>
  <Slides>27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Calibri</vt:lpstr>
      <vt:lpstr>Calibri Light</vt:lpstr>
      <vt:lpstr>Cambria Math</vt:lpstr>
      <vt:lpstr>Courier</vt:lpstr>
      <vt:lpstr>Courier New</vt:lpstr>
      <vt:lpstr>맑은 고딕</vt:lpstr>
      <vt:lpstr>Arial</vt:lpstr>
      <vt:lpstr>Office Theme</vt:lpstr>
      <vt:lpstr>The story so far…</vt:lpstr>
      <vt:lpstr>Concept of Paging</vt:lpstr>
      <vt:lpstr>Paging Advantages</vt:lpstr>
      <vt:lpstr>Paging Example</vt:lpstr>
      <vt:lpstr>Address Translation</vt:lpstr>
      <vt:lpstr>Example: Address Translation</vt:lpstr>
      <vt:lpstr>What Is In The Page Table?</vt:lpstr>
      <vt:lpstr>Common Page Table Entry Flags</vt:lpstr>
      <vt:lpstr>Example: x86 Page Table Entry</vt:lpstr>
      <vt:lpstr>Accessing Memory With Paging</vt:lpstr>
      <vt:lpstr>A Memory Trace</vt:lpstr>
      <vt:lpstr>A Virtual(And Physical) Memory Trace</vt:lpstr>
      <vt:lpstr>Paging: Too Slow</vt:lpstr>
      <vt:lpstr>Faster Translations</vt:lpstr>
      <vt:lpstr>TLB</vt:lpstr>
      <vt:lpstr>Accessing An Array</vt:lpstr>
      <vt:lpstr>Locality</vt:lpstr>
      <vt:lpstr>Who Handles The TLB Miss?</vt:lpstr>
      <vt:lpstr>TLB entry</vt:lpstr>
      <vt:lpstr>TLB Issue: Context Switching</vt:lpstr>
      <vt:lpstr>TLB Issue: Context Switching</vt:lpstr>
      <vt:lpstr>TLB Issue: Context Switching</vt:lpstr>
      <vt:lpstr>Address Space Identifier</vt:lpstr>
      <vt:lpstr>Sharing Pages</vt:lpstr>
      <vt:lpstr>TLB Replacement Policy</vt:lpstr>
      <vt:lpstr>A Real TLB Entry</vt:lpstr>
      <vt:lpstr>TLB Summary</vt:lpstr>
    </vt:vector>
  </TitlesOfParts>
  <Company/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Paging: Introduction</dc:title>
  <dc:creator>Microsoft Office User</dc:creator>
  <cp:lastModifiedBy>Microsoft Office User</cp:lastModifiedBy>
  <cp:revision>47</cp:revision>
  <dcterms:created xsi:type="dcterms:W3CDTF">2017-09-16T16:20:39Z</dcterms:created>
  <dcterms:modified xsi:type="dcterms:W3CDTF">2021-09-27T22:33:58Z</dcterms:modified>
</cp:coreProperties>
</file>