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8" r:id="rId3"/>
    <p:sldId id="259" r:id="rId4"/>
    <p:sldId id="264" r:id="rId5"/>
    <p:sldId id="260" r:id="rId6"/>
    <p:sldId id="267" r:id="rId7"/>
    <p:sldId id="266" r:id="rId8"/>
    <p:sldId id="268" r:id="rId9"/>
    <p:sldId id="279" r:id="rId10"/>
    <p:sldId id="269" r:id="rId11"/>
    <p:sldId id="270" r:id="rId12"/>
    <p:sldId id="271" r:id="rId13"/>
    <p:sldId id="265" r:id="rId14"/>
    <p:sldId id="261" r:id="rId15"/>
    <p:sldId id="262" r:id="rId16"/>
    <p:sldId id="263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35"/>
    <p:restoredTop sz="94673"/>
  </p:normalViewPr>
  <p:slideViewPr>
    <p:cSldViewPr snapToGrid="0" snapToObjects="1">
      <p:cViewPr varScale="1">
        <p:scale>
          <a:sx n="151" d="100"/>
          <a:sy n="151" d="100"/>
        </p:scale>
        <p:origin x="216" y="1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t>10/11/21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T" name="resolution" value="1" units="1/dev"/>
        </inkml:channelProperties>
      </inkml:inkSource>
      <inkml:timestamp xml:id="ts0" timeString="2019-10-09T23:39:03.89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19-10-09T23:39:05.415"/>
    </inkml:context>
  </inkml:definitions>
  <inkml:trace contextRef="#ctx0" brushRef="#br0">9153 8758 0,'0'0'0,"0"0"16</inkml:trace>
  <inkml:trace contextRef="#ctx1" brushRef="#br0">15578 7310 168 0,'0'0'63'0,"12"0"-49"0,-12 11 16 16,0-11 5-16,0 10-6 16,0 1-2-16,0-1-9 15,0 6-1-15,0 4-10 0,0 1-2 0,0 0-1 16,6 5 0-16,-6 5 0 16,5 16-5-16,-5-10 1 15,6 4-2-15,-6 1-2 16,12 0 3-16,-12-6 2 15,0 1-2-15,0-11-2 16,0 0 4-16,0-11 1 16,6-4 11-16,-6-11 3 15,0-5-3-15,0-6 0 16,0-10-4-16,0-5 0 16,0-10-3-16,0 5 1 15,0-6-2-15,0 1 0 16,0-1-1-16,-6 1 0 15,6-1 0-15,0 6 0 0,-12 5-2 16,6 5-2-16,1-5-2 16,5 10-1-16,0 6 4 15,0 5 3-15,0 0-3 16,0 5-3-16,-6 5-2 16,6 5 0-16,-12 1-2 15,12 10 1-15,0-1 1 16,0 12 2-16,0 9-1 15,0-4-1-15,12 10 0 16,-12-1 3-16,0 1-2 16,0-10 1-16,0-1 2 15,0-4 2-15,0-12-3 0,0-4 0 16,0-6 1-16,0-10 0 16,0-10 4-16,0-11 2 15,6-5 0-15,-6-5 1 16,5-16-2-16,-5 5 2 15,0 1-6-15,0 4-1 16,0-4 2-16,0 9 1 16,0 1-1-16,0 0-2 15,0 5 1-15,0 5-1 16,0 5-3-16,0 1 2 16,0 4-1-16,0 11 0 15,0 5 0-15,0 11-2 16,0 5 0-16,0 10 0 15,0 16-6-15,0 5-2 0,0 5 0 16,0 1 2-16,0-1 6 16,6-5 2-16,-6-10-3 15,0-11-1-15,12-5-19 16,-12-16-62 0,0-10-6-16,0-20 0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t>10/11/21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178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79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CCF23-7B81-4ACD-AAB4-8A73CD1B5721}" type="slidenum">
              <a:rPr lang="ko-KR" altLang="en-US" smtClean="0">
                <a:solidFill>
                  <a:prstClr val="black"/>
                </a:solidFill>
              </a:rPr>
              <a:pPr/>
              <a:t>5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61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08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41863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		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334 – Operating Systems </a:t>
            </a:r>
          </a:p>
          <a:p>
            <a:r>
              <a:rPr lang="en-US" sz="2400" dirty="0"/>
              <a:t>Jason Waterman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8FA1-9FF9-4D49-8C7A-B1F3BA7CBF79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1589-7391-FC4B-941C-9A556B4E81E4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2CDA-E77C-4648-8B85-EC4F91D3E9C4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4DA4B-29FE-4B43-B1B6-1F8010EE3E4F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2832C-3E1C-9F4F-9A32-E701BC139042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5A94D-5B9A-7C4B-947E-6E3E587536B3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AE8F-3102-2F4C-BBB9-220F40F47AE3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A0F9158-8AAF-364E-B290-B5E93C48BB63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0A5B935-407C-A047-8BE3-835A7014E4ED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133C56A8-5811-E148-AE64-9F472E1234F3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Concurrency: An Introduction and </a:t>
            </a:r>
            <a:r>
              <a:rPr lang="en-US" dirty="0" err="1"/>
              <a:t>Pthreads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Returning Data from a Thread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004627"/>
            <a:ext cx="5115472" cy="52629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#include &lt;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stdio.h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#include &lt;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pthread.h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#include &lt;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assert.h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#include &lt;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stdlib.h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typedef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__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a;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b;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typedef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__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myret_t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x;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y;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myret_t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mythread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*m =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*)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“%d %d\n”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m-&gt;a, m-&gt;b);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myret_t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*r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malloc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sizeof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myret_t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r-&gt;x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r-&gt;y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*) r;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A9ECA-C091-004A-AA63-F65AAD1AFFC7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572672" y="1004627"/>
            <a:ext cx="6304948" cy="40318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ea"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main(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argc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argv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[]) {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p;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myret_t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*m;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args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args.a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args.b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20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pthread_create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(&amp;p,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mythread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&amp;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args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pthread_join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(p, 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**) &amp;m);  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this thread has been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// waiting inside of the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// </a:t>
            </a:r>
            <a:r>
              <a:rPr lang="en-US" altLang="ko-KR" sz="16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pthread_join</a:t>
            </a:r>
            <a:r>
              <a:rPr lang="en-US" altLang="ko-KR" sz="16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 routine.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“returned %d %d\n”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m-&gt;x, m-&gt;y);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285957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Dangerous code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Be careful with </a:t>
            </a:r>
            <a:r>
              <a:rPr lang="en-US" altLang="ko-KR" b="1" dirty="0"/>
              <a:t>how values are returned </a:t>
            </a:r>
            <a:r>
              <a:rPr lang="en-US" altLang="ko-KR" dirty="0"/>
              <a:t>from a thread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/>
              <a:t>Variable </a:t>
            </a:r>
            <a:r>
              <a:rPr lang="en-US" altLang="ko-KR" dirty="0">
                <a:latin typeface="Courier" charset="0"/>
                <a:ea typeface="Courier" charset="0"/>
                <a:cs typeface="Courier" charset="0"/>
              </a:rPr>
              <a:t>r</a:t>
            </a:r>
            <a:r>
              <a:rPr lang="en-US" altLang="ko-KR" dirty="0"/>
              <a:t> is allocated on the stack</a:t>
            </a:r>
          </a:p>
          <a:p>
            <a:pPr lvl="1"/>
            <a:r>
              <a:rPr lang="en-US" altLang="ko-KR" dirty="0"/>
              <a:t>When the thread returns, </a:t>
            </a:r>
            <a:r>
              <a:rPr lang="en-US" altLang="ko-KR" dirty="0">
                <a:latin typeface="Courier" charset="0"/>
                <a:ea typeface="Courier" charset="0"/>
                <a:cs typeface="Courier" charset="0"/>
              </a:rPr>
              <a:t>r</a:t>
            </a:r>
            <a:r>
              <a:rPr lang="en-US" altLang="ko-KR" dirty="0">
                <a:ea typeface="Courier" charset="0"/>
                <a:cs typeface="Courier" charset="0"/>
              </a:rPr>
              <a:t> </a:t>
            </a:r>
            <a:r>
              <a:rPr lang="en-US" altLang="ko-KR" dirty="0"/>
              <a:t>is automatically </a:t>
            </a:r>
            <a:r>
              <a:rPr lang="en-US" altLang="ko-KR" b="1" dirty="0"/>
              <a:t>de-allocated</a:t>
            </a:r>
            <a:endParaRPr lang="ko-KR" alt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978524" y="1790396"/>
            <a:ext cx="7430144" cy="20621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mythread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*m = (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*)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“%d %d\n”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m-&gt;a, m-&gt;b);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myret_t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r;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Danger!!!!! Why is this bad?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r.x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r.y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*) &amp;r;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44A09-D5F7-E94A-BAAD-94BC91B619F6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5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Simpler Argument Passing to a Thread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Just passing in a single value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18012" y="1866455"/>
            <a:ext cx="8352928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mythread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m = (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“%d\n”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m);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*) (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+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main(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argc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argv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[])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p;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m;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pthread_create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(&amp;p,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mythread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*)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100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pthread_join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(p, 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**) &amp;m);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“returned %d\n”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m);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EA36-478E-5D41-BE7B-3FE167D8EC33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317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5213F-FB66-2540-9649-A4ED3A3BE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Threading: Shared Variables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60248" y="916098"/>
            <a:ext cx="11274552" cy="5072064"/>
          </a:xfrm>
        </p:spPr>
        <p:txBody>
          <a:bodyPr/>
          <a:lstStyle/>
          <a:p>
            <a:r>
              <a:rPr lang="is-IS" sz="1300" dirty="0"/>
              <a:t>static volatile int counter = 0; // shared global variable</a:t>
            </a:r>
          </a:p>
          <a:p>
            <a:endParaRPr lang="is-IS" sz="1300" dirty="0"/>
          </a:p>
          <a:p>
            <a:r>
              <a:rPr lang="en-US" sz="1200" dirty="0"/>
              <a:t>// </a:t>
            </a:r>
            <a:r>
              <a:rPr lang="en-US" sz="1200" dirty="0" err="1"/>
              <a:t>mythread</a:t>
            </a:r>
            <a:r>
              <a:rPr lang="en-US" sz="1200" dirty="0"/>
              <a:t>() </a:t>
            </a:r>
          </a:p>
          <a:p>
            <a:r>
              <a:rPr lang="en-US" sz="1200" dirty="0"/>
              <a:t>// Simply adds 1 to counter repeatedly, in a loop. No, this is not how you would add 10,000,000 to a counter, </a:t>
            </a:r>
          </a:p>
          <a:p>
            <a:r>
              <a:rPr lang="en-US" sz="1200" dirty="0"/>
              <a:t>// but it shows the problem nicely. </a:t>
            </a:r>
          </a:p>
          <a:p>
            <a:r>
              <a:rPr lang="en-US" sz="1200" dirty="0"/>
              <a:t>void *</a:t>
            </a:r>
            <a:r>
              <a:rPr lang="en-US" sz="1200" dirty="0" err="1"/>
              <a:t>mythread</a:t>
            </a:r>
            <a:r>
              <a:rPr lang="en-US" sz="1200" dirty="0"/>
              <a:t>(void *</a:t>
            </a:r>
            <a:r>
              <a:rPr lang="en-US" sz="1200" dirty="0" err="1"/>
              <a:t>arg</a:t>
            </a:r>
            <a:r>
              <a:rPr lang="en-US" sz="1200" dirty="0"/>
              <a:t>) { </a:t>
            </a:r>
          </a:p>
          <a:p>
            <a:r>
              <a:rPr lang="en-US" sz="1200" dirty="0"/>
              <a:t>    </a:t>
            </a:r>
            <a:r>
              <a:rPr lang="en-US" sz="1200" dirty="0" err="1"/>
              <a:t>printf</a:t>
            </a:r>
            <a:r>
              <a:rPr lang="en-US" sz="1200" dirty="0"/>
              <a:t>("%s: begin\n", (char *) </a:t>
            </a:r>
            <a:r>
              <a:rPr lang="en-US" sz="1200" dirty="0" err="1"/>
              <a:t>arg</a:t>
            </a:r>
            <a:r>
              <a:rPr lang="en-US" sz="1200" dirty="0"/>
              <a:t>);</a:t>
            </a:r>
          </a:p>
          <a:p>
            <a:r>
              <a:rPr lang="en-US" sz="1200" dirty="0"/>
              <a:t>    int </a:t>
            </a:r>
            <a:r>
              <a:rPr lang="en-US" sz="1200" dirty="0" err="1"/>
              <a:t>i</a:t>
            </a:r>
            <a:r>
              <a:rPr lang="en-US" sz="1200" dirty="0"/>
              <a:t>;</a:t>
            </a:r>
          </a:p>
          <a:p>
            <a:r>
              <a:rPr lang="en-US" sz="1200" dirty="0"/>
              <a:t>    for (</a:t>
            </a:r>
            <a:r>
              <a:rPr lang="en-US" sz="1200" dirty="0" err="1"/>
              <a:t>i</a:t>
            </a:r>
            <a:r>
              <a:rPr lang="en-US" sz="1200" dirty="0"/>
              <a:t> = 0; </a:t>
            </a:r>
            <a:r>
              <a:rPr lang="en-US" sz="1200" dirty="0" err="1"/>
              <a:t>i</a:t>
            </a:r>
            <a:r>
              <a:rPr lang="en-US" sz="1200" dirty="0"/>
              <a:t> &lt; 1e7; </a:t>
            </a:r>
            <a:r>
              <a:rPr lang="en-US" sz="1200" dirty="0" err="1"/>
              <a:t>i</a:t>
            </a:r>
            <a:r>
              <a:rPr lang="en-US" sz="1200" dirty="0"/>
              <a:t>++) {</a:t>
            </a:r>
          </a:p>
          <a:p>
            <a:r>
              <a:rPr lang="en-US" sz="1200" dirty="0"/>
              <a:t>        counter = counter + 1;</a:t>
            </a:r>
          </a:p>
          <a:p>
            <a:r>
              <a:rPr lang="en-US" sz="1200" dirty="0"/>
              <a:t>    }</a:t>
            </a:r>
          </a:p>
          <a:p>
            <a:r>
              <a:rPr lang="en-US" sz="1200" dirty="0"/>
              <a:t>    </a:t>
            </a:r>
            <a:r>
              <a:rPr lang="en-US" sz="1200" dirty="0" err="1"/>
              <a:t>printf</a:t>
            </a:r>
            <a:r>
              <a:rPr lang="en-US" sz="1200" dirty="0"/>
              <a:t>("%s: done\n", (char *) </a:t>
            </a:r>
            <a:r>
              <a:rPr lang="en-US" sz="1200" dirty="0" err="1"/>
              <a:t>arg</a:t>
            </a:r>
            <a:r>
              <a:rPr lang="en-US" sz="1200" dirty="0"/>
              <a:t>);</a:t>
            </a:r>
          </a:p>
          <a:p>
            <a:r>
              <a:rPr lang="en-US" sz="1200" dirty="0"/>
              <a:t>    return NULL;</a:t>
            </a:r>
          </a:p>
          <a:p>
            <a:endParaRPr lang="is-IS" sz="1300" dirty="0"/>
          </a:p>
          <a:p>
            <a:r>
              <a:rPr lang="en-US" sz="1200" dirty="0"/>
              <a:t>// main()</a:t>
            </a:r>
          </a:p>
          <a:p>
            <a:r>
              <a:rPr lang="en-US" sz="1200" dirty="0"/>
              <a:t>// Just launches two threads (</a:t>
            </a:r>
            <a:r>
              <a:rPr lang="en-US" sz="1200" dirty="0" err="1"/>
              <a:t>pthread_create</a:t>
            </a:r>
            <a:r>
              <a:rPr lang="en-US" sz="1200" dirty="0"/>
              <a:t>)</a:t>
            </a:r>
          </a:p>
          <a:p>
            <a:r>
              <a:rPr lang="en-US" sz="1200" dirty="0"/>
              <a:t>// and then waits for them (</a:t>
            </a:r>
            <a:r>
              <a:rPr lang="en-US" sz="1200" dirty="0" err="1"/>
              <a:t>pthread_join</a:t>
            </a:r>
            <a:r>
              <a:rPr lang="en-US" sz="1200" dirty="0"/>
              <a:t>)</a:t>
            </a:r>
            <a:endParaRPr lang="is-IS" sz="1300" dirty="0"/>
          </a:p>
          <a:p>
            <a:r>
              <a:rPr lang="is-IS" sz="1300" dirty="0"/>
              <a:t>int main(int argc, char *argv[]) {</a:t>
            </a:r>
          </a:p>
          <a:p>
            <a:r>
              <a:rPr lang="is-IS" sz="1300" dirty="0"/>
              <a:t> </a:t>
            </a:r>
          </a:p>
          <a:p>
            <a:r>
              <a:rPr lang="is-IS" sz="1300" dirty="0"/>
              <a:t>    pthread_t p1, p2;</a:t>
            </a:r>
          </a:p>
          <a:p>
            <a:r>
              <a:rPr lang="is-IS" sz="1300" dirty="0"/>
              <a:t>    printf("main: begin (counter = %d)\n", counter);</a:t>
            </a:r>
          </a:p>
          <a:p>
            <a:r>
              <a:rPr lang="is-IS" sz="1300" dirty="0"/>
              <a:t>    Pthread_create(&amp;p1, NULL, mythread, "A");</a:t>
            </a:r>
          </a:p>
          <a:p>
            <a:r>
              <a:rPr lang="is-IS" sz="1300" dirty="0"/>
              <a:t>    Pthread_create(&amp;p2, NULL, mythread, "B");</a:t>
            </a:r>
          </a:p>
          <a:p>
            <a:r>
              <a:rPr lang="is-IS" sz="1300" dirty="0"/>
              <a:t>    Pthread_join(p1, NULL); // join waits for the threads to finish</a:t>
            </a:r>
          </a:p>
          <a:p>
            <a:r>
              <a:rPr lang="is-IS" sz="1300" dirty="0"/>
              <a:t>    Pthread_join(p2, NULL);</a:t>
            </a:r>
          </a:p>
          <a:p>
            <a:r>
              <a:rPr lang="is-IS" sz="1300" dirty="0"/>
              <a:t>    printf("main: done with both (counter = %d)\n", counter);</a:t>
            </a:r>
          </a:p>
          <a:p>
            <a:r>
              <a:rPr lang="is-IS" sz="1300" dirty="0"/>
              <a:t>    return 0;</a:t>
            </a:r>
          </a:p>
          <a:p>
            <a:r>
              <a:rPr lang="is-IS" sz="1300" dirty="0"/>
              <a:t>}</a:t>
            </a:r>
          </a:p>
          <a:p>
            <a:endParaRPr lang="en-US" sz="13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C841589-7391-FC4B-941C-9A556B4E81E4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842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Race condition</a:t>
            </a:r>
            <a:endParaRPr lang="ko-KR" altLang="en-US" dirty="0"/>
          </a:p>
        </p:txBody>
      </p:sp>
      <p:sp>
        <p:nvSpPr>
          <p:cNvPr id="31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Example with two threads and counter = 50</a:t>
            </a:r>
          </a:p>
          <a:p>
            <a:pPr lvl="1"/>
            <a:r>
              <a:rPr lang="en-US" altLang="ko-KR" dirty="0"/>
              <a:t>counter = counter + 1 (runs twice, once for each thread)</a:t>
            </a:r>
          </a:p>
          <a:p>
            <a:pPr lvl="1"/>
            <a:r>
              <a:rPr lang="en-US" altLang="ko-KR" dirty="0"/>
              <a:t>We expect the result to be 52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2CF48-2519-FB4C-A2EA-2DF377D23847}" type="datetime1">
              <a:rPr lang="en-US" smtClean="0"/>
              <a:pPr/>
              <a:t>10/11/21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30" name="그룹 29"/>
          <p:cNvGrpSpPr/>
          <p:nvPr/>
        </p:nvGrpSpPr>
        <p:grpSpPr>
          <a:xfrm>
            <a:off x="2279576" y="2503430"/>
            <a:ext cx="8629776" cy="3733883"/>
            <a:chOff x="755576" y="2348880"/>
            <a:chExt cx="8629776" cy="3733883"/>
          </a:xfrm>
        </p:grpSpPr>
        <p:cxnSp>
          <p:nvCxnSpPr>
            <p:cNvPr id="7" name="직선 연결선 6"/>
            <p:cNvCxnSpPr/>
            <p:nvPr/>
          </p:nvCxnSpPr>
          <p:spPr>
            <a:xfrm>
              <a:off x="1043608" y="2894666"/>
              <a:ext cx="72008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996005" y="2556112"/>
              <a:ext cx="4555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OS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411240" y="2556112"/>
              <a:ext cx="93679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Thread1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210749" y="2556112"/>
              <a:ext cx="93679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Thread2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156176" y="2556112"/>
              <a:ext cx="4315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PC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637408" y="2556112"/>
              <a:ext cx="67037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%</a:t>
              </a:r>
              <a:r>
                <a:rPr lang="en-US" altLang="ko-KR" sz="1600" dirty="0" err="1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eax</a:t>
              </a:r>
              <a:endPara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277211" y="2556112"/>
              <a:ext cx="21081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Counter (0x8049a1c)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267744" y="2952716"/>
              <a:ext cx="2654894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before critical section</a:t>
              </a:r>
            </a:p>
            <a:p>
              <a:r>
                <a:rPr lang="en-US" altLang="ko-KR" sz="1400" dirty="0" err="1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mov</a:t>
              </a:r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 0x8049a1c, %</a:t>
              </a:r>
              <a:r>
                <a:rPr lang="en-US" altLang="ko-KR" sz="1400" dirty="0" err="1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eax</a:t>
              </a:r>
              <a:endPara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endParaRP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add $0x1, %</a:t>
              </a:r>
              <a:r>
                <a:rPr lang="en-US" altLang="ko-KR" sz="1400" dirty="0" err="1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eax</a:t>
              </a:r>
              <a:endParaRPr lang="ko-KR" altLang="en-US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156176" y="2952716"/>
              <a:ext cx="506870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100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105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108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801434" y="2952716"/>
              <a:ext cx="399468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0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50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51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524328" y="2952716"/>
              <a:ext cx="399468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50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50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576" y="3739017"/>
              <a:ext cx="2225289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interrupt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 save T1’s state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 restore T2’s state</a:t>
              </a:r>
              <a:endParaRPr lang="ko-KR" altLang="en-US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858879" y="4389250"/>
              <a:ext cx="2225289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err="1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mov</a:t>
              </a:r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 0x8049a1c, %</a:t>
              </a:r>
              <a:r>
                <a:rPr lang="en-US" altLang="ko-KR" sz="1400" dirty="0" err="1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eax</a:t>
              </a:r>
              <a:endPara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endParaRP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add $0x1, %</a:t>
              </a:r>
              <a:r>
                <a:rPr lang="en-US" altLang="ko-KR" sz="1400" dirty="0" err="1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eax</a:t>
              </a:r>
              <a:endPara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endParaRPr>
            </a:p>
            <a:p>
              <a:r>
                <a:rPr lang="en-US" altLang="ko-KR" sz="1400" dirty="0" err="1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mov</a:t>
              </a:r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 %</a:t>
              </a:r>
              <a:r>
                <a:rPr lang="en-US" altLang="ko-KR" sz="1400" dirty="0" err="1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eax</a:t>
              </a:r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, 0x8049a1c</a:t>
              </a:r>
              <a:endParaRPr lang="ko-KR" altLang="en-US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156176" y="4190810"/>
              <a:ext cx="506870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100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105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108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113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801434" y="4190810"/>
              <a:ext cx="399468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0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50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51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51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524328" y="4190810"/>
              <a:ext cx="399468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50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50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50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51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55576" y="5109984"/>
              <a:ext cx="2225289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interrupt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 save T2’s state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 restore T1’s state</a:t>
              </a:r>
              <a:endParaRPr lang="ko-KR" altLang="en-US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267744" y="5774986"/>
              <a:ext cx="22252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err="1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mov</a:t>
              </a:r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 %</a:t>
              </a:r>
              <a:r>
                <a:rPr lang="en-US" altLang="ko-KR" sz="1400" dirty="0" err="1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eax</a:t>
              </a:r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, 0x8049a1c</a:t>
              </a:r>
              <a:endParaRPr lang="ko-KR" altLang="en-US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156176" y="5559542"/>
              <a:ext cx="5068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108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113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801434" y="5559542"/>
              <a:ext cx="3994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51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524328" y="5559542"/>
              <a:ext cx="3994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50</a:t>
              </a:r>
            </a:p>
            <a:p>
              <a:r>
                <a:rPr lang="en-US" altLang="ko-KR" sz="1400" b="1" dirty="0">
                  <a:solidFill>
                    <a:prstClr val="black"/>
                  </a:solidFill>
                  <a:latin typeface="Courier" pitchFamily="49" charset="0"/>
                  <a:ea typeface="맑은 고딕" pitchFamily="50" charset="-127"/>
                </a:rPr>
                <a:t>51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245768" y="2348880"/>
              <a:ext cx="17915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en-US" altLang="ko-KR" sz="160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after instruction)</a:t>
              </a:r>
              <a:endPara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32" name="직사각형 31"/>
          <p:cNvSpPr/>
          <p:nvPr/>
        </p:nvSpPr>
        <p:spPr>
          <a:xfrm>
            <a:off x="9048328" y="5974692"/>
            <a:ext cx="399468" cy="235769"/>
          </a:xfrm>
          <a:prstGeom prst="rect">
            <a:avLst/>
          </a:prstGeom>
          <a:noFill/>
          <a:ln w="9525">
            <a:solidFill>
              <a:srgbClr val="FF0000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724902" y="1350715"/>
            <a:ext cx="252986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sz="1600" dirty="0" err="1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mov</a:t>
            </a:r>
            <a:r>
              <a:rPr lang="en-US" altLang="ko-KR" sz="16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 0x8049a1c, %</a:t>
            </a:r>
            <a:r>
              <a:rPr lang="en-US" altLang="ko-KR" sz="1600" dirty="0" err="1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eax</a:t>
            </a:r>
            <a:endParaRPr lang="en-US" altLang="ko-KR" sz="1600" dirty="0">
              <a:solidFill>
                <a:prstClr val="black"/>
              </a:solidFill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6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add $0x1, %</a:t>
            </a:r>
            <a:r>
              <a:rPr lang="en-US" altLang="ko-KR" sz="1600" dirty="0" err="1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eax</a:t>
            </a:r>
            <a:endParaRPr lang="en-US" altLang="ko-KR" sz="1600" dirty="0">
              <a:solidFill>
                <a:prstClr val="black"/>
              </a:solidFill>
              <a:latin typeface="Courier" pitchFamily="49" charset="0"/>
              <a:ea typeface="맑은 고딕" pitchFamily="50" charset="-127"/>
            </a:endParaRPr>
          </a:p>
          <a:p>
            <a:r>
              <a:rPr lang="en-US" altLang="ko-KR" sz="1600" dirty="0" err="1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mov</a:t>
            </a:r>
            <a:r>
              <a:rPr lang="en-US" altLang="ko-KR" sz="16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 %</a:t>
            </a:r>
            <a:r>
              <a:rPr lang="en-US" altLang="ko-KR" sz="1600" dirty="0" err="1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eax</a:t>
            </a:r>
            <a:r>
              <a:rPr lang="en-US" altLang="ko-KR" sz="16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, 0x8049a1c</a:t>
            </a:r>
            <a:endParaRPr lang="ko-KR" altLang="en-US" sz="1600" dirty="0">
              <a:solidFill>
                <a:prstClr val="black"/>
              </a:solidFill>
              <a:latin typeface="Courier" pitchFamily="49" charset="0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35906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Critical section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 piece of code that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accesses a shared variable </a:t>
            </a:r>
            <a:r>
              <a:rPr lang="en-US" altLang="ko-KR" dirty="0"/>
              <a:t>and must not be concurrently executed by more than one thread</a:t>
            </a:r>
          </a:p>
          <a:p>
            <a:pPr lvl="1"/>
            <a:r>
              <a:rPr lang="en-US" altLang="ko-KR" dirty="0"/>
              <a:t>Multiple threads executing critical section can result in a race condition</a:t>
            </a:r>
          </a:p>
          <a:p>
            <a:pPr lvl="1"/>
            <a:r>
              <a:rPr lang="en-US" altLang="ko-KR" dirty="0"/>
              <a:t>Need to support </a:t>
            </a:r>
            <a:r>
              <a:rPr lang="en-US" altLang="ko-KR" b="1" dirty="0"/>
              <a:t>atomicity</a:t>
            </a:r>
            <a:r>
              <a:rPr lang="en-US" altLang="ko-KR" dirty="0"/>
              <a:t> for critical sections (</a:t>
            </a:r>
            <a:r>
              <a:rPr lang="en-US" altLang="ko-KR" b="1" dirty="0"/>
              <a:t>mutual exclusion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D8FC-AE0B-2A43-ADE8-FE75BC38ACFD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514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Locks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Ensure that any such critical section executes as if it were a single atomic instruction (</a:t>
            </a:r>
            <a:r>
              <a:rPr lang="en-US" altLang="ko-KR" b="1" dirty="0"/>
              <a:t>execute a series of instructions atomically</a:t>
            </a:r>
            <a:r>
              <a:rPr lang="en-US" altLang="ko-KR" dirty="0"/>
              <a:t>).</a:t>
            </a:r>
          </a:p>
          <a:p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57346" y="2575361"/>
            <a:ext cx="5182210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1    </a:t>
            </a:r>
            <a:r>
              <a:rPr lang="en-US" altLang="ko-KR" sz="2000" dirty="0" err="1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lock_t</a:t>
            </a:r>
            <a:r>
              <a:rPr lang="en-US" altLang="ko-KR" sz="20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 </a:t>
            </a:r>
            <a:r>
              <a:rPr lang="en-US" altLang="ko-KR" sz="2000" dirty="0" err="1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mutex</a:t>
            </a:r>
            <a:r>
              <a:rPr lang="en-US" altLang="ko-KR" sz="20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;</a:t>
            </a:r>
          </a:p>
          <a:p>
            <a:r>
              <a:rPr lang="en-US" altLang="ko-KR" sz="20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2    . . .</a:t>
            </a:r>
          </a:p>
          <a:p>
            <a:r>
              <a:rPr lang="en-US" altLang="ko-KR" sz="20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3    lock(&amp;</a:t>
            </a:r>
            <a:r>
              <a:rPr lang="en-US" altLang="ko-KR" sz="2000" dirty="0" err="1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mutex</a:t>
            </a:r>
            <a:r>
              <a:rPr lang="en-US" altLang="ko-KR" sz="20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);</a:t>
            </a:r>
          </a:p>
          <a:p>
            <a:r>
              <a:rPr lang="en-US" altLang="ko-KR" sz="20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4    counter = counter + </a:t>
            </a:r>
            <a:r>
              <a:rPr lang="en-US" altLang="ko-KR" sz="2000" dirty="0">
                <a:solidFill>
                  <a:srgbClr val="FF0000"/>
                </a:solidFill>
                <a:latin typeface="Courier" pitchFamily="49" charset="0"/>
                <a:ea typeface="맑은 고딕" pitchFamily="50" charset="-127"/>
              </a:rPr>
              <a:t>1</a:t>
            </a:r>
            <a:r>
              <a:rPr lang="en-US" altLang="ko-KR" sz="20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;</a:t>
            </a:r>
          </a:p>
          <a:p>
            <a:r>
              <a:rPr lang="en-US" altLang="ko-KR" sz="20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5    unlock(&amp;</a:t>
            </a:r>
            <a:r>
              <a:rPr lang="en-US" altLang="ko-KR" sz="2000" dirty="0" err="1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mutex</a:t>
            </a:r>
            <a:r>
              <a:rPr lang="en-US" altLang="ko-KR" sz="2000" dirty="0">
                <a:solidFill>
                  <a:prstClr val="black"/>
                </a:solidFill>
                <a:latin typeface="Courier" pitchFamily="49" charset="0"/>
                <a:ea typeface="맑은 고딕" pitchFamily="50" charset="-127"/>
              </a:rPr>
              <a:t>);</a:t>
            </a:r>
            <a:endParaRPr lang="ko-KR" altLang="en-US" sz="2000" dirty="0">
              <a:solidFill>
                <a:prstClr val="black"/>
              </a:solidFill>
              <a:latin typeface="Courier" pitchFamily="49" charset="0"/>
              <a:ea typeface="맑은 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51044" y="3488412"/>
            <a:ext cx="17166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solidFill>
                  <a:prstClr val="black"/>
                </a:solidFill>
                <a:ea typeface="Arial" charset="0"/>
                <a:cs typeface="Arial" charset="0"/>
              </a:rPr>
              <a:t>Critical section</a:t>
            </a:r>
            <a:endParaRPr lang="ko-KR" altLang="en-US" sz="2000" dirty="0">
              <a:solidFill>
                <a:prstClr val="black"/>
              </a:solidFill>
              <a:ea typeface="Arial" charset="0"/>
              <a:cs typeface="Arial" charset="0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673665" y="3539804"/>
            <a:ext cx="3699845" cy="332285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0" name="직선 화살표 연결선 9"/>
          <p:cNvCxnSpPr>
            <a:endCxn id="7" idx="1"/>
          </p:cNvCxnSpPr>
          <p:nvPr/>
        </p:nvCxnSpPr>
        <p:spPr>
          <a:xfrm>
            <a:off x="5373510" y="3688467"/>
            <a:ext cx="2477534" cy="0"/>
          </a:xfrm>
          <a:prstGeom prst="straightConnector1">
            <a:avLst/>
          </a:prstGeom>
          <a:ln w="1905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2A2E-26EA-2240-8789-B6BE67FE6F08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3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Locks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Provide </a:t>
            </a:r>
            <a:r>
              <a:rPr lang="en-US" altLang="ko-KR" b="1" dirty="0"/>
              <a:t>mutual exclusion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ko-KR" dirty="0"/>
              <a:t>to a critical section</a:t>
            </a:r>
          </a:p>
          <a:p>
            <a:pPr lvl="1"/>
            <a:r>
              <a:rPr lang="en-US" altLang="ko-KR" dirty="0"/>
              <a:t>Interface</a:t>
            </a:r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/>
              <a:t>Usage (w/o </a:t>
            </a:r>
            <a:r>
              <a:rPr lang="en-US" altLang="ko-KR" i="1" dirty="0"/>
              <a:t>lock initialization</a:t>
            </a:r>
            <a:r>
              <a:rPr lang="en-US" altLang="ko-KR" dirty="0"/>
              <a:t> and </a:t>
            </a:r>
            <a:r>
              <a:rPr lang="en-US" altLang="ko-KR" i="1" dirty="0"/>
              <a:t>error check</a:t>
            </a:r>
            <a:r>
              <a:rPr lang="en-US" altLang="ko-KR" dirty="0"/>
              <a:t>)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2"/>
            <a:r>
              <a:rPr lang="en-US" altLang="ko-KR" dirty="0"/>
              <a:t>No other thread holds the lock </a:t>
            </a:r>
            <a:r>
              <a:rPr lang="en-US" altLang="ko-KR" dirty="0">
                <a:sym typeface="Wingdings" panose="05000000000000000000" pitchFamily="2" charset="2"/>
              </a:rPr>
              <a:t></a:t>
            </a:r>
            <a:r>
              <a:rPr lang="en-US" altLang="ko-KR" dirty="0"/>
              <a:t> the thread will acquire the lock and </a:t>
            </a:r>
            <a:r>
              <a:rPr lang="en-US" altLang="ko-KR" b="1" dirty="0"/>
              <a:t>enter the critical section</a:t>
            </a:r>
          </a:p>
          <a:p>
            <a:pPr lvl="2"/>
            <a:r>
              <a:rPr lang="en-US" altLang="ko-KR" dirty="0"/>
              <a:t>If another thread hold the lock </a:t>
            </a:r>
            <a:r>
              <a:rPr lang="en-US" altLang="ko-KR" dirty="0">
                <a:sym typeface="Wingdings" panose="05000000000000000000" pitchFamily="2" charset="2"/>
              </a:rPr>
              <a:t> the thread will </a:t>
            </a:r>
            <a:r>
              <a:rPr lang="en-US" altLang="ko-KR" b="1" dirty="0">
                <a:sym typeface="Wingdings" panose="05000000000000000000" pitchFamily="2" charset="2"/>
              </a:rPr>
              <a:t>not return from the call </a:t>
            </a:r>
            <a:r>
              <a:rPr lang="en-US" altLang="ko-KR" dirty="0">
                <a:sym typeface="Wingdings" panose="05000000000000000000" pitchFamily="2" charset="2"/>
              </a:rPr>
              <a:t>until it has acquired the lock</a:t>
            </a:r>
            <a:endParaRPr lang="en-US" altLang="ko-KR" dirty="0"/>
          </a:p>
        </p:txBody>
      </p:sp>
      <p:sp>
        <p:nvSpPr>
          <p:cNvPr id="6" name="TextBox 5"/>
          <p:cNvSpPr txBox="1"/>
          <p:nvPr/>
        </p:nvSpPr>
        <p:spPr>
          <a:xfrm>
            <a:off x="1223260" y="2156478"/>
            <a:ext cx="721412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23260" y="3636170"/>
            <a:ext cx="721412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lock;</a:t>
            </a:r>
          </a:p>
          <a:p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(&amp;lock);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x = x +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or whatever your critical section is</a:t>
            </a:r>
          </a:p>
          <a:p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(&amp;lock);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4B0C-3743-364C-8BB4-12ABC5F52C3D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577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Lock Initialization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All locks must be </a:t>
            </a:r>
            <a:r>
              <a:rPr lang="en-US" altLang="ko-KR" b="1" dirty="0"/>
              <a:t>properly initialized</a:t>
            </a:r>
          </a:p>
          <a:p>
            <a:pPr lvl="1"/>
            <a:r>
              <a:rPr lang="en-US" altLang="ko-KR" dirty="0"/>
              <a:t>One way: using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PTHREAD_MUTEX_INITIALIZER</a:t>
            </a:r>
          </a:p>
          <a:p>
            <a:pPr lvl="1"/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ko-KR" dirty="0"/>
          </a:p>
          <a:p>
            <a:pPr lvl="1"/>
            <a:r>
              <a:rPr lang="en-US" altLang="ko-KR" dirty="0"/>
              <a:t>The dynamic way: using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pthread_mutex_init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US" altLang="ko-KR" dirty="0"/>
          </a:p>
        </p:txBody>
      </p:sp>
      <p:sp>
        <p:nvSpPr>
          <p:cNvPr id="8" name="TextBox 7"/>
          <p:cNvSpPr txBox="1"/>
          <p:nvPr/>
        </p:nvSpPr>
        <p:spPr>
          <a:xfrm>
            <a:off x="1236580" y="2237196"/>
            <a:ext cx="72008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lock = PTHREAD_MUTEX_INITIALIZER;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6580" y="3475382"/>
            <a:ext cx="72008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pthread_mutex_init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(&amp;lock,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assert(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==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always check success!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B1DA5-9E22-9644-97B1-6833B841E0BF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191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Lock Error Checking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Always check the return value for errors when calling lock and unlock</a:t>
            </a:r>
          </a:p>
          <a:p>
            <a:pPr lvl="1"/>
            <a:r>
              <a:rPr lang="en-US" altLang="ko-KR" dirty="0"/>
              <a:t>An example wrapper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6" name="TextBox 5"/>
          <p:cNvSpPr txBox="1"/>
          <p:nvPr/>
        </p:nvSpPr>
        <p:spPr>
          <a:xfrm>
            <a:off x="1213650" y="2066510"/>
            <a:ext cx="7574160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Use this to keep your code clean but check for failures</a:t>
            </a:r>
          </a:p>
          <a:p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// Only use if exiting program is OK upon failure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assert(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==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}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08C99-EA39-2E4D-B4A0-D3F2E351BD77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449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Thread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 new abstraction for </a:t>
            </a:r>
            <a:r>
              <a:rPr lang="en-US" altLang="ko-KR" b="1" dirty="0"/>
              <a:t>a single running process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Multi-threaded program</a:t>
            </a:r>
          </a:p>
          <a:p>
            <a:pPr lvl="1"/>
            <a:r>
              <a:rPr lang="en-US" altLang="ko-KR" dirty="0"/>
              <a:t>A multi-threaded program has more than one point of execution</a:t>
            </a:r>
          </a:p>
          <a:p>
            <a:pPr lvl="2"/>
            <a:r>
              <a:rPr lang="en-US" altLang="ko-KR" dirty="0"/>
              <a:t>Multiple program counters, one for each thread </a:t>
            </a:r>
          </a:p>
          <a:p>
            <a:pPr lvl="1"/>
            <a:r>
              <a:rPr lang="en-US" altLang="ko-KR" dirty="0"/>
              <a:t>They </a:t>
            </a:r>
            <a:r>
              <a:rPr lang="en-US" altLang="ko-KR" b="1" dirty="0"/>
              <a:t>share</a:t>
            </a:r>
            <a:r>
              <a:rPr lang="en-US" altLang="ko-KR" dirty="0"/>
              <a:t> the same </a:t>
            </a:r>
            <a:r>
              <a:rPr lang="en-US" altLang="ko-KR" b="1" dirty="0"/>
              <a:t>address space</a:t>
            </a:r>
          </a:p>
          <a:p>
            <a:pPr lvl="1"/>
            <a:r>
              <a:rPr lang="en-US" altLang="ko-KR" dirty="0"/>
              <a:t>Each thread has its own stack</a:t>
            </a:r>
          </a:p>
          <a:p>
            <a:pPr lvl="1"/>
            <a:r>
              <a:rPr lang="en-US" altLang="ko-KR" dirty="0"/>
              <a:t>Each thread has its own private set of registers</a:t>
            </a:r>
          </a:p>
          <a:p>
            <a:pPr lvl="1"/>
            <a:endParaRPr lang="ko-KR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06EE-0893-F341-84A8-58CF3205B1E5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5652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Condition Variables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Condition variables </a:t>
            </a:r>
            <a:r>
              <a:rPr lang="en-US" altLang="ko-KR" dirty="0"/>
              <a:t>are useful when some kind of </a:t>
            </a:r>
            <a:r>
              <a:rPr lang="en-US" altLang="ko-KR" b="1" dirty="0"/>
              <a:t>signaling</a:t>
            </a:r>
            <a:r>
              <a:rPr lang="en-US" altLang="ko-KR" dirty="0"/>
              <a:t> must take place between threads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pthread_cond_wait</a:t>
            </a:r>
            <a:endParaRPr lang="en-US" altLang="ko-KR" dirty="0"/>
          </a:p>
          <a:p>
            <a:pPr lvl="2"/>
            <a:r>
              <a:rPr lang="en-US" altLang="ko-KR" dirty="0"/>
              <a:t>Put the calling thread to sleep</a:t>
            </a:r>
          </a:p>
          <a:p>
            <a:pPr lvl="2"/>
            <a:r>
              <a:rPr lang="en-US" altLang="ko-KR" dirty="0"/>
              <a:t>Wait for some other thread to signal it</a:t>
            </a:r>
          </a:p>
          <a:p>
            <a:pPr lvl="3"/>
            <a:endParaRPr lang="en-US" altLang="ko-KR" dirty="0"/>
          </a:p>
          <a:p>
            <a:pPr lvl="1"/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pthread_cond_signal</a:t>
            </a:r>
            <a:endParaRPr lang="en-US" altLang="ko-KR" dirty="0"/>
          </a:p>
          <a:p>
            <a:pPr lvl="2"/>
            <a:r>
              <a:rPr lang="en-US" altLang="ko-KR" dirty="0"/>
              <a:t>Unblock at least one of the threads that are blocked on the condition variable</a:t>
            </a:r>
          </a:p>
          <a:p>
            <a:endParaRPr lang="en-US" altLang="ko-KR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83354" y="2237198"/>
            <a:ext cx="982688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8616F-63A5-D844-8829-06A8843454D0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023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Condition Variable Example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 thread calling wait routine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pPr lvl="1"/>
            <a:endParaRPr lang="en-US" altLang="ko-KR" dirty="0"/>
          </a:p>
          <a:p>
            <a:pPr lvl="3"/>
            <a:endParaRPr lang="en-US" altLang="ko-KR" dirty="0"/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pPr lvl="1"/>
            <a:r>
              <a:rPr lang="en-US" altLang="ko-KR" dirty="0"/>
              <a:t>The wait call </a:t>
            </a:r>
            <a:r>
              <a:rPr lang="en-US" altLang="ko-KR" b="1" dirty="0"/>
              <a:t>releases the lock </a:t>
            </a:r>
            <a:r>
              <a:rPr lang="en-US" altLang="ko-KR" dirty="0"/>
              <a:t>when putting said caller to sleep</a:t>
            </a:r>
          </a:p>
          <a:p>
            <a:pPr lvl="1"/>
            <a:r>
              <a:rPr lang="en-US" altLang="ko-KR" dirty="0"/>
              <a:t>Before returning after being woken, the wait call </a:t>
            </a:r>
            <a:r>
              <a:rPr lang="en-US" altLang="ko-KR" b="1" dirty="0"/>
              <a:t>re-acquire the lock</a:t>
            </a:r>
          </a:p>
          <a:p>
            <a:r>
              <a:rPr lang="en-US" altLang="ko-KR" dirty="0"/>
              <a:t>A thread calling signal routine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2643" y="1672421"/>
            <a:ext cx="7344816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lock = PTHREAD_MUTEX_INITIALIZER;</a:t>
            </a:r>
          </a:p>
          <a:p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init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PTHREAD_COND_INITIALIZER;</a:t>
            </a:r>
          </a:p>
          <a:p>
            <a:endParaRPr lang="en-US" altLang="ko-KR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(&amp;lock);</a:t>
            </a:r>
          </a:p>
          <a:p>
            <a:r>
              <a:rPr lang="en-US" altLang="ko-KR" sz="16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(initialized ==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init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&amp;lock);</a:t>
            </a:r>
          </a:p>
          <a:p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2643" y="5052121"/>
            <a:ext cx="7344816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(&amp;lock);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initialized =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init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(&amp;lock);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A179-E729-EE4B-AEE2-A3804DBE6D92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158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Compiling and Running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To compile them, you must include the header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pthread.h</a:t>
            </a:r>
            <a:endParaRPr lang="en-US" altLang="ko-KR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altLang="ko-KR" dirty="0"/>
              <a:t>Explicitly link with the </a:t>
            </a:r>
            <a:r>
              <a:rPr lang="en-US" altLang="ko-KR" b="1" dirty="0" err="1"/>
              <a:t>pthreads</a:t>
            </a:r>
            <a:r>
              <a:rPr lang="en-US" altLang="ko-KR" b="1" dirty="0"/>
              <a:t> library</a:t>
            </a:r>
            <a:r>
              <a:rPr lang="en-US" altLang="ko-KR" dirty="0"/>
              <a:t>, by adding the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pthread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dirty="0"/>
              <a:t>flag</a:t>
            </a:r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lvl="1"/>
            <a:r>
              <a:rPr lang="en-US" altLang="ko-KR" dirty="0"/>
              <a:t>For more information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22199" y="2237196"/>
            <a:ext cx="598998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gcc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–o main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main.c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–Wall -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</a:t>
            </a:r>
            <a:endParaRPr lang="en-US" altLang="ko-KR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22199" y="3636170"/>
            <a:ext cx="598998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man –k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</a:t>
            </a:r>
            <a:endParaRPr lang="en-US" altLang="ko-KR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6FA8C-6BAB-2044-9309-E64A71105FB7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22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EFE1043-9C64-493A-A883-1CF3F5023FF0}"/>
                  </a:ext>
                </a:extLst>
              </p14:cNvPr>
              <p14:cNvContentPartPr/>
              <p14:nvPr/>
            </p14:nvContentPartPr>
            <p14:xfrm>
              <a:off x="3295080" y="2631600"/>
              <a:ext cx="2330280" cy="5216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EFE1043-9C64-493A-A883-1CF3F5023FF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85720" y="2622240"/>
                <a:ext cx="2349000" cy="540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306749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API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Keep it simple</a:t>
            </a:r>
          </a:p>
          <a:p>
            <a:pPr lvl="1"/>
            <a:r>
              <a:rPr lang="en-US" dirty="0"/>
              <a:t>Tricky thread interactions lead to bugs</a:t>
            </a:r>
          </a:p>
          <a:p>
            <a:r>
              <a:rPr lang="en-US" b="1" dirty="0"/>
              <a:t>Minimize thread interactions</a:t>
            </a:r>
          </a:p>
          <a:p>
            <a:pPr lvl="1"/>
            <a:r>
              <a:rPr lang="en-US" dirty="0"/>
              <a:t>Each interaction should be carefully thought out and constructed with known design patters (which we will learn about)</a:t>
            </a:r>
          </a:p>
          <a:p>
            <a:r>
              <a:rPr lang="en-US" b="1" dirty="0"/>
              <a:t>Initialize locks and condition variables</a:t>
            </a:r>
          </a:p>
          <a:p>
            <a:pPr lvl="1"/>
            <a:r>
              <a:rPr lang="en-US" dirty="0"/>
              <a:t>Otherwise code can sometime fail in strange and unpredictable ways</a:t>
            </a:r>
          </a:p>
          <a:p>
            <a:r>
              <a:rPr lang="en-US" b="1" dirty="0"/>
              <a:t>Check your return codes</a:t>
            </a:r>
          </a:p>
          <a:p>
            <a:pPr lvl="1"/>
            <a:r>
              <a:rPr lang="en-US" dirty="0"/>
              <a:t>Failure to do so will lead to bizarre and hard to understand behavior</a:t>
            </a:r>
          </a:p>
          <a:p>
            <a:r>
              <a:rPr lang="en-US" b="1" dirty="0"/>
              <a:t>Be careful how you pass arguments and return values</a:t>
            </a:r>
          </a:p>
          <a:p>
            <a:pPr lvl="1"/>
            <a:r>
              <a:rPr lang="en-US" dirty="0"/>
              <a:t>If you returning a reference to a variable on the stack, you are going to have a bad time</a:t>
            </a:r>
          </a:p>
          <a:p>
            <a:r>
              <a:rPr lang="en-US" b="1" dirty="0"/>
              <a:t>Each thread has its own stack</a:t>
            </a:r>
          </a:p>
          <a:p>
            <a:pPr lvl="1"/>
            <a:r>
              <a:rPr lang="en-US" dirty="0"/>
              <a:t>To share data between threads, the values must be in the heap or a global variable</a:t>
            </a:r>
          </a:p>
          <a:p>
            <a:r>
              <a:rPr lang="en-US" b="1" dirty="0"/>
              <a:t>Always use condition variables to signal between threads</a:t>
            </a:r>
          </a:p>
          <a:p>
            <a:pPr lvl="1"/>
            <a:r>
              <a:rPr lang="en-US" dirty="0"/>
              <a:t>It’s tempting to use a simple flag, but don’t do it</a:t>
            </a:r>
          </a:p>
          <a:p>
            <a:r>
              <a:rPr lang="en-US" b="1" dirty="0"/>
              <a:t>Use the man pages </a:t>
            </a:r>
          </a:p>
          <a:p>
            <a:pPr lvl="1"/>
            <a:r>
              <a:rPr lang="en-US" dirty="0"/>
              <a:t>Highly informative with good examples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5A35-42AD-5B4A-89E5-48D173B2F6DD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403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Context switch between threads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Each thread has its own program counter and set of registers</a:t>
            </a:r>
          </a:p>
          <a:p>
            <a:pPr lvl="1"/>
            <a:r>
              <a:rPr lang="en-US" altLang="ko-KR" dirty="0"/>
              <a:t>One or more </a:t>
            </a:r>
            <a:r>
              <a:rPr lang="en-US" altLang="ko-KR" b="1" dirty="0"/>
              <a:t>thread control blocks (TCBs) </a:t>
            </a:r>
            <a:r>
              <a:rPr lang="en-US" altLang="ko-KR" dirty="0"/>
              <a:t>are needed to store the state of each thread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When switching from running one thread (T1) to running the another (T2):</a:t>
            </a:r>
          </a:p>
          <a:p>
            <a:pPr lvl="1"/>
            <a:r>
              <a:rPr lang="en-US" altLang="ko-KR" dirty="0"/>
              <a:t>The register state of T1 be saved</a:t>
            </a:r>
          </a:p>
          <a:p>
            <a:pPr lvl="1"/>
            <a:r>
              <a:rPr lang="en-US" altLang="ko-KR" dirty="0"/>
              <a:t>The register state of T2 restored</a:t>
            </a:r>
          </a:p>
          <a:p>
            <a:pPr lvl="1"/>
            <a:r>
              <a:rPr lang="en-US" altLang="ko-KR" dirty="0"/>
              <a:t>The </a:t>
            </a:r>
            <a:r>
              <a:rPr lang="en-US" altLang="ko-KR" b="1" dirty="0"/>
              <a:t>address space remains</a:t>
            </a:r>
            <a:r>
              <a:rPr lang="en-US" altLang="ko-KR" dirty="0"/>
              <a:t> the same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494F-ED14-304C-BD6D-6398DD820E90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429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Threads?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major reasons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Parallelism</a:t>
            </a:r>
          </a:p>
          <a:p>
            <a:pPr lvl="2"/>
            <a:r>
              <a:rPr lang="en-US" dirty="0"/>
              <a:t>Divide a task among several threads</a:t>
            </a:r>
          </a:p>
          <a:p>
            <a:pPr lvl="2"/>
            <a:r>
              <a:rPr lang="en-US" dirty="0"/>
              <a:t>On a system with multiple processors threads can work in parallel with each other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Overlap of I/O with other activities </a:t>
            </a:r>
            <a:r>
              <a:rPr lang="en-US" b="1" dirty="0"/>
              <a:t>within</a:t>
            </a:r>
            <a:r>
              <a:rPr lang="en-US" dirty="0"/>
              <a:t> a single program</a:t>
            </a:r>
          </a:p>
          <a:p>
            <a:pPr lvl="2"/>
            <a:r>
              <a:rPr lang="en-US" dirty="0"/>
              <a:t>When one thread requests I/O from the system, switch to another thread ready to work</a:t>
            </a:r>
          </a:p>
          <a:p>
            <a:pPr lvl="2"/>
            <a:r>
              <a:rPr lang="en-US" dirty="0"/>
              <a:t>Similar to multiprogramming </a:t>
            </a:r>
            <a:r>
              <a:rPr lang="en-US" b="1" dirty="0"/>
              <a:t>across</a:t>
            </a:r>
            <a:r>
              <a:rPr lang="en-US" dirty="0"/>
              <a:t> different processes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1589-7391-FC4B-941C-9A556B4E81E4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80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054303"/>
            <a:ext cx="11274552" cy="4986338"/>
          </a:xfrm>
        </p:spPr>
        <p:txBody>
          <a:bodyPr/>
          <a:lstStyle/>
          <a:p>
            <a:r>
              <a:rPr lang="en-US" altLang="ko-KR" dirty="0"/>
              <a:t>There will be </a:t>
            </a:r>
            <a:r>
              <a:rPr lang="en-US" altLang="ko-KR" b="1" dirty="0"/>
              <a:t>one stack per thread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51750"/>
            <a:ext cx="10472792" cy="687498"/>
          </a:xfrm>
        </p:spPr>
        <p:txBody>
          <a:bodyPr/>
          <a:lstStyle/>
          <a:p>
            <a:r>
              <a:rPr lang="en-US" altLang="ko-KR" dirty="0"/>
              <a:t>The stack of the relevant thread</a:t>
            </a:r>
            <a:endParaRPr lang="ko-KR" altLang="en-US" dirty="0"/>
          </a:p>
        </p:txBody>
      </p:sp>
      <p:grpSp>
        <p:nvGrpSpPr>
          <p:cNvPr id="39" name="그룹 38"/>
          <p:cNvGrpSpPr/>
          <p:nvPr/>
        </p:nvGrpSpPr>
        <p:grpSpPr>
          <a:xfrm>
            <a:off x="7392344" y="1556792"/>
            <a:ext cx="2448072" cy="3926992"/>
            <a:chOff x="4860032" y="1844824"/>
            <a:chExt cx="2448072" cy="3926992"/>
          </a:xfrm>
        </p:grpSpPr>
        <p:sp>
          <p:nvSpPr>
            <p:cNvPr id="28" name="직사각형 27"/>
            <p:cNvSpPr/>
            <p:nvPr/>
          </p:nvSpPr>
          <p:spPr>
            <a:xfrm>
              <a:off x="5508104" y="5210554"/>
              <a:ext cx="1800000" cy="468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Stack (1)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867351" y="5433262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16KB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875387" y="5041277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15KB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1" name="직사각형 30"/>
            <p:cNvSpPr/>
            <p:nvPr/>
          </p:nvSpPr>
          <p:spPr>
            <a:xfrm>
              <a:off x="5508104" y="4742554"/>
              <a:ext cx="1800000" cy="468000"/>
            </a:xfrm>
            <a:prstGeom prst="rect">
              <a:avLst/>
            </a:prstGeom>
            <a:pattFill prst="ltDnDiag">
              <a:fgClr>
                <a:schemeClr val="bg1">
                  <a:lumMod val="75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(free)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2" name="직사각형 31"/>
            <p:cNvSpPr/>
            <p:nvPr/>
          </p:nvSpPr>
          <p:spPr>
            <a:xfrm>
              <a:off x="5508104" y="4274554"/>
              <a:ext cx="1800000" cy="468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Stack (2)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5508104" y="2921526"/>
              <a:ext cx="1800000" cy="1353028"/>
            </a:xfrm>
            <a:prstGeom prst="rect">
              <a:avLst/>
            </a:prstGeom>
            <a:pattFill prst="ltDnDiag">
              <a:fgClr>
                <a:schemeClr val="bg1">
                  <a:lumMod val="75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(free)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4" name="직사각형 33"/>
            <p:cNvSpPr/>
            <p:nvPr/>
          </p:nvSpPr>
          <p:spPr>
            <a:xfrm>
              <a:off x="5508104" y="2453526"/>
              <a:ext cx="1800000" cy="468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Heap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5" name="직사각형 34"/>
            <p:cNvSpPr/>
            <p:nvPr/>
          </p:nvSpPr>
          <p:spPr>
            <a:xfrm>
              <a:off x="5508104" y="1985526"/>
              <a:ext cx="1800000" cy="468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Program Code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860032" y="1844824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0KB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860032" y="2276676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1KB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860032" y="2754448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2KB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55" name="그룹 54"/>
          <p:cNvGrpSpPr/>
          <p:nvPr/>
        </p:nvGrpSpPr>
        <p:grpSpPr>
          <a:xfrm>
            <a:off x="2135560" y="1556792"/>
            <a:ext cx="4608512" cy="3926992"/>
            <a:chOff x="827584" y="1844824"/>
            <a:chExt cx="4608512" cy="3926992"/>
          </a:xfrm>
        </p:grpSpPr>
        <p:sp>
          <p:nvSpPr>
            <p:cNvPr id="41" name="직사각형 40"/>
            <p:cNvSpPr/>
            <p:nvPr/>
          </p:nvSpPr>
          <p:spPr>
            <a:xfrm>
              <a:off x="1475656" y="5210554"/>
              <a:ext cx="1800000" cy="468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Stack (1)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34903" y="5433262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16KB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42939" y="5041277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15KB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1475656" y="2921526"/>
              <a:ext cx="1800000" cy="2289028"/>
            </a:xfrm>
            <a:prstGeom prst="rect">
              <a:avLst/>
            </a:prstGeom>
            <a:pattFill prst="ltDnDiag">
              <a:fgClr>
                <a:schemeClr val="bg1">
                  <a:lumMod val="75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(free)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7" name="직사각형 46"/>
            <p:cNvSpPr/>
            <p:nvPr/>
          </p:nvSpPr>
          <p:spPr>
            <a:xfrm>
              <a:off x="1475656" y="2453526"/>
              <a:ext cx="1800000" cy="468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Heap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1475656" y="1985526"/>
              <a:ext cx="1800000" cy="468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Program Code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827584" y="1844824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0KB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827584" y="2276676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1KB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27584" y="2754448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2KB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353780" y="1916832"/>
              <a:ext cx="208231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3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The code segment</a:t>
              </a:r>
              <a:r>
                <a:rPr lang="en-US" altLang="ko-KR" sz="13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:</a:t>
              </a:r>
            </a:p>
            <a:p>
              <a:r>
                <a:rPr lang="en-US" altLang="ko-KR" sz="13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where instructions live</a:t>
              </a:r>
              <a:endParaRPr lang="ko-KR" altLang="en-US" sz="13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347864" y="2464440"/>
              <a:ext cx="2082316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3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The heap segment</a:t>
              </a:r>
              <a:r>
                <a:rPr lang="en-US" altLang="ko-KR" sz="13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: contains </a:t>
              </a:r>
              <a:r>
                <a:rPr lang="en-US" altLang="ko-KR" sz="1300" dirty="0" err="1">
                  <a:latin typeface="맑은 고딕" panose="020B0503020000020004" pitchFamily="50" charset="-127"/>
                  <a:ea typeface="맑은 고딕" panose="020B0503020000020004" pitchFamily="50" charset="-127"/>
                </a:rPr>
                <a:t>malloc’d</a:t>
              </a:r>
              <a:r>
                <a:rPr lang="en-US" altLang="ko-KR" sz="13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 data dynamic data structures (it grows downward)</a:t>
              </a:r>
              <a:endParaRPr lang="ko-KR" altLang="en-US" sz="13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353780" y="4640649"/>
              <a:ext cx="2082316" cy="10926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3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(it grows upward)</a:t>
              </a:r>
            </a:p>
            <a:p>
              <a:r>
                <a:rPr lang="en-US" altLang="ko-KR" sz="13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The stack segment</a:t>
              </a:r>
              <a:r>
                <a:rPr lang="en-US" altLang="ko-KR" sz="13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: contains local variables arguments to routines, return values, etc.</a:t>
              </a:r>
              <a:endParaRPr lang="ko-KR" altLang="en-US" sz="13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2279576" y="5479133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 Single-Threaded</a:t>
            </a:r>
          </a:p>
          <a:p>
            <a:pPr algn="ctr"/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Address Space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608168" y="5473800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Two threaded</a:t>
            </a:r>
          </a:p>
          <a:p>
            <a:pPr algn="ctr"/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Address Space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807B5-1D2B-454F-BF1D-8E8F8A1C45D9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915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Creating a Thread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19536" y="1045760"/>
            <a:ext cx="8352928" cy="51090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rPr>
              <a:t>#include &lt;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rPr>
              <a:t>pthread.h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mythread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("%s\n", (char *)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NULL;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main(int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char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[]) {                    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!= 1) {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(stderr, "usage: main\n");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    exit(1);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p1, p2;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("main: begin\n");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(&amp;p1, NULL,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mythread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"A"); 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(&amp;p2, NULL,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mythread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"B");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    // join waits for the threads to finish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(p1, NULL); 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(p2, NULL); 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("main: end\n");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endParaRPr lang="en-US" altLang="ko-KR" sz="1200" dirty="0">
              <a:solidFill>
                <a:prstClr val="black"/>
              </a:solidFill>
              <a:latin typeface="Courier New" panose="02070309020205020404" pitchFamily="49" charset="0"/>
              <a:ea typeface="맑은 고딕" pitchFamily="50" charset="-127"/>
              <a:cs typeface="Courier New" pitchFamily="49" charset="0"/>
            </a:endParaRPr>
          </a:p>
          <a:p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53713-1D1C-9844-AD92-49E5923283FE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47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Thread Creation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 lnSpcReduction="10000"/>
          </a:bodyPr>
          <a:lstStyle/>
          <a:p>
            <a:r>
              <a:rPr lang="en-US" altLang="ko-KR" dirty="0"/>
              <a:t>How to create and control threads?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b="1" dirty="0"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en-US" altLang="ko-KR" dirty="0"/>
              <a:t>: Used to interact with this thread</a:t>
            </a:r>
          </a:p>
          <a:p>
            <a:pPr lvl="1"/>
            <a:r>
              <a:rPr lang="en-US" altLang="ko-K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attr</a:t>
            </a:r>
            <a:r>
              <a:rPr lang="en-US" altLang="ko-KR" dirty="0">
                <a:cs typeface="Courier New" panose="02070309020205020404" pitchFamily="49" charset="0"/>
              </a:rPr>
              <a:t>:</a:t>
            </a:r>
            <a:r>
              <a:rPr lang="en-US" altLang="ko-KR" dirty="0"/>
              <a:t> Used to specify any attributes this thread might have</a:t>
            </a:r>
          </a:p>
          <a:p>
            <a:pPr lvl="2"/>
            <a:r>
              <a:rPr lang="en-US" altLang="ko-KR" dirty="0"/>
              <a:t>Stack size, Scheduling priority, …</a:t>
            </a:r>
          </a:p>
          <a:p>
            <a:pPr lvl="1"/>
            <a:r>
              <a:rPr lang="en-US" altLang="ko-K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start_routine</a:t>
            </a:r>
            <a:r>
              <a:rPr lang="en-US" altLang="ko-KR" dirty="0"/>
              <a:t>: the function this thread start running in</a:t>
            </a:r>
          </a:p>
          <a:p>
            <a:pPr lvl="1"/>
            <a:r>
              <a:rPr lang="en-US" altLang="ko-K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altLang="ko-KR" dirty="0"/>
              <a:t>: the argument to be passed to the function (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start routine</a:t>
            </a:r>
            <a:r>
              <a:rPr lang="en-US" altLang="ko-KR" dirty="0"/>
              <a:t>)</a:t>
            </a:r>
          </a:p>
          <a:p>
            <a:pPr lvl="2"/>
            <a:r>
              <a:rPr lang="en-US" altLang="ko-KR" i="1" dirty="0"/>
              <a:t>a void pointer </a:t>
            </a:r>
            <a:r>
              <a:rPr lang="en-US" altLang="ko-KR" dirty="0"/>
              <a:t>allows us to pass in </a:t>
            </a:r>
            <a:r>
              <a:rPr lang="en-US" altLang="ko-KR" i="1" dirty="0"/>
              <a:t>any type of </a:t>
            </a:r>
            <a:r>
              <a:rPr lang="en-US" altLang="ko-KR" dirty="0"/>
              <a:t>argument</a:t>
            </a:r>
          </a:p>
          <a:p>
            <a:pPr lvl="1"/>
            <a:r>
              <a:rPr lang="en-US" altLang="ko-KR" b="1" dirty="0"/>
              <a:t>return value</a:t>
            </a:r>
            <a:r>
              <a:rPr lang="en-US" altLang="ko-KR" dirty="0"/>
              <a:t>: o</a:t>
            </a:r>
            <a:r>
              <a:rPr lang="en-US" dirty="0"/>
              <a:t>n success, returns 0; on error, it returns an error number, and the contents of </a:t>
            </a:r>
            <a:r>
              <a:rPr lang="en-US" u="sng" dirty="0"/>
              <a:t>*thread</a:t>
            </a:r>
            <a:r>
              <a:rPr lang="en-US" dirty="0"/>
              <a:t> are undefined</a:t>
            </a:r>
            <a:endParaRPr lang="en-US" altLang="ko-KR" dirty="0"/>
          </a:p>
        </p:txBody>
      </p:sp>
      <p:sp>
        <p:nvSpPr>
          <p:cNvPr id="6" name="TextBox 5"/>
          <p:cNvSpPr txBox="1"/>
          <p:nvPr/>
        </p:nvSpPr>
        <p:spPr>
          <a:xfrm>
            <a:off x="1919536" y="1556792"/>
            <a:ext cx="7920880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#include &lt;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pthread.h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r>
              <a:rPr lang="en-US" altLang="ko-KR" sz="16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endParaRPr lang="en-US" altLang="ko-KR" sz="1600" dirty="0"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6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pthread_create</a:t>
            </a:r>
            <a:r>
              <a:rPr lang="en-US" altLang="ko-KR" sz="16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      </a:t>
            </a:r>
            <a:r>
              <a:rPr lang="en-US" altLang="ko-KR" sz="16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pthread_t</a:t>
            </a:r>
            <a:r>
              <a:rPr lang="en-US" altLang="ko-KR" sz="16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      thread,</a:t>
            </a:r>
          </a:p>
          <a:p>
            <a:r>
              <a:rPr lang="en-US" altLang="ko-KR" sz="16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   </a:t>
            </a:r>
            <a:r>
              <a:rPr lang="en-US" altLang="ko-KR" sz="16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const</a:t>
            </a:r>
            <a:r>
              <a:rPr lang="en-US" altLang="ko-KR" sz="16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pthread_attr_t</a:t>
            </a:r>
            <a:r>
              <a:rPr lang="en-US" altLang="ko-KR" sz="16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 </a:t>
            </a:r>
            <a:r>
              <a:rPr lang="en-US" altLang="ko-KR" sz="16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attr</a:t>
            </a:r>
            <a:r>
              <a:rPr lang="en-US" altLang="ko-KR" sz="16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</a:t>
            </a:r>
          </a:p>
          <a:p>
            <a:r>
              <a:rPr lang="en-US" altLang="ko-KR" sz="16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         void*           (*</a:t>
            </a:r>
            <a:r>
              <a:rPr lang="en-US" altLang="ko-KR" sz="16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start_routine</a:t>
            </a:r>
            <a:r>
              <a:rPr lang="en-US" altLang="ko-KR" sz="16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)(void*),</a:t>
            </a:r>
          </a:p>
          <a:p>
            <a:r>
              <a:rPr lang="en-US" altLang="ko-KR" sz="16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         void*           </a:t>
            </a:r>
            <a:r>
              <a:rPr lang="en-US" altLang="ko-KR" sz="16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6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08AA4-9323-344E-90B2-E99D93EA58CD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03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Wait for a thread to complete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b="1" dirty="0"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en-US" altLang="ko-KR" dirty="0"/>
              <a:t>: Specify which thread </a:t>
            </a:r>
            <a:r>
              <a:rPr lang="en-US" altLang="ko-KR" i="1" dirty="0"/>
              <a:t>to wait for</a:t>
            </a:r>
          </a:p>
          <a:p>
            <a:pPr lvl="1"/>
            <a:r>
              <a:rPr lang="en-US" altLang="ko-K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value_ptr</a:t>
            </a:r>
            <a:r>
              <a:rPr lang="en-US" altLang="ko-KR" dirty="0"/>
              <a:t>: A pointer to the </a:t>
            </a:r>
            <a:r>
              <a:rPr lang="en-US" altLang="ko-KR" u="sng" dirty="0"/>
              <a:t>return value</a:t>
            </a:r>
          </a:p>
          <a:p>
            <a:pPr lvl="2"/>
            <a:r>
              <a:rPr lang="en-US" altLang="ko-KR" dirty="0"/>
              <a:t>Because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ko-KR" dirty="0"/>
              <a:t> routine changes the value, you need to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pass in a pointer</a:t>
            </a:r>
            <a:r>
              <a:rPr lang="en-US" altLang="ko-KR" dirty="0"/>
              <a:t> to that value</a:t>
            </a:r>
          </a:p>
          <a:p>
            <a:pPr lvl="2"/>
            <a:r>
              <a:rPr lang="en-US" altLang="ko-KR" dirty="0"/>
              <a:t>If you don’t care about the return value of the thread, pass in NULL</a:t>
            </a:r>
          </a:p>
          <a:p>
            <a:pPr lvl="1"/>
            <a:r>
              <a:rPr lang="en-US" altLang="ko-KR" dirty="0"/>
              <a:t>Name comes from the fork-join model of executing parallel programs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79576" y="1124744"/>
            <a:ext cx="7488832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 anchor="ctr">
            <a:noAutofit/>
          </a:bodyPr>
          <a:lstStyle/>
          <a:p>
            <a:r>
              <a:rPr lang="en-US" altLang="ko-KR" sz="16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 </a:t>
            </a:r>
            <a:r>
              <a:rPr lang="en-US" altLang="ko-KR" sz="16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pthread_join</a:t>
            </a:r>
            <a:r>
              <a:rPr lang="en-US" altLang="ko-KR" sz="16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pthread_t</a:t>
            </a:r>
            <a:r>
              <a:rPr lang="en-US" altLang="ko-KR" sz="16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thread, void **</a:t>
            </a:r>
            <a:r>
              <a:rPr lang="en-US" altLang="ko-KR" sz="1600" dirty="0" err="1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value_ptr</a:t>
            </a:r>
            <a:r>
              <a:rPr lang="en-US" altLang="ko-KR" sz="1600" dirty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7EC36-4699-9847-A13F-D5A1EBDD4F64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670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Creating a Thread with Arguments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19536" y="1045760"/>
            <a:ext cx="8352928" cy="50475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#include &lt;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pthread.h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typedef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__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a;</a:t>
            </a:r>
          </a:p>
          <a:p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b;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mythread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*m =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*)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“%d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%d\n”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m-&gt;a, m-&gt;b);</a:t>
            </a:r>
          </a:p>
          <a:p>
            <a:r>
              <a:rPr lang="en-US" altLang="ko-KR" sz="14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return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main(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argv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[])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p;</a:t>
            </a:r>
          </a:p>
          <a:p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args.a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args.b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pthread_create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(&amp;p,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mythread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…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53713-1D1C-9844-AD92-49E5923283FE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179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MPU_334_Template" id="{39FFEC9C-0264-604D-9C75-9C2480044B0C}" vid="{0EAECD1E-6EA1-004D-8285-92F601F13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17319</TotalTime>
  <Words>2681</Words>
  <Application>Microsoft Macintosh PowerPoint</Application>
  <PresentationFormat>Widescreen</PresentationFormat>
  <Paragraphs>470</Paragraphs>
  <Slides>23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맑은 고딕</vt:lpstr>
      <vt:lpstr>Arial</vt:lpstr>
      <vt:lpstr>Calibri</vt:lpstr>
      <vt:lpstr>Calibri Light</vt:lpstr>
      <vt:lpstr>Courier</vt:lpstr>
      <vt:lpstr>Courier New</vt:lpstr>
      <vt:lpstr>Office Theme</vt:lpstr>
      <vt:lpstr>Concurrency: An Introduction and Pthreads</vt:lpstr>
      <vt:lpstr>Thread</vt:lpstr>
      <vt:lpstr>Context switch between threads</vt:lpstr>
      <vt:lpstr>Why Use Threads?</vt:lpstr>
      <vt:lpstr>The stack of the relevant thread</vt:lpstr>
      <vt:lpstr>Example: Creating a Thread</vt:lpstr>
      <vt:lpstr>Thread Creation</vt:lpstr>
      <vt:lpstr>Wait for a thread to complete</vt:lpstr>
      <vt:lpstr>Example: Creating a Thread with Arguments</vt:lpstr>
      <vt:lpstr>Example: Returning Data from a Thread</vt:lpstr>
      <vt:lpstr>Example: Dangerous code</vt:lpstr>
      <vt:lpstr>Example: Simpler Argument Passing to a Thread</vt:lpstr>
      <vt:lpstr>Threading: Shared Variables</vt:lpstr>
      <vt:lpstr>Race condition</vt:lpstr>
      <vt:lpstr>Critical section</vt:lpstr>
      <vt:lpstr>Locks</vt:lpstr>
      <vt:lpstr>Locks</vt:lpstr>
      <vt:lpstr>Lock Initialization</vt:lpstr>
      <vt:lpstr>Lock Error Checking</vt:lpstr>
      <vt:lpstr>Condition Variables</vt:lpstr>
      <vt:lpstr>Condition Variable Example</vt:lpstr>
      <vt:lpstr>Compiling and Running</vt:lpstr>
      <vt:lpstr>Thread API Guidelines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Concurrency: An Introduction</dc:title>
  <dc:creator>Jason Waterman</dc:creator>
  <cp:lastModifiedBy>Jason Waterman</cp:lastModifiedBy>
  <cp:revision>29</cp:revision>
  <dcterms:created xsi:type="dcterms:W3CDTF">2017-10-03T21:14:39Z</dcterms:created>
  <dcterms:modified xsi:type="dcterms:W3CDTF">2021-10-12T04:30:07Z</dcterms:modified>
</cp:coreProperties>
</file>