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4" r:id="rId15"/>
    <p:sldId id="275" r:id="rId16"/>
    <p:sldId id="276" r:id="rId17"/>
    <p:sldId id="277" r:id="rId18"/>
    <p:sldId id="278" r:id="rId19"/>
    <p:sldId id="279" r:id="rId20"/>
    <p:sldId id="286" r:id="rId21"/>
    <p:sldId id="28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73"/>
    <p:restoredTop sz="94740"/>
  </p:normalViewPr>
  <p:slideViewPr>
    <p:cSldViewPr snapToGrid="0" snapToObjects="1">
      <p:cViewPr varScale="1">
        <p:scale>
          <a:sx n="112" d="100"/>
          <a:sy n="112" d="100"/>
        </p:scale>
        <p:origin x="200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59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595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48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54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41863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334 – Operating Systems </a:t>
            </a:r>
          </a:p>
          <a:p>
            <a:r>
              <a:rPr lang="en-US" sz="2400" dirty="0"/>
              <a:t>Jason Waterman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222B6-0C23-A54D-8EFA-068AECCCDB88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C98E-5765-2642-B792-FE0484EAC41B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CAF87-4F5E-CA46-ABA5-A06957D57486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0CFB-D534-0A44-B86C-7133FD1E366E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FC15-0F21-2842-8484-48F962136B9C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138B-6D5E-F446-9643-7BA7325EA6A7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8115-4590-334A-9071-DEE43FF28A85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A55D997-44D6-8447-BDA9-0ABDCAFADB9E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8A0334F-E99B-7A49-B052-4CE585ACF254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896D80B-3E3E-BC49-8CBD-7E5D06176796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Locks</a:t>
            </a:r>
          </a:p>
        </p:txBody>
      </p:sp>
    </p:spTree>
    <p:extLst>
      <p:ext uri="{BB962C8B-B14F-4D97-AF65-F5344CB8AC3E}">
        <p14:creationId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Test And Set (Atomic Exchange)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An instruction to support the creation of simple locks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b="1" dirty="0"/>
              <a:t>return </a:t>
            </a:r>
            <a:r>
              <a:rPr lang="en-US" altLang="ko-KR" dirty="0"/>
              <a:t>(test) old value pointed to by the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endParaRPr lang="en-US" altLang="ko-KR" dirty="0"/>
          </a:p>
          <a:p>
            <a:pPr lvl="1"/>
            <a:r>
              <a:rPr lang="en-US" altLang="ko-KR" i="1" dirty="0"/>
              <a:t>Simultaneously</a:t>
            </a:r>
            <a:r>
              <a:rPr lang="en-US" altLang="ko-KR" dirty="0"/>
              <a:t> </a:t>
            </a:r>
            <a:r>
              <a:rPr lang="en-US" altLang="ko-KR" b="1" dirty="0"/>
              <a:t>update </a:t>
            </a:r>
            <a:r>
              <a:rPr lang="en-US" altLang="ko-KR" dirty="0"/>
              <a:t>(set) said value to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endParaRPr lang="en-US" altLang="ko-KR" dirty="0"/>
          </a:p>
          <a:p>
            <a:pPr lvl="1"/>
            <a:r>
              <a:rPr lang="en-US" altLang="ko-KR" dirty="0"/>
              <a:t>This sequence of operations is </a:t>
            </a:r>
            <a:r>
              <a:rPr lang="en-US" altLang="ko-KR" b="1" dirty="0"/>
              <a:t>performed atomically</a:t>
            </a:r>
          </a:p>
          <a:p>
            <a:pPr lvl="1"/>
            <a:r>
              <a:rPr lang="en-US" altLang="ko-KR" dirty="0"/>
              <a:t>x86_64:</a:t>
            </a:r>
          </a:p>
          <a:p>
            <a:pPr lvl="2"/>
            <a:r>
              <a:rPr lang="en-US" altLang="ko-KR" dirty="0"/>
              <a:t> </a:t>
            </a:r>
            <a:r>
              <a:rPr lang="en-US" altLang="ko-KR" dirty="0" err="1">
                <a:latin typeface="Courier" charset="0"/>
                <a:ea typeface="Courier" charset="0"/>
                <a:cs typeface="Courier" charset="0"/>
              </a:rPr>
              <a:t>xchg</a:t>
            </a:r>
            <a:r>
              <a:rPr lang="en-US" altLang="ko-KR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ko-KR" dirty="0" err="1">
                <a:latin typeface="Courier" charset="0"/>
                <a:ea typeface="Courier" charset="0"/>
                <a:cs typeface="Courier" charset="0"/>
              </a:rPr>
              <a:t>rax</a:t>
            </a:r>
            <a:r>
              <a:rPr lang="en-US" altLang="ko-KR" dirty="0">
                <a:latin typeface="Courier" charset="0"/>
                <a:ea typeface="Courier" charset="0"/>
                <a:cs typeface="Courier" charset="0"/>
              </a:rPr>
              <a:t>, (mem)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1739243" y="1944890"/>
            <a:ext cx="8074227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TestAndSet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new)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old =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fetch old value at 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location in memory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new;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store ‘new’ into 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location in memory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old;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return the old value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FEEF9-177D-5144-B433-403439175BE2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82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Simple Spin Lock using test-and-set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4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b="1" dirty="0"/>
              <a:t>Note</a:t>
            </a:r>
            <a:r>
              <a:rPr lang="en-US" altLang="ko-KR" dirty="0"/>
              <a:t>: To work correctly on </a:t>
            </a:r>
            <a:r>
              <a:rPr lang="en-US" altLang="ko-KR" i="1" dirty="0"/>
              <a:t>a single processor</a:t>
            </a:r>
            <a:r>
              <a:rPr lang="en-US" altLang="ko-KR" dirty="0"/>
              <a:t>, it requires a preemptive scheduler</a:t>
            </a:r>
          </a:p>
          <a:p>
            <a:pPr lvl="2"/>
            <a:r>
              <a:rPr lang="en-US" altLang="ko-KR" dirty="0"/>
              <a:t>Why?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37212" y="1143000"/>
            <a:ext cx="6912768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flag;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*lock)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0 indicates that lock is available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1 that it is held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lock-&gt;flag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*lock)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TestAndSet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(&amp;lock-&gt;flag,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	;	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spin-wait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unlock(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*lock)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lock-&gt;flag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A4B0-1825-9E4A-B395-F70A974F4CB2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58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Evaluating Spin 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Correctness</a:t>
            </a:r>
            <a:r>
              <a:rPr lang="en-US" altLang="ko-KR" dirty="0"/>
              <a:t>: yes</a:t>
            </a:r>
          </a:p>
          <a:p>
            <a:pPr lvl="1"/>
            <a:r>
              <a:rPr lang="en-US" altLang="ko-KR" dirty="0"/>
              <a:t>The spin lock only allows a single thread to entry the critical section</a:t>
            </a:r>
          </a:p>
          <a:p>
            <a:pPr lvl="1"/>
            <a:endParaRPr lang="en-US" altLang="ko-KR" dirty="0"/>
          </a:p>
          <a:p>
            <a:r>
              <a:rPr lang="en-US" altLang="ko-KR" b="1" dirty="0"/>
              <a:t>Fairness</a:t>
            </a:r>
            <a:r>
              <a:rPr lang="en-US" altLang="ko-KR" dirty="0"/>
              <a:t>: no</a:t>
            </a:r>
          </a:p>
          <a:p>
            <a:pPr lvl="1"/>
            <a:r>
              <a:rPr lang="en-US" altLang="ko-KR" dirty="0"/>
              <a:t>Spin locks don’t provide any fairness guarantees</a:t>
            </a:r>
          </a:p>
          <a:p>
            <a:pPr lvl="1"/>
            <a:r>
              <a:rPr lang="en-US" altLang="ko-KR" dirty="0"/>
              <a:t>Indeed, a thread spinning may spin </a:t>
            </a:r>
            <a:r>
              <a:rPr lang="en-US" altLang="ko-KR" i="1" dirty="0"/>
              <a:t>forever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b="1" dirty="0"/>
              <a:t>Performance</a:t>
            </a:r>
            <a:r>
              <a:rPr lang="en-US" altLang="ko-KR" dirty="0"/>
              <a:t>:</a:t>
            </a:r>
          </a:p>
          <a:p>
            <a:pPr lvl="1"/>
            <a:r>
              <a:rPr lang="en-US" altLang="ko-KR"/>
              <a:t>For a single CPU, </a:t>
            </a:r>
            <a:r>
              <a:rPr lang="en-US" altLang="ko-KR" dirty="0"/>
              <a:t>performance overheads can </a:t>
            </a:r>
            <a:r>
              <a:rPr lang="en-US" altLang="ko-KR"/>
              <a:t>be quite </a:t>
            </a:r>
            <a:r>
              <a:rPr lang="en-US" altLang="ko-KR" i="1" dirty="0"/>
              <a:t>painful</a:t>
            </a:r>
            <a:endParaRPr lang="en-US" altLang="ko-KR" dirty="0"/>
          </a:p>
          <a:p>
            <a:pPr lvl="1"/>
            <a:r>
              <a:rPr lang="en-US" altLang="ko-KR" dirty="0"/>
              <a:t>If the number of threads roughly equals the number of CPUs, spin locks work </a:t>
            </a:r>
            <a:r>
              <a:rPr lang="en-US" altLang="ko-KR" i="1" dirty="0"/>
              <a:t>reasonably well</a:t>
            </a:r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FAF96-55D8-EB4D-A7D4-129DB6109F43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74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Compare-And-Swap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Test whether the value at the address(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ko-KR" dirty="0"/>
              <a:t>) is equal to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expected</a:t>
            </a:r>
            <a:endParaRPr lang="en-US" altLang="ko-KR" dirty="0"/>
          </a:p>
          <a:p>
            <a:pPr lvl="1"/>
            <a:r>
              <a:rPr lang="en-US" altLang="ko-KR" i="1" dirty="0"/>
              <a:t>If so</a:t>
            </a:r>
            <a:r>
              <a:rPr lang="en-US" altLang="ko-KR" dirty="0"/>
              <a:t>, </a:t>
            </a:r>
            <a:r>
              <a:rPr lang="en-US" altLang="ko-KR" b="1" dirty="0"/>
              <a:t>update</a:t>
            </a:r>
            <a:r>
              <a:rPr lang="en-US" altLang="ko-KR" dirty="0"/>
              <a:t> the memory location pointed to by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/>
              <a:t>with the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altLang="ko-KR" dirty="0"/>
              <a:t> value</a:t>
            </a:r>
          </a:p>
          <a:p>
            <a:pPr lvl="1"/>
            <a:r>
              <a:rPr lang="en-US" altLang="ko-KR" i="1" dirty="0"/>
              <a:t>In either case</a:t>
            </a:r>
            <a:r>
              <a:rPr lang="en-US" altLang="ko-KR" dirty="0"/>
              <a:t>, </a:t>
            </a:r>
            <a:r>
              <a:rPr lang="en-US" altLang="ko-KR" b="1" dirty="0"/>
              <a:t>return</a:t>
            </a:r>
            <a:r>
              <a:rPr lang="en-US" altLang="ko-KR" dirty="0"/>
              <a:t> the actual value at that memory location</a:t>
            </a:r>
          </a:p>
          <a:p>
            <a:pPr lvl="1"/>
            <a:r>
              <a:rPr lang="en-US" altLang="ko-KR" dirty="0"/>
              <a:t>x86_64</a:t>
            </a:r>
          </a:p>
          <a:p>
            <a:pPr lvl="2"/>
            <a:r>
              <a:rPr lang="en-US" altLang="ko-KR" dirty="0" err="1">
                <a:latin typeface="Courier" charset="0"/>
                <a:ea typeface="Courier" charset="0"/>
                <a:cs typeface="Courier" charset="0"/>
              </a:rPr>
              <a:t>cmpxchg</a:t>
            </a:r>
            <a:endParaRPr lang="en-US" altLang="ko-KR" dirty="0">
              <a:latin typeface="Courier" charset="0"/>
              <a:ea typeface="Courier" charset="0"/>
              <a:cs typeface="Courier" charset="0"/>
            </a:endParaRPr>
          </a:p>
          <a:p>
            <a:pPr lvl="1"/>
            <a:endParaRPr lang="en-US" altLang="ko-KR" dirty="0"/>
          </a:p>
        </p:txBody>
      </p:sp>
      <p:sp>
        <p:nvSpPr>
          <p:cNvPr id="6" name="TextBox 5"/>
          <p:cNvSpPr txBox="1"/>
          <p:nvPr/>
        </p:nvSpPr>
        <p:spPr>
          <a:xfrm>
            <a:off x="4673151" y="2620070"/>
            <a:ext cx="6462718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CompareAndSwap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expected,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new)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actual =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(actual == expected)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	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new;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actual;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46245" y="4112224"/>
            <a:ext cx="5159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Compare-and-Swap hardware atomic instruction (C-style)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3151" y="4760296"/>
            <a:ext cx="646271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*lock)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CompareAndSwap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(&amp;lock-&gt;flag,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	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spin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26671" y="5714403"/>
            <a:ext cx="31055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Spin lock with compare-and-swap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0FB24-B13E-0145-A0C5-931D2D7149FB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56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Fetch-And-Add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Atomically increment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ko-KR" dirty="0"/>
              <a:t>a value while returning the old value at a particular address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88016" y="2704315"/>
            <a:ext cx="5158015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FetchAndAdd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old =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old +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old;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64223" y="3928451"/>
            <a:ext cx="47790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Fetch-And-Add Hardware atomic instruction (C-style)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3B79-1A18-CE4D-BFFC-1DF6C761BEB8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Ticket Lock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Ticket lock</a:t>
            </a:r>
            <a:r>
              <a:rPr lang="en-US" altLang="ko-KR" dirty="0"/>
              <a:t> can be built with fetch-and add</a:t>
            </a:r>
          </a:p>
          <a:p>
            <a:pPr lvl="1"/>
            <a:r>
              <a:rPr lang="en-US" altLang="ko-KR" dirty="0"/>
              <a:t>Ensure progress for all threads </a:t>
            </a:r>
            <a:r>
              <a:rPr lang="en-US" altLang="ko-KR" dirty="0">
                <a:sym typeface="Wingdings" panose="05000000000000000000" pitchFamily="2" charset="2"/>
              </a:rPr>
              <a:t></a:t>
            </a:r>
            <a:r>
              <a:rPr lang="en-US" altLang="ko-KR" dirty="0"/>
              <a:t> </a:t>
            </a:r>
            <a:r>
              <a:rPr lang="en-US" altLang="ko-KR" b="1" dirty="0"/>
              <a:t>fairness</a:t>
            </a:r>
          </a:p>
          <a:p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7568" y="2050970"/>
            <a:ext cx="7776864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ticket;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turn;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*lock)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lock-&gt;ticket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lock-&gt;turn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*lock)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FetchAndAdd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(&amp;lock-&gt;ticket);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(lock-&gt;turn !=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	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spin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unlock(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*lock)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FetchAndAdd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(&amp;lock-&gt;turn);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6F91-C6BD-BF49-9538-48DC6D63DE07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53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 Much Spinning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Hardware-based spin locks are </a:t>
            </a:r>
            <a:r>
              <a:rPr lang="en-US" altLang="ko-KR" b="1" dirty="0"/>
              <a:t>simple</a:t>
            </a:r>
            <a:r>
              <a:rPr lang="en-US" altLang="ko-KR" dirty="0"/>
              <a:t> and they work</a:t>
            </a:r>
          </a:p>
          <a:p>
            <a:endParaRPr lang="en-US" altLang="ko-KR" dirty="0"/>
          </a:p>
          <a:p>
            <a:r>
              <a:rPr lang="en-US" altLang="ko-KR" dirty="0"/>
              <a:t>In some cases, these solutions can be quite </a:t>
            </a:r>
            <a:r>
              <a:rPr lang="en-US" altLang="ko-KR" b="1" dirty="0"/>
              <a:t>inefficient</a:t>
            </a:r>
            <a:endParaRPr lang="en-US" altLang="ko-KR" dirty="0"/>
          </a:p>
          <a:p>
            <a:pPr lvl="1"/>
            <a:r>
              <a:rPr lang="en-US" altLang="ko-KR" dirty="0"/>
              <a:t>Any time a thread gets caught </a:t>
            </a:r>
            <a:r>
              <a:rPr lang="en-US" altLang="ko-KR" i="1" dirty="0"/>
              <a:t>spinning</a:t>
            </a:r>
            <a:r>
              <a:rPr lang="en-US" altLang="ko-KR" dirty="0"/>
              <a:t>, it </a:t>
            </a:r>
            <a:r>
              <a:rPr lang="en-US" altLang="ko-KR" b="1" dirty="0"/>
              <a:t>wastes an entire time slice </a:t>
            </a:r>
            <a:r>
              <a:rPr lang="en-US" altLang="ko-KR" dirty="0"/>
              <a:t>doing nothing but checking a value</a:t>
            </a:r>
          </a:p>
          <a:p>
            <a:pPr lvl="1"/>
            <a:endParaRPr lang="en-US" altLang="ko-KR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3143672" y="3861048"/>
            <a:ext cx="5760640" cy="864096"/>
          </a:xfrm>
          <a:prstGeom prst="roundRect">
            <a:avLst>
              <a:gd name="adj" fmla="val 21076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How To Avoid </a:t>
            </a:r>
            <a:r>
              <a:rPr lang="en-US" altLang="ko-KR" b="1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Spinning</a:t>
            </a:r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?</a:t>
            </a:r>
          </a:p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We’ll need </a:t>
            </a:r>
            <a:r>
              <a:rPr lang="en-US" altLang="ko-KR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OS Support</a:t>
            </a:r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!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755D-1507-B547-BD67-9A69C385B7A7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3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Simple Approach: Just Yield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you are going to spin, </a:t>
            </a:r>
            <a:r>
              <a:rPr lang="en-US" altLang="ko-KR" b="1" dirty="0"/>
              <a:t>give up the CPU </a:t>
            </a:r>
            <a:r>
              <a:rPr lang="en-US" altLang="ko-KR" dirty="0"/>
              <a:t>to another thread</a:t>
            </a:r>
          </a:p>
          <a:p>
            <a:pPr lvl="1"/>
            <a:r>
              <a:rPr lang="en-US" altLang="ko-KR" dirty="0"/>
              <a:t>OS system call moves the caller from the </a:t>
            </a:r>
            <a:r>
              <a:rPr lang="en-US" altLang="ko-KR" i="1" dirty="0"/>
              <a:t>running state</a:t>
            </a:r>
            <a:r>
              <a:rPr lang="en-US" altLang="ko-KR" dirty="0"/>
              <a:t> to the </a:t>
            </a:r>
            <a:r>
              <a:rPr lang="en-US" altLang="ko-KR" i="1" dirty="0"/>
              <a:t>ready state</a:t>
            </a:r>
            <a:endParaRPr lang="en-US" altLang="ko-KR" dirty="0"/>
          </a:p>
          <a:p>
            <a:pPr lvl="1"/>
            <a:r>
              <a:rPr lang="en-US" altLang="ko-KR" dirty="0"/>
              <a:t>The cost of a </a:t>
            </a:r>
            <a:r>
              <a:rPr lang="en-US" altLang="ko-KR" b="1" dirty="0"/>
              <a:t>context switch </a:t>
            </a:r>
            <a:r>
              <a:rPr lang="en-US" altLang="ko-KR" dirty="0"/>
              <a:t>can be substantial and the </a:t>
            </a:r>
            <a:r>
              <a:rPr lang="en-US" altLang="ko-KR" b="1" dirty="0"/>
              <a:t>starvation</a:t>
            </a:r>
            <a:r>
              <a:rPr lang="en-US" altLang="ko-KR" dirty="0"/>
              <a:t> problem still exists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07568" y="2942361"/>
            <a:ext cx="7776864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flag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lock()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TestAndSet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(&amp;flag,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yield()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give up the CPU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unlock()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flag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99168" y="5641504"/>
            <a:ext cx="2981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Lock with Test-and-set and Yield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D7706-3794-C745-ABDD-CCC76EF60FD8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316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Using Queues: Sleeping Instead of Spinning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Queue</a:t>
            </a:r>
            <a:r>
              <a:rPr lang="en-US" altLang="ko-KR" dirty="0"/>
              <a:t> to keep track of which threads are </a:t>
            </a:r>
            <a:r>
              <a:rPr lang="en-US" altLang="ko-KR" b="1" dirty="0"/>
              <a:t>waiting</a:t>
            </a:r>
            <a:r>
              <a:rPr lang="en-US" altLang="ko-KR" dirty="0"/>
              <a:t> to enter the lock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park()</a:t>
            </a:r>
          </a:p>
          <a:p>
            <a:pPr lvl="1"/>
            <a:r>
              <a:rPr lang="en-US" altLang="ko-KR" dirty="0"/>
              <a:t>Put a calling thread to sleep</a:t>
            </a:r>
          </a:p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unpark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threadID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altLang="ko-KR" dirty="0"/>
              <a:t>Wake a particular thread as designated by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threadID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1B52-2C42-1240-BB2F-FC4920C283D9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5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Using Queues: Sleeping Instead of Spinning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4870" y="835403"/>
            <a:ext cx="5278368" cy="50475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flag;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guard;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*q; 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m-&gt;flag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m-&gt;guard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(m-&gt;q);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TestAndSet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(&amp;m-&gt;guard,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acquire guard lock by spinning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(m-&gt;flag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m-&gt;flag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lock is acquired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m-&gt;guard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} 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queue_add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(m-&gt;q,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gettid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m-&gt;guard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park();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92275" y="5950259"/>
            <a:ext cx="52783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Lock With Queues, Test-and-set, Yield, And Wakeup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6173-8D3F-FB4C-98D5-752D9A91B174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31459" y="848390"/>
            <a:ext cx="5332762" cy="2462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1"/>
              </a:buClr>
              <a:buFont typeface="Wingdings" charset="2"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unlock(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*m) {</a:t>
            </a: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TestAndSet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(&amp;m-&gt;guard,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acquire guard lock by spinning</a:t>
            </a: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queue_empty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(m-&gt;q))</a:t>
            </a: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let go of lock; no one wants it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m-&gt;flag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</a:t>
            </a: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hold lock (for next thread!</a:t>
            </a:r>
            <a:endParaRPr lang="en-US" altLang="ko-KR" sz="1400" dirty="0">
              <a:solidFill>
                <a:srgbClr val="F79646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unpark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queue_remove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(m-&gt;q)); </a:t>
            </a: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m-&gt;guard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6619A243-39EC-274F-9301-7F0D60329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0908" y="3429000"/>
            <a:ext cx="5676222" cy="2521259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Potential race condition</a:t>
            </a:r>
          </a:p>
          <a:p>
            <a:pPr lvl="1"/>
            <a:r>
              <a:rPr lang="en-US" altLang="ko-KR" dirty="0"/>
              <a:t>Thread A holds lock</a:t>
            </a:r>
          </a:p>
          <a:p>
            <a:pPr lvl="1"/>
            <a:r>
              <a:rPr lang="en-US" altLang="ko-KR" dirty="0"/>
              <a:t>Thread B tries to get lock; fails</a:t>
            </a:r>
          </a:p>
          <a:p>
            <a:pPr lvl="1"/>
            <a:r>
              <a:rPr lang="en-US" altLang="ko-KR" dirty="0"/>
              <a:t>About to call park; switch B -&gt; A</a:t>
            </a:r>
          </a:p>
          <a:p>
            <a:pPr lvl="1"/>
            <a:r>
              <a:rPr lang="en-US" altLang="ko-KR" dirty="0"/>
              <a:t>Thread A releases lock; switch A -&gt; B</a:t>
            </a:r>
          </a:p>
          <a:p>
            <a:pPr lvl="1"/>
            <a:r>
              <a:rPr lang="en-US" altLang="ko-KR" dirty="0"/>
              <a:t>Thread B calls park; no thread will wakeup B!</a:t>
            </a:r>
          </a:p>
        </p:txBody>
      </p:sp>
    </p:spTree>
    <p:extLst>
      <p:ext uri="{BB962C8B-B14F-4D97-AF65-F5344CB8AC3E}">
        <p14:creationId xmlns:p14="http://schemas.microsoft.com/office/powerpoint/2010/main" val="79424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Locks: The Basic Idea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Ensure that any </a:t>
            </a:r>
            <a:r>
              <a:rPr lang="en-US" altLang="ko-KR" b="1" dirty="0"/>
              <a:t>critical section </a:t>
            </a:r>
            <a:r>
              <a:rPr lang="en-US" altLang="ko-KR" dirty="0"/>
              <a:t>executes as if it were </a:t>
            </a:r>
            <a:r>
              <a:rPr lang="en-US" altLang="ko-KR" b="1" dirty="0"/>
              <a:t>a single atomic instruction</a:t>
            </a:r>
          </a:p>
          <a:p>
            <a:pPr lvl="1"/>
            <a:r>
              <a:rPr lang="en-US" altLang="ko-KR" dirty="0"/>
              <a:t>An example: the canonical update of a shared variable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Add some code around the critical section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67608" y="2556355"/>
            <a:ext cx="598998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balance = balance + 1;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67608" y="3810527"/>
            <a:ext cx="7704856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0000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some globally-allocated lock ‘</a:t>
            </a:r>
            <a:r>
              <a:rPr lang="en-US" altLang="ko-KR" sz="16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’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   …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   lock(&amp;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   balance = balance +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   unlock(&amp;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313C-5F26-7946-9E0F-554D23A57B69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806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Using Queues: Sleeping Instead of Spinning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4870" y="835403"/>
            <a:ext cx="5278368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flag;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guard;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*q; 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m-&gt;flag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m-&gt;guard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(m-&gt;q);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TestAndSet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(&amp;m-&gt;guard,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acquire guard lock by spinning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(m-&gt;flag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m-&gt;flag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lock is acquired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m-&gt;guard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} 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queue_add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(m-&gt;q,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gettid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setpark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// declare intent to park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m-&gt;guard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park();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92275" y="5950259"/>
            <a:ext cx="52783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Lock With Queues, Test-and-set, Yield, And Wakeup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6173-8D3F-FB4C-98D5-752D9A91B174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31459" y="848390"/>
            <a:ext cx="5332762" cy="2462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1"/>
              </a:buClr>
              <a:buFont typeface="Wingdings" charset="2"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unlock(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*m) {</a:t>
            </a: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TestAndSet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(&amp;m-&gt;guard,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acquire guard lock by spinning</a:t>
            </a: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queue_empty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(m-&gt;q))</a:t>
            </a: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let go of lock; no one wants it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m-&gt;flag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</a:t>
            </a: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hold lock (for next thread!</a:t>
            </a:r>
            <a:endParaRPr lang="en-US" altLang="ko-KR" sz="1400" dirty="0">
              <a:solidFill>
                <a:srgbClr val="F79646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unpark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queue_remove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(m-&gt;q)); </a:t>
            </a: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m-&gt;guard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Clr>
                <a:schemeClr val="tx1"/>
              </a:buClr>
              <a:buFontTx/>
              <a:buAutoNum type="circleNumDbPlain" startAt="24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9E79E17A-012D-4F46-ACE5-6C9599350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0908" y="3389928"/>
            <a:ext cx="5332762" cy="2492793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b="1" dirty="0"/>
              <a:t>Solaris</a:t>
            </a:r>
            <a:r>
              <a:rPr lang="en-US" altLang="ko-KR" dirty="0"/>
              <a:t> solves this problem by adding a third system call: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setpark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</a:t>
            </a:r>
            <a:endParaRPr lang="en-US" altLang="ko-KR" dirty="0"/>
          </a:p>
          <a:p>
            <a:pPr lvl="1"/>
            <a:r>
              <a:rPr lang="en-US" altLang="ko-KR" dirty="0"/>
              <a:t>By calling this routine, a thread can indicate it </a:t>
            </a:r>
            <a:r>
              <a:rPr lang="en-US" altLang="ko-KR" i="1" dirty="0"/>
              <a:t>is about to</a:t>
            </a:r>
            <a:r>
              <a:rPr lang="en-US" altLang="ko-KR" dirty="0"/>
              <a:t>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park</a:t>
            </a:r>
            <a:endParaRPr lang="en-US" altLang="ko-KR" dirty="0"/>
          </a:p>
          <a:p>
            <a:pPr lvl="1"/>
            <a:r>
              <a:rPr lang="en-US" altLang="ko-KR" dirty="0"/>
              <a:t>If the thread happens to be interrupted and the lock is freed before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park</a:t>
            </a:r>
            <a:r>
              <a:rPr lang="en-US" altLang="ko-KR" dirty="0"/>
              <a:t> is actually called, the subsequent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park</a:t>
            </a:r>
            <a:r>
              <a:rPr lang="en-US" altLang="ko-KR" dirty="0"/>
              <a:t> returns immediately instead of sleeping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5990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Two-Phase 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two-phase lock realizes that spinning can be useful if the lock is about to be released</a:t>
            </a:r>
          </a:p>
          <a:p>
            <a:pPr lvl="1"/>
            <a:r>
              <a:rPr lang="en-US" altLang="ko-KR" dirty="0"/>
              <a:t>First phase</a:t>
            </a:r>
          </a:p>
          <a:p>
            <a:pPr lvl="2"/>
            <a:r>
              <a:rPr lang="en-US" altLang="ko-KR" dirty="0"/>
              <a:t>The lock spins for a while, hoping that it can acquire the lock</a:t>
            </a:r>
          </a:p>
          <a:p>
            <a:pPr lvl="2"/>
            <a:r>
              <a:rPr lang="en-US" altLang="ko-KR" dirty="0"/>
              <a:t>If the lock is not acquired during the first spin phase, a second phase is entered, </a:t>
            </a:r>
          </a:p>
          <a:p>
            <a:pPr lvl="1"/>
            <a:r>
              <a:rPr lang="en-US" altLang="ko-KR" dirty="0"/>
              <a:t>Second phase</a:t>
            </a:r>
          </a:p>
          <a:p>
            <a:pPr lvl="2"/>
            <a:r>
              <a:rPr lang="en-US" altLang="ko-KR" dirty="0"/>
              <a:t>The caller is put to sleep</a:t>
            </a:r>
          </a:p>
          <a:p>
            <a:pPr lvl="2"/>
            <a:r>
              <a:rPr lang="en-US" altLang="ko-KR" dirty="0"/>
              <a:t>The caller is only woken up when the lock becomes free later</a:t>
            </a:r>
          </a:p>
          <a:p>
            <a:r>
              <a:rPr lang="en-US" altLang="ko-KR" dirty="0"/>
              <a:t>Another example of a </a:t>
            </a:r>
            <a:r>
              <a:rPr lang="en-US" altLang="ko-KR" b="1" dirty="0"/>
              <a:t>hybrid</a:t>
            </a:r>
            <a:r>
              <a:rPr lang="en-US" altLang="ko-KR" dirty="0"/>
              <a:t> approach</a:t>
            </a:r>
          </a:p>
          <a:p>
            <a:pPr lvl="1"/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0CB4-B4A0-EA4E-BBF9-6F1FD33A321F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4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Locks: The Basic Idea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Lock variable holds the state of the lock</a:t>
            </a:r>
          </a:p>
          <a:p>
            <a:pPr lvl="1"/>
            <a:r>
              <a:rPr lang="en-US" altLang="ko-KR" b="1" dirty="0"/>
              <a:t>available </a:t>
            </a:r>
            <a:r>
              <a:rPr lang="en-US" altLang="ko-KR" dirty="0"/>
              <a:t>(or </a:t>
            </a:r>
            <a:r>
              <a:rPr lang="en-US" altLang="ko-KR" b="1" dirty="0"/>
              <a:t>unlocked</a:t>
            </a:r>
            <a:r>
              <a:rPr lang="en-US" altLang="ko-KR" dirty="0"/>
              <a:t> or </a:t>
            </a:r>
            <a:r>
              <a:rPr lang="en-US" altLang="ko-KR" b="1" dirty="0"/>
              <a:t>free</a:t>
            </a:r>
            <a:r>
              <a:rPr lang="en-US" altLang="ko-KR" dirty="0"/>
              <a:t>)</a:t>
            </a:r>
          </a:p>
          <a:p>
            <a:pPr lvl="2"/>
            <a:r>
              <a:rPr lang="en-US" altLang="ko-KR" dirty="0"/>
              <a:t>No thread holds the lock</a:t>
            </a:r>
          </a:p>
          <a:p>
            <a:pPr lvl="2"/>
            <a:endParaRPr lang="en-US" altLang="ko-KR" dirty="0"/>
          </a:p>
          <a:p>
            <a:pPr lvl="1"/>
            <a:r>
              <a:rPr lang="en-US" altLang="ko-KR" b="1" dirty="0"/>
              <a:t>acquired</a:t>
            </a:r>
            <a:r>
              <a:rPr lang="en-US" altLang="ko-KR" dirty="0"/>
              <a:t> (or </a:t>
            </a:r>
            <a:r>
              <a:rPr lang="en-US" altLang="ko-KR" b="1" dirty="0"/>
              <a:t>locked</a:t>
            </a:r>
            <a:r>
              <a:rPr lang="en-US" altLang="ko-KR" dirty="0"/>
              <a:t> or </a:t>
            </a:r>
            <a:r>
              <a:rPr lang="en-US" altLang="ko-KR" b="1" dirty="0"/>
              <a:t>held</a:t>
            </a:r>
            <a:r>
              <a:rPr lang="en-US" altLang="ko-KR" dirty="0"/>
              <a:t>)</a:t>
            </a:r>
          </a:p>
          <a:p>
            <a:pPr lvl="2"/>
            <a:r>
              <a:rPr lang="en-US" altLang="ko-KR" dirty="0"/>
              <a:t>Exactly one thread holds the lock and presumably is in a critical section</a:t>
            </a:r>
          </a:p>
          <a:p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D2B3-BE86-2443-8FA8-43B361CCA85B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75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semantics of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lock()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Try to </a:t>
            </a:r>
            <a:r>
              <a:rPr lang="en-US" altLang="ko-KR" dirty="0"/>
              <a:t>acquire the lock</a:t>
            </a:r>
          </a:p>
          <a:p>
            <a:r>
              <a:rPr lang="en-US" altLang="ko-KR" dirty="0"/>
              <a:t>If no other thread holds the lock, the thread will </a:t>
            </a:r>
            <a:r>
              <a:rPr lang="en-US" altLang="ko-KR" b="1" dirty="0"/>
              <a:t>acquire</a:t>
            </a:r>
            <a:r>
              <a:rPr lang="en-US" altLang="ko-KR" dirty="0"/>
              <a:t> the lock</a:t>
            </a:r>
          </a:p>
          <a:p>
            <a:r>
              <a:rPr lang="en-US" altLang="ko-KR" b="1" dirty="0"/>
              <a:t>Enter</a:t>
            </a:r>
            <a:r>
              <a:rPr lang="en-US" altLang="ko-KR" dirty="0"/>
              <a:t> the </a:t>
            </a:r>
            <a:r>
              <a:rPr lang="en-US" altLang="ko-KR" b="1" dirty="0"/>
              <a:t>critical section</a:t>
            </a:r>
          </a:p>
          <a:p>
            <a:pPr lvl="1"/>
            <a:r>
              <a:rPr lang="en-US" altLang="ko-KR" dirty="0"/>
              <a:t>This thread is said to be the owner of the lock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Other threads are prevented from entering the critical section while the first thread holds the lock</a:t>
            </a:r>
          </a:p>
          <a:p>
            <a:pPr lvl="1"/>
            <a:r>
              <a:rPr lang="en-US" altLang="ko-KR" dirty="0"/>
              <a:t>Other threads will </a:t>
            </a:r>
            <a:r>
              <a:rPr lang="en-US" altLang="ko-KR" b="1" dirty="0"/>
              <a:t>block</a:t>
            </a:r>
            <a:r>
              <a:rPr lang="en-US" altLang="ko-KR" dirty="0"/>
              <a:t> on the call to lock, until the lock is released</a:t>
            </a:r>
          </a:p>
          <a:p>
            <a:pPr lvl="1"/>
            <a:r>
              <a:rPr lang="en-US" altLang="ko-KR" dirty="0"/>
              <a:t>If several threads are waiting on the lock, only one will get it when it is released</a:t>
            </a:r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EF82-E729-6E4D-8B8C-59A2F8DCD832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1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Pthread</a:t>
            </a:r>
            <a:r>
              <a:rPr lang="en-US" altLang="ko-KR" dirty="0"/>
              <a:t> Locks - </a:t>
            </a:r>
            <a:r>
              <a:rPr lang="en-US" altLang="ko-KR" dirty="0" err="1"/>
              <a:t>mutex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name that the POSIX library uses for a lock</a:t>
            </a:r>
          </a:p>
          <a:p>
            <a:pPr lvl="1"/>
            <a:r>
              <a:rPr lang="en-US" altLang="ko-KR" dirty="0"/>
              <a:t>Used to provide </a:t>
            </a:r>
            <a:r>
              <a:rPr lang="en-US" altLang="ko-KR" b="1" dirty="0"/>
              <a:t>mutual exclusion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ko-KR" dirty="0"/>
              <a:t>between threads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We may be using different locks to protect different variables </a:t>
            </a:r>
            <a:r>
              <a:rPr lang="en-US" altLang="ko-KR" dirty="0">
                <a:sym typeface="Wingdings" panose="05000000000000000000" pitchFamily="2" charset="2"/>
              </a:rPr>
              <a:t> Increase concurrency (a more </a:t>
            </a:r>
            <a:r>
              <a:rPr lang="en-US" altLang="ko-KR" b="1" dirty="0">
                <a:sym typeface="Wingdings" panose="05000000000000000000" pitchFamily="2" charset="2"/>
              </a:rPr>
              <a:t>fine-grained</a:t>
            </a:r>
            <a:r>
              <a:rPr lang="en-US" altLang="ko-KR" dirty="0">
                <a:sym typeface="Wingdings" panose="05000000000000000000" pitchFamily="2" charset="2"/>
              </a:rPr>
              <a:t> approach)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53136" y="2312731"/>
            <a:ext cx="828092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0000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 = PTHREAD_MUTEX_INITIALIZER;</a:t>
            </a:r>
            <a:endParaRPr lang="en-US" altLang="ko-KR" sz="16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  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wrapper for </a:t>
            </a:r>
            <a:r>
              <a:rPr lang="en-US" altLang="ko-KR" sz="16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  balance = balance +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F859-B29D-A344-BD98-A1DD0710B533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51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Evaluating locks – Basic criteria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b="1" dirty="0"/>
              <a:t>Mutual exclusion</a:t>
            </a:r>
          </a:p>
          <a:p>
            <a:pPr lvl="1"/>
            <a:r>
              <a:rPr lang="en-US" altLang="ko-KR" dirty="0"/>
              <a:t>Does the lock work, preventing multiple threads from entering </a:t>
            </a:r>
            <a:r>
              <a:rPr lang="en-US" altLang="ko-KR" i="1" dirty="0"/>
              <a:t>a critical section</a:t>
            </a:r>
            <a:r>
              <a:rPr lang="en-US" altLang="ko-KR" dirty="0"/>
              <a:t>?</a:t>
            </a:r>
          </a:p>
          <a:p>
            <a:pPr lvl="1"/>
            <a:endParaRPr lang="en-US" altLang="ko-KR" dirty="0"/>
          </a:p>
          <a:p>
            <a:r>
              <a:rPr lang="en-US" altLang="ko-KR" b="1" dirty="0"/>
              <a:t>Fairness</a:t>
            </a:r>
          </a:p>
          <a:p>
            <a:pPr lvl="1"/>
            <a:r>
              <a:rPr lang="en-US" altLang="ko-KR" dirty="0"/>
              <a:t>Does each thread contending for the lock get a fair shot at acquiring it once it is free? (Starvation)</a:t>
            </a:r>
          </a:p>
          <a:p>
            <a:pPr lvl="1"/>
            <a:endParaRPr lang="en-US" altLang="ko-KR" dirty="0"/>
          </a:p>
          <a:p>
            <a:r>
              <a:rPr lang="en-US" altLang="ko-KR" b="1" dirty="0"/>
              <a:t>Performance</a:t>
            </a:r>
          </a:p>
          <a:p>
            <a:pPr lvl="1"/>
            <a:r>
              <a:rPr lang="en-US" altLang="ko-KR" dirty="0"/>
              <a:t>The time overheads added by using the lock</a:t>
            </a:r>
          </a:p>
          <a:p>
            <a:pPr lvl="1"/>
            <a:r>
              <a:rPr lang="en-US" altLang="ko-KR" dirty="0"/>
              <a:t>Locks must provide mutual exclusion at low cost</a:t>
            </a:r>
          </a:p>
          <a:p>
            <a:endParaRPr lang="en-US" altLang="ko-KR" dirty="0"/>
          </a:p>
          <a:p>
            <a:r>
              <a:rPr lang="en-US" altLang="ko-KR" dirty="0"/>
              <a:t>Building a lock needs help from the </a:t>
            </a:r>
            <a:r>
              <a:rPr lang="en-US" altLang="ko-KR" b="1" dirty="0"/>
              <a:t>hardware</a:t>
            </a:r>
            <a:r>
              <a:rPr lang="en-US" altLang="ko-KR" dirty="0"/>
              <a:t> and the </a:t>
            </a:r>
            <a:r>
              <a:rPr lang="en-US" altLang="ko-KR" b="1" dirty="0"/>
              <a:t>OS</a:t>
            </a:r>
            <a:endParaRPr lang="ko-KR" altLang="en-US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48AE-F2BE-2B41-A7C3-652F02677F03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9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Controlling Interrupts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b="1" dirty="0"/>
              <a:t>Disable Interrupts </a:t>
            </a:r>
            <a:r>
              <a:rPr lang="en-US" altLang="ko-KR" dirty="0"/>
              <a:t>for critical sections</a:t>
            </a:r>
          </a:p>
          <a:p>
            <a:pPr lvl="1"/>
            <a:r>
              <a:rPr lang="en-US" altLang="ko-KR" dirty="0"/>
              <a:t>One of the earliest solutions used to provide mutual exclusion</a:t>
            </a:r>
          </a:p>
          <a:p>
            <a:pPr lvl="1"/>
            <a:r>
              <a:rPr lang="en-US" altLang="ko-KR" dirty="0"/>
              <a:t>Invented for </a:t>
            </a:r>
            <a:r>
              <a:rPr lang="en-US" altLang="ko-KR" b="1" dirty="0"/>
              <a:t>single-processor</a:t>
            </a:r>
            <a:r>
              <a:rPr lang="en-US" altLang="ko-KR" dirty="0"/>
              <a:t> systems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Problems</a:t>
            </a:r>
          </a:p>
          <a:p>
            <a:pPr lvl="2"/>
            <a:r>
              <a:rPr lang="en-US" altLang="ko-KR" dirty="0"/>
              <a:t>Require too much </a:t>
            </a:r>
            <a:r>
              <a:rPr lang="en-US" altLang="ko-KR" i="1" dirty="0"/>
              <a:t>trust</a:t>
            </a:r>
            <a:r>
              <a:rPr lang="en-US" altLang="ko-KR" dirty="0"/>
              <a:t> in applications</a:t>
            </a:r>
          </a:p>
          <a:p>
            <a:pPr lvl="3"/>
            <a:r>
              <a:rPr lang="en-US" altLang="ko-KR" dirty="0"/>
              <a:t>Greedy (or malicious) program could monopolize the processor</a:t>
            </a:r>
          </a:p>
          <a:p>
            <a:pPr lvl="2"/>
            <a:r>
              <a:rPr lang="en-US" altLang="ko-KR" dirty="0"/>
              <a:t>Do not work on </a:t>
            </a:r>
            <a:r>
              <a:rPr lang="en-US" altLang="ko-KR" b="1" dirty="0"/>
              <a:t>multiprocessors</a:t>
            </a:r>
          </a:p>
          <a:p>
            <a:pPr lvl="2"/>
            <a:r>
              <a:rPr lang="en-US" altLang="ko-KR" dirty="0"/>
              <a:t>Code that masks or unmasks interrupts is executed </a:t>
            </a:r>
            <a:r>
              <a:rPr lang="en-US" altLang="ko-KR" i="1" dirty="0"/>
              <a:t>slowly</a:t>
            </a:r>
            <a:r>
              <a:rPr lang="en-US" altLang="ko-KR" dirty="0"/>
              <a:t> by modern CPUs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73116" y="2488622"/>
            <a:ext cx="432048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lock()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DisableInterrupts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unlock()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EnableInterrupts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DE7D-1481-F243-B448-4029206A0F4F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33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Why is hardware support needed?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First attempt</a:t>
            </a:r>
            <a:r>
              <a:rPr lang="en-US" altLang="ko-KR" dirty="0"/>
              <a:t>: Using a </a:t>
            </a:r>
            <a:r>
              <a:rPr lang="en-US" altLang="ko-KR" i="1" dirty="0"/>
              <a:t>flag</a:t>
            </a:r>
            <a:r>
              <a:rPr lang="en-US" altLang="ko-KR" dirty="0"/>
              <a:t> denoting whether the lock is held or not</a:t>
            </a:r>
          </a:p>
          <a:p>
            <a:pPr lvl="1"/>
            <a:r>
              <a:rPr lang="en-US" altLang="ko-KR" dirty="0"/>
              <a:t>The code below has problems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33256" y="2293640"/>
            <a:ext cx="6120680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typedef</a:t>
            </a:r>
            <a:r>
              <a:rPr lang="en-US" altLang="ko-KR" sz="1400" dirty="0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struct</a:t>
            </a:r>
            <a:r>
              <a:rPr lang="en-US" altLang="ko-KR" sz="1400" dirty="0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__</a:t>
            </a:r>
            <a:r>
              <a:rPr lang="en-US" altLang="ko-KR" sz="14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 { </a:t>
            </a:r>
            <a:r>
              <a:rPr lang="en-US" altLang="ko-KR" sz="1400" dirty="0" err="1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 flag; } </a:t>
            </a:r>
            <a:r>
              <a:rPr lang="en-US" altLang="ko-KR" sz="14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" pitchFamily="49" charset="0"/>
                <a:ea typeface="맑은 고딕" pitchFamily="50" charset="-127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init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 	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</a:rPr>
              <a:t>// 0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 lock is available, 1  held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	</a:t>
            </a:r>
            <a:r>
              <a:rPr lang="en-US" altLang="ko-KR" sz="14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-&gt;flag = </a:t>
            </a:r>
            <a:r>
              <a:rPr lang="en-US" altLang="ko-KR" sz="1400" dirty="0">
                <a:solidFill>
                  <a:srgbClr val="FF0000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lock(</a:t>
            </a:r>
            <a:r>
              <a:rPr lang="en-US" altLang="ko-KR" sz="14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	</a:t>
            </a:r>
            <a:r>
              <a:rPr lang="en-US" altLang="ko-KR" sz="1400" dirty="0">
                <a:solidFill>
                  <a:srgbClr val="F79646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while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-&gt;flag == </a:t>
            </a:r>
            <a:r>
              <a:rPr lang="en-US" altLang="ko-KR" sz="1400" dirty="0">
                <a:solidFill>
                  <a:srgbClr val="FF0000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)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// </a:t>
            </a:r>
            <a:r>
              <a:rPr lang="en-US" altLang="ko-KR" sz="1400" b="1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TEST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the flag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		;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// spin-wait (do nothing)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	</a:t>
            </a:r>
            <a:r>
              <a:rPr lang="en-US" altLang="ko-KR" sz="14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-&gt;flag = </a:t>
            </a:r>
            <a:r>
              <a:rPr lang="en-US" altLang="ko-KR" sz="1400" dirty="0">
                <a:solidFill>
                  <a:srgbClr val="FF0000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;  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// now </a:t>
            </a:r>
            <a:r>
              <a:rPr lang="en-US" altLang="ko-KR" sz="1400" b="1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SET</a:t>
            </a:r>
            <a:r>
              <a:rPr lang="en-US" altLang="ko-KR" sz="1400" dirty="0">
                <a:solidFill>
                  <a:srgbClr val="00B0F0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it !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unlock(</a:t>
            </a:r>
            <a:r>
              <a:rPr lang="en-US" altLang="ko-KR" sz="14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lock_t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	</a:t>
            </a:r>
            <a:r>
              <a:rPr lang="en-US" altLang="ko-KR" sz="14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-&gt;flag = </a:t>
            </a:r>
            <a:r>
              <a:rPr lang="en-US" altLang="ko-KR" sz="1400" dirty="0">
                <a:solidFill>
                  <a:srgbClr val="FF0000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  <a:sym typeface="Wingdings" pitchFamily="2" charset="2"/>
              </a:rPr>
              <a:t> }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F559-0137-4A40-81CB-BEA6C042633D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7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Why hardware support needed?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5099755"/>
          </a:xfrm>
        </p:spPr>
        <p:txBody>
          <a:bodyPr>
            <a:normAutofit/>
          </a:bodyPr>
          <a:lstStyle/>
          <a:p>
            <a:r>
              <a:rPr lang="en-US" altLang="ko-KR" b="1" dirty="0"/>
              <a:t>Problem 1</a:t>
            </a:r>
            <a:r>
              <a:rPr lang="en-US" altLang="ko-KR" dirty="0"/>
              <a:t>: No Mutual Exclusion (assume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flag=0</a:t>
            </a:r>
            <a:r>
              <a:rPr lang="en-US" altLang="ko-KR" dirty="0"/>
              <a:t> to begin)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b="1" dirty="0"/>
              <a:t>Problem 2</a:t>
            </a:r>
            <a:r>
              <a:rPr lang="en-US" altLang="ko-KR" dirty="0"/>
              <a:t>: Spin-waiting wastes time waiting for another thread</a:t>
            </a:r>
          </a:p>
          <a:p>
            <a:r>
              <a:rPr lang="en-US" altLang="ko-KR" dirty="0"/>
              <a:t>So, we need an atomic instruction supported by </a:t>
            </a:r>
            <a:r>
              <a:rPr lang="en-US" altLang="ko-KR" b="1" dirty="0"/>
              <a:t>hardware</a:t>
            </a:r>
          </a:p>
          <a:p>
            <a:pPr lvl="1"/>
            <a:r>
              <a:rPr lang="en-US" altLang="ko-KR" i="1" dirty="0"/>
              <a:t>test-and-set</a:t>
            </a:r>
            <a:r>
              <a:rPr lang="en-US" altLang="ko-KR" dirty="0"/>
              <a:t> instruction, also known as </a:t>
            </a:r>
            <a:r>
              <a:rPr lang="en-US" altLang="ko-KR" i="1" dirty="0"/>
              <a:t>atomic exchange</a:t>
            </a:r>
            <a:endParaRPr lang="ko-KR" altLang="en-US" i="1" dirty="0"/>
          </a:p>
        </p:txBody>
      </p:sp>
      <p:grpSp>
        <p:nvGrpSpPr>
          <p:cNvPr id="12" name="그룹 11"/>
          <p:cNvGrpSpPr/>
          <p:nvPr/>
        </p:nvGrpSpPr>
        <p:grpSpPr>
          <a:xfrm>
            <a:off x="2093196" y="1735880"/>
            <a:ext cx="7200800" cy="2570802"/>
            <a:chOff x="1043608" y="1916832"/>
            <a:chExt cx="7200800" cy="2570802"/>
          </a:xfrm>
        </p:grpSpPr>
        <p:cxnSp>
          <p:nvCxnSpPr>
            <p:cNvPr id="6" name="직선 연결선 5"/>
            <p:cNvCxnSpPr/>
            <p:nvPr/>
          </p:nvCxnSpPr>
          <p:spPr>
            <a:xfrm>
              <a:off x="1043608" y="2255386"/>
              <a:ext cx="72008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475656" y="1916832"/>
              <a:ext cx="9367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Thread1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90769" y="1916832"/>
              <a:ext cx="9367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Thread2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63224" y="2329209"/>
              <a:ext cx="314701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call </a:t>
              </a:r>
              <a:r>
                <a:rPr lang="en-US" altLang="ko-KR" sz="16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lock()</a:t>
              </a:r>
            </a:p>
            <a:p>
              <a:r>
                <a:rPr lang="en-US" altLang="ko-KR" sz="16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while (</a:t>
              </a:r>
              <a:r>
                <a:rPr lang="en-US" altLang="ko-KR" sz="16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mutex</a:t>
              </a:r>
              <a:r>
                <a:rPr lang="en-US" altLang="ko-KR" sz="16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-&gt;flag == 1)</a:t>
              </a:r>
            </a:p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interrupt: switch to Thread 2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41538" y="3068960"/>
              <a:ext cx="3147015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call </a:t>
              </a:r>
              <a:r>
                <a:rPr lang="en-US" altLang="ko-KR" sz="16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lock()</a:t>
              </a:r>
            </a:p>
            <a:p>
              <a:r>
                <a:rPr lang="en-US" altLang="ko-KR" sz="16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while (</a:t>
              </a:r>
              <a:r>
                <a:rPr lang="en-US" altLang="ko-KR" sz="16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mutex</a:t>
              </a:r>
              <a:r>
                <a:rPr lang="en-US" altLang="ko-KR" sz="16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-&gt;flag == 1)</a:t>
              </a:r>
            </a:p>
            <a:p>
              <a:r>
                <a:rPr lang="en-US" altLang="ko-KR" sz="16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mutex</a:t>
              </a:r>
              <a:r>
                <a:rPr lang="en-US" altLang="ko-KR" sz="16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-&gt;flag = 1;</a:t>
              </a:r>
            </a:p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interrupt: switch to Thread 1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21653" y="4149080"/>
              <a:ext cx="33663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flag = 1; </a:t>
              </a:r>
              <a:r>
                <a:rPr lang="en-US" altLang="ko-KR" sz="1600" dirty="0">
                  <a:solidFill>
                    <a:srgbClr val="00B0F0"/>
                  </a:solidFill>
                  <a:latin typeface="맑은 고딕" pitchFamily="50" charset="-127"/>
                  <a:ea typeface="맑은 고딕" pitchFamily="50" charset="-127"/>
                </a:rPr>
                <a:t>// set flag to 1 (too!)</a:t>
              </a:r>
              <a:endParaRPr lang="ko-KR" altLang="en-US" sz="1600" dirty="0">
                <a:solidFill>
                  <a:srgbClr val="00B0F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59D5-6E3C-B14A-8401-793B2E4DF36A}" type="datetime1">
              <a:rPr lang="en-US" smtClean="0"/>
              <a:t>10/13/21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28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22298</TotalTime>
  <Words>2403</Words>
  <Application>Microsoft Macintosh PowerPoint</Application>
  <PresentationFormat>Widescreen</PresentationFormat>
  <Paragraphs>405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맑은 고딕</vt:lpstr>
      <vt:lpstr>Arial</vt:lpstr>
      <vt:lpstr>Calibri</vt:lpstr>
      <vt:lpstr>Calibri Light</vt:lpstr>
      <vt:lpstr>Courier</vt:lpstr>
      <vt:lpstr>Courier New</vt:lpstr>
      <vt:lpstr>Wingdings</vt:lpstr>
      <vt:lpstr>Office Theme</vt:lpstr>
      <vt:lpstr>Locks</vt:lpstr>
      <vt:lpstr>Locks: The Basic Idea</vt:lpstr>
      <vt:lpstr>Locks: The Basic Idea</vt:lpstr>
      <vt:lpstr>The semantics of lock()</vt:lpstr>
      <vt:lpstr>Pthread Locks - mutex</vt:lpstr>
      <vt:lpstr>Evaluating locks – Basic criteria</vt:lpstr>
      <vt:lpstr>Controlling Interrupts</vt:lpstr>
      <vt:lpstr>Why is hardware support needed?</vt:lpstr>
      <vt:lpstr>Why hardware support needed? (Cont.)</vt:lpstr>
      <vt:lpstr>Test And Set (Atomic Exchange)</vt:lpstr>
      <vt:lpstr>A Simple Spin Lock using test-and-set</vt:lpstr>
      <vt:lpstr>Evaluating Spin Locks</vt:lpstr>
      <vt:lpstr>Compare-And-Swap</vt:lpstr>
      <vt:lpstr>Fetch-And-Add</vt:lpstr>
      <vt:lpstr>Ticket Lock</vt:lpstr>
      <vt:lpstr>So Much Spinning</vt:lpstr>
      <vt:lpstr>A Simple Approach: Just Yield</vt:lpstr>
      <vt:lpstr>Using Queues: Sleeping Instead of Spinning</vt:lpstr>
      <vt:lpstr>Using Queues: Sleeping Instead of Spinning</vt:lpstr>
      <vt:lpstr>Using Queues: Sleeping Instead of Spinning</vt:lpstr>
      <vt:lpstr>Two-Phase Locks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Locks</dc:title>
  <dc:creator>Jason Waterman</dc:creator>
  <cp:lastModifiedBy>Jason Waterman</cp:lastModifiedBy>
  <cp:revision>23</cp:revision>
  <dcterms:created xsi:type="dcterms:W3CDTF">2017-10-16T23:30:19Z</dcterms:created>
  <dcterms:modified xsi:type="dcterms:W3CDTF">2021-10-13T18:44:15Z</dcterms:modified>
</cp:coreProperties>
</file>