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2" r:id="rId14"/>
    <p:sldId id="275" r:id="rId15"/>
    <p:sldId id="276" r:id="rId16"/>
    <p:sldId id="280" r:id="rId17"/>
    <p:sldId id="282" r:id="rId18"/>
    <p:sldId id="285" r:id="rId19"/>
    <p:sldId id="286" r:id="rId20"/>
    <p:sldId id="287" r:id="rId21"/>
    <p:sldId id="288" r:id="rId22"/>
    <p:sldId id="28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1"/>
    <p:restoredTop sz="91434"/>
  </p:normalViewPr>
  <p:slideViewPr>
    <p:cSldViewPr snapToGrid="0" snapToObjects="1">
      <p:cViewPr varScale="1">
        <p:scale>
          <a:sx n="190" d="100"/>
          <a:sy n="190" d="100"/>
        </p:scale>
        <p:origin x="2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0-24T23:00:34.1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14855 8192 124 0,'0'-20'46'0,"0"20"-24"0,-6-25 3 0,6 25 22 15,-5-10-3-15,-1 5-1 16,1-11-11-16,-1 1-3 15,0 0-16-15,1 0 1 0,-1-5 0 16,0 5-3-16,-5-15 1 16,0 10-1-16,-12-11 1 15,6 6-2-15,-11 0 1 16,5 0 0-16,-11 0 3 16,6 5 2-16,-18 5-1 15,13-10-1-15,-18 9-1 16,5 1-5-16,-10 0 0 15,5 0-1-15,0 0 3 16,6 0 1-16,-12 5 1 16,12 0-4-16,-18 5 0 15,13 5-1-15,-18 0 3 0,11 0-3 16,-22 0-2-16,11 0-5 16,-6 10-2-16,12 0 3 15,-12 5 1-15,12-5 2 16,-17 10 2-16,11-5-1 15,-17 16 0-15,17-1-3 16,-17 5-2-16,12 5 3 16,-1 0 0-16,12 1-4 15,0 19 1-15,11-10 0 16,-11 11 0-16,11-6 0 16,-12 25 2-16,12-19-3 0,-5 14 0 15,11-9 3-15,-1 9 1 16,7-15-4-16,-12 26-1 15,17-11 1 1,-6 1 0-16,6-16 1 0,0 21 2 16,6-6-1-16,-6 1-1 15,6-6 1-15,5 6-1 16,6-16 4-16,0 15 2 16,0-9 0-16,6 9 1 15,-1-9-2-15,1 4 0 16,0-10-1-16,11 21 0 15,0-6 0-15,5 1 2 16,-5-11-5-16,12 11-1 16,-1-11 2-16,12 15 1 15,-6-9 1-15,5-1 0 0,1-9 2 16,5 9 1-16,-5-10-3 16,11 11-1-16,22 34 1 15,-5-14 0-15,0-16-2 16,0-4-2-16,-5-6 1 15,4 6 1-15,-10-21-1 16,28 15-1-16,0 1 1 16,0-21-1-16,0-5 0 15,5 1 0-15,-16-6 0 16,22 10 0-16,-11 0 0 16,17 1 0-16,6-6 0 0,-35-15 0 15,-11-5 0-15,23 0 0 16,57 15 0-16,-57-9 0 15,-12-11 0-15,7-5 0 16,-12 5 0-16,22 0 0 16,-11 0-3-16,18-5 0 15,-13 0 2-15,13 0 2 16,-12 0-2-16,17-10 0 16,-12 0 1-16,6 0 2 15,-16 0-3-15,10-5-2 16,-11 0-1-16,12-10 3 15,-12 5-2-15,12-10 1 16,-12 0 2-16,6 0 0 16,-11-11-3-16,11 1 2 15,-12-5 1-15,6 5 2 0,-11 5-3 16,0-10 0-16,-5 4-4 16,4-9 1-16,-4 5 4 15,5-10 2-15,-12 9-5 16,12-4 0-16,-6 5 1 15,1-5 3-15,-7 5 0 16,7-21-1-16,-7 16-2 16,1-20-1-16,-6-1-1 15,5 6 3-15,-5 15-2 16,0-21 1-16,-5 1 0 16,-7-5 0-16,1 9 2 0,0-4 0 15,-6 10 0-15,0-11 2 16,-6 11-6-16,0-21 1 15,1 16-1 1,-1-5-1-16,-6 9 6 0,1-9 1 16,0 10-3-16,-1-16 1 15,1 11-2-15,-6-5-2 16,0 14 0-16,0-14 3 16,0 10 0-16,-6-11 3 15,1 16-1-15,-1-25 2 16,0 14-4-16,1 1-2 15,-1 5-1-15,-5-1 3 16,5 6-5-16,-5-10 2 16,0 10 2-16,-1-11 1 15,1 11-2-15,-6-5 2 0,0 9 1 16,-6-4 0-16,6 10-3 16,-11-15 2-16,5 4-1 15,-5-9 0-15,0 5 2 16,-6-6 2-1,6 11-3-15,-6-5 0 0,5 0-1 16,-5-1 0-16,6 6 0 16,0-10-2-16,5 9 3 15,-11 1 0-15,6 5-2 16,-17-5 2-16,11 4 1 16,-12-4 0-16,7 10 0 0,-18-15 0 15,12 9-3 1,-17-14 2-16,11 15 1 0,-12 0 0 15,12 4-3-15,6-4 2 16,6 10 1-16,-7 0 2 16,12 0-3-16,-11 4 0 15,5 1-1-15,-10 0-2 16,4 5-8-16,1 5-3 16,5 0-21-16,-11 10-9 15,6-5-36-15,0 5-13 16,5 5-46-1</inkml:trace>
  <inkml:trace contextRef="#ctx0" brushRef="#br0" timeOffset="1844.9">14555 9183 144 0,'0'-20'55'0,"0"20"-30"0,-5-20-7 15,5 20 18-15,-6-5-5 16,6 0 2-16,-6 5-10 16,6-11-2-16,-5 6-12 15,-1-10-1-15,-5 0 2 0,5 0 0 16,-11 0 4-16,6-5-1 0,-12 0 0 15,6 5 4-15,-11 0 1 16,5 0-5-16,-11-1 0 16,11 6-2-16,-5 0 1 15,0 5 0-15,0-10 0 16,5 5 0-16,-5-5 0 16,5 10-2-16,0-10 1 15,6 0-4-15,-5 5-2 16,5 0 4-16,-12 0 4 15,7 0-5-15,-6 0 0 16,-1 5-4-16,1 5-1 16,0 0 1-16,-1 0 0 15,1 0 0-15,-6 5 2 16,6 0-1-16,-6 5 2 16,6 0-4-16,-6-5 0 0,5 0 1 15,-5 10 0-15,0-10-2 16,0 10 1-16,0 0 0 15,1 10 1-15,4-5-5 16,1 11 1-16,0-6-2 16,5 5 0-16,0 5 2 15,1-5 0-15,5 0 2 16,-6 11 1-16,0-6-4 16,1 10 1-16,-1-10 0 15,1 11 0-15,5-6 0 16,-6 5 2-16,6-5 1 0,0 6 3 15,0-16-5 1,0 10-3-16,6-5 3 16,-1 6 1-16,1-6 0 0,0 5-2 15,5 0 3-15,0-10 0 16,1 1-4-16,-1-1-1 16,0-5 3-16,6 15 3 15,0-10-3-15,0 6-1 16,0-6 0-16,6 10 0 15,0-5 2-15,-1 10 1 16,1-14-1-16,5-1-2 16,1 0 1-16,5 5 1 15,0-5-1-15,0 1 2 16,0-1-2-16,0 0 2 0,0-10 0 16,0 10 1-16,-6-5-2 15,6 6 1-15,0-6-2 16,5 5-1-1,-5-5 3-15,12 5 2 0,-7-15 0 16,12 10 2-16,-5-4-6 16,10-1-1-16,-5-5 0 15,6 0 2-15,-6-5-1 16,11 0-1-16,-11 0 3 16,11 5 0-16,-5-15 1 15,5 5 0-15,-5 5 0 16,-1-10 0-16,-5 0-5 15,6 5 1-15,-6 5 0 0,6-10 2 16,-6 0-1-16,5 0 2 16,-5 0-2-16,11-10-1 15,-5 5 1-15,5-10-1 16,-11 5 0-16,6-5 2 16,-6 0-3-16,11-5 0 15,-11 0 1-15,6-5 2 16,-6 4-3-16,0-4 0 15,-6 5 1-15,6-5 0 16,-6 5-3-16,0-10 2 16,-5 5 1-16,0-11 2 15,-1 6-3-15,1-5 0 16,-6-5-1-16,6-6 0 16,-6 11 0-16,0-5 0 15,0 10 2-15,-1-10 0 0,-4 9 0 16,-1-19 2-16,0 15-3 15,1-10 0-15,-1 4-6 16,-5-4-3-16,-1 0-1 16,-5-5 1-16,0 4-1 15,0-9 2-15,0 5-4 16,-5-6-2-16,-1 6 0 16,-5 0 1-16,-1 9 1 15,1 1 3-15,5 5-1 16,-5-5 0-16,5 10-3 15,-5-16 1-15,0 11-6 16,-6-5-3-16,6 5 1 0,-12 4 0 16,6 1-4-16,-6 0-1 15,1 10-13-15,-7 0-3 16,7 0-32-16,-7 0-15 16,7-1-6-1</inkml:trace>
  <inkml:trace contextRef="#ctx0" brushRef="#br0" timeOffset="2416.42">14204 7694 132 0,'-5'5'49'0,"5"-5"-26"0,0 35 4 0,0-30 21 16,-6 5-1-16,6-5 1 16,-6 5-4-16,6 0-3 15,-5 16-22-15,-1-6 4 16,0 15 4-16,1-5-4 0,-1 10-1 15,0-4-4-15,1 19-1 16,-1-5-3-16,-5 11-1 16,5-6-5-16,-5 15 0 15,5-9-5-15,-5 9-2 16,5-10 2-16,-5 11 0 16,5-16-1-16,-5 0 1 15,5-9-4-15,0-1 0 16,1 0-6-16,-1-15-3 15,6-4-27-15,0-6-14 0,0 0-55 16,6-20-22-16,-6 5 5 16</inkml:trace>
  <inkml:trace contextRef="#ctx0" brushRef="#br0" timeOffset="2883.8">15319 8147 148 0,'0'-5'57'0,"0"5"-30"0,0 10-3 0,0-5 24 15,-5 5-4-15,5 0 1 16,-6 15-5-16,0-5-3 16,-5 15-20-16,0-5 1 0,-6 1 2 15,5-6-5-15,-16 15 0 16,5-5-3-16,-11 16 0 15,6-6 0-15,-11 10 0 16,5-10-2-16,-6 11 1 0,6-11-6 16,0 20-3-16,6-14 1 15,-6 4 0-15,5-10-4 16,-4 1 1-16,4-11-2 16,1 0-2-16,5-5-30 15,6-5-15-15,6-5-48 16,0-4-21-16,5-1-3 15</inkml:trace>
  <inkml:trace contextRef="#ctx0" brushRef="#br0" timeOffset="3511.46">16027 9907 56 0,'5'0'24'0,"-5"0"-12"0,6 5 1 15,-6-5 14-15,0 10 2 16,0-10 3-16,-11 0 0 16,5 0 2-16,-5-15-3 15,5 5 1-15,0-10-18 16,1 5 3-16,-7-5 3 0,7 0 0 15,-1 0 3-15,0 4-2 16,-5 1-1-16,5 0-4 16,-5 0-2-16,0 10-4 15,-6-10 1-15,0 5-2 0,-17 5 2 16,6 5 3-16,-12-15 1 16,6 15 0-1,-11-15 4-15,5 5-5 0,-16 0 2 16,5 0-7-16,-17 0-3 15,11-1-3-15,-16 6 0 16,10 0 2-16,-5-5 2 16,6 0-1-16,5 5-1 15,7 0-3-15,-1 5-2 16,5 0 1-16,1 0-1 16,5 0 2-16,6 0 1 15,6 0-28-15,11 0-10 16,0 0-67-16,12 0-28 15,-1 0-10 1</inkml:trace>
  <inkml:trace contextRef="#ctx0" brushRef="#br0" timeOffset="4038.36">15829 10888 92 0,'5'20'35'0,"-5"-20"-18"0,-11 20-2 0,5-15 15 16,1 5 8-16,-1-10 4 15,-5 5 0-15,-1 5-2 16,-5-20-21-16,6 5 13 0,-12-5 5 16,6 5-4-16,-5-10 0 15,5 5-9-15,-6-10-5 16,1 5-3-16,-12-5 3 15,5 5-7-15,-16-15 1 0,5 4-4 16,-16-9 2 0,10-5-4-16,-21 0-2 0,10 4 2 15,-5-4 0-15,5-5-3 16,6 0-1-16,6 9-1 16,-6-9-2-16,6 5 1 15,-1-5 1-15,7 9 1 16,-1 1 1-16,6 5-11 15,6 5-3-15,5 5-50 16,12 20-23-16,0 0-81 16</inkml:trace>
  <inkml:trace contextRef="#ctx0" brushRef="#br0" timeOffset="4592.78">14770 11914 224 0,'-5'0'85'0,"5"0"-46"0,-17-15-13 16,11 15 29-16,-5-20-12 15,-1 5 0-15,-5-15-15 16,0 5-6-16,-5-6-12 16,5 1 5-16,-6-20 4 0,0 15-1 15,-5-21-1-15,6-4-3 16,-12 0-1-16,5 4 4 0,-10-14 1 16,5 10-5-16,0-6 0 15,-6 6-8 1,6-1-3-16,6 11 1 15,5 10 2-15,1 5-7 0,5 4 0 16,0 1-18-16,0-5-4 16,0 10-8-16,5 0 0 15,1 5-16-15,0 0-7 16,-1 4-34-16,1 1-14 16,5 0-18-1</inkml:trace>
  <inkml:trace contextRef="#ctx0" brushRef="#br0" timeOffset="5072.06">13627 11668 208 0,'6'-25'77'0,"-6"25"-42"0,-12-10-8 0,7 10 27 16,-1-6-8-16,0 1 0 15,1 0-11-15,-1 0-4 16,0-10-17-16,1 10 4 0,-1-25 3 16,0 0-5-16,6-15 1 15,0 9-4-15,0-9 0 16,0 5-1-16,12-15 0 16,-7 9-9-16,7-14-1 15,-1 15 0-15,6-16 1 16,-6 16-4-16,1-5-1 15,-1 9 1-15,0-9 2 16,1 10-13-16,-1-5-7 16,-5 4-17-16,-1 11-7 0,1 0-39 15,0 5-15-15,-1 5-42 16</inkml:trace>
  <inkml:trace contextRef="#ctx0" brushRef="#br0" timeOffset="5689.7">12314 11180 228 0,'6'-5'85'0,"-6"5"-46"0,11-15-13 0,-11 15 29 16,11-10-9-16,-5 5 0 0,5-21-11 15,1 11-4-15,5-15-17 16,0 5 4-16,0-10 3 0,0 10-5 16,11-16 1-16,-6 11-6 15,18-10-1-15,-6 10-4 16,17-15-1-16,-6 4 1 16,6-4 3-16,-11 5-4 15,11 5-1-15,-6 4-2 0,6 6-2 16,-6-5 1-16,1 0-1 15,-7 5-7-15,-5 5-3 16,-6-1-19-16,-5 1-8 16,0 5-45-16,-12 0-18 15,-5 0-55 1</inkml:trace>
  <inkml:trace contextRef="#ctx0" brushRef="#br0" timeOffset="6275.25">11884 9867 160 0,'-6'-20'60'0,"6"20"-32"0,0-25-9 0,0 25 21 16,0-10 0-1,0 0 0-15,0-6 1 0,0 6-1 16,0-5-22-16,0 5 7 0,6 0 5 16,0 5-3-16,5-10-1 15,0 15-3-15,12-10 0 16,-6 5 0-16,17 5 3 16,-6 0-1-16,17 5 0 15,-5 5-3-15,17-5-2 16,-7 5-6-16,7 5-4 15,-6-5 1-15,23 5 0 16,-18 0-3-16,18 6 0 16,-12-1-7-16,6-5-1 15,-11 0 0-15,-1 0 0 16,-5 0-3-16,0-10 2 0,-11 5-6 16,-1-5-3-16,-5 5-21 15,-11-5-7 1,-1 5-32-16,-10-10-12 0,-7 0-63 15,-16-25-69 1,0 20 72-16</inkml:trace>
  <inkml:trace contextRef="#ctx0" brushRef="#br0" timeOffset="6861.81">12314 8604 196 0,'0'-5'74'0,"0"5"-40"0,0 0-5 0,0 0 30 0,0 0-12 16,0 0-3-16,6 0-5 15,-1 0-1-15,12 5-20 16,-5 0 3-16,5 5 0 0,0 1 2 15,5 14 1-15,-5-5-5 16,12 10-1-16,-7 0-4 16,18 5 1-16,-6-4-2 15,17 24 2-15,-6-10-6 16,6 0-1-16,-6 1-2 16,12 4 1-16,-12-5-4 15,6 1 0-15,-6-11-1 16,1 10-2-16,-7-10 1 15,1 5 1-15,-6-9-1 16,-6-6-1-16,-5 0-6 0,-1 5-4 16,-5-5-12-16,0-5-4 15,-5 1-8-15,-1 4-2 16,-5-10-20-16,-1 0-7 16,1-10-50-16,0-5-22 15,-6 0 16 1</inkml:trace>
  <inkml:trace contextRef="#ctx0" brushRef="#br0" timeOffset="8932.1">14634 8237 144 0,'0'-10'55'15,"0"10"-30"-15,0-10 1 0,0 10 25 0,-5-5-1 16,-1 0 0-16,0 0-10 16,1 0-2-16,-7 0-22 15,7 0 2-15,-7 0 2 0,1 0-5 16,0 0 0-16,0 0-5 15,-6 5 1-15,5 0-4 16,-10 5-2-16,5 0 0 16,-6 10-1-16,6 0 0 0,0 15 2 15,0-15-1-15,0 15 2 16,6-14-4 0,-6 9 0-16,5-5 1 0,12 0 2 15,0-5-1-15,6 0 0 16,0 0-3-16,16 0 1 15,-5 0-2-15,6 0-1 16,-6-9 3-16,11 4 2 16,-5-5 0-16,11 5 2 15,-6-10-2-15,6 0 2 16,-6 0-2-16,1 0 0 16,-7-10-3-16,1-5-2 15,-6 9 1-15,-6-19-1 16,1 5-3-16,-12-5 0 0,0 0-1 15,-12 0 0 1,1 0-24-16,-6-1-11 0,0 11-51 16,-6-10-20-16,6 10-35 15</inkml:trace>
  <inkml:trace contextRef="#ctx0" brushRef="#br0" timeOffset="9759.92">15410 8871 124 0,'5'-10'49'0,"-5"10"-26"0,6 0 8 0,-6 0 26 16,0 0-2-16,0 0 0 15,0 0-11-15,0 0-4 16,-6 0-23-16,6 0-4 0,-5 10 1 0,-1-10-2 16,-5 15 1-16,5 0-7 15,-5 5-4-15,0 0-4 16,-1 11 1-16,1-6 3 16,0 5 1-16,5 0-15 15,-5-10-6-15,5 5-55 16,0-10-25-16,1 1-26 15</inkml:trace>
  <inkml:trace contextRef="#ctx0" brushRef="#br0" timeOffset="10357.52">15336 9952 164 0,'6'0'63'15,"-6"0"-34"-15,0 5 14 0,0 1 32 0,0-1-17 16,0 0-7-16,0 0-12 16,0 0-4-16,6 0-20 15,-1-5 6-15,12 0 3 0,-6 0-8 16,6 0-2-16,0 0-6 15,6 0-3-15,-6 0-5 16,0 0 0-16,0 0 0 16,-6 10 0-16,1 0-3 15,-7 5 2-15,1 0 1 16,-6 10 0-16,0-5-3 0,-11 10 0 16,5-4-1-1,-11 4 0-15,6-10 0 16,-1 0 3-16,1 0 4 0,5 0 6 15,1 0-5-15,10 5 0 16,1-4-2-16,5 4-2 16,1-10 1-16,5 0-1 15,-6-5-11-15,12 0-3 16,-6-5-39-16,0-5-16 16,0 0-83-1,0-10-44-15,-6 0 96 16</inkml:trace>
  <inkml:trace contextRef="#ctx0" brushRef="#br0" timeOffset="11049.35">14787 10833 240 0,'12'5'90'0,"-12"-5"-48"0,5 20-25 0,-5-15 25 15,0 5-9-15,0-5-2 16,0 0 2-16,0 0 4 16,0 0-20-16,0 0 8 0,0 0 3 15,0 0-7-15,6 0-1 16,0-5-8-16,5 5-2 16,0 5-4-16,6-5-1 15,0 5-3-15,0-10-2 16,-6 5-2-16,1 5 1 15,-1-10-1-15,-5 5-2 16,-1 6 3-16,-5-11 2 16,0 5-5-16,-5 5-1 15,-1-5 4-15,-5 5 2 16,-1-5 1-16,1 5-2 0,0 0 1 16,5 0 1-16,0 0-1 15,1 5 2-15,-1-5 0 16,6 5 3-16,0-5-5 15,6 5-3-15,-1 0 1 16,12 1 0-16,0-1 3 16,6-10 1-16,-6 5-1 15,6 5-2-15,-6-10-2 16,0 5 1-16,-6 0-1 16,-5 0-2-16,-1 0-2 15,-16 5 1-15,0-5 3 16,-12 5 1-16,6 0-2 0,-6 1 2 15,1-1-19-15,-7 0-7 16,1 0-48-16,-6-5-19 16,6 5-61-1</inkml:trace>
  <inkml:trace contextRef="#ctx0" brushRef="#br0" timeOffset="11621.59">13876 11215 264 0,'17'-5'99'0,"-17"5"-54"0,11 5-31 0,-11-5 28 16,0 0-12-16,0 0-2 15,0 5-12-15,0 0-5 16,0 0-6-16,0 0 9 0,-5 5 6 16,5 0-6-16,0 10-1 15,0-5-1-15,0 11 0 16,0-6 0-16,5 5 0 15,1 5-2-15,5-10-1 16,-5 0-3-16,5-5 1 16,1 0-2-16,5-4 0 15,-6-1-8-15,12 0 0 16,-6-5-12-16,5-5-6 0,1 0-21 16,-1-10-9-1,1 0-35-15,0-11-15 0,-6 6-30 16</inkml:trace>
  <inkml:trace contextRef="#ctx0" brushRef="#br0" timeOffset="11847.13">14142 11175 244 0,'0'5'90'0,"0"-5"-48"0,-6 10-27 16,6-10 26-16,-5 0-9 0,-1 5-1 15,-5 10-6-15,5 0-2 16,-5 15-12-16,5-5-2 0,-5 16 1 16,-1-1-6-16,1 5-2 15,0-10-10-15,-6 21-3 16,6-6-54-16,-1-5-21 16,1-4-50-1</inkml:trace>
  <inkml:trace contextRef="#ctx0" brushRef="#br0" timeOffset="12551">13225 10989 212 0,'6'-10'79'0,"-6"10"-42"0,-6-21-17 0,6 21 24 16,-5-15-9-16,-1 5-1 15,-5-5-8-15,-1 5-2 16,-10 0-13-16,5 5 0 0,-12 5 0 16,7 0 0-16,-7 0 3 15,7 0-3-15,-1 10-1 16,0-5-2-16,7 15 2 16,-1-15-1-16,11 10 2 0,0-5-2 15,6 6 0-15,0-1-8 16,12 5 0-16,-1 0-1 15,17 0 2-15,-5 0-3 16,5 0 0-16,0-5 1 16,1 0 0-16,-7 11 0 15,1-11 2-15,-6 0-1 16,0 0-1-16,-6 0-2 16,-5-5-1-16,0 0-1 15,-6 5 3-15,0 0-2 16,-23-5-1-16,6 0-8 15,-17-5-5-15,6 0-29 0,-12-10-12 16,6 0-87 0,-6-10-45-16,7 5 90 15</inkml:trace>
  <inkml:trace contextRef="#ctx0" brushRef="#br0" timeOffset="13138.61">12472 10093 236 0,'6'0'88'0,"-6"0"-48"0,0 0-18 16,0 0 26-16,-6 5-16 0,1 5-6 15,-1-5-9-15,1 5-3 16,-7 6-8-16,1-1 3 16,-6 10 3-16,6-5 3 0,-6 15 3 15,5-5-6-15,7 6 1 16,-1-6-6-16,6 10 1 16,0-5-3-16,11 10 0 15,1-4-3-15,5-1 1 16,0-10-2-16,5 0 2 15,-5-5-4-15,6-15 0 16,-6 1-1-16,0-22 0 16,0 6-3-16,-6-15-1 15,0 5 3-15,-11 0 1 16,0-10 2-16,-5 10 0 16,-1 0-3-16,0 10 2 15,1-10-15-15,-7 5-6 0,1 0-38 16,-6-6-14-16,0 6-67 15</inkml:trace>
  <inkml:trace contextRef="#ctx0" brushRef="#br0" timeOffset="13646.91">12382 9223 228 0,'0'-5'88'0,"0"5"-48"0,0 0-12 0,0 0 32 16,0 0-7-16,0 0-1 15,6 0-7-15,-1 0-4 16,7 0-22-16,-1 0 0 0,6 0 1 16,-6 0 0-16,6 0 3 15,0 0-9-15,0 5-1 16,0-5-3-16,6 5 1 0,-6 0-8 15,5 5-2-15,-5-5-6 16,0 10 1-16,0 0 2 16,-5 11 1-16,-7-6 1 15,-5 15 0-15,0-5-3 16,-5 10 2-16,5-4-4 16,-12 4-1-16,1-10-13 15,0-5-3-15,-1 0-19 16,7 0-9-16,-1-4-53 15,6-11-21-15,0 0-19 16</inkml:trace>
  <inkml:trace contextRef="#ctx0" brushRef="#br0" timeOffset="14469.93">13536 8242 240 0,'0'-5'90'0,"0"5"-48"0,-11-25-7 0,6 25 32 16,-1-5-17-16,0 0-6 15,-5 0-14-15,5 0-5 16,-11 0-14-16,0 0-4 0,-5 5-1 16,-1 0-5-16,-5 0-3 15,5 0 1-15,-11 10 2 16,6-5 0-16,-12 10-1 15,6-5 3-15,6 10 0 16,0-5 1-16,11 10 2 16,0-4 1-16,11-1 1 15,0 0-4-15,18 0-3 16,-7-5 0-16,12 10-1 16,0-5 0-16,6 10 2 15,-6 1-3-15,11-1 0 16,-5 0 1-16,5 5 2 0,-5-5-6 15,-1 6 1-15,1-6-1 16,-12 0 2-16,1 0-4 16,-18-5 2-16,0-5 2 15,-5 1 1-15,0-6-2 16,-6-5 2-16,5 0 1 16,1-10 0-16,0 0 4 15,-1-10 2-15,1 0 0 16,11-10 1-16,0-1 0 15,0-14 3-15,0 0-5 16,11 0-1-16,1-5 0 16,10-6 0-16,-5 11-7 0,12-10 0 15,-7 10-23-15,7-6-8 16,-1 6-49 0,-5 0-19-16,-1 5-53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8T23:17:34.2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15935 5373 172 0,'12'0'66'0,"-12"0"-52"0,6 0 25 0,-6 0 8 16,0-16 2-16,0 16 5 16,-6-15-16-16,0 4-6 15,-6 6-18-15,1-11 0 0,-13 6 0 16,7 5-1-16,-18-6 2 15,5 6-6-15,-5 5-3 16,0 0-1-16,0 16-1 16,6-11 2-16,-1 21 3 0,7-10 0 15,-1 15 2-15,7-10-2 16,-1 10 0-16,7-5-3 16,-1 10 1-16,6-10-4 15,0 11 0-15,0-16-1 16,6 15 1-16,0 1-2 15,0-6-1-15,0 0-2 16,0 6 1-16,0-1 1 16,0-5 2-16,0 6-3 15,0-1-2-15,0-5-12 16,0-4-5-16,0-1-14 16,0-21-3-16,0 10-25 0,0-4-8 15,0-11-40 1,0-11-46-16,0 6 54 15</inkml:trace>
  <inkml:trace contextRef="#ctx0" brushRef="#br0" timeOffset="246.23">15683 5743 212 0,'12'0'79'0,"-12"0"-61"0,6 0 37 0,-6 0 11 16,0 0-16-16,0 0-6 15,-6 0-17-15,0 0-7 16,-5 0-11-16,5 0-4 0,-12 0 1 0,6 0-3 16,-5 0-2-16,-1 15 0 15,-5-15-1-15,5 5-11 16,1-5-5-16,-1 11-28 16,1-11-9-16,5 0-49 15,0-11-62 1,0 11 45-16</inkml:trace>
  <inkml:trace contextRef="#ctx0" brushRef="#br0" timeOffset="511.54">15906 5581 264 0,'0'5'99'0,"0"-5"-77"0,-12 21 20 0,12-21 3 16,-6 11-19-16,1-1-4 15,-7 11-12-15,6-6-4 16,-6 12-3-16,1-7-3 0,-1 12 1 16,6-12-10-16,0 6-2 15,0-5-23-15,0 5-8 16,1-5-40-16,5-10-17 15,0 4 1 1</inkml:trace>
  <inkml:trace contextRef="#ctx0" brushRef="#br0" timeOffset="1141.12">16158 5388 212 0,'6'0'79'0,"-6"0"-61"0,0 11 21 0,0-11 8 16,0 5-7-16,0 0 1 15,-6 11-10-15,6-6-2 16,-6 16-16-16,0-5-3 0,0 10 0 16,6-5-2-16,-6 16 1 15,6-5-5-15,0 15-3 16,0-11 0-16,-5 11 1 15,-1-5 1-15,0 11 1 16,0-12-2-16,0 7-2 16,0-22 1-16,0 5 1 0,1-4-1 15,-1 4-1-15,0-15 3 16,0 5 0-16,0-16-1 16,6 6 1-16,0-11 0 15,0 6 1-15,0-11-2 16,6-11 1-16,0 6-2 15,11 5-1-15,-5-16 3 16,12-5 0-16,-7 11 1 16,7 5 0-16,-7-6-2 15,7 1-2-15,-1 10 1 16,6-10-1-16,-5 10 0 16,-1 0 0-16,1 0-5 15,-7 0-1-15,1 0-28 0,-7-11-10 16,1 11-29-16,-6-5-9 15,0 0-51 1</inkml:trace>
  <inkml:trace contextRef="#ctx0" brushRef="#br0" timeOffset="1532.25">16574 5487 228 0,'11'-10'85'0,"-11"10"-66"0,18 5 27 0,-18 0 9 15,6 6-14-15,0-11-1 0,0 10-17 16,-1 1-6-16,1 9-10 16,0-4-1-16,-12 10 1 0,0-5-1 15,-5 21 1-15,5-16-2 16,-6 15 0-16,0-9-3 15,1 14-2-15,-1-9 5 16,6 5 1-16,0-6 4 16,6 1 1-16,0-6-1 15,12 10-1-15,0-4 3 16,17-21 5-16,-6 10-9 16,18-6-4-16,-5-4-3 15,5-6-1-15,-6 1-9 16,0-11-2-16,-6 0-32 0,-5 0-11 15,-1 0-88 1,-17 0-68-16,0-11 79 16</inkml:trace>
  <inkml:trace contextRef="#ctx0" brushRef="#br0" timeOffset="38464.69">16023 6477 76 0,'0'-5'30'0,"0"5"-24"0,0 0 10 15,0 0 3-15,0 0 8 16,0 0 6-16,0-5-11 16,0 5-3-16,0-6-5 15,6-4-1-15,0 5-7 16,6-11 14-16,-7 6 6 0,1 4-7 16,6-4-3-16,6 5-1 15,-1-11 3-15,1 6-6 16,-1 5-2-16,1-1-3 15,-6 6-2-15,5 6 1 16,1 9 1-16,-7-10-1 0,1 11-1 16,0 10-1-16,0-5 2 15,-1 10 1-15,1 11 1 16,0-6-4-16,-1 1-3 16,1 4 0-16,0 1 1 15,0 0 1-15,-7 5 3 16,-5 0-3-16,0-11 0 15,0-5-3-15,6 11-3 16,0 15 6-16,0 0 3 16,-6-10-3-16,0-10-2 15,0-6 0-15,0 16-1 16,0 15 0-16,0-4 0 16,-12-1 0-16,12-15 2 15,0-6-3-15,-6 11 0 0,-5 10-1 16,-1-5-2-16,0 0 3 15,6-20 2-15,-5-1 0 16,-7 11 2-16,6 5-4 16,-5-16 0-16,5-5 1 15,-5 5 0-15,5 0 2 16,0-10 3-16,0 5-2 16,1 0 0-16,5-10-3 15,-6-6-1-15,6 1 1 16,0-6 0-16,1 0 2 15,-7 0 1-15,6 1-1 16,0-6 1-16,6 0-2 16,-6 0 2-16,-5 0-2 0,11 0 2 15,0 0-4-15,0 0 0 16,0 0 1-16,0 0 2 16,0 0 3-16,-12 0 2 15,6-6-3-15,0 1-1 16,0 0-1-16,6-11-2 15,-11-10 3-15,5 0 2 16,6 5-2-16,-6-20-2 16,0-27 0-16,-6 5-1 15,1 1 0-15,5 20 0 16,0 11 0-16,0 0 0 16,-6-11 2-16,1 11 1 0,5 5-4 15,6 10-1-15,0 11 1 16,0-5 0-1,0 10 1-15,0 0 2 0,0 10-3 16,0 11 0-16,0 5 1 16,0 5 2-16,6 6-3 15,-1-1 0-15,1 6-1 16,6-11 0-16,-12-5 2 16,12 16 0-16,5 5 0 15,-5-1 0-15,-6-14-3 16,6-1 2-16,-1-15 3 15,-5 4 1-15,18 6-1 16,-13 0-2-16,1 1-4 0,6-12 0 16,-18 1 6-16,11-1 4 15,7 6-3-15,-1-5 0 16,7-1 5-16,-12-4 5 16,5-1-3-16,1-10 0 15,5 0-2 1,-5-5 0-16,-1 0-4 0,13-6-3 15,5 6-3-15,6-10 1 16,6 4 1-16,-6 6 2 16,-12 5-3-16,0 0 0 15,-5 0-4-15,-1 16-1 16,0-11-19-16,-11 10-9 16,-6 1-44-16,6 0-20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</a:t>
            </a:r>
            <a:r>
              <a:rPr lang="en-US" baseline="0" dirty="0"/>
              <a:t> know </a:t>
            </a:r>
            <a:r>
              <a:rPr lang="en-US" baseline="0" dirty="0" err="1"/>
              <a:t>pthread_join</a:t>
            </a:r>
            <a:r>
              <a:rPr lang="en-US" baseline="0" dirty="0"/>
              <a:t>() does this, assume we don’t have this function available.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82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Problem:</a:t>
            </a:r>
            <a:r>
              <a:rPr lang="en-US" baseline="0" dirty="0"/>
              <a:t> parent runs and calls join, after the check on done, context switch, child runs, signal is missed in parent b/c it hasn’t called wait yet.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1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a diagram</a:t>
            </a:r>
            <a:r>
              <a:rPr lang="en-US" baseline="0" dirty="0"/>
              <a:t> of a circular buffer.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Condition Variables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Importance of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532445"/>
            <a:ext cx="11274552" cy="2945872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ko-KR" dirty="0"/>
              <a:t>Can you find the bug? (assume you don’t need a lock to use signal and wait)</a:t>
            </a:r>
          </a:p>
          <a:p>
            <a:pPr lvl="1"/>
            <a:r>
              <a:rPr lang="en-US" altLang="ko-KR" dirty="0"/>
              <a:t>The issue here is a </a:t>
            </a:r>
            <a:r>
              <a:rPr lang="en-US" altLang="ko-KR" b="1" dirty="0"/>
              <a:t>race condition</a:t>
            </a:r>
          </a:p>
          <a:p>
            <a:pPr lvl="2"/>
            <a:r>
              <a:rPr lang="en-US" altLang="ko-KR" dirty="0"/>
              <a:t>The parent calls </a:t>
            </a:r>
            <a:r>
              <a:rPr lang="en-US" altLang="ko-KR" dirty="0" err="1">
                <a:latin typeface="Courier New" charset="0"/>
                <a:ea typeface="Courier New" charset="0"/>
                <a:cs typeface="Courier New" charset="0"/>
              </a:rPr>
              <a:t>thr_join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3"/>
            <a:r>
              <a:rPr lang="en-US" altLang="ko-KR" dirty="0"/>
              <a:t>The parent checks the value of done</a:t>
            </a:r>
          </a:p>
          <a:p>
            <a:pPr lvl="3"/>
            <a:r>
              <a:rPr lang="en-US" altLang="ko-KR" dirty="0"/>
              <a:t>It will see that it is 0 and try to go to sleep</a:t>
            </a:r>
          </a:p>
          <a:p>
            <a:pPr lvl="3"/>
            <a:r>
              <a:rPr lang="en-US" altLang="ko-KR" dirty="0"/>
              <a:t>Just before it calls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 to go to sleep, the parent is interrupted, and the child runs</a:t>
            </a:r>
          </a:p>
          <a:p>
            <a:pPr lvl="2"/>
            <a:r>
              <a:rPr lang="en-US" altLang="ko-KR" dirty="0"/>
              <a:t>The child changes the state variable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r>
              <a:rPr lang="en-US" altLang="ko-KR" dirty="0"/>
              <a:t> to 1 and signals</a:t>
            </a:r>
          </a:p>
          <a:p>
            <a:pPr lvl="3"/>
            <a:r>
              <a:rPr lang="en-US" altLang="ko-KR" dirty="0"/>
              <a:t>But no thread is waiting and thus no thread is woken</a:t>
            </a:r>
          </a:p>
          <a:p>
            <a:pPr lvl="3"/>
            <a:r>
              <a:rPr lang="en-US" altLang="ko-KR" dirty="0"/>
              <a:t>When the parent runs again, it sleeps forever, </a:t>
            </a:r>
            <a:r>
              <a:rPr lang="en-US" altLang="ko-KR" b="1" dirty="0"/>
              <a:t>sad!</a:t>
            </a:r>
            <a:endParaRPr lang="en-US" altLang="ko-K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DF2-D5A0-5B49-AEE5-D8B9859F31BA}" type="datetime1">
              <a:rPr lang="en-US" smtClean="0"/>
              <a:pPr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920044" y="916098"/>
            <a:ext cx="3932838" cy="2462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volitile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    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}</a:t>
            </a:r>
          </a:p>
        </p:txBody>
      </p:sp>
      <p:sp>
        <p:nvSpPr>
          <p:cNvPr id="10" name="직사각형 5"/>
          <p:cNvSpPr/>
          <p:nvPr/>
        </p:nvSpPr>
        <p:spPr>
          <a:xfrm>
            <a:off x="5575789" y="916098"/>
            <a:ext cx="5155222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}</a:t>
            </a:r>
          </a:p>
        </p:txBody>
      </p:sp>
    </p:spTree>
    <p:extLst>
      <p:ext uri="{BB962C8B-B14F-4D97-AF65-F5344CB8AC3E}">
        <p14:creationId xmlns:p14="http://schemas.microsoft.com/office/powerpoint/2010/main" val="107132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The Producer / Consumer (Bounded Buffer)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Producer</a:t>
            </a:r>
          </a:p>
          <a:p>
            <a:pPr lvl="1"/>
            <a:r>
              <a:rPr lang="en-US" altLang="ko-KR" b="1" dirty="0"/>
              <a:t>Produces</a:t>
            </a:r>
            <a:r>
              <a:rPr lang="en-US" altLang="ko-KR" dirty="0"/>
              <a:t> data items</a:t>
            </a:r>
          </a:p>
          <a:p>
            <a:pPr lvl="1"/>
            <a:r>
              <a:rPr lang="en-US" altLang="ko-KR" dirty="0"/>
              <a:t>Wishes to place data items in a buffer</a:t>
            </a:r>
          </a:p>
          <a:p>
            <a:pPr lvl="1"/>
            <a:endParaRPr lang="en-US" altLang="ko-KR" dirty="0"/>
          </a:p>
          <a:p>
            <a:r>
              <a:rPr lang="en-US" altLang="ko-KR" b="1" dirty="0"/>
              <a:t>Consumer</a:t>
            </a:r>
          </a:p>
          <a:p>
            <a:pPr lvl="1"/>
            <a:r>
              <a:rPr lang="en-US" altLang="ko-KR" dirty="0"/>
              <a:t>Grabs data items out of the buffer to </a:t>
            </a:r>
            <a:r>
              <a:rPr lang="en-US" altLang="ko-KR" b="1" dirty="0"/>
              <a:t>consume</a:t>
            </a:r>
            <a:r>
              <a:rPr lang="en-US" altLang="ko-KR" dirty="0"/>
              <a:t> them in some way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Example:</a:t>
            </a:r>
            <a:r>
              <a:rPr lang="en-US" altLang="ko-KR" b="1" dirty="0"/>
              <a:t> </a:t>
            </a:r>
            <a:r>
              <a:rPr lang="en-US" altLang="ko-KR" dirty="0"/>
              <a:t>Multi-threaded web server</a:t>
            </a:r>
          </a:p>
          <a:p>
            <a:pPr lvl="1"/>
            <a:r>
              <a:rPr lang="en-US" altLang="ko-KR" i="1" dirty="0"/>
              <a:t>A producer </a:t>
            </a:r>
            <a:r>
              <a:rPr lang="en-US" altLang="ko-KR" dirty="0"/>
              <a:t>puts HTTP requests into a work queue</a:t>
            </a:r>
          </a:p>
          <a:p>
            <a:pPr lvl="1"/>
            <a:r>
              <a:rPr lang="en-US" altLang="ko-KR" i="1" dirty="0"/>
              <a:t>Consumer threads </a:t>
            </a:r>
            <a:r>
              <a:rPr lang="en-US" altLang="ko-KR" dirty="0"/>
              <a:t>take requests out of this queue and process them</a:t>
            </a:r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EA25-86EC-4D44-886E-A53C73346B07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3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Producer/Consumer (non-working)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434481"/>
            <a:ext cx="11274552" cy="1921760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ko-KR" dirty="0"/>
              <a:t>Put -- Only put data into the buffer when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altLang="ko-KR" dirty="0"/>
              <a:t> is zero (i.e., when the buffer is </a:t>
            </a:r>
            <a:r>
              <a:rPr lang="en-US" altLang="ko-KR" i="1" dirty="0"/>
              <a:t>empty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Get -- Only get data from the buffer when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altLang="ko-KR" dirty="0"/>
              <a:t> is one (i.e., when the buffer is </a:t>
            </a:r>
            <a:r>
              <a:rPr lang="en-US" altLang="ko-KR" i="1" dirty="0"/>
              <a:t>full</a:t>
            </a:r>
            <a:r>
              <a:rPr lang="en-US" altLang="ko-KR" dirty="0"/>
              <a:t>)</a:t>
            </a:r>
            <a:endParaRPr lang="en-US" altLang="ko-KR" i="1" dirty="0"/>
          </a:p>
          <a:p>
            <a:pPr lvl="1"/>
            <a:r>
              <a:rPr lang="en-US" altLang="ko-KR" b="1" dirty="0"/>
              <a:t>Producer</a:t>
            </a:r>
            <a:r>
              <a:rPr lang="en-US" altLang="ko-KR" dirty="0"/>
              <a:t> -- puts an integer into the shared buffer loops number of times</a:t>
            </a:r>
          </a:p>
          <a:p>
            <a:pPr lvl="1"/>
            <a:r>
              <a:rPr lang="en-US" altLang="ko-KR" b="1" dirty="0"/>
              <a:t>Consumer</a:t>
            </a:r>
            <a:r>
              <a:rPr lang="en-US" altLang="ko-KR" dirty="0"/>
              <a:t> -- gets the data out of that shared buffer</a:t>
            </a:r>
          </a:p>
          <a:p>
            <a:pPr lvl="1"/>
            <a:r>
              <a:rPr lang="en-US" altLang="ko-KR" dirty="0"/>
              <a:t>Need synchronization between the producer and consumer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936670" y="1051827"/>
            <a:ext cx="4756926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buffer;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initially, empty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put(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   assert(count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    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 buffer = 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get()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assert(count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buffer;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85FF-1697-6B40-898F-4164ED60A508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직사각형 5"/>
          <p:cNvSpPr/>
          <p:nvPr/>
        </p:nvSpPr>
        <p:spPr>
          <a:xfrm>
            <a:off x="6096000" y="894943"/>
            <a:ext cx="476186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loops =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      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}</a:t>
            </a:r>
          </a:p>
        </p:txBody>
      </p:sp>
    </p:spTree>
    <p:extLst>
      <p:ext uri="{BB962C8B-B14F-4D97-AF65-F5344CB8AC3E}">
        <p14:creationId xmlns:p14="http://schemas.microsoft.com/office/powerpoint/2010/main" val="159641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Producer/Consumer: Single CV and If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240082"/>
            <a:ext cx="11274552" cy="2116159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/>
              <a:t>A single condition variable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altLang="ko-KR" dirty="0"/>
              <a:t> and associated lock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mutex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>
                <a:cs typeface="Courier New" pitchFamily="49" charset="0"/>
              </a:rPr>
              <a:t>Works if there is one producer and one consumer</a:t>
            </a:r>
          </a:p>
          <a:p>
            <a:r>
              <a:rPr lang="en-US" altLang="ko-KR" dirty="0">
                <a:cs typeface="Courier New" pitchFamily="49" charset="0"/>
              </a:rPr>
              <a:t>What happens if that is not the case (e.g., 2 consumers, 1 producer)?</a:t>
            </a:r>
          </a:p>
          <a:p>
            <a:pPr lvl="1"/>
            <a:r>
              <a:rPr lang="en-US" altLang="ko-KR" dirty="0">
                <a:cs typeface="Courier New" pitchFamily="49" charset="0"/>
              </a:rPr>
              <a:t>C1 runs and waits, P1 puts an item in and signals C1</a:t>
            </a:r>
          </a:p>
          <a:p>
            <a:pPr lvl="1"/>
            <a:r>
              <a:rPr lang="en-US" altLang="ko-KR" dirty="0">
                <a:cs typeface="Courier New" pitchFamily="49" charset="0"/>
              </a:rPr>
              <a:t>Before C1 gets to run, C2 sneaks in and consumes the item, setting count to 0</a:t>
            </a:r>
          </a:p>
          <a:p>
            <a:pPr lvl="1"/>
            <a:r>
              <a:rPr lang="en-US" altLang="ko-KR" dirty="0">
                <a:cs typeface="Courier New" pitchFamily="49" charset="0"/>
              </a:rPr>
              <a:t>When C1 runs, no more items left, </a:t>
            </a:r>
            <a:r>
              <a:rPr lang="en-US" altLang="ko-KR" b="1" dirty="0">
                <a:cs typeface="Courier New" pitchFamily="49" charset="0"/>
              </a:rPr>
              <a:t>sad!</a:t>
            </a:r>
          </a:p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altLang="ko-KR" dirty="0"/>
              <a:t>Recheck state (in a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ko-KR" dirty="0"/>
              <a:t> loop) upon returning from wait!</a:t>
            </a:r>
            <a:endParaRPr lang="en-US" altLang="ko-KR" dirty="0">
              <a:cs typeface="Courier New" pitchFamily="49" charset="0"/>
            </a:endParaRPr>
          </a:p>
          <a:p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512" y="835341"/>
            <a:ext cx="532818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loops = (int)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// buffer is full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&amp;mutex);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  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606-3EBE-5242-8F9B-DB17B0EED973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직사각형 6"/>
          <p:cNvSpPr/>
          <p:nvPr/>
        </p:nvSpPr>
        <p:spPr>
          <a:xfrm>
            <a:off x="6094476" y="1239262"/>
            <a:ext cx="5428097" cy="2677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pPr marL="342900" indent="-342900">
              <a:buAutoNum type="arabicPlain" startAt="19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19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}</a:t>
            </a:r>
          </a:p>
        </p:txBody>
      </p:sp>
    </p:spTree>
    <p:extLst>
      <p:ext uri="{BB962C8B-B14F-4D97-AF65-F5344CB8AC3E}">
        <p14:creationId xmlns:p14="http://schemas.microsoft.com/office/powerpoint/2010/main" val="49170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Trace: Broken Solution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/>
                  <a:t>The problem arises for a simple reason:</a:t>
                </a:r>
              </a:p>
              <a:p>
                <a:pPr lvl="1"/>
                <a:r>
                  <a:rPr lang="en-US" altLang="ko-KR" dirty="0"/>
                  <a:t>After the producer woke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/>
                  <a:t>, but before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ever ran, the state of the bounded buffer </a:t>
                </a:r>
                <a:r>
                  <a:rPr lang="en-US" altLang="ko-KR" i="1" dirty="0"/>
                  <a:t>changed by</a:t>
                </a:r>
                <a:r>
                  <a:rPr lang="en-US" altLang="ko-K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lvl="1"/>
                <a:endParaRPr lang="en-US" altLang="ko-KR" dirty="0"/>
              </a:p>
              <a:p>
                <a:r>
                  <a:rPr lang="en-US" altLang="ko-KR" dirty="0"/>
                  <a:t>There is no guarantee that when the woken thread runs, the state will still be as desired </a:t>
                </a:r>
                <a:r>
                  <a:rPr lang="en-US" altLang="ko-KR" dirty="0">
                    <a:sym typeface="Wingdings" pitchFamily="2" charset="2"/>
                  </a:rPr>
                  <a:t> </a:t>
                </a:r>
                <a:r>
                  <a:rPr lang="en-US" altLang="ko-KR" b="1" dirty="0">
                    <a:sym typeface="Wingdings" pitchFamily="2" charset="2"/>
                  </a:rPr>
                  <a:t>Mesa semantics</a:t>
                </a:r>
              </a:p>
              <a:p>
                <a:pPr lvl="1"/>
                <a:r>
                  <a:rPr lang="en-US" altLang="ko-KR" dirty="0"/>
                  <a:t>Virtually every system ever built employs </a:t>
                </a:r>
                <a:r>
                  <a:rPr lang="en-US" altLang="ko-KR" i="1" dirty="0"/>
                  <a:t>Mesa semantics</a:t>
                </a:r>
                <a:endParaRPr lang="en-US" altLang="ko-KR" dirty="0"/>
              </a:p>
              <a:p>
                <a:pPr lvl="2"/>
                <a:endParaRPr lang="ko-KR" altLang="en-US" dirty="0"/>
              </a:p>
              <a:p>
                <a:r>
                  <a:rPr lang="en-US" altLang="ko-KR" b="1" dirty="0"/>
                  <a:t>Hoare semantics</a:t>
                </a:r>
                <a:r>
                  <a:rPr lang="en-US" altLang="ko-KR" dirty="0"/>
                  <a:t> provides a stronger guarantee that the woken thread will run immediately upon being woken</a:t>
                </a:r>
              </a:p>
              <a:p>
                <a:pPr lvl="1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73" t="-2081" r="-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5427-FCDB-114A-BE31-BF24CA5F3B5C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5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Producer/Consumer: Single CV and While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2226" y="4292088"/>
            <a:ext cx="11274552" cy="2184454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/>
              <a:t>This fixes our previous problem, however, this code still has a bug</a:t>
            </a:r>
          </a:p>
          <a:p>
            <a:pPr lvl="1"/>
            <a:r>
              <a:rPr lang="en-US" altLang="ko-KR" dirty="0"/>
              <a:t>Assume two consumers and one producer</a:t>
            </a:r>
          </a:p>
          <a:p>
            <a:pPr lvl="1"/>
            <a:r>
              <a:rPr lang="en-US" altLang="ko-KR" dirty="0"/>
              <a:t>C1 runs, finds the buffer empty and waits, C2 runs, finds the buffer empty and waits</a:t>
            </a:r>
          </a:p>
          <a:p>
            <a:pPr lvl="1"/>
            <a:r>
              <a:rPr lang="en-US" altLang="ko-KR" dirty="0"/>
              <a:t>P1 runs, produces an item, signals, and waits because buffer is full</a:t>
            </a:r>
          </a:p>
          <a:p>
            <a:pPr lvl="1"/>
            <a:r>
              <a:rPr lang="en-US" altLang="ko-KR" dirty="0"/>
              <a:t>C1 wakes (from P1 signal) and consumes the buffer, signals, and then waits</a:t>
            </a:r>
          </a:p>
          <a:p>
            <a:pPr lvl="2"/>
            <a:r>
              <a:rPr lang="en-US" altLang="ko-KR" dirty="0"/>
              <a:t>Who gets the signal, P1 or C2?</a:t>
            </a:r>
          </a:p>
          <a:p>
            <a:pPr lvl="1"/>
            <a:r>
              <a:rPr lang="en-US" altLang="ko-KR" dirty="0"/>
              <a:t>C2 wakes, finds the buffer empty and waits </a:t>
            </a:r>
            <a:r>
              <a:rPr lang="mr-IN" altLang="ko-KR" dirty="0"/>
              <a:t>–</a:t>
            </a:r>
            <a:r>
              <a:rPr lang="en-US" altLang="ko-KR" dirty="0"/>
              <a:t> everyone is sleeping, </a:t>
            </a:r>
            <a:r>
              <a:rPr lang="en-US" altLang="ko-KR" b="1" dirty="0"/>
              <a:t>sad!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39ADD-7325-A142-954B-29C566DB66A4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직사각형 6"/>
          <p:cNvSpPr/>
          <p:nvPr/>
        </p:nvSpPr>
        <p:spPr>
          <a:xfrm>
            <a:off x="457200" y="814283"/>
            <a:ext cx="5336625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AutoNum type="arabicPlain" startAt="5"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 startAt="5"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loops = (int)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    </a:t>
            </a:r>
            <a:r>
              <a:rPr lang="en-US" altLang="ko-KR" sz="14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 == </a:t>
            </a:r>
            <a:r>
              <a:rPr lang="en-US" altLang="ko-KR" sz="14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&amp;mutex);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  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	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}</a:t>
            </a:r>
          </a:p>
        </p:txBody>
      </p:sp>
      <p:sp>
        <p:nvSpPr>
          <p:cNvPr id="11" name="직사각형 6"/>
          <p:cNvSpPr/>
          <p:nvPr/>
        </p:nvSpPr>
        <p:spPr>
          <a:xfrm>
            <a:off x="6049502" y="1069916"/>
            <a:ext cx="5428097" cy="2677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pPr marL="342900" indent="-342900">
              <a:buAutoNum type="arabicPlain" startAt="19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19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endParaRPr lang="en-US" altLang="ko-KR" sz="1400" b="1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}</a:t>
            </a:r>
          </a:p>
        </p:txBody>
      </p:sp>
    </p:spTree>
    <p:extLst>
      <p:ext uri="{BB962C8B-B14F-4D97-AF65-F5344CB8AC3E}">
        <p14:creationId xmlns:p14="http://schemas.microsoft.com/office/powerpoint/2010/main" val="213940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single Buffer Producer/Consumer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Use </a:t>
            </a:r>
            <a:r>
              <a:rPr lang="en-US" altLang="ko-KR" dirty="0">
                <a:solidFill>
                  <a:srgbClr val="FF0000"/>
                </a:solidFill>
              </a:rPr>
              <a:t>two </a:t>
            </a:r>
            <a:r>
              <a:rPr lang="en-US" altLang="ko-KR" dirty="0"/>
              <a:t>condition variables and while loops</a:t>
            </a:r>
          </a:p>
          <a:p>
            <a:pPr lvl="1"/>
            <a:r>
              <a:rPr lang="en-US" altLang="ko-KR" b="1" dirty="0"/>
              <a:t>Producer</a:t>
            </a:r>
            <a:r>
              <a:rPr lang="en-US" altLang="ko-KR" dirty="0"/>
              <a:t> threads wait on the condition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empty</a:t>
            </a:r>
            <a:r>
              <a:rPr lang="en-US" altLang="ko-KR" dirty="0"/>
              <a:t>, and signals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fill</a:t>
            </a:r>
            <a:endParaRPr lang="en-US" altLang="ko-KR" dirty="0"/>
          </a:p>
          <a:p>
            <a:pPr lvl="1"/>
            <a:r>
              <a:rPr lang="en-US" altLang="ko-KR" b="1" dirty="0"/>
              <a:t>Consumer</a:t>
            </a:r>
            <a:r>
              <a:rPr lang="en-US" altLang="ko-KR" dirty="0"/>
              <a:t> threads wait on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fill</a:t>
            </a:r>
            <a:r>
              <a:rPr lang="en-US" altLang="ko-KR" dirty="0"/>
              <a:t> and signal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empty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71753" y="2515144"/>
            <a:ext cx="5442025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empty, fill;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mutex;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AutoNum type="arabicPlain" startAt="5"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 startAt="5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loops = (int)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(&amp;empty, &amp;mutex);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  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BDF0-C974-AE4C-9CC3-51A56E65F7E3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직사각형 5"/>
          <p:cNvSpPr/>
          <p:nvPr/>
        </p:nvSpPr>
        <p:spPr>
          <a:xfrm>
            <a:off x="6051752" y="2515144"/>
            <a:ext cx="5442025" cy="2677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 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}</a:t>
            </a:r>
          </a:p>
        </p:txBody>
      </p:sp>
    </p:spTree>
    <p:extLst>
      <p:ext uri="{BB962C8B-B14F-4D97-AF65-F5344CB8AC3E}">
        <p14:creationId xmlns:p14="http://schemas.microsoft.com/office/powerpoint/2010/main" val="45675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5"/>
          <p:cNvSpPr/>
          <p:nvPr/>
        </p:nvSpPr>
        <p:spPr>
          <a:xfrm>
            <a:off x="5895314" y="773878"/>
            <a:ext cx="5260906" cy="56780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empty, fill;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Clr>
                <a:schemeClr val="tx1"/>
              </a:buClr>
              <a:buAutoNum type="arabicPlain" startAt="6"/>
            </a:pP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(int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pPr marL="342900" indent="-342900">
              <a:buFontTx/>
              <a:buAutoNum type="arabicPlain" startAt="6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loops = (int)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MAX)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(&amp;empty, &amp;mutex);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(&amp;mutex);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(int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       while 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Clr>
                <a:schemeClr val="tx1"/>
              </a:buClr>
              <a:buAutoNum type="arabicPlain" startAt="22"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</a:t>
            </a:r>
          </a:p>
          <a:p>
            <a:pPr marL="342900" indent="-342900"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(&amp;empty);</a:t>
            </a:r>
          </a:p>
          <a:p>
            <a:pPr marL="342900" indent="-342900"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}</a:t>
            </a:r>
          </a:p>
          <a:p>
            <a:pPr marL="342900" indent="-342900"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Final Producer/Consumer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5401733" cy="150030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/>
              <a:t>More </a:t>
            </a:r>
            <a:r>
              <a:rPr lang="en-US" altLang="ko-KR" b="1" dirty="0"/>
              <a:t>concurrency</a:t>
            </a:r>
            <a:r>
              <a:rPr lang="en-US" altLang="ko-KR" dirty="0"/>
              <a:t> and </a:t>
            </a:r>
            <a:r>
              <a:rPr lang="en-US" altLang="ko-KR" b="1" dirty="0"/>
              <a:t>efficiency</a:t>
            </a:r>
          </a:p>
          <a:p>
            <a:pPr lvl="1"/>
            <a:r>
              <a:rPr lang="en-US" altLang="ko-KR" dirty="0"/>
              <a:t>Add more buffer slots</a:t>
            </a:r>
          </a:p>
          <a:p>
            <a:pPr lvl="1"/>
            <a:r>
              <a:rPr lang="en-US" altLang="ko-KR" dirty="0"/>
              <a:t>Allow concurrent production or consuming to take place</a:t>
            </a:r>
          </a:p>
          <a:p>
            <a:pPr lvl="1"/>
            <a:r>
              <a:rPr lang="en-US" altLang="ko-KR" dirty="0"/>
              <a:t>Reduce context switches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40742" y="2643307"/>
            <a:ext cx="3545491" cy="3754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buffer[MAX];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fill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use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buffer[fill] = 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fill = (fill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MAX;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count++;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get()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buffer[use];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use = (use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MAX;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   count--;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F161-2F05-E64B-8E4A-868A31F81042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FA0FAC6-CF72-479A-8EF7-811B35024AAA}"/>
                  </a:ext>
                </a:extLst>
              </p14:cNvPr>
              <p14:cNvContentPartPr/>
              <p14:nvPr/>
            </p14:nvContentPartPr>
            <p14:xfrm>
              <a:off x="4276080" y="2753640"/>
              <a:ext cx="1557000" cy="1537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FA0FAC6-CF72-479A-8EF7-811B35024A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66720" y="2744280"/>
                <a:ext cx="1575720" cy="155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D7F8141-4F6C-480D-88A0-835CA3D0BE3F}"/>
                  </a:ext>
                </a:extLst>
              </p14:cNvPr>
              <p14:cNvContentPartPr/>
              <p14:nvPr/>
            </p14:nvContentPartPr>
            <p14:xfrm>
              <a:off x="5572080" y="1900440"/>
              <a:ext cx="513000" cy="1050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D7F8141-4F6C-480D-88A0-835CA3D0BE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62720" y="1891080"/>
                <a:ext cx="531720" cy="106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7946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Covering Conditions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Assume we have implemented a multi-threaded memory allocator</a:t>
                </a:r>
              </a:p>
              <a:p>
                <a:r>
                  <a:rPr lang="en-US" altLang="ko-KR" dirty="0"/>
                  <a:t>Also, assume there are zero bytes are currently free</a:t>
                </a:r>
              </a:p>
              <a:p>
                <a:pPr lvl="1"/>
                <a:r>
                  <a:rPr lang="en-US" altLang="ko-KR" dirty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calls </a:t>
                </a:r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allocate(100)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calls </a:t>
                </a:r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allocate(10)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wait on the condition and go to sleep</a:t>
                </a:r>
              </a:p>
              <a:p>
                <a:pPr lvl="1"/>
                <a:r>
                  <a:rPr lang="en-US" altLang="ko-KR" dirty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/>
                  <a:t>calls </a:t>
                </a:r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free(50)</a:t>
                </a:r>
              </a:p>
              <a:p>
                <a:pPr lvl="2"/>
                <a:r>
                  <a:rPr lang="en-US" altLang="ko-KR" b="1" dirty="0"/>
                  <a:t>Which waiting thread should be woken up?</a:t>
                </a:r>
              </a:p>
              <a:p>
                <a:pPr lvl="2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73" t="-2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6210-BE68-7445-BEB4-51A532CD59A4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79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Covering Conditions Example Code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279576" y="974334"/>
            <a:ext cx="7632848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how many bytes of the heap are free?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MAX_HEAP_SIZE;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need lock and condition too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allocate(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size)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...;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get mem from heap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-=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free(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+=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who do we signal??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}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F354-945F-5A46-870D-9AAF563AC6B6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6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There are many cases where we wish to have </a:t>
            </a:r>
            <a:r>
              <a:rPr lang="en-US" altLang="ko-KR" b="1" dirty="0"/>
              <a:t>coordination</a:t>
            </a:r>
            <a:r>
              <a:rPr lang="en-US" altLang="ko-KR" dirty="0"/>
              <a:t> between threads</a:t>
            </a:r>
          </a:p>
          <a:p>
            <a:endParaRPr lang="en-US" altLang="ko-KR" dirty="0"/>
          </a:p>
          <a:p>
            <a:r>
              <a:rPr lang="en-US" altLang="ko-KR" dirty="0"/>
              <a:t>A thread wishes to check whether a </a:t>
            </a:r>
            <a:r>
              <a:rPr lang="en-US" altLang="ko-KR" b="1" dirty="0"/>
              <a:t>condition</a:t>
            </a:r>
            <a:r>
              <a:rPr lang="en-US" altLang="ko-KR" dirty="0"/>
              <a:t> is true before continuing its execution</a:t>
            </a:r>
          </a:p>
          <a:p>
            <a:endParaRPr lang="en-US" altLang="ko-KR" dirty="0"/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parent thread might wish to check whether a child thread has </a:t>
            </a:r>
            <a:r>
              <a:rPr lang="en-US" altLang="ko-KR" i="1" dirty="0"/>
              <a:t>completed</a:t>
            </a:r>
            <a:endParaRPr lang="en-US" altLang="ko-KR" dirty="0"/>
          </a:p>
          <a:p>
            <a:pPr lvl="1"/>
            <a:r>
              <a:rPr lang="en-US" altLang="ko-KR" dirty="0"/>
              <a:t>This is often called a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join()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Covering Conditions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Solution:</a:t>
            </a:r>
          </a:p>
          <a:p>
            <a:pPr lvl="1"/>
            <a:r>
              <a:rPr lang="en-US" altLang="ko-KR" dirty="0"/>
              <a:t>Replace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pthread_cond_signal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/>
              <a:t>with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pthread_cond_broadcast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pthread_cond_broadcast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/>
            <a:r>
              <a:rPr lang="en-US" altLang="ko-KR" dirty="0"/>
              <a:t>Wake up </a:t>
            </a:r>
            <a:r>
              <a:rPr lang="en-US" altLang="ko-KR" b="1" dirty="0"/>
              <a:t>all waiting threads</a:t>
            </a:r>
          </a:p>
          <a:p>
            <a:pPr lvl="2"/>
            <a:r>
              <a:rPr lang="en-US" altLang="ko-KR" b="1" dirty="0"/>
              <a:t>Cost</a:t>
            </a:r>
            <a:r>
              <a:rPr lang="en-US" altLang="ko-KR" dirty="0"/>
              <a:t>: too many threads might be woken up</a:t>
            </a:r>
          </a:p>
          <a:p>
            <a:pPr lvl="2"/>
            <a:r>
              <a:rPr lang="en-US" altLang="ko-KR" dirty="0"/>
              <a:t>Threads that shouldn’t be woken up will simply wake up, re-check the condition, and then go back to sleep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460-3325-9D48-9ED7-EBA118278A1C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84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Covering Conditions Solution Code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059832" y="949880"/>
            <a:ext cx="8072335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how many bytes of the heap are free?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MAX_HEAP_SIZE;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need lock and condition too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allocate(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size)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...;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get mem from heap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-=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free(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+=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Pthread_cond_broadcast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wake up all the threads waiting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}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F354-945F-5A46-870D-9AAF563AC6B6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82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new </a:t>
            </a:r>
            <a:r>
              <a:rPr lang="en-US" b="1" dirty="0"/>
              <a:t>synchronization</a:t>
            </a:r>
            <a:r>
              <a:rPr lang="en-US" dirty="0"/>
              <a:t> primitive beyond locks</a:t>
            </a:r>
          </a:p>
          <a:p>
            <a:pPr lvl="1"/>
            <a:r>
              <a:rPr lang="en-US" dirty="0"/>
              <a:t>Condition variables</a:t>
            </a:r>
          </a:p>
          <a:p>
            <a:r>
              <a:rPr lang="en-US"/>
              <a:t>Allows </a:t>
            </a:r>
            <a:r>
              <a:rPr lang="en-US" dirty="0"/>
              <a:t>for a thread to sleep when some program state is not as desired</a:t>
            </a:r>
          </a:p>
          <a:p>
            <a:pPr lvl="1"/>
            <a:r>
              <a:rPr lang="en-US" dirty="0"/>
              <a:t>Once sleeping, another thread must wake up the thread by signal/broadcast</a:t>
            </a:r>
          </a:p>
          <a:p>
            <a:r>
              <a:rPr lang="en-US" dirty="0"/>
              <a:t>Condition variables are used in conjunction with a lock</a:t>
            </a:r>
          </a:p>
          <a:p>
            <a:pPr lvl="1"/>
            <a:r>
              <a:rPr lang="en-US" dirty="0"/>
              <a:t>When waiting on the CV, the lock is (temporarily) given up</a:t>
            </a:r>
          </a:p>
          <a:p>
            <a:pPr lvl="1"/>
            <a:r>
              <a:rPr lang="en-US" dirty="0"/>
              <a:t>While returning from the wait, the thread re-acquires the lock</a:t>
            </a:r>
          </a:p>
          <a:p>
            <a:r>
              <a:rPr lang="en-US" dirty="0"/>
              <a:t>When a thread is signaled, it may not wake up right away</a:t>
            </a:r>
          </a:p>
          <a:p>
            <a:pPr lvl="1"/>
            <a:r>
              <a:rPr lang="en-US" dirty="0"/>
              <a:t>The state of the world may have changed</a:t>
            </a:r>
          </a:p>
          <a:p>
            <a:pPr lvl="1"/>
            <a:r>
              <a:rPr lang="en-US" altLang="ko-KR" dirty="0"/>
              <a:t>Recheck your state (in a while loop) upon returning from wait if there is any chance the state may have changed</a:t>
            </a:r>
            <a:endParaRPr lang="en-US" altLang="ko-KR" dirty="0"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9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 Example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279576" y="1256562"/>
            <a:ext cx="7632848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	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TODO: how to indicate we are done?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create 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TODO: how to wait for child?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	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}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279576" y="5045114"/>
            <a:ext cx="7632848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parent: begin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parent: 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79576" y="908720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Parent Waiting For Its Child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79576" y="4674622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What we would like to see here is: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1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Parent waiting for child: Spin-based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This is hugely </a:t>
            </a:r>
            <a:r>
              <a:rPr lang="en-US" altLang="ko-KR" u="sng" dirty="0"/>
              <a:t>inefficient</a:t>
            </a:r>
            <a:r>
              <a:rPr lang="en-US" altLang="ko-KR" dirty="0"/>
              <a:t> as the parent spins and </a:t>
            </a:r>
            <a:r>
              <a:rPr lang="en-US" altLang="ko-KR" b="1" dirty="0"/>
              <a:t>wastes CPU time</a:t>
            </a:r>
            <a:endParaRPr lang="en-US" altLang="ko-KR" dirty="0"/>
          </a:p>
          <a:p>
            <a:pPr lvl="1"/>
            <a:r>
              <a:rPr lang="en-US" altLang="ko-KR" dirty="0"/>
              <a:t>How should a thread wait for a condition?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279576" y="1124744"/>
            <a:ext cx="7632848" cy="3754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volatile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    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	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	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create 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	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	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E12E1-F4A7-AA4C-B775-1A8D02E24C37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9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wait for a condition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Condition variable</a:t>
            </a:r>
            <a:r>
              <a:rPr lang="en-US" altLang="ko-KR" dirty="0"/>
              <a:t> </a:t>
            </a:r>
            <a:r>
              <a:rPr lang="mr-IN" altLang="ko-KR" dirty="0"/>
              <a:t>–</a:t>
            </a:r>
            <a:r>
              <a:rPr lang="en-US" altLang="ko-KR" dirty="0"/>
              <a:t> an object used to wait for some condition to be true</a:t>
            </a:r>
          </a:p>
          <a:p>
            <a:pPr lvl="1"/>
            <a:r>
              <a:rPr lang="en-US" altLang="ko-KR" b="1" dirty="0"/>
              <a:t>Waiting</a:t>
            </a:r>
            <a:r>
              <a:rPr lang="en-US" altLang="ko-KR" dirty="0"/>
              <a:t> on the condition variable</a:t>
            </a:r>
          </a:p>
          <a:p>
            <a:pPr lvl="2"/>
            <a:r>
              <a:rPr lang="en-US" altLang="ko-KR" u="sng" dirty="0"/>
              <a:t>An explicit queue</a:t>
            </a:r>
            <a:r>
              <a:rPr lang="en-US" altLang="ko-KR" dirty="0"/>
              <a:t> that threads can put themselves on when some state of execution is not as desired</a:t>
            </a:r>
          </a:p>
          <a:p>
            <a:pPr lvl="2"/>
            <a:r>
              <a:rPr lang="en-US" altLang="ko-KR" dirty="0"/>
              <a:t>The thread is no longer running, freeing up the CPU to run another thread</a:t>
            </a:r>
          </a:p>
          <a:p>
            <a:pPr lvl="1"/>
            <a:r>
              <a:rPr lang="en-US" altLang="ko-KR" b="1" dirty="0"/>
              <a:t>Signaling</a:t>
            </a:r>
            <a:r>
              <a:rPr lang="en-US" altLang="ko-KR" dirty="0"/>
              <a:t> on the condition variable</a:t>
            </a:r>
          </a:p>
          <a:p>
            <a:pPr lvl="2"/>
            <a:r>
              <a:rPr lang="en-US" altLang="ko-KR" dirty="0"/>
              <a:t>Some other thread, </a:t>
            </a:r>
            <a:r>
              <a:rPr lang="en-US" altLang="ko-KR" i="1" dirty="0"/>
              <a:t>when it changes said state</a:t>
            </a:r>
            <a:r>
              <a:rPr lang="en-US" altLang="ko-KR" dirty="0"/>
              <a:t>, can wake one of those waiting threads and allow them to continue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2E9F-03DB-F94F-A8DA-72D34FE421CB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6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Pthread</a:t>
            </a:r>
            <a:r>
              <a:rPr lang="en-US" altLang="ko-KR" dirty="0"/>
              <a:t> 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Declare condition variable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Proper initialization is required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Operation</a:t>
            </a: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 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wait()</a:t>
            </a:r>
            <a:r>
              <a:rPr lang="en-US" altLang="ko-KR" dirty="0"/>
              <a:t> call takes a </a:t>
            </a:r>
            <a:r>
              <a:rPr lang="en-US" altLang="ko-KR" u="sng" dirty="0" err="1">
                <a:latin typeface="Courier New" charset="0"/>
                <a:ea typeface="Courier New" charset="0"/>
                <a:cs typeface="Courier New" charset="0"/>
              </a:rPr>
              <a:t>mutex</a:t>
            </a:r>
            <a:r>
              <a:rPr lang="en-US" altLang="ko-KR" dirty="0"/>
              <a:t> as a parameter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wait()</a:t>
            </a:r>
            <a:r>
              <a:rPr lang="en-US" altLang="ko-KR" dirty="0"/>
              <a:t> call release the lock and put the calling thread to sleep</a:t>
            </a:r>
          </a:p>
          <a:p>
            <a:pPr lvl="2"/>
            <a:r>
              <a:rPr lang="en-US" altLang="ko-KR" dirty="0"/>
              <a:t>When the thread wakes up, it must re-acquire the lock</a:t>
            </a:r>
          </a:p>
          <a:p>
            <a:pPr lvl="2"/>
            <a:r>
              <a:rPr lang="en-US" altLang="ko-KR" dirty="0"/>
              <a:t>It is assumed the thread is holding the lock with 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signal()</a:t>
            </a:r>
            <a:r>
              <a:rPr lang="en-US" altLang="ko-KR" dirty="0"/>
              <a:t> is called 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1055440" y="1658042"/>
            <a:ext cx="2448272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c;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055440" y="3714932"/>
            <a:ext cx="7920880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*m);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wait()</a:t>
            </a:r>
          </a:p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*c);	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signal()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22D2-710F-2745-B443-CD1D45E74BF2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직사각형 5"/>
          <p:cNvSpPr/>
          <p:nvPr/>
        </p:nvSpPr>
        <p:spPr>
          <a:xfrm>
            <a:off x="1055440" y="2404405"/>
            <a:ext cx="10989804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 = PTHREAD_COND_INITIALIZER;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Declaration and initialization</a:t>
            </a:r>
          </a:p>
          <a:p>
            <a:r>
              <a:rPr lang="en-US" altLang="ko-KR" sz="1400" dirty="0">
                <a:solidFill>
                  <a:schemeClr val="tx1"/>
                </a:solidFill>
                <a:ea typeface="맑은 고딕" pitchFamily="50" charset="-127"/>
                <a:cs typeface="Courier New" pitchFamily="49" charset="0"/>
              </a:rPr>
              <a:t>or</a:t>
            </a:r>
          </a:p>
          <a:p>
            <a:r>
              <a:rPr lang="en-US" altLang="ko-KR" sz="1400" dirty="0" err="1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pthread_cond_init</a:t>
            </a:r>
            <a:r>
              <a:rPr lang="en-US" altLang="ko-KR" sz="1400" dirty="0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 *c, </a:t>
            </a:r>
            <a:r>
              <a:rPr lang="en-US" altLang="ko-KR" sz="1400" dirty="0" err="1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pthread_attr_t</a:t>
            </a:r>
            <a:r>
              <a:rPr lang="en-US" altLang="ko-KR" sz="1400" dirty="0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attr</a:t>
            </a:r>
            <a:r>
              <a:rPr lang="en-US" altLang="ko-KR" sz="1400" dirty="0">
                <a:solidFill>
                  <a:prstClr val="black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altLang="ko-KR" sz="1400" dirty="0">
                <a:solidFill>
                  <a:srgbClr val="00B0F0"/>
                </a:solidFill>
                <a:latin typeface="Courier New" charset="0"/>
                <a:ea typeface="Courier New" charset="0"/>
                <a:cs typeface="Courier New" charset="0"/>
              </a:rPr>
              <a:t>// Initialization with attributes</a:t>
            </a:r>
          </a:p>
        </p:txBody>
      </p:sp>
    </p:spTree>
    <p:extLst>
      <p:ext uri="{BB962C8B-B14F-4D97-AF65-F5344CB8AC3E}">
        <p14:creationId xmlns:p14="http://schemas.microsoft.com/office/powerpoint/2010/main" val="68209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Parent waiting for Child: Use a condition variable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33441" y="1023819"/>
            <a:ext cx="5586737" cy="50475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volatile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 = PTHREAD_MUTEX_INITIALIZER;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 = PTHREAD_COND_INITIALIZER;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    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585E-D995-CC47-9C75-4F7E12E7C089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직사각형 5"/>
          <p:cNvSpPr/>
          <p:nvPr/>
        </p:nvSpPr>
        <p:spPr>
          <a:xfrm>
            <a:off x="6528778" y="2639646"/>
            <a:ext cx="5155222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}</a:t>
            </a:r>
          </a:p>
        </p:txBody>
      </p:sp>
    </p:spTree>
    <p:extLst>
      <p:ext uri="{BB962C8B-B14F-4D97-AF65-F5344CB8AC3E}">
        <p14:creationId xmlns:p14="http://schemas.microsoft.com/office/powerpoint/2010/main" val="759479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Parent waiting for child using a condition variable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Parent:</a:t>
            </a:r>
          </a:p>
          <a:p>
            <a:pPr lvl="1"/>
            <a:r>
              <a:rPr lang="en-US" altLang="ko-KR" dirty="0"/>
              <a:t>Create the child thread and continues running itself</a:t>
            </a:r>
          </a:p>
          <a:p>
            <a:pPr lvl="1"/>
            <a:r>
              <a:rPr lang="en-US" altLang="ko-KR" dirty="0"/>
              <a:t>Call into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thr_join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>
                <a:cs typeface="Courier New" panose="02070309020205020404" pitchFamily="49" charset="0"/>
              </a:rPr>
              <a:t> </a:t>
            </a:r>
            <a:r>
              <a:rPr lang="en-US" altLang="ko-KR" dirty="0"/>
              <a:t>to wait for the child thread to complete</a:t>
            </a:r>
          </a:p>
          <a:p>
            <a:pPr lvl="2"/>
            <a:r>
              <a:rPr lang="en-US" altLang="ko-KR" dirty="0"/>
              <a:t>Acquire the lock</a:t>
            </a:r>
          </a:p>
          <a:p>
            <a:pPr lvl="2"/>
            <a:r>
              <a:rPr lang="en-US" altLang="ko-KR" dirty="0"/>
              <a:t>Check if the child is done</a:t>
            </a:r>
          </a:p>
          <a:p>
            <a:pPr lvl="2"/>
            <a:r>
              <a:rPr lang="en-US" altLang="ko-KR" dirty="0"/>
              <a:t>Put itself to sleep by calling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</a:p>
          <a:p>
            <a:pPr lvl="2"/>
            <a:r>
              <a:rPr lang="en-US" altLang="ko-KR" dirty="0"/>
              <a:t>Release the lock</a:t>
            </a:r>
          </a:p>
          <a:p>
            <a:r>
              <a:rPr lang="en-US" altLang="ko-KR" dirty="0"/>
              <a:t>Child:</a:t>
            </a:r>
          </a:p>
          <a:p>
            <a:pPr lvl="1"/>
            <a:r>
              <a:rPr lang="en-US" altLang="ko-KR" dirty="0"/>
              <a:t>Print the message “child”</a:t>
            </a:r>
          </a:p>
          <a:p>
            <a:pPr lvl="1"/>
            <a:r>
              <a:rPr lang="en-US" altLang="ko-KR" dirty="0"/>
              <a:t>Call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thr_exit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 to wake the parent thread</a:t>
            </a:r>
          </a:p>
          <a:p>
            <a:pPr lvl="2"/>
            <a:r>
              <a:rPr lang="en-US" altLang="ko-KR" dirty="0"/>
              <a:t>Grab the lock</a:t>
            </a:r>
          </a:p>
          <a:p>
            <a:pPr lvl="2"/>
            <a:r>
              <a:rPr lang="en-US" altLang="ko-KR" dirty="0"/>
              <a:t>Set the state variable done</a:t>
            </a:r>
          </a:p>
          <a:p>
            <a:pPr lvl="2"/>
            <a:r>
              <a:rPr lang="en-US" altLang="ko-KR" dirty="0"/>
              <a:t>Signal the parent thus waking it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9B78-57E1-A846-B1C4-608F3B773E7F}" type="datetime1">
              <a:rPr lang="en-US" smtClean="0"/>
              <a:pPr/>
              <a:t>10/25/21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7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Importance of the state variable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done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Can you think of a scenario where we could run into problems? </a:t>
            </a:r>
          </a:p>
          <a:p>
            <a:pPr lvl="1"/>
            <a:r>
              <a:rPr lang="en-US" altLang="ko-KR" dirty="0"/>
              <a:t>Imagine the case where the </a:t>
            </a:r>
            <a:r>
              <a:rPr lang="en-US" altLang="ko-KR" b="1" dirty="0"/>
              <a:t>child runs immediately</a:t>
            </a:r>
          </a:p>
          <a:p>
            <a:pPr lvl="2"/>
            <a:r>
              <a:rPr lang="en-US" altLang="ko-KR" dirty="0"/>
              <a:t>The child will signal, but there is no thread sleeping on the condition</a:t>
            </a:r>
          </a:p>
          <a:p>
            <a:pPr lvl="2"/>
            <a:r>
              <a:rPr lang="en-US" altLang="ko-KR" dirty="0"/>
              <a:t>When the parent runs, it will call wait and be stuck</a:t>
            </a:r>
          </a:p>
          <a:p>
            <a:pPr lvl="2"/>
            <a:r>
              <a:rPr lang="en-US" altLang="ko-KR" dirty="0"/>
              <a:t>No thread will ever wake it, </a:t>
            </a:r>
            <a:r>
              <a:rPr lang="en-US" altLang="ko-KR" b="1" dirty="0"/>
              <a:t>sad panda!</a:t>
            </a:r>
            <a:endParaRPr lang="ko-KR" altLang="en-US" b="1" dirty="0"/>
          </a:p>
        </p:txBody>
      </p:sp>
      <p:sp>
        <p:nvSpPr>
          <p:cNvPr id="6" name="직사각형 5"/>
          <p:cNvSpPr/>
          <p:nvPr/>
        </p:nvSpPr>
        <p:spPr>
          <a:xfrm>
            <a:off x="1276092" y="1130765"/>
            <a:ext cx="3998570" cy="2462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61975" y="3636170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and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 variable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</a:t>
            </a:r>
            <a:endParaRPr lang="ko-KR" altLang="en-US" sz="1400" b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8CF3-6A49-3346-86AF-EDB93F13559E}" type="datetime1">
              <a:rPr lang="en-US" smtClean="0"/>
              <a:t>10/25/21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직사각형 5"/>
          <p:cNvSpPr/>
          <p:nvPr/>
        </p:nvSpPr>
        <p:spPr>
          <a:xfrm>
            <a:off x="5693596" y="1145822"/>
            <a:ext cx="5155222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}</a:t>
            </a:r>
          </a:p>
        </p:txBody>
      </p:sp>
    </p:spTree>
    <p:extLst>
      <p:ext uri="{BB962C8B-B14F-4D97-AF65-F5344CB8AC3E}">
        <p14:creationId xmlns:p14="http://schemas.microsoft.com/office/powerpoint/2010/main" val="37520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2636</TotalTime>
  <Words>3667</Words>
  <Application>Microsoft Macintosh PowerPoint</Application>
  <PresentationFormat>Widescreen</PresentationFormat>
  <Paragraphs>540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맑은 고딕</vt:lpstr>
      <vt:lpstr>Arial</vt:lpstr>
      <vt:lpstr>Calibri</vt:lpstr>
      <vt:lpstr>Calibri Light</vt:lpstr>
      <vt:lpstr>Cambria Math</vt:lpstr>
      <vt:lpstr>Courier</vt:lpstr>
      <vt:lpstr>Courier New</vt:lpstr>
      <vt:lpstr>Office Theme</vt:lpstr>
      <vt:lpstr>Condition Variables</vt:lpstr>
      <vt:lpstr>Condition Variables</vt:lpstr>
      <vt:lpstr>Condition Variables Example</vt:lpstr>
      <vt:lpstr>Parent waiting for child: Spin-based Approach</vt:lpstr>
      <vt:lpstr>How to wait for a condition</vt:lpstr>
      <vt:lpstr>Pthread Condition Variables</vt:lpstr>
      <vt:lpstr>Parent waiting for Child: Use a condition variable</vt:lpstr>
      <vt:lpstr>Parent waiting for child using a condition variable</vt:lpstr>
      <vt:lpstr>The Importance of the state variable done</vt:lpstr>
      <vt:lpstr>Importance of locks</vt:lpstr>
      <vt:lpstr>The Producer / Consumer (Bounded Buffer) Problem</vt:lpstr>
      <vt:lpstr>Producer/Consumer (non-working)</vt:lpstr>
      <vt:lpstr>Producer/Consumer: Single CV and If Statement</vt:lpstr>
      <vt:lpstr>Thread Trace: Broken Solution</vt:lpstr>
      <vt:lpstr>Producer/Consumer: Single CV and While</vt:lpstr>
      <vt:lpstr>The single Buffer Producer/Consumer Solution</vt:lpstr>
      <vt:lpstr>The Final Producer/Consumer Solution</vt:lpstr>
      <vt:lpstr>Covering Conditions</vt:lpstr>
      <vt:lpstr>Covering Conditions Example Code</vt:lpstr>
      <vt:lpstr>Covering Conditions Solution</vt:lpstr>
      <vt:lpstr>Covering Conditions Solution Code</vt:lpstr>
      <vt:lpstr>Condition Variable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Jason Waterman</dc:creator>
  <cp:lastModifiedBy>Jason Waterman</cp:lastModifiedBy>
  <cp:revision>46</cp:revision>
  <dcterms:created xsi:type="dcterms:W3CDTF">2017-10-22T03:23:41Z</dcterms:created>
  <dcterms:modified xsi:type="dcterms:W3CDTF">2021-10-26T03:09:32Z</dcterms:modified>
</cp:coreProperties>
</file>